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391" r:id="rId3"/>
    <p:sldId id="424" r:id="rId4"/>
    <p:sldId id="392" r:id="rId5"/>
    <p:sldId id="394" r:id="rId6"/>
    <p:sldId id="395" r:id="rId7"/>
    <p:sldId id="396" r:id="rId8"/>
    <p:sldId id="397" r:id="rId9"/>
    <p:sldId id="398" r:id="rId10"/>
    <p:sldId id="399" r:id="rId11"/>
    <p:sldId id="400" r:id="rId12"/>
    <p:sldId id="414" r:id="rId13"/>
    <p:sldId id="402" r:id="rId14"/>
    <p:sldId id="404" r:id="rId15"/>
    <p:sldId id="422" r:id="rId16"/>
    <p:sldId id="405" r:id="rId17"/>
    <p:sldId id="406" r:id="rId18"/>
    <p:sldId id="407" r:id="rId19"/>
    <p:sldId id="409" r:id="rId20"/>
    <p:sldId id="410" r:id="rId21"/>
    <p:sldId id="421" r:id="rId22"/>
    <p:sldId id="420" r:id="rId23"/>
    <p:sldId id="380" r:id="rId24"/>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77E"/>
    <a:srgbClr val="FF329E"/>
    <a:srgbClr val="FF3CE3"/>
    <a:srgbClr val="FF8550"/>
    <a:srgbClr val="FF2FAC"/>
    <a:srgbClr val="005FAA"/>
    <a:srgbClr val="0070C0"/>
    <a:srgbClr val="00BFAA"/>
    <a:srgbClr val="FFFFFF"/>
    <a:srgbClr val="359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0" autoAdjust="0"/>
    <p:restoredTop sz="94250" autoAdjust="0"/>
  </p:normalViewPr>
  <p:slideViewPr>
    <p:cSldViewPr>
      <p:cViewPr>
        <p:scale>
          <a:sx n="108" d="100"/>
          <a:sy n="108" d="100"/>
        </p:scale>
        <p:origin x="-5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90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1A85EA-581A-4ED7-9CC2-334A9E90F0F2}" type="datetimeFigureOut">
              <a:rPr lang="en-US" smtClean="0"/>
              <a:t>9/6/2016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337098-8D7F-4543-AE63-5F2A461BE0DF}" type="slidenum">
              <a:rPr lang="en-US" smtClean="0"/>
              <a:t>‹#›</a:t>
            </a:fld>
            <a:endParaRPr lang="en-US"/>
          </a:p>
        </p:txBody>
      </p:sp>
    </p:spTree>
    <p:extLst>
      <p:ext uri="{BB962C8B-B14F-4D97-AF65-F5344CB8AC3E}">
        <p14:creationId xmlns:p14="http://schemas.microsoft.com/office/powerpoint/2010/main" val="347581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dirty="0"/>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dirty="0"/>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dirty="0"/>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Images for slide provided by JAXA EORC (Japan Aerospace Exploration Agency, Earth Observation Research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n-lt"/>
                <a:cs typeface="Tahoma" pitchFamily="34" charset="0"/>
              </a:rPr>
              <a:t>Image acquired from ALOS PALSAR (</a:t>
            </a:r>
            <a:r>
              <a:rPr lang="en-US" sz="1200" dirty="0" smtClean="0">
                <a:solidFill>
                  <a:prstClr val="white"/>
                </a:solidFill>
                <a:latin typeface="+mn-lt"/>
              </a:rPr>
              <a:t>Phased Array type L-band Synthetic Aperture Radar); a</a:t>
            </a:r>
            <a:r>
              <a:rPr lang="en-US" altLang="ja-JP" sz="1200" dirty="0" smtClean="0">
                <a:latin typeface="+mn-lt"/>
                <a:cs typeface="Tahoma" pitchFamily="34" charset="0"/>
              </a:rPr>
              <a:t>cquired in 2007</a:t>
            </a:r>
          </a:p>
          <a:p>
            <a:endParaRPr lang="en-US" dirty="0" smtClean="0">
              <a:latin typeface="+mn-lt"/>
            </a:endParaRPr>
          </a:p>
          <a:p>
            <a:r>
              <a:rPr lang="en-US" dirty="0" smtClean="0">
                <a:latin typeface="+mn-lt"/>
              </a:rPr>
              <a:t>Map available through</a:t>
            </a:r>
            <a:r>
              <a:rPr lang="en-US" baseline="0" dirty="0" smtClean="0">
                <a:latin typeface="+mn-lt"/>
              </a:rPr>
              <a:t> CEOS Earth Observations Handbook produced by CEOS and ESA.</a:t>
            </a:r>
          </a:p>
          <a:p>
            <a:endParaRPr lang="en-US" baseline="0" dirty="0" smtClean="0">
              <a:latin typeface="+mn-lt"/>
            </a:endParaRPr>
          </a:p>
          <a:p>
            <a:r>
              <a:rPr lang="en-US" baseline="0" dirty="0" smtClean="0">
                <a:latin typeface="+mn-lt"/>
              </a:rPr>
              <a:t>http://www.eohandbook.com/eohb2014/case_studies_global_forest_observations_for_carbon_tracking.html</a:t>
            </a:r>
          </a:p>
          <a:p>
            <a:r>
              <a:rPr lang="en-US" baseline="0" dirty="0" smtClean="0">
                <a:latin typeface="+mn-lt"/>
              </a:rPr>
              <a:t>and</a:t>
            </a:r>
          </a:p>
          <a:p>
            <a:r>
              <a:rPr lang="en-US" dirty="0" smtClean="0">
                <a:latin typeface="+mn-lt"/>
              </a:rPr>
              <a:t>http://www.eohandbook.com/eohb2014/images/part_2_images/5.3_image_05_large.jpg</a:t>
            </a:r>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3993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16</a:t>
            </a:fld>
            <a:endParaRPr lang="en-US" altLang="en-US"/>
          </a:p>
        </p:txBody>
      </p:sp>
    </p:spTree>
    <p:extLst>
      <p:ext uri="{BB962C8B-B14F-4D97-AF65-F5344CB8AC3E}">
        <p14:creationId xmlns:p14="http://schemas.microsoft.com/office/powerpoint/2010/main" val="415580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18</a:t>
            </a:fld>
            <a:endParaRPr lang="en-US" altLang="en-US"/>
          </a:p>
        </p:txBody>
      </p:sp>
    </p:spTree>
    <p:extLst>
      <p:ext uri="{BB962C8B-B14F-4D97-AF65-F5344CB8AC3E}">
        <p14:creationId xmlns:p14="http://schemas.microsoft.com/office/powerpoint/2010/main" val="58519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1pPr>
            <a:lvl2pPr marL="742950" indent="-28575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2pPr>
            <a:lvl3pPr marL="11430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3pPr>
            <a:lvl4pPr marL="16002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4pPr>
            <a:lvl5pPr marL="2057400" indent="-228600" eaLnBrk="0" hangingPunct="0">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5pPr>
            <a:lvl6pPr marL="25146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6pPr>
            <a:lvl7pPr marL="29718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7pPr>
            <a:lvl8pPr marL="34290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8pPr>
            <a:lvl9pPr marL="3886200" indent="-228600" algn="ctr" eaLnBrk="0" fontAlgn="base" hangingPunct="0">
              <a:spcBef>
                <a:spcPct val="0"/>
              </a:spcBef>
              <a:spcAft>
                <a:spcPct val="0"/>
              </a:spcAft>
              <a:tabLst>
                <a:tab pos="0" algn="l"/>
                <a:tab pos="863600" algn="l"/>
                <a:tab pos="1728788" algn="l"/>
                <a:tab pos="2593975" algn="l"/>
                <a:tab pos="3459163" algn="l"/>
                <a:tab pos="4324350" algn="l"/>
                <a:tab pos="5189538" algn="l"/>
                <a:tab pos="6053138" algn="l"/>
                <a:tab pos="6918325" algn="l"/>
                <a:tab pos="7783513" algn="l"/>
                <a:tab pos="8648700" algn="l"/>
                <a:tab pos="9513888" algn="l"/>
              </a:tabLst>
              <a:defRPr sz="2000" b="1" u="sng">
                <a:solidFill>
                  <a:schemeClr val="tx2"/>
                </a:solidFill>
                <a:latin typeface="Tahoma" charset="0"/>
                <a:ea typeface="ＭＳ Ｐゴシック" charset="0"/>
              </a:defRPr>
            </a:lvl9pPr>
          </a:lstStyle>
          <a:p>
            <a:pPr eaLnBrk="1" hangingPunct="1">
              <a:defRPr/>
            </a:pPr>
            <a:fld id="{C58FF0D2-A147-6E44-9E8D-5124971777A1}" type="slidenum">
              <a:rPr lang="en-ZA" altLang="ja-JP" sz="1200" b="0" u="none" smtClean="0">
                <a:solidFill>
                  <a:srgbClr val="000000"/>
                </a:solidFill>
                <a:latin typeface="Arial" charset="0"/>
                <a:cs typeface="Arial" charset="0"/>
              </a:rPr>
              <a:pPr eaLnBrk="1" hangingPunct="1">
                <a:defRPr/>
              </a:pPr>
              <a:t>19</a:t>
            </a:fld>
            <a:endParaRPr lang="en-ZA" altLang="ja-JP" sz="1200" b="0" u="none" smtClean="0">
              <a:solidFill>
                <a:srgbClr val="000000"/>
              </a:solidFill>
              <a:latin typeface="Arial" charset="0"/>
              <a:cs typeface="Arial" charset="0"/>
            </a:endParaRPr>
          </a:p>
        </p:txBody>
      </p:sp>
      <p:sp>
        <p:nvSpPr>
          <p:cNvPr id="32771" name="Rectangle 2"/>
          <p:cNvSpPr>
            <a:spLocks noGrp="1" noRot="1" noChangeAspect="1" noChangeArrowheads="1" noTextEdit="1"/>
          </p:cNvSpPr>
          <p:nvPr>
            <p:ph type="sldImg"/>
          </p:nvPr>
        </p:nvSpPr>
        <p:spPr>
          <a:xfrm>
            <a:off x="917575" y="744538"/>
            <a:ext cx="4964113" cy="3722687"/>
          </a:xfrm>
          <a:ln/>
        </p:spPr>
      </p:sp>
      <p:sp>
        <p:nvSpPr>
          <p:cNvPr id="32772"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kumimoji="0" lang="en-US" altLang="ja-JP">
                <a:latin typeface="Arial" charset="0"/>
              </a:rPr>
              <a:t>See slide text</a:t>
            </a:r>
            <a:endParaRPr kumimoji="0" lang="en-GB" altLang="ja-JP">
              <a:latin typeface="Arial" charset="0"/>
            </a:endParaRPr>
          </a:p>
          <a:p>
            <a:pPr>
              <a:defRPr/>
            </a:pPr>
            <a:endParaRPr kumimoji="0" lang="en-GB"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B47871-115A-4F9C-A46B-7F9500DB65E5}" type="slidenum">
              <a:rPr lang="en-US" smtClean="0"/>
              <a:t>20</a:t>
            </a:fld>
            <a:endParaRPr lang="en-US"/>
          </a:p>
        </p:txBody>
      </p:sp>
    </p:spTree>
    <p:extLst>
      <p:ext uri="{BB962C8B-B14F-4D97-AF65-F5344CB8AC3E}">
        <p14:creationId xmlns:p14="http://schemas.microsoft.com/office/powerpoint/2010/main" val="309180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Changed CMACast to 2680 based upon last GNC telecon</a:t>
            </a:r>
          </a:p>
          <a:p>
            <a:r>
              <a:rPr lang="en-US" altLang="en-US" smtClean="0"/>
              <a:t>How many stations does EUMETCast Americas have ?</a:t>
            </a:r>
          </a:p>
          <a:p>
            <a:r>
              <a:rPr lang="en-US" altLang="en-US" smtClean="0"/>
              <a:t>I will add what I have for GNC-A stations to your total.</a:t>
            </a:r>
          </a:p>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FF4A85-CF93-4628-8CD1-CC761CD7F361}" type="slidenum">
              <a:rPr lang="en-GB" altLang="en-US">
                <a:latin typeface="Arial" charset="0"/>
              </a:rPr>
              <a:pPr eaLnBrk="1" hangingPunct="1">
                <a:spcBef>
                  <a:spcPct val="0"/>
                </a:spcBef>
              </a:pPr>
              <a:t>21</a:t>
            </a:fld>
            <a:endParaRPr lang="en-GB"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3921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6869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7"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7"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7"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7" y="6093298"/>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987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8" r:id="rId9"/>
    <p:sldLayoutId id="2147483759" r:id="rId10"/>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hyperlink" Target="http://www.japan.go.jp/g7/index.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image" Target="../media/image51.jpe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jpeg"/><Relationship Id="rId21" Type="http://schemas.openxmlformats.org/officeDocument/2006/relationships/image" Target="../media/image59.jpeg"/><Relationship Id="rId34" Type="http://schemas.openxmlformats.org/officeDocument/2006/relationships/image" Target="../media/image72.png"/><Relationship Id="rId42" Type="http://schemas.openxmlformats.org/officeDocument/2006/relationships/image" Target="../media/image80.jpg"/><Relationship Id="rId47" Type="http://schemas.openxmlformats.org/officeDocument/2006/relationships/image" Target="../media/image85.jpeg"/><Relationship Id="rId50" Type="http://schemas.openxmlformats.org/officeDocument/2006/relationships/image" Target="../media/image88.png"/><Relationship Id="rId55" Type="http://schemas.openxmlformats.org/officeDocument/2006/relationships/image" Target="../media/image93.gif"/><Relationship Id="rId63" Type="http://schemas.openxmlformats.org/officeDocument/2006/relationships/image" Target="../media/image101.png"/><Relationship Id="rId7" Type="http://schemas.openxmlformats.org/officeDocument/2006/relationships/image" Target="../media/image45.jpeg"/><Relationship Id="rId2" Type="http://schemas.openxmlformats.org/officeDocument/2006/relationships/notesSlide" Target="../notesSlides/notesSlide5.xml"/><Relationship Id="rId16" Type="http://schemas.openxmlformats.org/officeDocument/2006/relationships/image" Target="../media/image54.png"/><Relationship Id="rId29" Type="http://schemas.openxmlformats.org/officeDocument/2006/relationships/image" Target="../media/image67.jpeg"/><Relationship Id="rId11" Type="http://schemas.openxmlformats.org/officeDocument/2006/relationships/image" Target="../media/image49.jpeg"/><Relationship Id="rId24" Type="http://schemas.openxmlformats.org/officeDocument/2006/relationships/image" Target="../media/image62.jpe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jpeg"/><Relationship Id="rId53" Type="http://schemas.openxmlformats.org/officeDocument/2006/relationships/image" Target="../media/image91.jpeg"/><Relationship Id="rId58" Type="http://schemas.openxmlformats.org/officeDocument/2006/relationships/image" Target="../media/image96.png"/><Relationship Id="rId5" Type="http://schemas.openxmlformats.org/officeDocument/2006/relationships/image" Target="../media/image43.jpeg"/><Relationship Id="rId61" Type="http://schemas.openxmlformats.org/officeDocument/2006/relationships/image" Target="../media/image99.png"/><Relationship Id="rId19" Type="http://schemas.openxmlformats.org/officeDocument/2006/relationships/image" Target="../media/image57.jpg"/><Relationship Id="rId14" Type="http://schemas.openxmlformats.org/officeDocument/2006/relationships/image" Target="../media/image52.jp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jpeg"/><Relationship Id="rId56" Type="http://schemas.openxmlformats.org/officeDocument/2006/relationships/image" Target="../media/image94.jpeg"/><Relationship Id="rId64" Type="http://schemas.openxmlformats.org/officeDocument/2006/relationships/image" Target="../media/image102.png"/><Relationship Id="rId8" Type="http://schemas.openxmlformats.org/officeDocument/2006/relationships/image" Target="../media/image46.png"/><Relationship Id="rId51" Type="http://schemas.openxmlformats.org/officeDocument/2006/relationships/image" Target="../media/image89.jpeg"/><Relationship Id="rId3" Type="http://schemas.openxmlformats.org/officeDocument/2006/relationships/image" Target="../media/image41.jpeg"/><Relationship Id="rId12" Type="http://schemas.openxmlformats.org/officeDocument/2006/relationships/image" Target="../media/image50.png"/><Relationship Id="rId17" Type="http://schemas.openxmlformats.org/officeDocument/2006/relationships/image" Target="../media/image55.jpg"/><Relationship Id="rId25" Type="http://schemas.openxmlformats.org/officeDocument/2006/relationships/image" Target="../media/image63.jp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jpeg"/><Relationship Id="rId59" Type="http://schemas.openxmlformats.org/officeDocument/2006/relationships/image" Target="../media/image97.png"/><Relationship Id="rId20" Type="http://schemas.openxmlformats.org/officeDocument/2006/relationships/image" Target="../media/image58.jpg"/><Relationship Id="rId41" Type="http://schemas.openxmlformats.org/officeDocument/2006/relationships/image" Target="../media/image79.jpg"/><Relationship Id="rId54" Type="http://schemas.openxmlformats.org/officeDocument/2006/relationships/image" Target="../media/image92.gif"/><Relationship Id="rId6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44.jpg"/><Relationship Id="rId15" Type="http://schemas.openxmlformats.org/officeDocument/2006/relationships/image" Target="../media/image53.jpe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jpg"/><Relationship Id="rId49" Type="http://schemas.openxmlformats.org/officeDocument/2006/relationships/image" Target="../media/image87.jpeg"/><Relationship Id="rId57" Type="http://schemas.openxmlformats.org/officeDocument/2006/relationships/image" Target="../media/image95.jpeg"/><Relationship Id="rId10" Type="http://schemas.openxmlformats.org/officeDocument/2006/relationships/image" Target="../media/image48.jpeg"/><Relationship Id="rId31" Type="http://schemas.openxmlformats.org/officeDocument/2006/relationships/image" Target="../media/image69.png"/><Relationship Id="rId44" Type="http://schemas.openxmlformats.org/officeDocument/2006/relationships/image" Target="../media/image82.jpg"/><Relationship Id="rId52" Type="http://schemas.openxmlformats.org/officeDocument/2006/relationships/image" Target="../media/image90.gif"/><Relationship Id="rId60" Type="http://schemas.openxmlformats.org/officeDocument/2006/relationships/image" Target="../media/image98.png"/><Relationship Id="rId4" Type="http://schemas.openxmlformats.org/officeDocument/2006/relationships/image" Target="../media/image42.png"/><Relationship Id="rId9"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arthobservations.org/" TargetMode="External"/><Relationship Id="rId2" Type="http://schemas.openxmlformats.org/officeDocument/2006/relationships/image" Target="../media/image3.jpeg"/><Relationship Id="rId1" Type="http://schemas.openxmlformats.org/officeDocument/2006/relationships/slideLayout" Target="../slideLayouts/slideLayout9.xml"/><Relationship Id="rId5" Type="http://schemas.openxmlformats.org/officeDocument/2006/relationships/image" Target="../media/image105.png"/><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35496" y="1124222"/>
            <a:ext cx="8532812" cy="5545138"/>
          </a:xfrm>
        </p:spPr>
        <p:txBody>
          <a:bodyPr>
            <a:normAutofit fontScale="90000"/>
          </a:bodyPr>
          <a:lstStyle/>
          <a:p>
            <a:pPr eaLnBrk="1" hangingPunct="1"/>
            <a:r>
              <a:rPr lang="fr-CH" altLang="en-US" sz="6000" dirty="0" smtClean="0">
                <a:solidFill>
                  <a:schemeClr val="accent2"/>
                </a:solidFill>
                <a:latin typeface="Arial Narrow"/>
                <a:cs typeface="Arial Narrow"/>
              </a:rPr>
              <a:t>GEO and GEOSS status</a:t>
            </a:r>
            <a:br>
              <a:rPr lang="fr-CH" altLang="en-US" sz="6000" dirty="0" smtClean="0">
                <a:solidFill>
                  <a:schemeClr val="accent2"/>
                </a:solidFill>
                <a:latin typeface="Arial Narrow"/>
                <a:cs typeface="Arial Narrow"/>
              </a:rPr>
            </a:br>
            <a:r>
              <a:rPr lang="fr-CH" altLang="en-US" sz="6000" dirty="0">
                <a:solidFill>
                  <a:schemeClr val="accent2"/>
                </a:solidFill>
                <a:latin typeface="Arial Narrow"/>
                <a:cs typeface="Arial Narrow"/>
              </a:rPr>
              <a:t/>
            </a:r>
            <a:br>
              <a:rPr lang="fr-CH" altLang="en-US" sz="6000" dirty="0">
                <a:solidFill>
                  <a:schemeClr val="accent2"/>
                </a:solidFill>
                <a:latin typeface="Arial Narrow"/>
                <a:cs typeface="Arial Narrow"/>
              </a:rPr>
            </a:br>
            <a:r>
              <a:rPr lang="fr-CH" altLang="en-US" sz="4400" dirty="0" smtClean="0">
                <a:solidFill>
                  <a:schemeClr val="accent1">
                    <a:lumMod val="50000"/>
                  </a:schemeClr>
                </a:solidFill>
                <a:latin typeface="Arial Narrow"/>
                <a:cs typeface="Arial Narrow"/>
              </a:rPr>
              <a:t>10</a:t>
            </a:r>
            <a:r>
              <a:rPr lang="fr-CH" altLang="en-US" sz="4400" baseline="30000" dirty="0" smtClean="0">
                <a:solidFill>
                  <a:schemeClr val="accent1">
                    <a:lumMod val="50000"/>
                  </a:schemeClr>
                </a:solidFill>
                <a:latin typeface="Arial Narrow"/>
                <a:cs typeface="Arial Narrow"/>
              </a:rPr>
              <a:t>th</a:t>
            </a:r>
            <a:r>
              <a:rPr lang="fr-CH" altLang="en-US" sz="4400" dirty="0" smtClean="0">
                <a:solidFill>
                  <a:schemeClr val="accent1">
                    <a:lumMod val="50000"/>
                  </a:schemeClr>
                </a:solidFill>
                <a:latin typeface="Arial Narrow"/>
                <a:cs typeface="Arial Narrow"/>
              </a:rPr>
              <a:t> SDCG</a:t>
            </a:r>
            <a:br>
              <a:rPr lang="fr-CH" altLang="en-US" sz="4400" dirty="0" smtClean="0">
                <a:solidFill>
                  <a:schemeClr val="accent1">
                    <a:lumMod val="50000"/>
                  </a:schemeClr>
                </a:solidFill>
                <a:latin typeface="Arial Narrow"/>
                <a:cs typeface="Arial Narrow"/>
              </a:rPr>
            </a:br>
            <a:r>
              <a:rPr lang="fr-CH" altLang="en-US" sz="4400" dirty="0">
                <a:solidFill>
                  <a:schemeClr val="accent1">
                    <a:lumMod val="50000"/>
                  </a:schemeClr>
                </a:solidFill>
                <a:latin typeface="Arial Narrow"/>
                <a:cs typeface="Arial Narrow"/>
              </a:rPr>
              <a:t/>
            </a:r>
            <a:br>
              <a:rPr lang="fr-CH" altLang="en-US" sz="4400" dirty="0">
                <a:solidFill>
                  <a:schemeClr val="accent1">
                    <a:lumMod val="50000"/>
                  </a:schemeClr>
                </a:solidFill>
                <a:latin typeface="Arial Narrow"/>
                <a:cs typeface="Arial Narrow"/>
              </a:rPr>
            </a:br>
            <a:r>
              <a:rPr lang="fr-CH" altLang="en-US" sz="4000" dirty="0" smtClean="0">
                <a:solidFill>
                  <a:schemeClr val="accent1">
                    <a:lumMod val="50000"/>
                  </a:schemeClr>
                </a:solidFill>
                <a:latin typeface="Arial Narrow"/>
                <a:cs typeface="Arial Narrow"/>
              </a:rPr>
              <a:t/>
            </a:r>
            <a:br>
              <a:rPr lang="fr-CH" altLang="en-US" sz="4000" dirty="0" smtClean="0">
                <a:solidFill>
                  <a:schemeClr val="accent1">
                    <a:lumMod val="50000"/>
                  </a:schemeClr>
                </a:solidFill>
                <a:latin typeface="Arial Narrow"/>
                <a:cs typeface="Arial Narrow"/>
              </a:rPr>
            </a:br>
            <a:r>
              <a:rPr lang="fr-CH" altLang="en-US" dirty="0" smtClean="0">
                <a:solidFill>
                  <a:srgbClr val="0070C0"/>
                </a:solidFill>
                <a:latin typeface="Arial Narrow"/>
                <a:cs typeface="Arial Narrow"/>
              </a:rPr>
              <a:t>Osamu Ochiai</a:t>
            </a:r>
            <a:br>
              <a:rPr lang="fr-CH" altLang="en-US" dirty="0" smtClean="0">
                <a:solidFill>
                  <a:srgbClr val="0070C0"/>
                </a:solidFill>
                <a:latin typeface="Arial Narrow"/>
                <a:cs typeface="Arial Narrow"/>
              </a:rPr>
            </a:br>
            <a:r>
              <a:rPr lang="fr-CH" altLang="en-US" dirty="0" smtClean="0">
                <a:solidFill>
                  <a:srgbClr val="0070C0"/>
                </a:solidFill>
                <a:latin typeface="Arial Narrow"/>
                <a:cs typeface="Arial Narrow"/>
              </a:rPr>
              <a:t>GEO Secretariat</a:t>
            </a:r>
            <a:r>
              <a:rPr lang="fr-CH" altLang="en-US" dirty="0">
                <a:solidFill>
                  <a:srgbClr val="0070C0"/>
                </a:solidFill>
                <a:latin typeface="Arial Narrow"/>
                <a:cs typeface="Arial Narrow"/>
              </a:rPr>
              <a:t/>
            </a:r>
            <a:br>
              <a:rPr lang="fr-CH" altLang="en-US" dirty="0">
                <a:solidFill>
                  <a:srgbClr val="0070C0"/>
                </a:solidFill>
                <a:latin typeface="Arial Narrow"/>
                <a:cs typeface="Arial Narrow"/>
              </a:rPr>
            </a:br>
            <a:r>
              <a:rPr lang="fr-CH" altLang="en-US" dirty="0" smtClean="0">
                <a:solidFill>
                  <a:srgbClr val="0070C0"/>
                </a:solidFill>
                <a:latin typeface="Arial Narrow"/>
                <a:cs typeface="Arial Narrow"/>
              </a:rPr>
              <a:t/>
            </a:r>
            <a:br>
              <a:rPr lang="fr-CH" altLang="en-US" dirty="0" smtClean="0">
                <a:solidFill>
                  <a:srgbClr val="0070C0"/>
                </a:solidFill>
                <a:latin typeface="Arial Narrow"/>
                <a:cs typeface="Arial Narrow"/>
              </a:rPr>
            </a:br>
            <a:r>
              <a:rPr lang="fr-CH" altLang="en-US" dirty="0">
                <a:latin typeface="Arial Narrow"/>
                <a:cs typeface="Arial Narrow"/>
              </a:rPr>
              <a:t>7</a:t>
            </a:r>
            <a:r>
              <a:rPr lang="fr-CH" altLang="en-US" dirty="0" smtClean="0">
                <a:latin typeface="Arial Narrow"/>
                <a:cs typeface="Arial Narrow"/>
              </a:rPr>
              <a:t> September 2016</a:t>
            </a:r>
            <a:br>
              <a:rPr lang="fr-CH" altLang="en-US" dirty="0" smtClean="0">
                <a:latin typeface="Arial Narrow"/>
                <a:cs typeface="Arial Narrow"/>
              </a:rPr>
            </a:br>
            <a:r>
              <a:rPr lang="fr-CH" altLang="en-US" dirty="0" smtClean="0">
                <a:latin typeface="Arial Narrow"/>
                <a:cs typeface="Arial Narrow"/>
              </a:rPr>
              <a:t>Reading, UK</a:t>
            </a:r>
            <a:endParaRPr lang="en-US" altLang="en-US" b="0" dirty="0" smtClean="0"/>
          </a:p>
        </p:txBody>
      </p:sp>
    </p:spTree>
    <p:extLst>
      <p:ext uri="{BB962C8B-B14F-4D97-AF65-F5344CB8AC3E}">
        <p14:creationId xmlns:p14="http://schemas.microsoft.com/office/powerpoint/2010/main" val="112442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838200"/>
            <a:ext cx="8458200" cy="457200"/>
          </a:xfrm>
        </p:spPr>
        <p:txBody>
          <a:bodyPr/>
          <a:lstStyle/>
          <a:p>
            <a:pPr algn="ctr" eaLnBrk="1" hangingPunct="1"/>
            <a:r>
              <a:rPr lang="fr-CH" altLang="en-US" sz="3200" dirty="0" err="1" smtClean="0">
                <a:solidFill>
                  <a:schemeClr val="accent2"/>
                </a:solidFill>
                <a:latin typeface="Arial Narrow"/>
                <a:cs typeface="Arial Narrow"/>
              </a:rPr>
              <a:t>Community</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Activities</a:t>
            </a:r>
            <a:r>
              <a:rPr lang="fr-CH" altLang="en-US" sz="3200" dirty="0" smtClean="0">
                <a:solidFill>
                  <a:schemeClr val="accent2"/>
                </a:solidFill>
                <a:latin typeface="Arial Narrow"/>
                <a:cs typeface="Arial Narrow"/>
              </a:rPr>
              <a:t/>
            </a:r>
            <a:br>
              <a:rPr lang="fr-CH" altLang="en-US" sz="3200" dirty="0" smtClean="0">
                <a:solidFill>
                  <a:schemeClr val="accent2"/>
                </a:solidFill>
                <a:latin typeface="Arial Narrow"/>
                <a:cs typeface="Arial Narrow"/>
              </a:rPr>
            </a:br>
            <a:r>
              <a:rPr lang="fr-CH" altLang="en-US" sz="3200" dirty="0" smtClean="0">
                <a:solidFill>
                  <a:schemeClr val="accent2"/>
                </a:solidFill>
                <a:latin typeface="Arial Narrow"/>
                <a:cs typeface="Arial Narrow"/>
              </a:rPr>
              <a:t>not </a:t>
            </a:r>
            <a:r>
              <a:rPr lang="fr-CH" altLang="en-US" sz="3200" dirty="0" err="1" smtClean="0">
                <a:solidFill>
                  <a:schemeClr val="accent2"/>
                </a:solidFill>
                <a:latin typeface="Arial Narrow"/>
                <a:cs typeface="Arial Narrow"/>
              </a:rPr>
              <a:t>associated</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with</a:t>
            </a:r>
            <a:r>
              <a:rPr lang="fr-CH" altLang="en-US" sz="3200" dirty="0" smtClean="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954595961"/>
              </p:ext>
            </p:extLst>
          </p:nvPr>
        </p:nvGraphicFramePr>
        <p:xfrm>
          <a:off x="914400" y="1905002"/>
          <a:ext cx="7620000" cy="3595560"/>
        </p:xfrm>
        <a:graphic>
          <a:graphicData uri="http://schemas.openxmlformats.org/drawingml/2006/table">
            <a:tbl>
              <a:tblPr firstRow="1" bandRow="1"/>
              <a:tblGrid>
                <a:gridCol w="990600"/>
                <a:gridCol w="4648200"/>
                <a:gridCol w="1981200"/>
              </a:tblGrid>
              <a:tr h="86730">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CA-01</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Global Land Cover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84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CA-02</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Land Cover for Africa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033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CA-03</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a:solidFill>
                            <a:srgbClr val="000000"/>
                          </a:solidFill>
                          <a:effectLst/>
                          <a:latin typeface="Times New Roman"/>
                          <a:ea typeface="Times New Roman"/>
                          <a:cs typeface="Arial"/>
                        </a:rPr>
                        <a:t>Access to model data in GEOSS</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800" dirty="0" smtClean="0">
                          <a:effectLst/>
                          <a:latin typeface="Times New Roman"/>
                          <a:ea typeface="Times New Roman"/>
                        </a:rPr>
                        <a:t>Climate</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00">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CA-04</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Strengthen collaboration between GEO and GFCS</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CA-05</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TIGGE (</a:t>
                      </a:r>
                      <a:r>
                        <a:rPr lang="en-US" sz="1800" kern="1200" dirty="0" err="1">
                          <a:solidFill>
                            <a:srgbClr val="000000"/>
                          </a:solidFill>
                          <a:effectLst/>
                          <a:latin typeface="Times New Roman"/>
                          <a:ea typeface="Times New Roman"/>
                          <a:cs typeface="Arial"/>
                        </a:rPr>
                        <a:t>Thorpex</a:t>
                      </a:r>
                      <a:r>
                        <a:rPr lang="en-US" sz="1800" kern="1200" dirty="0">
                          <a:solidFill>
                            <a:srgbClr val="000000"/>
                          </a:solidFill>
                          <a:effectLst/>
                          <a:latin typeface="Times New Roman"/>
                          <a:ea typeface="Times New Roman"/>
                          <a:cs typeface="Arial"/>
                        </a:rPr>
                        <a:t> Interactive Grand global Ensemble) evolution into a Global Interactive Forecast System (GIFS)</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CA-32</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effectLst/>
                          <a:latin typeface="Cambria"/>
                          <a:ea typeface="Times New Roman"/>
                        </a:rPr>
                        <a:t>Research Data Science Summer Schools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smtClean="0">
                          <a:effectLst/>
                          <a:latin typeface="Times New Roman"/>
                          <a:ea typeface="Times New Roman"/>
                        </a:rPr>
                        <a:t>Capacity Building</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18">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CA-33</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l">
                        <a:spcBef>
                          <a:spcPts val="0"/>
                        </a:spcBef>
                        <a:spcAft>
                          <a:spcPts val="0"/>
                        </a:spcAft>
                      </a:pPr>
                      <a:r>
                        <a:rPr lang="en-US" sz="1800" dirty="0">
                          <a:effectLst/>
                          <a:latin typeface="Cambria"/>
                          <a:ea typeface="Times New Roman"/>
                        </a:rPr>
                        <a:t>Building capacity for Forest Biodiversity in Asia and the Pacific </a:t>
                      </a:r>
                      <a:r>
                        <a:rPr lang="en-US" sz="1800" dirty="0" smtClean="0">
                          <a:effectLst/>
                          <a:latin typeface="Cambria"/>
                          <a:ea typeface="Times New Roman"/>
                        </a:rPr>
                        <a:t>Region</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800" dirty="0" smtClean="0">
                          <a:solidFill>
                            <a:schemeClr val="tx1"/>
                          </a:solidFill>
                          <a:effectLst/>
                          <a:latin typeface="Times New Roman"/>
                          <a:ea typeface="Times New Roman"/>
                        </a:rPr>
                        <a:t>CA-34</a:t>
                      </a:r>
                      <a:endParaRPr lang="en-US" sz="1800" dirty="0">
                        <a:solidFill>
                          <a:schemeClr val="tx1"/>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b="0" kern="1200" dirty="0" smtClean="0">
                          <a:solidFill>
                            <a:schemeClr val="tx1"/>
                          </a:solidFill>
                          <a:effectLst/>
                          <a:latin typeface="Times New Roman"/>
                          <a:ea typeface="+mn-ea"/>
                          <a:cs typeface="Times New Roman"/>
                        </a:rPr>
                        <a:t>Multi-source Synergized Remote Sensing Products and Services</a:t>
                      </a:r>
                      <a:r>
                        <a:rPr lang="en-US" sz="1800" b="0" dirty="0" smtClean="0">
                          <a:effectLst/>
                          <a:latin typeface="Times New Roman"/>
                          <a:cs typeface="Times New Roman"/>
                        </a:rPr>
                        <a:t> </a:t>
                      </a:r>
                      <a:endParaRPr lang="en-US" sz="1800" b="0" dirty="0">
                        <a:effectLst/>
                        <a:latin typeface="Times New Roman"/>
                        <a:ea typeface="Times New Roman"/>
                        <a:cs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0" dirty="0" smtClean="0">
                          <a:effectLst/>
                          <a:latin typeface="Times New Roman"/>
                          <a:ea typeface="Times New Roman"/>
                          <a:cs typeface="Times New Roman"/>
                        </a:rPr>
                        <a:t>Support to GEOSS</a:t>
                      </a:r>
                      <a:endParaRPr lang="en-US" sz="1800" b="0" dirty="0">
                        <a:effectLst/>
                        <a:latin typeface="Times New Roman"/>
                        <a:ea typeface="Times New Roman"/>
                        <a:cs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13339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765176"/>
            <a:ext cx="7181850" cy="454025"/>
          </a:xfrm>
        </p:spPr>
        <p:txBody>
          <a:bodyPr/>
          <a:lstStyle/>
          <a:p>
            <a:pPr eaLnBrk="1" hangingPunct="1"/>
            <a:r>
              <a:rPr lang="fr-CH" altLang="en-US" sz="3200" dirty="0" smtClean="0">
                <a:solidFill>
                  <a:schemeClr val="accent2"/>
                </a:solidFill>
                <a:latin typeface="Arial Narrow"/>
                <a:cs typeface="Arial Narrow"/>
              </a:rPr>
              <a:t>Foundational Tasks – </a:t>
            </a:r>
            <a:r>
              <a:rPr lang="fr-CH" altLang="en-US" sz="3200" dirty="0">
                <a:solidFill>
                  <a:schemeClr val="accent2"/>
                </a:solidFill>
                <a:latin typeface="Arial Narrow"/>
                <a:cs typeface="Arial Narrow"/>
              </a:rPr>
              <a:t>C</a:t>
            </a:r>
            <a:r>
              <a:rPr lang="fr-CH" altLang="en-US" sz="3200" dirty="0" smtClean="0">
                <a:solidFill>
                  <a:schemeClr val="accent2"/>
                </a:solidFill>
                <a:latin typeface="Arial Narrow"/>
                <a:cs typeface="Arial Narrow"/>
              </a:rPr>
              <a:t>urrent List</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105492878"/>
              </p:ext>
            </p:extLst>
          </p:nvPr>
        </p:nvGraphicFramePr>
        <p:xfrm>
          <a:off x="381000" y="1295402"/>
          <a:ext cx="8534400" cy="5387979"/>
        </p:xfrm>
        <a:graphic>
          <a:graphicData uri="http://schemas.openxmlformats.org/drawingml/2006/table">
            <a:tbl>
              <a:tblPr firstRow="1" bandRow="1"/>
              <a:tblGrid>
                <a:gridCol w="762000"/>
                <a:gridCol w="7772400"/>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GD-01</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69857">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GD-02</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effectLst/>
                          <a:latin typeface="Times New Roman"/>
                          <a:ea typeface="Times New Roman"/>
                        </a:rPr>
                        <a:t>GCI Operations </a:t>
                      </a:r>
                      <a:r>
                        <a:rPr lang="en-US" sz="1500" i="1" dirty="0">
                          <a:effectLst/>
                          <a:latin typeface="Times New Roman"/>
                          <a:ea typeface="Times New Roman"/>
                        </a:rPr>
                        <a:t>(including access to Knowledge)</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GD-04</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err="1">
                          <a:solidFill>
                            <a:schemeClr val="tx1"/>
                          </a:solidFill>
                          <a:effectLst/>
                          <a:latin typeface="Times New Roman"/>
                          <a:ea typeface="Times New Roman"/>
                        </a:rPr>
                        <a:t>GEONETCast</a:t>
                      </a:r>
                      <a:r>
                        <a:rPr lang="en-US" sz="1500" dirty="0">
                          <a:solidFill>
                            <a:schemeClr val="tx1"/>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GD-05</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GEOSS satellite Earth Observation Resources </a:t>
                      </a:r>
                      <a:r>
                        <a:rPr lang="en-US" sz="1500" i="1" dirty="0">
                          <a:solidFill>
                            <a:schemeClr val="tx1"/>
                          </a:solidFill>
                          <a:effectLst/>
                          <a:latin typeface="Times New Roman"/>
                          <a:ea typeface="Times New Roman"/>
                        </a:rPr>
                        <a:t>(includes advocacy for continuity)</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GEOSS in situ Earth Observation 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GD-08</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GD-10</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Community Development</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CD-01</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CD-02</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Reinforcing engagement at national and regional </a:t>
                      </a:r>
                      <a:r>
                        <a:rPr lang="en-US" sz="1500" dirty="0" smtClean="0">
                          <a:solidFill>
                            <a:schemeClr val="tx1"/>
                          </a:solidFill>
                          <a:effectLst/>
                          <a:latin typeface="Times New Roman"/>
                          <a:ea typeface="Times New Roman"/>
                        </a:rPr>
                        <a:t>level</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7296">
                <a:tc>
                  <a:txBody>
                    <a:bodyPr/>
                    <a:lstStyle/>
                    <a:p>
                      <a:pPr marL="0" marR="0" algn="just">
                        <a:spcBef>
                          <a:spcPts val="0"/>
                        </a:spcBef>
                        <a:spcAft>
                          <a:spcPts val="0"/>
                        </a:spcAft>
                      </a:pPr>
                      <a:r>
                        <a:rPr lang="en-US" sz="1500" kern="1200">
                          <a:solidFill>
                            <a:schemeClr val="tx1"/>
                          </a:solidFill>
                          <a:effectLst/>
                          <a:latin typeface="Times New Roman"/>
                          <a:ea typeface="Times New Roman"/>
                        </a:rPr>
                        <a:t>CD-03</a:t>
                      </a:r>
                      <a:endParaRPr lang="en-US" sz="150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kern="1200">
                          <a:solidFill>
                            <a:srgbClr val="000000"/>
                          </a:solidFill>
                          <a:effectLst/>
                          <a:latin typeface="Times New Roman"/>
                          <a:ea typeface="Times New Roman"/>
                        </a:rPr>
                        <a:t>Secretariat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Communication and Engagement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1168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179512" y="1628800"/>
            <a:ext cx="8640960" cy="2952328"/>
          </a:xfrm>
          <a:prstGeom prst="roundRect">
            <a:avLst/>
          </a:prstGeom>
          <a:solidFill>
            <a:srgbClr val="CC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a:xfrm>
            <a:off x="539552" y="476672"/>
            <a:ext cx="8229600" cy="1143000"/>
          </a:xfrm>
        </p:spPr>
        <p:txBody>
          <a:bodyPr/>
          <a:lstStyle/>
          <a:p>
            <a:pPr algn="ctr"/>
            <a:r>
              <a:rPr lang="fr-CH" sz="3200" dirty="0" smtClean="0">
                <a:solidFill>
                  <a:schemeClr val="accent2"/>
                </a:solidFill>
                <a:latin typeface="Arial Narrow"/>
                <a:cs typeface="Arial Narrow"/>
              </a:rPr>
              <a:t>Strengtheninig Space-based Coordination</a:t>
            </a:r>
            <a:endParaRPr lang="en-US" sz="3200" dirty="0">
              <a:solidFill>
                <a:schemeClr val="accent2"/>
              </a:solidFill>
              <a:latin typeface="Arial Narrow"/>
              <a:cs typeface="Arial Narrow"/>
            </a:endParaRP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32" y="2011738"/>
            <a:ext cx="3904652" cy="228135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descr="satOrbit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1772818"/>
            <a:ext cx="3895492" cy="26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27"/>
          <p:cNvGrpSpPr>
            <a:grpSpLocks noChangeAspect="1"/>
          </p:cNvGrpSpPr>
          <p:nvPr/>
        </p:nvGrpSpPr>
        <p:grpSpPr>
          <a:xfrm>
            <a:off x="35496" y="5229942"/>
            <a:ext cx="9297533" cy="1371984"/>
            <a:chOff x="185463" y="7237452"/>
            <a:chExt cx="13095144" cy="1964504"/>
          </a:xfrm>
        </p:grpSpPr>
        <p:pic>
          <p:nvPicPr>
            <p:cNvPr id="9" name="Picture 5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463" y="7237452"/>
              <a:ext cx="12641939" cy="1690493"/>
            </a:xfrm>
            <a:prstGeom prst="rect">
              <a:avLst/>
            </a:prstGeom>
          </p:spPr>
        </p:pic>
        <p:pic>
          <p:nvPicPr>
            <p:cNvPr id="1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81922" y="8556224"/>
              <a:ext cx="789810" cy="27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75158" y="8549289"/>
              <a:ext cx="535042" cy="21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45811" y="8549289"/>
              <a:ext cx="951118" cy="24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97445" y="8558368"/>
              <a:ext cx="958554" cy="26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90899" y="8589834"/>
              <a:ext cx="906670" cy="22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26199"/>
            <a:stretch/>
          </p:blipFill>
          <p:spPr bwMode="auto">
            <a:xfrm>
              <a:off x="2922422" y="8569339"/>
              <a:ext cx="868194" cy="13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657440" y="8513986"/>
              <a:ext cx="903210" cy="225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0386153" y="8563030"/>
              <a:ext cx="665296" cy="23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60"/>
            <p:cNvSpPr txBox="1"/>
            <p:nvPr/>
          </p:nvSpPr>
          <p:spPr>
            <a:xfrm>
              <a:off x="11304620" y="8838381"/>
              <a:ext cx="1975987" cy="363575"/>
            </a:xfrm>
            <a:prstGeom prst="rect">
              <a:avLst/>
            </a:prstGeom>
            <a:noFill/>
          </p:spPr>
          <p:txBody>
            <a:bodyPr wrap="none" rtlCol="0">
              <a:spAutoFit/>
            </a:bodyPr>
            <a:lstStyle/>
            <a:p>
              <a:r>
                <a:rPr lang="en-GB" sz="1050" b="1" dirty="0" smtClean="0">
                  <a:solidFill>
                    <a:schemeClr val="accent2">
                      <a:lumMod val="75000"/>
                    </a:schemeClr>
                  </a:solidFill>
                </a:rPr>
                <a:t>GEO &amp; 2030 Agenda </a:t>
              </a:r>
              <a:endParaRPr lang="el-GR" sz="1050" b="1" dirty="0">
                <a:solidFill>
                  <a:schemeClr val="accent2">
                    <a:lumMod val="75000"/>
                  </a:schemeClr>
                </a:solidFill>
              </a:endParaRPr>
            </a:p>
          </p:txBody>
        </p:sp>
        <p:sp>
          <p:nvSpPr>
            <p:cNvPr id="20" name="TextBox 61"/>
            <p:cNvSpPr txBox="1"/>
            <p:nvPr/>
          </p:nvSpPr>
          <p:spPr>
            <a:xfrm>
              <a:off x="327279" y="8706795"/>
              <a:ext cx="1578623" cy="363575"/>
            </a:xfrm>
            <a:prstGeom prst="rect">
              <a:avLst/>
            </a:prstGeom>
            <a:noFill/>
          </p:spPr>
          <p:txBody>
            <a:bodyPr wrap="none" rtlCol="0">
              <a:spAutoFit/>
            </a:bodyPr>
            <a:lstStyle/>
            <a:p>
              <a:r>
                <a:rPr lang="en-GB" sz="1050" b="1" dirty="0" smtClean="0">
                  <a:solidFill>
                    <a:schemeClr val="accent1">
                      <a:lumMod val="75000"/>
                    </a:schemeClr>
                  </a:solidFill>
                </a:rPr>
                <a:t>Climate Change</a:t>
              </a:r>
              <a:endParaRPr lang="el-GR" sz="1050" b="1" dirty="0">
                <a:solidFill>
                  <a:schemeClr val="accent1">
                    <a:lumMod val="75000"/>
                  </a:schemeClr>
                </a:solidFill>
              </a:endParaRPr>
            </a:p>
          </p:txBody>
        </p:sp>
      </p:grpSp>
      <p:sp>
        <p:nvSpPr>
          <p:cNvPr id="4" name="下矢印 3"/>
          <p:cNvSpPr/>
          <p:nvPr/>
        </p:nvSpPr>
        <p:spPr bwMode="auto">
          <a:xfrm>
            <a:off x="1236115"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1" name="下矢印 20"/>
          <p:cNvSpPr/>
          <p:nvPr/>
        </p:nvSpPr>
        <p:spPr bwMode="auto">
          <a:xfrm>
            <a:off x="323529" y="4797896"/>
            <a:ext cx="360040" cy="648072"/>
          </a:xfrm>
          <a:prstGeom prst="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2" name="下矢印 21"/>
          <p:cNvSpPr/>
          <p:nvPr/>
        </p:nvSpPr>
        <p:spPr bwMode="auto">
          <a:xfrm>
            <a:off x="2123729"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3" name="下矢印 22"/>
          <p:cNvSpPr/>
          <p:nvPr/>
        </p:nvSpPr>
        <p:spPr bwMode="auto">
          <a:xfrm>
            <a:off x="2987825"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4" name="下矢印 23"/>
          <p:cNvSpPr/>
          <p:nvPr/>
        </p:nvSpPr>
        <p:spPr bwMode="auto">
          <a:xfrm>
            <a:off x="3851921"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5" name="下矢印 24"/>
          <p:cNvSpPr/>
          <p:nvPr/>
        </p:nvSpPr>
        <p:spPr bwMode="auto">
          <a:xfrm>
            <a:off x="4716017"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6" name="下矢印 25"/>
          <p:cNvSpPr/>
          <p:nvPr/>
        </p:nvSpPr>
        <p:spPr bwMode="auto">
          <a:xfrm>
            <a:off x="5580113"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7" name="下矢印 26"/>
          <p:cNvSpPr/>
          <p:nvPr/>
        </p:nvSpPr>
        <p:spPr bwMode="auto">
          <a:xfrm>
            <a:off x="6444209"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8" name="下矢印 27"/>
          <p:cNvSpPr/>
          <p:nvPr/>
        </p:nvSpPr>
        <p:spPr bwMode="auto">
          <a:xfrm>
            <a:off x="7380312"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29" name="下矢印 28"/>
          <p:cNvSpPr/>
          <p:nvPr/>
        </p:nvSpPr>
        <p:spPr bwMode="auto">
          <a:xfrm>
            <a:off x="8244408" y="4797896"/>
            <a:ext cx="360040" cy="64807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8530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heckerboard(across)">
                                      <p:cBhvr>
                                        <p:cTn id="28" dur="500"/>
                                        <p:tgtEl>
                                          <p:spTgt spid="2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heckerboard(across)">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9" y="4549184"/>
            <a:ext cx="8712968" cy="2308324"/>
          </a:xfrm>
          <a:prstGeom prst="rect">
            <a:avLst/>
          </a:prstGeom>
        </p:spPr>
        <p:txBody>
          <a:bodyPr wrap="square">
            <a:spAutoFit/>
          </a:bodyPr>
          <a:lstStyle/>
          <a:p>
            <a:r>
              <a:rPr lang="en-US" b="1" dirty="0" smtClean="0">
                <a:solidFill>
                  <a:srgbClr val="005FAA"/>
                </a:solidFill>
                <a:latin typeface="Arial Narrow"/>
                <a:cs typeface="Arial Narrow"/>
              </a:rPr>
              <a:t>Transforming  Our World: The 2030 Plan for Global Action </a:t>
            </a:r>
            <a:r>
              <a:rPr lang="en-US" b="1" i="1" dirty="0" smtClean="0">
                <a:solidFill>
                  <a:srgbClr val="005FAA"/>
                </a:solidFill>
                <a:latin typeface="Arial Narrow"/>
                <a:cs typeface="Arial Narrow"/>
              </a:rPr>
              <a:t>- </a:t>
            </a:r>
            <a:r>
              <a:rPr lang="en-US" b="1" dirty="0" smtClean="0">
                <a:solidFill>
                  <a:srgbClr val="005FAA"/>
                </a:solidFill>
                <a:latin typeface="Arial Narrow"/>
                <a:cs typeface="Arial Narrow"/>
              </a:rPr>
              <a:t>Article 76: “We </a:t>
            </a:r>
            <a:r>
              <a:rPr lang="en-US" b="1" dirty="0">
                <a:solidFill>
                  <a:srgbClr val="005FAA"/>
                </a:solidFill>
                <a:latin typeface="Arial Narrow"/>
                <a:cs typeface="Arial Narrow"/>
              </a:rPr>
              <a:t>will promote transparent and accountable scaling-up of appropriate public-private cooperation to exploit the contribution to be made by a wide range of data, </a:t>
            </a:r>
            <a:r>
              <a:rPr lang="en-US" b="1" u="sng" dirty="0" smtClean="0">
                <a:solidFill>
                  <a:srgbClr val="005FAA"/>
                </a:solidFill>
                <a:latin typeface="Arial Narrow"/>
                <a:cs typeface="Arial Narrow"/>
              </a:rPr>
              <a:t>including </a:t>
            </a:r>
            <a:r>
              <a:rPr lang="en-US" b="1" u="sng" dirty="0">
                <a:solidFill>
                  <a:srgbClr val="005FAA"/>
                </a:solidFill>
                <a:latin typeface="Arial Narrow"/>
                <a:cs typeface="Arial Narrow"/>
              </a:rPr>
              <a:t>E</a:t>
            </a:r>
            <a:r>
              <a:rPr lang="en-US" b="1" u="sng" dirty="0" smtClean="0">
                <a:solidFill>
                  <a:srgbClr val="005FAA"/>
                </a:solidFill>
                <a:latin typeface="Arial Narrow"/>
                <a:cs typeface="Arial Narrow"/>
              </a:rPr>
              <a:t>arth </a:t>
            </a:r>
            <a:r>
              <a:rPr lang="en-US" b="1" u="sng" dirty="0">
                <a:solidFill>
                  <a:srgbClr val="005FAA"/>
                </a:solidFill>
                <a:latin typeface="Arial Narrow"/>
                <a:cs typeface="Arial Narrow"/>
              </a:rPr>
              <a:t>observation and geo-spatial information</a:t>
            </a:r>
            <a:r>
              <a:rPr lang="en-US" b="1" dirty="0">
                <a:solidFill>
                  <a:srgbClr val="005FAA"/>
                </a:solidFill>
                <a:latin typeface="Arial Narrow"/>
                <a:cs typeface="Arial Narrow"/>
              </a:rPr>
              <a:t>, while ensuring national ownership in supporting and tracking </a:t>
            </a:r>
            <a:r>
              <a:rPr lang="en-US" b="1" dirty="0" smtClean="0">
                <a:solidFill>
                  <a:srgbClr val="005FAA"/>
                </a:solidFill>
                <a:latin typeface="Arial Narrow"/>
                <a:cs typeface="Arial Narrow"/>
              </a:rPr>
              <a:t>progress.”</a:t>
            </a:r>
            <a:endParaRPr lang="en-US" b="1" dirty="0">
              <a:solidFill>
                <a:srgbClr val="005FAA"/>
              </a:solidFill>
              <a:latin typeface="Arial Narrow"/>
              <a:cs typeface="Arial Narrow"/>
            </a:endParaRPr>
          </a:p>
        </p:txBody>
      </p:sp>
      <p:pic>
        <p:nvPicPr>
          <p:cNvPr id="5" name="図 4" descr="スクリーンショット 2016-06-06 6.49.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836712"/>
            <a:ext cx="5976663" cy="3650072"/>
          </a:xfrm>
          <a:prstGeom prst="rect">
            <a:avLst/>
          </a:prstGeom>
        </p:spPr>
      </p:pic>
    </p:spTree>
    <p:extLst>
      <p:ext uri="{BB962C8B-B14F-4D97-AF65-F5344CB8AC3E}">
        <p14:creationId xmlns:p14="http://schemas.microsoft.com/office/powerpoint/2010/main" val="4249444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G_al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37810" y="116632"/>
            <a:ext cx="5205415" cy="6219140"/>
          </a:xfrm>
          <a:prstGeom prst="rect">
            <a:avLst/>
          </a:prstGeom>
        </p:spPr>
      </p:pic>
      <p:sp>
        <p:nvSpPr>
          <p:cNvPr id="6" name="TextBox 5"/>
          <p:cNvSpPr txBox="1"/>
          <p:nvPr/>
        </p:nvSpPr>
        <p:spPr>
          <a:xfrm>
            <a:off x="171325" y="962727"/>
            <a:ext cx="4593181" cy="954107"/>
          </a:xfrm>
          <a:prstGeom prst="rect">
            <a:avLst/>
          </a:prstGeom>
          <a:noFill/>
        </p:spPr>
        <p:txBody>
          <a:bodyPr wrap="square" rtlCol="0">
            <a:spAutoFit/>
          </a:bodyPr>
          <a:lstStyle/>
          <a:p>
            <a:r>
              <a:rPr lang="en-US" sz="2800" b="1" i="1" dirty="0" smtClean="0">
                <a:solidFill>
                  <a:schemeClr val="accent2"/>
                </a:solidFill>
                <a:latin typeface="Arial Narrow" panose="020B0606020202030204" pitchFamily="34" charset="0"/>
              </a:rPr>
              <a:t>Earth Observations and </a:t>
            </a:r>
          </a:p>
          <a:p>
            <a:r>
              <a:rPr lang="en-US" sz="2800" b="1" i="1" dirty="0" smtClean="0">
                <a:solidFill>
                  <a:schemeClr val="accent2"/>
                </a:solidFill>
                <a:latin typeface="Arial Narrow" panose="020B0606020202030204" pitchFamily="34" charset="0"/>
              </a:rPr>
              <a:t>Geospatial Information</a:t>
            </a:r>
            <a:endParaRPr lang="en-US" sz="2800" b="1" i="1" dirty="0">
              <a:solidFill>
                <a:schemeClr val="accent2"/>
              </a:solidFill>
              <a:latin typeface="Arial Narrow" panose="020B0606020202030204" pitchFamily="34" charset="0"/>
            </a:endParaRPr>
          </a:p>
        </p:txBody>
      </p:sp>
      <p:sp>
        <p:nvSpPr>
          <p:cNvPr id="7" name="Rectangle 6"/>
          <p:cNvSpPr/>
          <p:nvPr/>
        </p:nvSpPr>
        <p:spPr>
          <a:xfrm>
            <a:off x="383339" y="2170306"/>
            <a:ext cx="2810237" cy="4355038"/>
          </a:xfrm>
          <a:prstGeom prst="rect">
            <a:avLst/>
          </a:prstGeom>
          <a:solidFill>
            <a:schemeClr val="bg1"/>
          </a:solidFill>
          <a:effectLst>
            <a:outerShdw blurRad="50800" dist="38100" dir="8100000" algn="tr" rotWithShape="0">
              <a:prstClr val="black">
                <a:alpha val="40000"/>
              </a:prstClr>
            </a:outerShdw>
          </a:effectLst>
        </p:spPr>
        <p:txBody>
          <a:bodyPr wrap="square" lIns="182880" tIns="91440" rIns="274320" bIns="18288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eaLnBrk="1" fontAlgn="auto" hangingPunct="1">
              <a:spcBef>
                <a:spcPts val="0"/>
              </a:spcBef>
              <a:spcAft>
                <a:spcPts val="1200"/>
              </a:spcAft>
            </a:pPr>
            <a:r>
              <a:rPr lang="en-US" sz="2400" b="1" i="1" u="sng" dirty="0" smtClean="0">
                <a:solidFill>
                  <a:srgbClr val="005FAA"/>
                </a:solidFill>
                <a:latin typeface="Arial Narrow" panose="020B0606020202030204" pitchFamily="34" charset="0"/>
              </a:rPr>
              <a:t>Support to SDGs</a:t>
            </a:r>
          </a:p>
          <a:p>
            <a:pPr algn="ctr" eaLnBrk="1" fontAlgn="auto" hangingPunct="1">
              <a:spcBef>
                <a:spcPts val="0"/>
              </a:spcBef>
              <a:spcAft>
                <a:spcPts val="1800"/>
              </a:spcAft>
            </a:pPr>
            <a:r>
              <a:rPr lang="en-US" sz="2400" b="1" dirty="0" smtClean="0">
                <a:solidFill>
                  <a:srgbClr val="005FAA"/>
                </a:solidFill>
                <a:latin typeface="Arial Narrow" panose="020B0606020202030204" pitchFamily="34" charset="0"/>
              </a:rPr>
              <a:t>Direct measures of some Indicators and indirect support to others.</a:t>
            </a:r>
          </a:p>
          <a:p>
            <a:pPr algn="ctr" eaLnBrk="1" fontAlgn="auto" hangingPunct="1">
              <a:spcBef>
                <a:spcPts val="0"/>
              </a:spcBef>
              <a:spcAft>
                <a:spcPts val="1800"/>
              </a:spcAft>
            </a:pPr>
            <a:r>
              <a:rPr lang="en-US" sz="2400" b="1" dirty="0" smtClean="0">
                <a:solidFill>
                  <a:srgbClr val="005FAA"/>
                </a:solidFill>
                <a:latin typeface="Arial Narrow" panose="020B0606020202030204" pitchFamily="34" charset="0"/>
              </a:rPr>
              <a:t>Contribute to progress on the Targets, which will show up in the Indicators. </a:t>
            </a:r>
            <a:endParaRPr lang="en-US" sz="2400" b="1" dirty="0">
              <a:solidFill>
                <a:srgbClr val="005FAA"/>
              </a:solidFill>
              <a:latin typeface="Arial Narrow" panose="020B0606020202030204" pitchFamily="34" charset="0"/>
            </a:endParaRPr>
          </a:p>
        </p:txBody>
      </p:sp>
    </p:spTree>
    <p:extLst>
      <p:ext uri="{BB962C8B-B14F-4D97-AF65-F5344CB8AC3E}">
        <p14:creationId xmlns:p14="http://schemas.microsoft.com/office/powerpoint/2010/main" val="367310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765413" y="235629"/>
            <a:ext cx="4714767" cy="1046440"/>
          </a:xfrm>
          <a:prstGeom prst="rect">
            <a:avLst/>
          </a:prstGeom>
        </p:spPr>
        <p:txBody>
          <a:bodyPr wrap="square">
            <a:spAutoFit/>
          </a:bodyPr>
          <a:lstStyle/>
          <a:p>
            <a:pPr algn="ctr" eaLnBrk="1" fontAlgn="auto" hangingPunct="1">
              <a:spcBef>
                <a:spcPts val="0"/>
              </a:spcBef>
              <a:spcAft>
                <a:spcPts val="1200"/>
              </a:spcAft>
            </a:pPr>
            <a:r>
              <a:rPr lang="en-US" altLang="en-US" b="1" dirty="0" smtClean="0">
                <a:solidFill>
                  <a:srgbClr val="000000"/>
                </a:solidFill>
                <a:latin typeface="Candara" panose="020E0502030303020204" pitchFamily="34" charset="0"/>
                <a:ea typeface="ヒラギノ角ゴ ProN W6" charset="-128"/>
                <a:cs typeface="Myriad Pro" charset="0"/>
                <a:sym typeface="Arial Bold" panose="020B0704020202020204" pitchFamily="34" charset="0"/>
              </a:rPr>
              <a:t>Land Use and Land Cover Mapping</a:t>
            </a:r>
          </a:p>
          <a:p>
            <a:pPr algn="ctr" eaLnBrk="1" fontAlgn="auto" hangingPunct="1">
              <a:spcBef>
                <a:spcPts val="0"/>
              </a:spcBef>
              <a:spcAft>
                <a:spcPts val="0"/>
              </a:spcAft>
            </a:pPr>
            <a:r>
              <a:rPr lang="en-US" sz="2800" b="1" dirty="0" smtClean="0">
                <a:solidFill>
                  <a:srgbClr val="000000"/>
                </a:solidFill>
                <a:latin typeface="Candara" panose="020E0502030303020204" pitchFamily="34" charset="0"/>
                <a:ea typeface="ヒラギノ角ゴ ProN W6" charset="-128"/>
                <a:sym typeface="Arial Bold" panose="020B0704020202020204" pitchFamily="34" charset="0"/>
              </a:rPr>
              <a:t>Borneo Island</a:t>
            </a:r>
            <a:endParaRPr lang="en-US" sz="2800" b="1" dirty="0">
              <a:solidFill>
                <a:srgbClr val="000000"/>
              </a:solidFill>
              <a:latin typeface="Candara" panose="020E0502030303020204" pitchFamily="34" charset="0"/>
            </a:endParaRPr>
          </a:p>
        </p:txBody>
      </p:sp>
      <p:pic>
        <p:nvPicPr>
          <p:cNvPr id="29" name="Picture 2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5871" t="26245" r="56648" b="24382"/>
          <a:stretch/>
        </p:blipFill>
        <p:spPr>
          <a:xfrm>
            <a:off x="8233913" y="195284"/>
            <a:ext cx="769907" cy="819159"/>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b="14191"/>
          <a:stretch/>
        </p:blipFill>
        <p:spPr>
          <a:xfrm>
            <a:off x="0" y="0"/>
            <a:ext cx="2011680" cy="1331698"/>
          </a:xfrm>
          <a:prstGeom prst="rect">
            <a:avLst/>
          </a:prstGeom>
          <a:ln>
            <a:solidFill>
              <a:schemeClr val="tx1">
                <a:lumMod val="65000"/>
                <a:lumOff val="35000"/>
              </a:schemeClr>
            </a:solidFill>
          </a:ln>
        </p:spPr>
      </p:pic>
      <p:pic>
        <p:nvPicPr>
          <p:cNvPr id="13" name="Picture 12"/>
          <p:cNvPicPr>
            <a:picLocks noChangeAspect="1"/>
          </p:cNvPicPr>
          <p:nvPr/>
        </p:nvPicPr>
        <p:blipFill rotWithShape="1">
          <a:blip r:embed="rId5" cstate="screen">
            <a:extLst>
              <a:ext uri="{28A0092B-C50C-407E-A947-70E740481C1C}">
                <a14:useLocalDpi xmlns:a14="http://schemas.microsoft.com/office/drawing/2010/main"/>
              </a:ext>
            </a:extLst>
          </a:blip>
          <a:srcRect b="14054"/>
          <a:stretch/>
        </p:blipFill>
        <p:spPr>
          <a:xfrm>
            <a:off x="0" y="1377409"/>
            <a:ext cx="2011680" cy="1333829"/>
          </a:xfrm>
          <a:prstGeom prst="rect">
            <a:avLst/>
          </a:prstGeom>
          <a:ln>
            <a:solidFill>
              <a:schemeClr val="tx1">
                <a:lumMod val="65000"/>
                <a:lumOff val="35000"/>
              </a:schemeClr>
            </a:solidFill>
          </a:ln>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b="14585"/>
          <a:stretch/>
        </p:blipFill>
        <p:spPr>
          <a:xfrm>
            <a:off x="0" y="2756949"/>
            <a:ext cx="2011680" cy="1325579"/>
          </a:xfrm>
          <a:prstGeom prst="rect">
            <a:avLst/>
          </a:prstGeom>
          <a:ln>
            <a:solidFill>
              <a:schemeClr val="tx1">
                <a:lumMod val="65000"/>
                <a:lumOff val="35000"/>
              </a:schemeClr>
            </a:solidFill>
          </a:ln>
        </p:spPr>
      </p:pic>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b="13574"/>
          <a:stretch/>
        </p:blipFill>
        <p:spPr>
          <a:xfrm>
            <a:off x="-5169" y="4128239"/>
            <a:ext cx="2011680" cy="1341291"/>
          </a:xfrm>
          <a:prstGeom prst="rect">
            <a:avLst/>
          </a:prstGeom>
          <a:ln>
            <a:solidFill>
              <a:schemeClr val="tx1">
                <a:lumMod val="65000"/>
                <a:lumOff val="35000"/>
              </a:schemeClr>
            </a:solidFill>
          </a:ln>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b="13479"/>
          <a:stretch/>
        </p:blipFill>
        <p:spPr>
          <a:xfrm>
            <a:off x="0" y="5515242"/>
            <a:ext cx="2011680" cy="1342758"/>
          </a:xfrm>
          <a:prstGeom prst="rect">
            <a:avLst/>
          </a:prstGeom>
          <a:ln>
            <a:solidFill>
              <a:schemeClr val="tx1">
                <a:lumMod val="65000"/>
                <a:lumOff val="35000"/>
              </a:schemeClr>
            </a:solidFill>
          </a:ln>
        </p:spPr>
      </p:pic>
      <p:pic>
        <p:nvPicPr>
          <p:cNvPr id="19"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371273" y="1512738"/>
            <a:ext cx="4715160" cy="501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160254" y="5998452"/>
            <a:ext cx="14398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160254" y="3909537"/>
            <a:ext cx="19431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160254" y="4929861"/>
            <a:ext cx="15509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60254" y="1433510"/>
            <a:ext cx="1843566" cy="1323439"/>
          </a:xfrm>
          <a:prstGeom prst="rect">
            <a:avLst/>
          </a:prstGeom>
        </p:spPr>
        <p:txBody>
          <a:bodyPr wrap="square">
            <a:spAutoFit/>
          </a:bodyPr>
          <a:lstStyle/>
          <a:p>
            <a:pPr eaLnBrk="1" fontAlgn="auto" hangingPunct="1">
              <a:spcBef>
                <a:spcPts val="0"/>
              </a:spcBef>
              <a:spcAft>
                <a:spcPts val="0"/>
              </a:spcAft>
            </a:pPr>
            <a:r>
              <a:rPr lang="en-US" sz="2000" b="1" dirty="0" smtClean="0">
                <a:solidFill>
                  <a:srgbClr val="000000"/>
                </a:solidFill>
                <a:latin typeface="Candara" panose="020E0502030303020204" pitchFamily="34" charset="0"/>
                <a:ea typeface="ヒラギノ角ゴ ProN W6" charset="-128"/>
                <a:sym typeface="Arial Bold" panose="020B0704020202020204" pitchFamily="34" charset="0"/>
              </a:rPr>
              <a:t>Forest and land cover map featuring 18 classes</a:t>
            </a:r>
            <a:endParaRPr lang="en-US" sz="2000" b="1" dirty="0">
              <a:solidFill>
                <a:srgbClr val="000000"/>
              </a:solidFill>
              <a:latin typeface="Candara" panose="020E0502030303020204" pitchFamily="34" charset="0"/>
            </a:endParaRPr>
          </a:p>
        </p:txBody>
      </p:sp>
      <p:sp>
        <p:nvSpPr>
          <p:cNvPr id="17" name="Rectangle 16"/>
          <p:cNvSpPr/>
          <p:nvPr/>
        </p:nvSpPr>
        <p:spPr>
          <a:xfrm>
            <a:off x="2403566" y="6581001"/>
            <a:ext cx="6544489" cy="276999"/>
          </a:xfrm>
          <a:prstGeom prst="rect">
            <a:avLst/>
          </a:prstGeom>
        </p:spPr>
        <p:txBody>
          <a:bodyPr wrap="square">
            <a:spAutoFit/>
          </a:bodyPr>
          <a:lstStyle/>
          <a:p>
            <a:pPr eaLnBrk="1" fontAlgn="auto" hangingPunct="1">
              <a:spcBef>
                <a:spcPts val="0"/>
              </a:spcBef>
              <a:spcAft>
                <a:spcPts val="0"/>
              </a:spcAft>
            </a:pPr>
            <a:r>
              <a:rPr lang="en-US" sz="1200" i="1" dirty="0" smtClean="0">
                <a:solidFill>
                  <a:srgbClr val="000000">
                    <a:lumMod val="65000"/>
                    <a:lumOff val="35000"/>
                  </a:srgbClr>
                </a:solidFill>
                <a:latin typeface="Arial"/>
              </a:rPr>
              <a:t>Source: JAXA EORC; CEOS EO Handbook. ALOS PALSAR image</a:t>
            </a:r>
            <a:r>
              <a:rPr lang="en-US" sz="1200" i="1" smtClean="0">
                <a:solidFill>
                  <a:srgbClr val="000000">
                    <a:lumMod val="65000"/>
                    <a:lumOff val="35000"/>
                  </a:srgbClr>
                </a:solidFill>
                <a:latin typeface="Arial"/>
              </a:rPr>
              <a:t>, 2007; </a:t>
            </a:r>
            <a:r>
              <a:rPr lang="en-US" sz="1200" i="1" dirty="0" err="1" smtClean="0">
                <a:solidFill>
                  <a:srgbClr val="000000">
                    <a:lumMod val="65000"/>
                    <a:lumOff val="35000"/>
                  </a:srgbClr>
                </a:solidFill>
                <a:latin typeface="Arial"/>
              </a:rPr>
              <a:t>Sarvision</a:t>
            </a:r>
            <a:r>
              <a:rPr lang="en-US" sz="1200" i="1" dirty="0" smtClean="0">
                <a:solidFill>
                  <a:srgbClr val="000000">
                    <a:lumMod val="65000"/>
                    <a:lumOff val="35000"/>
                  </a:srgbClr>
                </a:solidFill>
                <a:latin typeface="Arial"/>
              </a:rPr>
              <a:t> (NL) </a:t>
            </a:r>
            <a:endParaRPr lang="en-US" sz="1200" i="1" dirty="0">
              <a:solidFill>
                <a:srgbClr val="000000">
                  <a:lumMod val="65000"/>
                  <a:lumOff val="35000"/>
                </a:srgbClr>
              </a:solidFill>
              <a:latin typeface="Arial"/>
            </a:endParaRPr>
          </a:p>
        </p:txBody>
      </p:sp>
    </p:spTree>
    <p:extLst>
      <p:ext uri="{BB962C8B-B14F-4D97-AF65-F5344CB8AC3E}">
        <p14:creationId xmlns:p14="http://schemas.microsoft.com/office/powerpoint/2010/main" val="85110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2492896"/>
            <a:ext cx="2376264" cy="2808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35696" y="1952248"/>
            <a:ext cx="7344816" cy="5509200"/>
          </a:xfrm>
          <a:prstGeom prst="rect">
            <a:avLst/>
          </a:prstGeom>
          <a:noFill/>
        </p:spPr>
        <p:txBody>
          <a:bodyPr wrap="square" rtlCol="0">
            <a:spAutoFit/>
          </a:bodyPr>
          <a:lstStyle/>
          <a:p>
            <a:r>
              <a:rPr lang="en-US" b="1" dirty="0" smtClean="0">
                <a:solidFill>
                  <a:srgbClr val="005FAA"/>
                </a:solidFill>
                <a:latin typeface="Arial Narrow"/>
                <a:cs typeface="Arial Narrow"/>
              </a:rPr>
              <a:t>30</a:t>
            </a:r>
            <a:r>
              <a:rPr lang="en-US" b="1" dirty="0">
                <a:solidFill>
                  <a:srgbClr val="005FAA"/>
                </a:solidFill>
                <a:latin typeface="Arial Narrow"/>
                <a:cs typeface="Arial Narrow"/>
              </a:rPr>
              <a:t>. The SBSTA </a:t>
            </a:r>
            <a:r>
              <a:rPr lang="en-US" b="1" dirty="0" err="1">
                <a:solidFill>
                  <a:srgbClr val="005FAA"/>
                </a:solidFill>
                <a:latin typeface="Arial Narrow"/>
                <a:cs typeface="Arial Narrow"/>
              </a:rPr>
              <a:t>recognises</a:t>
            </a:r>
            <a:r>
              <a:rPr lang="en-US" b="1" dirty="0">
                <a:solidFill>
                  <a:srgbClr val="005FAA"/>
                </a:solidFill>
                <a:latin typeface="Arial Narrow"/>
                <a:cs typeface="Arial Narrow"/>
              </a:rPr>
              <a:t> the importance of: </a:t>
            </a:r>
            <a:r>
              <a:rPr lang="en-US" b="1" u="sng" dirty="0">
                <a:solidFill>
                  <a:srgbClr val="005FAA"/>
                </a:solidFill>
                <a:latin typeface="Arial Narrow"/>
                <a:cs typeface="Arial Narrow"/>
              </a:rPr>
              <a:t>GEO, including its implementation plan for GEOSS; collaboration between GEO and GCOS</a:t>
            </a:r>
            <a:r>
              <a:rPr lang="en-US" b="1" dirty="0">
                <a:solidFill>
                  <a:srgbClr val="005FAA"/>
                </a:solidFill>
                <a:latin typeface="Arial Narrow"/>
                <a:cs typeface="Arial Narrow"/>
              </a:rPr>
              <a:t>; and of capacity building on systematic observation, inter alia, to enable developing countries to apply climate observations for impact assessment and preparation for adaptation. </a:t>
            </a:r>
            <a:r>
              <a:rPr lang="en-US" b="1" u="sng" dirty="0">
                <a:solidFill>
                  <a:srgbClr val="005FAA"/>
                </a:solidFill>
                <a:latin typeface="Arial Narrow"/>
                <a:cs typeface="Arial Narrow"/>
              </a:rPr>
              <a:t>The new GEO Strategic Plan 2016-2025 establishes three Strategic Objectives – Advocate, Engage, Deliver – and </a:t>
            </a:r>
            <a:r>
              <a:rPr lang="en-US" b="1" u="sng" dirty="0" smtClean="0">
                <a:solidFill>
                  <a:srgbClr val="005FAA"/>
                </a:solidFill>
                <a:latin typeface="Arial Narrow"/>
                <a:cs typeface="Arial Narrow"/>
              </a:rPr>
              <a:t>emphasizes </a:t>
            </a:r>
            <a:r>
              <a:rPr lang="en-US" b="1" u="sng" dirty="0">
                <a:solidFill>
                  <a:srgbClr val="005FAA"/>
                </a:solidFill>
                <a:latin typeface="Arial Narrow"/>
                <a:cs typeface="Arial Narrow"/>
              </a:rPr>
              <a:t>climate change and its impacts as a cross-cutting area</a:t>
            </a:r>
            <a:r>
              <a:rPr lang="en-US" b="1" dirty="0">
                <a:solidFill>
                  <a:srgbClr val="005FAA"/>
                </a:solidFill>
                <a:latin typeface="Arial Narrow"/>
                <a:cs typeface="Arial Narrow"/>
              </a:rPr>
              <a:t>, and strengthens the societal benefit areas making them more focused on the needs of society to support processes under the UNFCCC, the UN Sendai Framework for Disaster Risk Reduction, the SDGs and other UN agencies.</a:t>
            </a:r>
            <a:br>
              <a:rPr lang="en-US" b="1" dirty="0">
                <a:solidFill>
                  <a:srgbClr val="005FAA"/>
                </a:solidFill>
                <a:latin typeface="Arial Narrow"/>
                <a:cs typeface="Arial Narrow"/>
              </a:rPr>
            </a:br>
            <a:r>
              <a:rPr lang="en-US" sz="2000" b="1" dirty="0">
                <a:latin typeface="Arial Narrow"/>
                <a:cs typeface="Arial Narrow"/>
              </a:rPr>
              <a:t/>
            </a:r>
            <a:br>
              <a:rPr lang="en-US" sz="2000" b="1" dirty="0">
                <a:latin typeface="Arial Narrow"/>
                <a:cs typeface="Arial Narrow"/>
              </a:rPr>
            </a:br>
            <a:endParaRPr lang="en-US" sz="2000" b="1" dirty="0">
              <a:latin typeface="Arial Narrow"/>
              <a:cs typeface="Arial Narrow"/>
            </a:endParaRPr>
          </a:p>
        </p:txBody>
      </p:sp>
      <p:sp>
        <p:nvSpPr>
          <p:cNvPr id="8" name="Title 1"/>
          <p:cNvSpPr>
            <a:spLocks noGrp="1"/>
          </p:cNvSpPr>
          <p:nvPr>
            <p:ph type="title"/>
          </p:nvPr>
        </p:nvSpPr>
        <p:spPr>
          <a:xfrm>
            <a:off x="323529" y="476672"/>
            <a:ext cx="8784976" cy="1152128"/>
          </a:xfrm>
        </p:spPr>
        <p:txBody>
          <a:bodyPr/>
          <a:lstStyle/>
          <a:p>
            <a:pPr algn="ctr">
              <a:spcBef>
                <a:spcPts val="0"/>
              </a:spcBef>
              <a:spcAft>
                <a:spcPts val="0"/>
              </a:spcAft>
            </a:pPr>
            <a:r>
              <a:rPr lang="en-US" dirty="0" smtClean="0"/>
              <a:t/>
            </a:r>
            <a:br>
              <a:rPr lang="en-US" dirty="0" smtClean="0"/>
            </a:br>
            <a:r>
              <a:rPr lang="en-US" dirty="0"/>
              <a:t/>
            </a:r>
            <a:br>
              <a:rPr lang="en-US" dirty="0"/>
            </a:br>
            <a:r>
              <a:rPr lang="en-US" dirty="0" smtClean="0"/>
              <a:t/>
            </a:r>
            <a:br>
              <a:rPr lang="en-US" dirty="0" smtClean="0"/>
            </a:br>
            <a:r>
              <a:rPr lang="en-US" sz="3200" dirty="0" smtClean="0">
                <a:solidFill>
                  <a:schemeClr val="accent2"/>
                </a:solidFill>
                <a:latin typeface="Arial Narrow"/>
                <a:cs typeface="Arial Narrow"/>
              </a:rPr>
              <a:t>UNFCCC</a:t>
            </a:r>
            <a:r>
              <a:rPr lang="en-US" sz="3200" dirty="0">
                <a:solidFill>
                  <a:schemeClr val="accent2"/>
                </a:solidFill>
                <a:latin typeface="Arial Narrow"/>
                <a:cs typeface="Arial Narrow"/>
              </a:rPr>
              <a:t> </a:t>
            </a:r>
            <a:r>
              <a:rPr lang="en-US" sz="3200" dirty="0" smtClean="0">
                <a:solidFill>
                  <a:schemeClr val="accent2"/>
                </a:solidFill>
                <a:latin typeface="Arial Narrow"/>
                <a:cs typeface="Arial Narrow"/>
              </a:rPr>
              <a:t>COP21 </a:t>
            </a:r>
            <a:br>
              <a:rPr lang="en-US" sz="3200" dirty="0" smtClean="0">
                <a:solidFill>
                  <a:schemeClr val="accent2"/>
                </a:solidFill>
                <a:latin typeface="Arial Narrow"/>
                <a:cs typeface="Arial Narrow"/>
              </a:rPr>
            </a:br>
            <a:r>
              <a:rPr lang="en-US" sz="3200" dirty="0" smtClean="0">
                <a:solidFill>
                  <a:schemeClr val="accent2"/>
                </a:solidFill>
                <a:latin typeface="Arial Narrow"/>
                <a:cs typeface="Arial Narrow"/>
              </a:rPr>
              <a:t>Subsidiary Body for Scientific and Technological Advice (SBSTA)</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endParaRPr lang="en-US" sz="3200" dirty="0">
              <a:solidFill>
                <a:schemeClr val="accent2"/>
              </a:solidFill>
              <a:latin typeface="Arial Narrow"/>
              <a:cs typeface="Arial Narrow"/>
            </a:endParaRPr>
          </a:p>
        </p:txBody>
      </p:sp>
    </p:spTree>
    <p:extLst>
      <p:ext uri="{BB962C8B-B14F-4D97-AF65-F5344CB8AC3E}">
        <p14:creationId xmlns:p14="http://schemas.microsoft.com/office/powerpoint/2010/main" val="3927168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5" y="1844824"/>
            <a:ext cx="8928992" cy="792088"/>
          </a:xfrm>
        </p:spPr>
        <p:txBody>
          <a:bodyPr/>
          <a:lstStyle/>
          <a:p>
            <a:pPr algn="ctr">
              <a:spcBef>
                <a:spcPts val="0"/>
              </a:spcBef>
              <a:spcAft>
                <a:spcPts val="0"/>
              </a:spcAft>
            </a:pPr>
            <a:r>
              <a:rPr lang="en-US" sz="3200" dirty="0" smtClean="0">
                <a:solidFill>
                  <a:schemeClr val="accent2"/>
                </a:solidFill>
                <a:latin typeface="Arial Narrow"/>
                <a:cs typeface="Arial Narrow"/>
              </a:rPr>
              <a:t>G20</a:t>
            </a:r>
            <a:r>
              <a:rPr lang="en-US" sz="3200" dirty="0">
                <a:solidFill>
                  <a:schemeClr val="accent2"/>
                </a:solidFill>
                <a:latin typeface="Arial Narrow"/>
                <a:cs typeface="Arial Narrow"/>
              </a:rPr>
              <a:t> </a:t>
            </a:r>
            <a:r>
              <a:rPr lang="en-US" sz="3200" dirty="0" smtClean="0">
                <a:solidFill>
                  <a:schemeClr val="accent2"/>
                </a:solidFill>
                <a:latin typeface="Arial Narrow"/>
                <a:cs typeface="Arial Narrow"/>
              </a:rPr>
              <a:t>Meeting of Agricultural </a:t>
            </a:r>
            <a:r>
              <a:rPr lang="en-US" sz="3200" dirty="0">
                <a:solidFill>
                  <a:schemeClr val="accent2"/>
                </a:solidFill>
                <a:latin typeface="Arial Narrow"/>
                <a:cs typeface="Arial Narrow"/>
              </a:rPr>
              <a:t>Ministers</a:t>
            </a:r>
            <a:br>
              <a:rPr lang="en-US" sz="3200" dirty="0">
                <a:solidFill>
                  <a:schemeClr val="accent2"/>
                </a:solidFill>
                <a:latin typeface="Arial Narrow"/>
                <a:cs typeface="Arial Narrow"/>
              </a:rPr>
            </a:br>
            <a:r>
              <a:rPr lang="en-US" sz="3200" dirty="0">
                <a:solidFill>
                  <a:schemeClr val="accent2"/>
                </a:solidFill>
                <a:latin typeface="Arial Narrow"/>
                <a:cs typeface="Arial Narrow"/>
              </a:rPr>
              <a:t>Action Plan on Food Price Volatility and </a:t>
            </a:r>
            <a:r>
              <a:rPr lang="en-US" sz="3200" dirty="0" smtClean="0">
                <a:solidFill>
                  <a:schemeClr val="accent2"/>
                </a:solidFill>
                <a:latin typeface="Arial Narrow"/>
                <a:cs typeface="Arial Narrow"/>
              </a:rPr>
              <a:t>Agriculture</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dirty="0">
                <a:solidFill>
                  <a:schemeClr val="accent2"/>
                </a:solidFill>
                <a:latin typeface="Arial Narrow"/>
                <a:cs typeface="Arial Narrow"/>
              </a:rPr>
              <a:t>Paris, France, June 2011</a:t>
            </a: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solidFill>
                  <a:schemeClr val="accent2"/>
                </a:solidFill>
                <a:latin typeface="Arial Narrow"/>
                <a:cs typeface="Arial Narrow"/>
              </a:rPr>
              <a:t/>
            </a:r>
            <a:br>
              <a:rPr lang="en-US" sz="3200" dirty="0">
                <a:solidFill>
                  <a:schemeClr val="accent2"/>
                </a:solidFill>
                <a:latin typeface="Arial Narrow"/>
                <a:cs typeface="Arial Narrow"/>
              </a:rPr>
            </a:br>
            <a:r>
              <a:rPr lang="en-US" sz="3200" dirty="0"/>
              <a:t/>
            </a:r>
            <a:br>
              <a:rPr lang="en-US" sz="3200" dirty="0"/>
            </a:br>
            <a:endParaRPr lang="en-US" dirty="0"/>
          </a:p>
        </p:txBody>
      </p:sp>
      <p:sp>
        <p:nvSpPr>
          <p:cNvPr id="3" name="Content Placeholder 2"/>
          <p:cNvSpPr>
            <a:spLocks noGrp="1"/>
          </p:cNvSpPr>
          <p:nvPr>
            <p:ph idx="1"/>
          </p:nvPr>
        </p:nvSpPr>
        <p:spPr>
          <a:xfrm>
            <a:off x="539552" y="2204864"/>
            <a:ext cx="8208912" cy="3888432"/>
          </a:xfrm>
        </p:spPr>
        <p:txBody>
          <a:bodyPr/>
          <a:lstStyle/>
          <a:p>
            <a:endParaRPr lang="en-US" b="1" dirty="0" smtClean="0"/>
          </a:p>
          <a:p>
            <a:pPr marL="0" indent="0">
              <a:buNone/>
            </a:pPr>
            <a:r>
              <a:rPr lang="en-US" sz="2800" b="1" dirty="0" smtClean="0">
                <a:solidFill>
                  <a:srgbClr val="005FAA"/>
                </a:solidFill>
                <a:latin typeface="Arial Narrow"/>
                <a:cs typeface="Arial Narrow"/>
              </a:rPr>
              <a:t>32</a:t>
            </a:r>
            <a:r>
              <a:rPr lang="en-US" sz="2800" b="1" dirty="0">
                <a:solidFill>
                  <a:srgbClr val="005FAA"/>
                </a:solidFill>
                <a:latin typeface="Arial Narrow"/>
                <a:cs typeface="Arial Narrow"/>
              </a:rPr>
              <a:t>. In order to improve crop production projections and weather forecasting, with </a:t>
            </a:r>
            <a:r>
              <a:rPr lang="en-US" sz="2800" b="1" dirty="0" smtClean="0">
                <a:solidFill>
                  <a:srgbClr val="005FAA"/>
                </a:solidFill>
                <a:latin typeface="Arial Narrow"/>
                <a:cs typeface="Arial Narrow"/>
              </a:rPr>
              <a:t>the use </a:t>
            </a:r>
            <a:r>
              <a:rPr lang="en-US" sz="2800" b="1" dirty="0">
                <a:solidFill>
                  <a:srgbClr val="005FAA"/>
                </a:solidFill>
                <a:latin typeface="Arial Narrow"/>
                <a:cs typeface="Arial Narrow"/>
              </a:rPr>
              <a:t>of modern tools, in particular remote sensing tools, we decide to launch, </a:t>
            </a:r>
            <a:r>
              <a:rPr lang="en-US" sz="2800" b="1" u="sng" dirty="0">
                <a:solidFill>
                  <a:srgbClr val="005FAA"/>
                </a:solidFill>
                <a:latin typeface="Arial Narrow"/>
                <a:cs typeface="Arial Narrow"/>
              </a:rPr>
              <a:t>via </a:t>
            </a:r>
            <a:r>
              <a:rPr lang="en-US" sz="2800" b="1" u="sng" dirty="0" smtClean="0">
                <a:solidFill>
                  <a:srgbClr val="005FAA"/>
                </a:solidFill>
                <a:latin typeface="Arial Narrow"/>
                <a:cs typeface="Arial Narrow"/>
              </a:rPr>
              <a:t>the Group </a:t>
            </a:r>
            <a:r>
              <a:rPr lang="en-US" sz="2800" b="1" u="sng" dirty="0">
                <a:solidFill>
                  <a:srgbClr val="005FAA"/>
                </a:solidFill>
                <a:latin typeface="Arial Narrow"/>
                <a:cs typeface="Arial Narrow"/>
              </a:rPr>
              <a:t>on Earth Observation</a:t>
            </a:r>
            <a:r>
              <a:rPr lang="en-US" sz="2800" b="1" dirty="0">
                <a:solidFill>
                  <a:srgbClr val="005FAA"/>
                </a:solidFill>
                <a:latin typeface="Arial Narrow"/>
                <a:cs typeface="Arial Narrow"/>
              </a:rPr>
              <a:t>, an international voluntary network of </a:t>
            </a:r>
            <a:r>
              <a:rPr lang="en-US" sz="2800" b="1" dirty="0" smtClean="0">
                <a:solidFill>
                  <a:srgbClr val="005FAA"/>
                </a:solidFill>
                <a:latin typeface="Arial Narrow"/>
                <a:cs typeface="Arial Narrow"/>
              </a:rPr>
              <a:t>agricultural production </a:t>
            </a:r>
            <a:r>
              <a:rPr lang="en-US" sz="2800" b="1" dirty="0">
                <a:solidFill>
                  <a:srgbClr val="005FAA"/>
                </a:solidFill>
                <a:latin typeface="Arial Narrow"/>
                <a:cs typeface="Arial Narrow"/>
              </a:rPr>
              <a:t>monitoring based on </a:t>
            </a:r>
            <a:r>
              <a:rPr lang="en-US" sz="2800" b="1" dirty="0" err="1">
                <a:solidFill>
                  <a:srgbClr val="005FAA"/>
                </a:solidFill>
                <a:latin typeface="Arial Narrow"/>
                <a:cs typeface="Arial Narrow"/>
              </a:rPr>
              <a:t>geoinformation</a:t>
            </a:r>
            <a:r>
              <a:rPr lang="en-US" sz="2800" b="1" dirty="0">
                <a:solidFill>
                  <a:srgbClr val="005FAA"/>
                </a:solidFill>
                <a:latin typeface="Arial Narrow"/>
                <a:cs typeface="Arial Narrow"/>
              </a:rPr>
              <a:t>. This “</a:t>
            </a:r>
            <a:r>
              <a:rPr lang="en-US" sz="2800" b="1" u="sng" dirty="0">
                <a:solidFill>
                  <a:srgbClr val="005FAA"/>
                </a:solidFill>
                <a:latin typeface="Arial Narrow"/>
                <a:cs typeface="Arial Narrow"/>
              </a:rPr>
              <a:t>Global Agricultural </a:t>
            </a:r>
            <a:r>
              <a:rPr lang="en-US" sz="2800" b="1" u="sng" dirty="0" smtClean="0">
                <a:solidFill>
                  <a:srgbClr val="005FAA"/>
                </a:solidFill>
                <a:latin typeface="Arial Narrow"/>
                <a:cs typeface="Arial Narrow"/>
              </a:rPr>
              <a:t>Geo-Monitoring </a:t>
            </a:r>
            <a:r>
              <a:rPr lang="en-US" sz="2800" b="1" u="sng" dirty="0">
                <a:solidFill>
                  <a:srgbClr val="005FAA"/>
                </a:solidFill>
                <a:latin typeface="Arial Narrow"/>
                <a:cs typeface="Arial Narrow"/>
              </a:rPr>
              <a:t>Initiative</a:t>
            </a:r>
            <a:r>
              <a:rPr lang="en-US" sz="2800" b="1" dirty="0">
                <a:solidFill>
                  <a:srgbClr val="005FAA"/>
                </a:solidFill>
                <a:latin typeface="Arial Narrow"/>
                <a:cs typeface="Arial Narrow"/>
              </a:rPr>
              <a:t>” will be a useful input for AMIS concerning the provision </a:t>
            </a:r>
            <a:r>
              <a:rPr lang="en-US" sz="2800" b="1" dirty="0" smtClean="0">
                <a:solidFill>
                  <a:srgbClr val="005FAA"/>
                </a:solidFill>
                <a:latin typeface="Arial Narrow"/>
                <a:cs typeface="Arial Narrow"/>
              </a:rPr>
              <a:t>of more </a:t>
            </a:r>
            <a:r>
              <a:rPr lang="en-US" sz="2800" b="1" dirty="0">
                <a:solidFill>
                  <a:srgbClr val="005FAA"/>
                </a:solidFill>
                <a:latin typeface="Arial Narrow"/>
                <a:cs typeface="Arial Narrow"/>
              </a:rPr>
              <a:t>accurate crop forecasts data.</a:t>
            </a:r>
          </a:p>
        </p:txBody>
      </p:sp>
    </p:spTree>
    <p:extLst>
      <p:ext uri="{BB962C8B-B14F-4D97-AF65-F5344CB8AC3E}">
        <p14:creationId xmlns:p14="http://schemas.microsoft.com/office/powerpoint/2010/main" val="4096413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TextBox 9"/>
          <p:cNvSpPr txBox="1"/>
          <p:nvPr/>
        </p:nvSpPr>
        <p:spPr>
          <a:xfrm>
            <a:off x="3939232" y="2143677"/>
            <a:ext cx="5292080" cy="3785652"/>
          </a:xfrm>
          <a:prstGeom prst="rect">
            <a:avLst/>
          </a:prstGeom>
          <a:noFill/>
        </p:spPr>
        <p:txBody>
          <a:bodyPr wrap="square" rtlCol="0">
            <a:spAutoFit/>
          </a:bodyPr>
          <a:lstStyle/>
          <a:p>
            <a:r>
              <a:rPr lang="en-US" b="1" i="1" dirty="0" smtClean="0">
                <a:solidFill>
                  <a:srgbClr val="005FAA"/>
                </a:solidFill>
                <a:latin typeface="+mn-lt"/>
              </a:rPr>
              <a:t>“Fundamental </a:t>
            </a:r>
            <a:r>
              <a:rPr lang="en-US" b="1" i="1" dirty="0">
                <a:solidFill>
                  <a:srgbClr val="005FAA"/>
                </a:solidFill>
                <a:latin typeface="+mn-lt"/>
              </a:rPr>
              <a:t>to the progress of open science is the continued investment by governments and others, such as </a:t>
            </a:r>
            <a:r>
              <a:rPr lang="en-US" b="1" i="1" u="sng" dirty="0">
                <a:solidFill>
                  <a:srgbClr val="005FAA"/>
                </a:solidFill>
                <a:latin typeface="+mn-lt"/>
              </a:rPr>
              <a:t>the Group on Earth Observations’ Global Earth Observation System of Systems (GEOSS</a:t>
            </a:r>
            <a:r>
              <a:rPr lang="en-US" b="1" i="1" dirty="0">
                <a:solidFill>
                  <a:srgbClr val="005FAA"/>
                </a:solidFill>
                <a:latin typeface="+mn-lt"/>
              </a:rPr>
              <a:t>), in suitable infrastructures and services for data collection, analysis, preservation and dissemination</a:t>
            </a:r>
            <a:r>
              <a:rPr lang="en-US" b="1" i="1" dirty="0" smtClean="0">
                <a:solidFill>
                  <a:srgbClr val="005FAA"/>
                </a:solidFill>
                <a:latin typeface="+mn-lt"/>
              </a:rPr>
              <a:t>.” </a:t>
            </a:r>
            <a:endParaRPr lang="en-US" b="1" i="1" dirty="0">
              <a:solidFill>
                <a:srgbClr val="005FAA"/>
              </a:solidFill>
              <a:latin typeface="+mn-lt"/>
            </a:endParaRPr>
          </a:p>
        </p:txBody>
      </p:sp>
      <p:sp>
        <p:nvSpPr>
          <p:cNvPr id="6" name="Title 1"/>
          <p:cNvSpPr>
            <a:spLocks noGrp="1"/>
          </p:cNvSpPr>
          <p:nvPr>
            <p:ph type="title"/>
          </p:nvPr>
        </p:nvSpPr>
        <p:spPr>
          <a:xfrm>
            <a:off x="539553" y="980729"/>
            <a:ext cx="8352928" cy="936104"/>
          </a:xfrm>
        </p:spPr>
        <p:txBody>
          <a:bodyPr/>
          <a:lstStyle/>
          <a:p>
            <a:pPr algn="ctr">
              <a:spcBef>
                <a:spcPts val="0"/>
              </a:spcBef>
              <a:spcAft>
                <a:spcPts val="0"/>
              </a:spcAft>
            </a:pPr>
            <a:r>
              <a:rPr lang="en-US" dirty="0" smtClean="0"/>
              <a:t/>
            </a:r>
            <a:br>
              <a:rPr lang="en-US" dirty="0" smtClean="0"/>
            </a:br>
            <a:r>
              <a:rPr lang="en-US" dirty="0"/>
              <a:t/>
            </a:r>
            <a:br>
              <a:rPr lang="en-US" dirty="0"/>
            </a:br>
            <a:r>
              <a:rPr lang="en-US" sz="3600" dirty="0" smtClean="0">
                <a:solidFill>
                  <a:schemeClr val="accent2"/>
                </a:solidFill>
                <a:latin typeface="Arial Narrow"/>
                <a:cs typeface="Arial Narrow"/>
              </a:rPr>
              <a:t>G7 Science Ministers</a:t>
            </a:r>
            <a:r>
              <a:rPr lang="en-US" sz="3600" dirty="0">
                <a:solidFill>
                  <a:schemeClr val="accent2"/>
                </a:solidFill>
                <a:latin typeface="Arial Narrow"/>
                <a:cs typeface="Arial Narrow"/>
              </a:rPr>
              <a:t/>
            </a:r>
            <a:br>
              <a:rPr lang="en-US" sz="3600" dirty="0">
                <a:solidFill>
                  <a:schemeClr val="accent2"/>
                </a:solidFill>
                <a:latin typeface="Arial Narrow"/>
                <a:cs typeface="Arial Narrow"/>
              </a:rPr>
            </a:br>
            <a:r>
              <a:rPr lang="en-US" sz="3600" dirty="0">
                <a:solidFill>
                  <a:schemeClr val="accent2"/>
                </a:solidFill>
                <a:latin typeface="Arial Narrow"/>
                <a:cs typeface="Arial Narrow"/>
              </a:rPr>
              <a:t/>
            </a:r>
            <a:br>
              <a:rPr lang="en-US" sz="3600" dirty="0">
                <a:solidFill>
                  <a:schemeClr val="accent2"/>
                </a:solidFill>
                <a:latin typeface="Arial Narrow"/>
                <a:cs typeface="Arial Narrow"/>
              </a:rPr>
            </a:br>
            <a:endParaRPr lang="en-US" sz="3600" dirty="0">
              <a:solidFill>
                <a:schemeClr val="accent2"/>
              </a:solidFill>
              <a:latin typeface="Arial Narrow"/>
              <a:cs typeface="Arial Narrow"/>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
            <a:ext cx="1966241"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www.japan.go.jp/g7/_src/362192/logo_g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504" y="2066885"/>
            <a:ext cx="2095335" cy="1969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518" y="4250707"/>
            <a:ext cx="3613226" cy="1200329"/>
          </a:xfrm>
          <a:prstGeom prst="rect">
            <a:avLst/>
          </a:prstGeom>
          <a:noFill/>
        </p:spPr>
        <p:txBody>
          <a:bodyPr wrap="none" rtlCol="0">
            <a:spAutoFit/>
          </a:bodyPr>
          <a:lstStyle/>
          <a:p>
            <a:pPr algn="ctr"/>
            <a:r>
              <a:rPr lang="fr-CH" sz="1800" dirty="0" smtClean="0"/>
              <a:t>Communiqué</a:t>
            </a:r>
          </a:p>
          <a:p>
            <a:pPr algn="ctr"/>
            <a:r>
              <a:rPr lang="fr-CH" sz="1800" dirty="0" smtClean="0"/>
              <a:t>Meeting of the G7 </a:t>
            </a:r>
          </a:p>
          <a:p>
            <a:pPr algn="ctr"/>
            <a:r>
              <a:rPr lang="fr-CH" sz="1800" dirty="0" err="1" smtClean="0"/>
              <a:t>Ministers</a:t>
            </a:r>
            <a:r>
              <a:rPr lang="fr-CH" sz="1800" dirty="0" smtClean="0"/>
              <a:t> of Science and </a:t>
            </a:r>
            <a:r>
              <a:rPr lang="fr-CH" sz="1800" dirty="0" err="1" smtClean="0"/>
              <a:t>Technology</a:t>
            </a:r>
            <a:endParaRPr lang="fr-CH" sz="1800" dirty="0" smtClean="0"/>
          </a:p>
          <a:p>
            <a:pPr algn="ctr"/>
            <a:r>
              <a:rPr lang="fr-CH" sz="1800" dirty="0" err="1" smtClean="0"/>
              <a:t>Tsukuba</a:t>
            </a:r>
            <a:r>
              <a:rPr lang="fr-CH" sz="1800" dirty="0" smtClean="0"/>
              <a:t>, 13-14 May 2016</a:t>
            </a:r>
            <a:endParaRPr lang="en-US" sz="1800" dirty="0"/>
          </a:p>
        </p:txBody>
      </p:sp>
    </p:spTree>
    <p:extLst>
      <p:ext uri="{BB962C8B-B14F-4D97-AF65-F5344CB8AC3E}">
        <p14:creationId xmlns:p14="http://schemas.microsoft.com/office/powerpoint/2010/main" val="170526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43202"/>
            <a:ext cx="38481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title"/>
          </p:nvPr>
        </p:nvSpPr>
        <p:spPr>
          <a:xfrm>
            <a:off x="290514" y="1141415"/>
            <a:ext cx="8739187" cy="611187"/>
          </a:xfrm>
        </p:spPr>
        <p:txBody>
          <a:bodyPr/>
          <a:lstStyle/>
          <a:p>
            <a:pPr algn="ctr" eaLnBrk="1" hangingPunct="1">
              <a:defRPr/>
            </a:pPr>
            <a:r>
              <a:rPr kumimoji="0" lang="en-US" altLang="ja-JP" sz="3600" dirty="0">
                <a:solidFill>
                  <a:srgbClr val="000098"/>
                </a:solidFill>
                <a:latin typeface="Arial Narrow"/>
                <a:cs typeface="Arial Narrow"/>
              </a:rPr>
              <a:t>GEOSS Implementation requires:</a:t>
            </a:r>
            <a:br>
              <a:rPr kumimoji="0" lang="en-US" altLang="ja-JP" sz="3600" dirty="0">
                <a:solidFill>
                  <a:srgbClr val="000098"/>
                </a:solidFill>
                <a:latin typeface="Arial Narrow"/>
                <a:cs typeface="Arial Narrow"/>
              </a:rPr>
            </a:br>
            <a:r>
              <a:rPr kumimoji="0" lang="en-US" altLang="ja-JP" sz="3600" i="1" dirty="0">
                <a:solidFill>
                  <a:srgbClr val="000098"/>
                </a:solidFill>
                <a:latin typeface="Arial Narrow"/>
                <a:cs typeface="Arial Narrow"/>
              </a:rPr>
              <a:t>Data Sharing Principles</a:t>
            </a:r>
          </a:p>
        </p:txBody>
      </p:sp>
      <p:sp>
        <p:nvSpPr>
          <p:cNvPr id="14340" name="Rectangle 4"/>
          <p:cNvSpPr>
            <a:spLocks noGrp="1" noChangeArrowheads="1"/>
          </p:cNvSpPr>
          <p:nvPr>
            <p:ph type="body" idx="1"/>
          </p:nvPr>
        </p:nvSpPr>
        <p:spPr>
          <a:xfrm>
            <a:off x="381001" y="2384427"/>
            <a:ext cx="7770813" cy="3025775"/>
          </a:xfrm>
          <a:solidFill>
            <a:schemeClr val="bg1">
              <a:alpha val="58038"/>
            </a:schemeClr>
          </a:solidFill>
        </p:spPr>
        <p:txBody>
          <a:bodyPr/>
          <a:lstStyle/>
          <a:p>
            <a:pPr eaLnBrk="1" hangingPunct="1">
              <a:buFont typeface="Times New Roman" charset="0"/>
              <a:buChar char="•"/>
              <a:defRPr/>
            </a:pPr>
            <a:r>
              <a:rPr kumimoji="0" lang="en-US" altLang="ja-JP" sz="3200" b="1" dirty="0">
                <a:solidFill>
                  <a:srgbClr val="005FAA"/>
                </a:solidFill>
                <a:latin typeface="Arial Narrow" charset="0"/>
              </a:rPr>
              <a:t>Full and Open Exchange of Data</a:t>
            </a:r>
          </a:p>
          <a:p>
            <a:pPr eaLnBrk="1" hangingPunct="1">
              <a:buFont typeface="Times New Roman" charset="0"/>
              <a:buChar char="•"/>
              <a:defRPr/>
            </a:pPr>
            <a:endParaRPr kumimoji="0" lang="en-US" altLang="ja-JP" sz="3200" b="1" dirty="0">
              <a:solidFill>
                <a:srgbClr val="005FAA"/>
              </a:solidFill>
              <a:latin typeface="Arial Narrow" charset="0"/>
            </a:endParaRPr>
          </a:p>
          <a:p>
            <a:pPr eaLnBrk="1" hangingPunct="1">
              <a:buFont typeface="Times New Roman" charset="0"/>
              <a:buChar char="•"/>
              <a:defRPr/>
            </a:pPr>
            <a:r>
              <a:rPr kumimoji="0" lang="en-GB" altLang="zh-CN" sz="3200" b="1" dirty="0">
                <a:solidFill>
                  <a:srgbClr val="005FAA"/>
                </a:solidFill>
                <a:latin typeface="Arial Narrow" charset="0"/>
                <a:ea typeface="宋体" charset="0"/>
                <a:cs typeface="宋体" charset="0"/>
              </a:rPr>
              <a:t>Data and Products at Minimum Time delay and Minimum Cost</a:t>
            </a:r>
          </a:p>
          <a:p>
            <a:pPr eaLnBrk="1" hangingPunct="1">
              <a:buFont typeface="Times New Roman" charset="0"/>
              <a:buChar char="•"/>
              <a:defRPr/>
            </a:pPr>
            <a:endParaRPr kumimoji="0" lang="en-GB" altLang="zh-CN" sz="3200" b="1" dirty="0">
              <a:solidFill>
                <a:srgbClr val="005FAA"/>
              </a:solidFill>
              <a:latin typeface="Arial Narrow" charset="0"/>
              <a:ea typeface="宋体" charset="0"/>
              <a:cs typeface="宋体" charset="0"/>
            </a:endParaRPr>
          </a:p>
          <a:p>
            <a:pPr eaLnBrk="1" hangingPunct="1">
              <a:buFont typeface="Times New Roman" charset="0"/>
              <a:buChar char="•"/>
              <a:defRPr/>
            </a:pPr>
            <a:r>
              <a:rPr kumimoji="0" lang="en-GB" altLang="zh-CN" sz="3200" b="1" dirty="0">
                <a:solidFill>
                  <a:srgbClr val="005FAA"/>
                </a:solidFill>
                <a:latin typeface="Arial Narrow" charset="0"/>
                <a:ea typeface="宋体" charset="0"/>
                <a:cs typeface="宋体" charset="0"/>
              </a:rPr>
              <a:t>Free of Charge or Cost of Reproduction</a:t>
            </a:r>
            <a:endParaRPr kumimoji="0" lang="en-GB" altLang="ja-JP" sz="3200" b="1" dirty="0">
              <a:solidFill>
                <a:srgbClr val="005FAA"/>
              </a:solidFill>
              <a:latin typeface="Arial Narrow" charset="0"/>
            </a:endParaRPr>
          </a:p>
        </p:txBody>
      </p:sp>
    </p:spTree>
    <p:extLst>
      <p:ext uri="{BB962C8B-B14F-4D97-AF65-F5344CB8AC3E}">
        <p14:creationId xmlns:p14="http://schemas.microsoft.com/office/powerpoint/2010/main" val="34172154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2696"/>
            <a:ext cx="8352928" cy="718592"/>
          </a:xfrm>
        </p:spPr>
        <p:txBody>
          <a:bodyPr/>
          <a:lstStyle/>
          <a:p>
            <a:pPr algn="ctr"/>
            <a:r>
              <a:rPr lang="en-US" sz="4000" dirty="0" smtClean="0">
                <a:solidFill>
                  <a:srgbClr val="333399"/>
                </a:solidFill>
                <a:latin typeface="Arial Narrow"/>
                <a:cs typeface="Arial Narrow"/>
              </a:rPr>
              <a:t>Unique Time in GEO’s History</a:t>
            </a:r>
            <a:endParaRPr lang="en-US" sz="4000" dirty="0">
              <a:solidFill>
                <a:srgbClr val="333399"/>
              </a:solidFill>
              <a:latin typeface="Arial Narrow"/>
              <a:cs typeface="Arial Narrow"/>
            </a:endParaRPr>
          </a:p>
        </p:txBody>
      </p:sp>
      <p:sp>
        <p:nvSpPr>
          <p:cNvPr id="3" name="Content Placeholder 2"/>
          <p:cNvSpPr>
            <a:spLocks noGrp="1"/>
          </p:cNvSpPr>
          <p:nvPr>
            <p:ph idx="1"/>
          </p:nvPr>
        </p:nvSpPr>
        <p:spPr>
          <a:xfrm>
            <a:off x="251521" y="1556792"/>
            <a:ext cx="8712968" cy="5112568"/>
          </a:xfrm>
        </p:spPr>
        <p:txBody>
          <a:bodyPr/>
          <a:lstStyle/>
          <a:p>
            <a:r>
              <a:rPr lang="en-US" sz="2800" b="1" dirty="0" smtClean="0">
                <a:solidFill>
                  <a:srgbClr val="0070C0"/>
                </a:solidFill>
                <a:latin typeface="Arial Narrow"/>
                <a:cs typeface="Arial Narrow"/>
              </a:rPr>
              <a:t>Transition to next decade 2016-2025</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Recognition of GEO’s convening power – Members, POs, Development Banks, Foundations, emerging Private Sector</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Evolution &amp; Recognition of Policy Mandates</a:t>
            </a:r>
          </a:p>
          <a:p>
            <a:pPr marL="0" indent="0">
              <a:buNone/>
            </a:pPr>
            <a:endParaRPr lang="en-US" sz="2800" b="1" dirty="0">
              <a:solidFill>
                <a:srgbClr val="0070C0"/>
              </a:solidFill>
              <a:latin typeface="Arial Narrow"/>
              <a:cs typeface="Arial Narrow"/>
            </a:endParaRPr>
          </a:p>
          <a:p>
            <a:r>
              <a:rPr lang="en-US" sz="2800" b="1" dirty="0" smtClean="0">
                <a:solidFill>
                  <a:srgbClr val="0070C0"/>
                </a:solidFill>
                <a:latin typeface="Arial Narrow"/>
                <a:cs typeface="Arial Narrow"/>
              </a:rPr>
              <a:t>New Strategic </a:t>
            </a:r>
            <a:r>
              <a:rPr lang="en-US" sz="2800" b="1" dirty="0">
                <a:solidFill>
                  <a:srgbClr val="0070C0"/>
                </a:solidFill>
                <a:latin typeface="Arial Narrow"/>
                <a:cs typeface="Arial Narrow"/>
              </a:rPr>
              <a:t>P</a:t>
            </a:r>
            <a:r>
              <a:rPr lang="en-US" sz="2800" b="1" dirty="0" smtClean="0">
                <a:solidFill>
                  <a:srgbClr val="0070C0"/>
                </a:solidFill>
                <a:latin typeface="Arial Narrow"/>
                <a:cs typeface="Arial Narrow"/>
              </a:rPr>
              <a:t>lan with new programmatic mechanisms – community activities, foundational tasks, initiatives and flagships</a:t>
            </a:r>
          </a:p>
          <a:p>
            <a:endParaRPr lang="en-US" sz="2800" b="1" dirty="0">
              <a:solidFill>
                <a:srgbClr val="0070C0"/>
              </a:solidFill>
              <a:latin typeface="Arial Narrow"/>
              <a:cs typeface="Arial Narrow"/>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2564882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p:cNvGrpSpPr/>
          <p:nvPr/>
        </p:nvGrpSpPr>
        <p:grpSpPr>
          <a:xfrm>
            <a:off x="34751" y="116632"/>
            <a:ext cx="9026481" cy="6753754"/>
            <a:chOff x="34750" y="108609"/>
            <a:chExt cx="9026481" cy="6753754"/>
          </a:xfrm>
        </p:grpSpPr>
        <p:grpSp>
          <p:nvGrpSpPr>
            <p:cNvPr id="14" name="Group 13"/>
            <p:cNvGrpSpPr/>
            <p:nvPr/>
          </p:nvGrpSpPr>
          <p:grpSpPr>
            <a:xfrm>
              <a:off x="5722384" y="2697003"/>
              <a:ext cx="2672006" cy="2027397"/>
              <a:chOff x="3401567" y="2698816"/>
              <a:chExt cx="3396797" cy="241491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67" y="2698816"/>
                <a:ext cx="3396797" cy="241491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095" y="3421433"/>
                <a:ext cx="1550504" cy="723568"/>
              </a:xfrm>
              <a:prstGeom prst="rect">
                <a:avLst/>
              </a:prstGeom>
              <a:effectLst>
                <a:glow rad="127000">
                  <a:schemeClr val="accent1">
                    <a:alpha val="44000"/>
                  </a:schemeClr>
                </a:glow>
              </a:effectLst>
            </p:spPr>
          </p:pic>
        </p:grpSp>
        <p:grpSp>
          <p:nvGrpSpPr>
            <p:cNvPr id="1087" name="Group 1086"/>
            <p:cNvGrpSpPr/>
            <p:nvPr/>
          </p:nvGrpSpPr>
          <p:grpSpPr>
            <a:xfrm>
              <a:off x="5546539" y="4682657"/>
              <a:ext cx="3514692" cy="1975318"/>
              <a:chOff x="5419408" y="4578272"/>
              <a:chExt cx="3641823" cy="2079703"/>
            </a:xfrm>
          </p:grpSpPr>
          <p:sp>
            <p:nvSpPr>
              <p:cNvPr id="11" name="Rectangular Callout 10"/>
              <p:cNvSpPr/>
              <p:nvPr/>
            </p:nvSpPr>
            <p:spPr>
              <a:xfrm>
                <a:off x="5419408" y="4578272"/>
                <a:ext cx="3641823" cy="2079703"/>
              </a:xfrm>
              <a:prstGeom prst="wedgeRectCallout">
                <a:avLst>
                  <a:gd name="adj1" fmla="val -16880"/>
                  <a:gd name="adj2" fmla="val -49054"/>
                </a:avLst>
              </a:prstGeom>
              <a:solidFill>
                <a:schemeClr val="tx2">
                  <a:lumMod val="60000"/>
                  <a:lumOff val="40000"/>
                  <a:alpha val="44000"/>
                </a:schemeClr>
              </a:solidFill>
              <a:ln/>
              <a:effectLst>
                <a:glow rad="1397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H" sz="1400" b="1" dirty="0" err="1">
                    <a:solidFill>
                      <a:srgbClr val="002060"/>
                    </a:solidFill>
                  </a:rPr>
                  <a:t>Private</a:t>
                </a:r>
                <a:r>
                  <a:rPr lang="fr-CH" sz="1400" b="1" dirty="0">
                    <a:solidFill>
                      <a:srgbClr val="002060"/>
                    </a:solidFill>
                  </a:rPr>
                  <a:t> </a:t>
                </a:r>
                <a:r>
                  <a:rPr lang="fr-CH" sz="1400" b="1" dirty="0" err="1">
                    <a:solidFill>
                      <a:srgbClr val="002060"/>
                    </a:solidFill>
                  </a:rPr>
                  <a:t>sector</a:t>
                </a:r>
                <a:r>
                  <a:rPr lang="fr-CH" sz="1400" b="1" dirty="0">
                    <a:solidFill>
                      <a:srgbClr val="002060"/>
                    </a:solidFill>
                  </a:rPr>
                  <a:t> providers</a:t>
                </a:r>
                <a:endParaRPr lang="en-US" sz="1400" b="1" dirty="0">
                  <a:solidFill>
                    <a:srgbClr val="002060"/>
                  </a:solidFill>
                </a:endParaRPr>
              </a:p>
            </p:txBody>
          </p:sp>
          <p:grpSp>
            <p:nvGrpSpPr>
              <p:cNvPr id="20" name="Group 19"/>
              <p:cNvGrpSpPr/>
              <p:nvPr/>
            </p:nvGrpSpPr>
            <p:grpSpPr>
              <a:xfrm>
                <a:off x="5532858" y="5774030"/>
                <a:ext cx="1101225" cy="846448"/>
                <a:chOff x="3979869" y="5061528"/>
                <a:chExt cx="923825" cy="656782"/>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869" y="5061528"/>
                  <a:ext cx="923825" cy="65678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1701" y="5296008"/>
                  <a:ext cx="524299" cy="193858"/>
                </a:xfrm>
                <a:prstGeom prst="rect">
                  <a:avLst/>
                </a:prstGeom>
              </p:spPr>
            </p:pic>
          </p:grpSp>
          <p:grpSp>
            <p:nvGrpSpPr>
              <p:cNvPr id="24" name="Group 23"/>
              <p:cNvGrpSpPr/>
              <p:nvPr/>
            </p:nvGrpSpPr>
            <p:grpSpPr>
              <a:xfrm>
                <a:off x="6708777" y="5789030"/>
                <a:ext cx="1072319" cy="831448"/>
                <a:chOff x="5069311" y="5076044"/>
                <a:chExt cx="1330214" cy="827644"/>
              </a:xfrm>
            </p:grpSpPr>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b="12483"/>
                <a:stretch/>
              </p:blipFill>
              <p:spPr>
                <a:xfrm>
                  <a:off x="5069311" y="5076044"/>
                  <a:ext cx="1330214" cy="827644"/>
                </a:xfrm>
                <a:prstGeom prst="rect">
                  <a:avLst/>
                </a:prstGeom>
                <a:effectLst>
                  <a:reflection stA="5000" endPos="53000" dist="50800" dir="5400000" sy="-100000" algn="bl" rotWithShape="0"/>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7733" y="5393234"/>
                  <a:ext cx="813369" cy="310994"/>
                </a:xfrm>
                <a:prstGeom prst="rect">
                  <a:avLst/>
                </a:prstGeom>
                <a:solidFill>
                  <a:srgbClr val="FF0000"/>
                </a:solidFill>
              </p:spPr>
            </p:pic>
          </p:grpSp>
          <p:grpSp>
            <p:nvGrpSpPr>
              <p:cNvPr id="1070" name="Group 1069"/>
              <p:cNvGrpSpPr/>
              <p:nvPr/>
            </p:nvGrpSpPr>
            <p:grpSpPr>
              <a:xfrm>
                <a:off x="6646979" y="4682657"/>
                <a:ext cx="1152712" cy="785870"/>
                <a:chOff x="6980327" y="6066303"/>
                <a:chExt cx="1478581" cy="1051179"/>
              </a:xfrm>
            </p:grpSpPr>
            <p:pic>
              <p:nvPicPr>
                <p:cNvPr id="1069" name="Picture 10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80327" y="6066303"/>
                  <a:ext cx="1478581" cy="1051179"/>
                </a:xfrm>
                <a:prstGeom prst="rect">
                  <a:avLst/>
                </a:prstGeom>
              </p:spPr>
            </p:pic>
            <p:pic>
              <p:nvPicPr>
                <p:cNvPr id="1068" name="Picture 10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704" y="6498746"/>
                  <a:ext cx="885825" cy="331579"/>
                </a:xfrm>
                <a:prstGeom prst="rect">
                  <a:avLst/>
                </a:prstGeom>
              </p:spPr>
            </p:pic>
          </p:grpSp>
          <p:grpSp>
            <p:nvGrpSpPr>
              <p:cNvPr id="1073" name="Group 1072"/>
              <p:cNvGrpSpPr/>
              <p:nvPr/>
            </p:nvGrpSpPr>
            <p:grpSpPr>
              <a:xfrm>
                <a:off x="5482560" y="4687944"/>
                <a:ext cx="1073520" cy="806858"/>
                <a:chOff x="5050810" y="5697134"/>
                <a:chExt cx="1026140" cy="729522"/>
              </a:xfrm>
            </p:grpSpPr>
            <p:pic>
              <p:nvPicPr>
                <p:cNvPr id="124" name="Picture 1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50810" y="5697134"/>
                  <a:ext cx="1026140" cy="729522"/>
                </a:xfrm>
                <a:prstGeom prst="rect">
                  <a:avLst/>
                </a:prstGeom>
              </p:spPr>
            </p:pic>
            <p:pic>
              <p:nvPicPr>
                <p:cNvPr id="1072" name="Picture 1071"/>
                <p:cNvPicPr>
                  <a:picLocks noChangeAspect="1"/>
                </p:cNvPicPr>
                <p:nvPr/>
              </p:nvPicPr>
              <p:blipFill rotWithShape="1">
                <a:blip r:embed="rId12">
                  <a:extLst>
                    <a:ext uri="{28A0092B-C50C-407E-A947-70E740481C1C}">
                      <a14:useLocalDpi xmlns:a14="http://schemas.microsoft.com/office/drawing/2010/main" val="0"/>
                    </a:ext>
                  </a:extLst>
                </a:blip>
                <a:srcRect l="21883" t="19496" r="22227" b="15281"/>
                <a:stretch/>
              </p:blipFill>
              <p:spPr>
                <a:xfrm>
                  <a:off x="5322991" y="5926147"/>
                  <a:ext cx="481777" cy="372753"/>
                </a:xfrm>
                <a:prstGeom prst="rect">
                  <a:avLst/>
                </a:prstGeom>
              </p:spPr>
            </p:pic>
          </p:grpSp>
          <p:grpSp>
            <p:nvGrpSpPr>
              <p:cNvPr id="1075" name="Group 1074"/>
              <p:cNvGrpSpPr/>
              <p:nvPr/>
            </p:nvGrpSpPr>
            <p:grpSpPr>
              <a:xfrm>
                <a:off x="7857567" y="4710904"/>
                <a:ext cx="1203664" cy="775496"/>
                <a:chOff x="6857553" y="5877304"/>
                <a:chExt cx="1110487" cy="648732"/>
              </a:xfrm>
            </p:grpSpPr>
            <p:pic>
              <p:nvPicPr>
                <p:cNvPr id="1071" name="Picture 10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57553" y="5877304"/>
                  <a:ext cx="1110487" cy="648732"/>
                </a:xfrm>
                <a:prstGeom prst="rect">
                  <a:avLst/>
                </a:prstGeom>
              </p:spPr>
            </p:pic>
            <p:pic>
              <p:nvPicPr>
                <p:cNvPr id="1074" name="Picture 1073"/>
                <p:cNvPicPr>
                  <a:picLocks noChangeAspect="1"/>
                </p:cNvPicPr>
                <p:nvPr/>
              </p:nvPicPr>
              <p:blipFill rotWithShape="1">
                <a:blip r:embed="rId14">
                  <a:extLst>
                    <a:ext uri="{28A0092B-C50C-407E-A947-70E740481C1C}">
                      <a14:useLocalDpi xmlns:a14="http://schemas.microsoft.com/office/drawing/2010/main" val="0"/>
                    </a:ext>
                  </a:extLst>
                </a:blip>
                <a:srcRect t="17791" b="19282"/>
                <a:stretch/>
              </p:blipFill>
              <p:spPr>
                <a:xfrm>
                  <a:off x="6980327" y="6201670"/>
                  <a:ext cx="810670" cy="258658"/>
                </a:xfrm>
                <a:prstGeom prst="rect">
                  <a:avLst/>
                </a:prstGeom>
              </p:spPr>
            </p:pic>
          </p:grpSp>
          <p:pic>
            <p:nvPicPr>
              <p:cNvPr id="1076" name="Picture 10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9849" y="5791200"/>
                <a:ext cx="1084857" cy="815379"/>
              </a:xfrm>
              <a:prstGeom prst="rect">
                <a:avLst/>
              </a:prstGeom>
            </p:spPr>
          </p:pic>
          <p:sp>
            <p:nvSpPr>
              <p:cNvPr id="1077" name="TextBox 1076"/>
              <p:cNvSpPr txBox="1"/>
              <p:nvPr/>
            </p:nvSpPr>
            <p:spPr>
              <a:xfrm>
                <a:off x="8211481" y="6013954"/>
                <a:ext cx="510255" cy="486062"/>
              </a:xfrm>
              <a:prstGeom prst="rect">
                <a:avLst/>
              </a:prstGeom>
              <a:noFill/>
            </p:spPr>
            <p:txBody>
              <a:bodyPr wrap="none" rtlCol="0">
                <a:spAutoFit/>
              </a:bodyPr>
              <a:lstStyle/>
              <a:p>
                <a:r>
                  <a:rPr lang="fr-CH" dirty="0" smtClean="0"/>
                  <a:t>…</a:t>
                </a:r>
                <a:endParaRPr lang="en-US" dirty="0"/>
              </a:p>
            </p:txBody>
          </p:sp>
        </p:grpSp>
        <p:sp>
          <p:nvSpPr>
            <p:cNvPr id="77" name="Left-Right Arrow 76"/>
            <p:cNvSpPr/>
            <p:nvPr/>
          </p:nvSpPr>
          <p:spPr>
            <a:xfrm rot="17811545">
              <a:off x="7162133" y="2620845"/>
              <a:ext cx="674902" cy="1989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10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92035" y="138127"/>
              <a:ext cx="679236" cy="679236"/>
            </a:xfrm>
            <a:prstGeom prst="rect">
              <a:avLst/>
            </a:prstGeom>
            <a:scene3d>
              <a:camera prst="isometricOffAxis1Right"/>
              <a:lightRig rig="threePt" dir="t"/>
            </a:scene3d>
          </p:spPr>
        </p:pic>
        <p:sp>
          <p:nvSpPr>
            <p:cNvPr id="237" name="Left-Right Arrow 236"/>
            <p:cNvSpPr/>
            <p:nvPr/>
          </p:nvSpPr>
          <p:spPr>
            <a:xfrm rot="16200000">
              <a:off x="6865332" y="4240835"/>
              <a:ext cx="547662" cy="2966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5436096" y="1347052"/>
              <a:ext cx="743446" cy="523220"/>
            </a:xfrm>
            <a:prstGeom prst="rect">
              <a:avLst/>
            </a:prstGeom>
            <a:noFill/>
          </p:spPr>
          <p:txBody>
            <a:bodyPr wrap="none" rtlCol="0">
              <a:spAutoFit/>
            </a:bodyPr>
            <a:lstStyle/>
            <a:p>
              <a:pPr algn="ctr"/>
              <a:r>
                <a:rPr lang="fr-CH" sz="1400" b="1" i="1" dirty="0" smtClean="0">
                  <a:solidFill>
                    <a:srgbClr val="002060"/>
                  </a:solidFill>
                  <a:latin typeface="Arial Narrow"/>
                  <a:cs typeface="Arial Narrow"/>
                </a:rPr>
                <a:t>GEOSS </a:t>
              </a:r>
            </a:p>
            <a:p>
              <a:pPr algn="ctr"/>
              <a:r>
                <a:rPr lang="fr-CH" sz="1400" b="1" i="1" dirty="0" smtClean="0">
                  <a:solidFill>
                    <a:srgbClr val="002060"/>
                  </a:solidFill>
                  <a:latin typeface="Arial Narrow"/>
                  <a:cs typeface="Arial Narrow"/>
                </a:rPr>
                <a:t>Portal</a:t>
              </a:r>
              <a:endParaRPr lang="en-US" sz="1400" b="1" i="1" dirty="0">
                <a:solidFill>
                  <a:srgbClr val="002060"/>
                </a:solidFill>
                <a:latin typeface="Arial Narrow"/>
                <a:cs typeface="Arial Narrow"/>
              </a:endParaRPr>
            </a:p>
          </p:txBody>
        </p:sp>
        <p:sp>
          <p:nvSpPr>
            <p:cNvPr id="176" name="TextBox 175"/>
            <p:cNvSpPr txBox="1"/>
            <p:nvPr/>
          </p:nvSpPr>
          <p:spPr>
            <a:xfrm>
              <a:off x="6151493" y="108609"/>
              <a:ext cx="698929" cy="461665"/>
            </a:xfrm>
            <a:prstGeom prst="rect">
              <a:avLst/>
            </a:prstGeom>
            <a:noFill/>
          </p:spPr>
          <p:txBody>
            <a:bodyPr wrap="none" rtlCol="0">
              <a:spAutoFit/>
            </a:bodyPr>
            <a:lstStyle/>
            <a:p>
              <a:pPr algn="ctr"/>
              <a:r>
                <a:rPr lang="fr-CH" sz="1200" i="1" dirty="0" smtClean="0">
                  <a:solidFill>
                    <a:srgbClr val="002060"/>
                  </a:solidFill>
                </a:rPr>
                <a:t>GEO</a:t>
              </a:r>
            </a:p>
            <a:p>
              <a:pPr algn="ctr"/>
              <a:r>
                <a:rPr lang="fr-CH" sz="1200" i="1" dirty="0" err="1" smtClean="0">
                  <a:solidFill>
                    <a:srgbClr val="002060"/>
                  </a:solidFill>
                </a:rPr>
                <a:t>Website</a:t>
              </a:r>
              <a:endParaRPr lang="en-US" sz="1200" i="1" dirty="0">
                <a:solidFill>
                  <a:srgbClr val="002060"/>
                </a:solidFill>
              </a:endParaRPr>
            </a:p>
          </p:txBody>
        </p:sp>
        <p:cxnSp>
          <p:nvCxnSpPr>
            <p:cNvPr id="95" name="Straight Arrow Connector 94"/>
            <p:cNvCxnSpPr/>
            <p:nvPr/>
          </p:nvCxnSpPr>
          <p:spPr>
            <a:xfrm>
              <a:off x="5722384" y="685800"/>
              <a:ext cx="548946" cy="63674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5722384" y="570276"/>
              <a:ext cx="1124952" cy="120303"/>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08" name="Picture 10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398869" y="3405269"/>
              <a:ext cx="578857" cy="510252"/>
            </a:xfrm>
            <a:prstGeom prst="rect">
              <a:avLst/>
            </a:prstGeom>
          </p:spPr>
        </p:pic>
        <p:sp>
          <p:nvSpPr>
            <p:cNvPr id="1084" name="TextBox 1083"/>
            <p:cNvSpPr txBox="1"/>
            <p:nvPr/>
          </p:nvSpPr>
          <p:spPr>
            <a:xfrm>
              <a:off x="5240717" y="2629063"/>
              <a:ext cx="1290914" cy="738664"/>
            </a:xfrm>
            <a:prstGeom prst="rect">
              <a:avLst/>
            </a:prstGeom>
            <a:noFill/>
          </p:spPr>
          <p:txBody>
            <a:bodyPr wrap="square" rtlCol="0">
              <a:spAutoFit/>
            </a:bodyPr>
            <a:lstStyle/>
            <a:p>
              <a:pPr algn="ctr"/>
              <a:r>
                <a:rPr lang="fr-CH" sz="1400" b="1" i="1" dirty="0" err="1" smtClean="0">
                  <a:solidFill>
                    <a:srgbClr val="002060"/>
                  </a:solidFill>
                  <a:latin typeface="Arial Narrow"/>
                  <a:cs typeface="Arial Narrow"/>
                </a:rPr>
                <a:t>Discovery</a:t>
              </a:r>
              <a:r>
                <a:rPr lang="fr-CH" sz="1400" b="1" i="1" dirty="0" smtClean="0">
                  <a:solidFill>
                    <a:srgbClr val="002060"/>
                  </a:solidFill>
                  <a:latin typeface="Arial Narrow"/>
                  <a:cs typeface="Arial Narrow"/>
                </a:rPr>
                <a:t> and</a:t>
              </a:r>
            </a:p>
            <a:p>
              <a:pPr algn="ctr"/>
              <a:r>
                <a:rPr lang="fr-CH" sz="1400" b="1" i="1" dirty="0" smtClean="0">
                  <a:solidFill>
                    <a:srgbClr val="002060"/>
                  </a:solidFill>
                  <a:latin typeface="Arial Narrow"/>
                  <a:cs typeface="Arial Narrow"/>
                </a:rPr>
                <a:t>Access Broker (DAB)</a:t>
              </a:r>
              <a:endParaRPr lang="en-US" sz="1400" b="1" i="1" dirty="0">
                <a:solidFill>
                  <a:srgbClr val="002060"/>
                </a:solidFill>
                <a:latin typeface="Arial Narrow"/>
                <a:cs typeface="Arial Narrow"/>
              </a:endParaRPr>
            </a:p>
          </p:txBody>
        </p:sp>
        <p:sp>
          <p:nvSpPr>
            <p:cNvPr id="21" name="Rectangular Callout 20"/>
            <p:cNvSpPr/>
            <p:nvPr/>
          </p:nvSpPr>
          <p:spPr>
            <a:xfrm>
              <a:off x="127752" y="184472"/>
              <a:ext cx="4651314" cy="6292527"/>
            </a:xfrm>
            <a:prstGeom prst="wedgeRectCallout">
              <a:avLst>
                <a:gd name="adj1" fmla="val 48803"/>
                <a:gd name="adj2" fmla="val -20573"/>
              </a:avLst>
            </a:prstGeom>
            <a:noFill/>
            <a:ln>
              <a:solidFill>
                <a:srgbClr val="0070C0">
                  <a:alpha val="31000"/>
                </a:srgbClr>
              </a:solidFill>
            </a:ln>
            <a:effectLst>
              <a:glow rad="139700">
                <a:schemeClr val="accent1">
                  <a:satMod val="175000"/>
                  <a:alpha val="40000"/>
                </a:schemeClr>
              </a:glow>
              <a:outerShdw blurRad="50800" dist="38100" dir="16200000" rotWithShape="0">
                <a:prstClr val="black">
                  <a:alpha val="40000"/>
                </a:prstClr>
              </a:outerShdw>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2060"/>
                </a:solidFill>
              </a:endParaRPr>
            </a:p>
          </p:txBody>
        </p:sp>
        <p:grpSp>
          <p:nvGrpSpPr>
            <p:cNvPr id="120" name="Group 119"/>
            <p:cNvGrpSpPr/>
            <p:nvPr/>
          </p:nvGrpSpPr>
          <p:grpSpPr>
            <a:xfrm>
              <a:off x="1066800" y="4647694"/>
              <a:ext cx="862332" cy="914906"/>
              <a:chOff x="2405370" y="3886708"/>
              <a:chExt cx="971550" cy="969924"/>
            </a:xfrm>
          </p:grpSpPr>
          <p:grpSp>
            <p:nvGrpSpPr>
              <p:cNvPr id="1037" name="Group 1036"/>
              <p:cNvGrpSpPr/>
              <p:nvPr/>
            </p:nvGrpSpPr>
            <p:grpSpPr>
              <a:xfrm>
                <a:off x="2405370" y="3902174"/>
                <a:ext cx="971550" cy="954458"/>
                <a:chOff x="3220952" y="779952"/>
                <a:chExt cx="971550" cy="971550"/>
              </a:xfrm>
              <a:scene3d>
                <a:camera prst="orthographicFront">
                  <a:rot lat="0" lon="20399971" rev="0"/>
                </a:camera>
                <a:lightRig rig="threePt" dir="t"/>
              </a:scene3d>
            </p:grpSpPr>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20952" y="779952"/>
                  <a:ext cx="971550" cy="971550"/>
                </a:xfrm>
                <a:prstGeom prst="rect">
                  <a:avLst/>
                </a:prstGeom>
              </p:spPr>
            </p:pic>
            <p:pic>
              <p:nvPicPr>
                <p:cNvPr id="37" name="Pictur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39416" y="1093914"/>
                  <a:ext cx="376192" cy="353042"/>
                </a:xfrm>
                <a:prstGeom prst="rect">
                  <a:avLst/>
                </a:prstGeom>
              </p:spPr>
            </p:pic>
          </p:grpSp>
          <p:sp>
            <p:nvSpPr>
              <p:cNvPr id="197" name="TextBox 196"/>
              <p:cNvSpPr txBox="1"/>
              <p:nvPr/>
            </p:nvSpPr>
            <p:spPr>
              <a:xfrm>
                <a:off x="2506437" y="3886708"/>
                <a:ext cx="606581" cy="261028"/>
              </a:xfrm>
              <a:prstGeom prst="rect">
                <a:avLst/>
              </a:prstGeom>
              <a:noFill/>
            </p:spPr>
            <p:txBody>
              <a:bodyPr wrap="none" rtlCol="0">
                <a:spAutoFit/>
              </a:bodyPr>
              <a:lstStyle/>
              <a:p>
                <a:r>
                  <a:rPr lang="fr-CH" sz="1000" i="1" dirty="0" err="1" smtClean="0">
                    <a:solidFill>
                      <a:srgbClr val="002060"/>
                    </a:solidFill>
                  </a:rPr>
                  <a:t>Japan</a:t>
                </a:r>
                <a:endParaRPr lang="en-US" sz="1000" i="1" dirty="0">
                  <a:solidFill>
                    <a:srgbClr val="002060"/>
                  </a:solidFill>
                </a:endParaRPr>
              </a:p>
            </p:txBody>
          </p:sp>
        </p:grpSp>
        <p:grpSp>
          <p:nvGrpSpPr>
            <p:cNvPr id="118" name="Group 117"/>
            <p:cNvGrpSpPr/>
            <p:nvPr/>
          </p:nvGrpSpPr>
          <p:grpSpPr>
            <a:xfrm>
              <a:off x="3881811" y="5386315"/>
              <a:ext cx="872735" cy="772317"/>
              <a:chOff x="223346" y="3782267"/>
              <a:chExt cx="1111610" cy="926858"/>
            </a:xfrm>
          </p:grpSpPr>
          <p:grpSp>
            <p:nvGrpSpPr>
              <p:cNvPr id="1051" name="Group 1050"/>
              <p:cNvGrpSpPr/>
              <p:nvPr/>
            </p:nvGrpSpPr>
            <p:grpSpPr>
              <a:xfrm>
                <a:off x="307325" y="3782267"/>
                <a:ext cx="1027631" cy="926858"/>
                <a:chOff x="2537812" y="4786156"/>
                <a:chExt cx="1092913" cy="971550"/>
              </a:xfrm>
              <a:scene3d>
                <a:camera prst="orthographicFront">
                  <a:rot lat="0" lon="20399971" rev="0"/>
                </a:camera>
                <a:lightRig rig="threePt" dir="t"/>
              </a:scene3d>
            </p:grpSpPr>
            <p:pic>
              <p:nvPicPr>
                <p:cNvPr id="96" name="Picture 9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537812" y="4786156"/>
                  <a:ext cx="1092913" cy="971550"/>
                </a:xfrm>
                <a:prstGeom prst="rect">
                  <a:avLst/>
                </a:prstGeom>
              </p:spPr>
            </p:pic>
            <p:pic>
              <p:nvPicPr>
                <p:cNvPr id="1050" name="Picture 104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05365" y="5290787"/>
                  <a:ext cx="799179" cy="294628"/>
                </a:xfrm>
                <a:prstGeom prst="rect">
                  <a:avLst/>
                </a:prstGeom>
              </p:spPr>
            </p:pic>
          </p:grpSp>
          <p:sp>
            <p:nvSpPr>
              <p:cNvPr id="198" name="TextBox 197"/>
              <p:cNvSpPr txBox="1"/>
              <p:nvPr/>
            </p:nvSpPr>
            <p:spPr>
              <a:xfrm>
                <a:off x="223346" y="3838444"/>
                <a:ext cx="578401" cy="295490"/>
              </a:xfrm>
              <a:prstGeom prst="rect">
                <a:avLst/>
              </a:prstGeom>
              <a:noFill/>
            </p:spPr>
            <p:txBody>
              <a:bodyPr wrap="none" rtlCol="0">
                <a:spAutoFit/>
              </a:bodyPr>
              <a:lstStyle/>
              <a:p>
                <a:r>
                  <a:rPr lang="fr-CH" sz="1000" i="1" dirty="0" smtClean="0">
                    <a:solidFill>
                      <a:srgbClr val="002060"/>
                    </a:solidFill>
                  </a:rPr>
                  <a:t>USA</a:t>
                </a:r>
                <a:endParaRPr lang="en-US" sz="1000" i="1" dirty="0">
                  <a:solidFill>
                    <a:srgbClr val="002060"/>
                  </a:solidFill>
                </a:endParaRPr>
              </a:p>
            </p:txBody>
          </p:sp>
        </p:grpSp>
        <p:grpSp>
          <p:nvGrpSpPr>
            <p:cNvPr id="123" name="Group 122"/>
            <p:cNvGrpSpPr/>
            <p:nvPr/>
          </p:nvGrpSpPr>
          <p:grpSpPr>
            <a:xfrm>
              <a:off x="1676400" y="3810000"/>
              <a:ext cx="879994" cy="794441"/>
              <a:chOff x="3723732" y="5191824"/>
              <a:chExt cx="1055394" cy="846540"/>
            </a:xfrm>
          </p:grpSpPr>
          <p:grpSp>
            <p:nvGrpSpPr>
              <p:cNvPr id="1053" name="Group 1052"/>
              <p:cNvGrpSpPr/>
              <p:nvPr/>
            </p:nvGrpSpPr>
            <p:grpSpPr>
              <a:xfrm>
                <a:off x="3723732" y="5198955"/>
                <a:ext cx="1055394" cy="839409"/>
                <a:chOff x="360411" y="5307076"/>
                <a:chExt cx="1380844" cy="971550"/>
              </a:xfrm>
              <a:scene3d>
                <a:camera prst="orthographicFront">
                  <a:rot lat="0" lon="20399971" rev="0"/>
                </a:camera>
                <a:lightRig rig="threePt" dir="t"/>
              </a:scene3d>
            </p:grpSpPr>
            <p:pic>
              <p:nvPicPr>
                <p:cNvPr id="89" name="Picture 8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0411" y="5307076"/>
                  <a:ext cx="1380844" cy="971550"/>
                </a:xfrm>
                <a:prstGeom prst="rect">
                  <a:avLst/>
                </a:prstGeom>
              </p:spPr>
            </p:pic>
            <p:pic>
              <p:nvPicPr>
                <p:cNvPr id="1052" name="Picture 105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92953" y="5686045"/>
                  <a:ext cx="735379" cy="367690"/>
                </a:xfrm>
                <a:prstGeom prst="rect">
                  <a:avLst/>
                </a:prstGeom>
              </p:spPr>
            </p:pic>
          </p:grpSp>
          <p:sp>
            <p:nvSpPr>
              <p:cNvPr id="199" name="TextBox 198"/>
              <p:cNvSpPr txBox="1"/>
              <p:nvPr/>
            </p:nvSpPr>
            <p:spPr>
              <a:xfrm>
                <a:off x="3872144" y="5191824"/>
                <a:ext cx="749789" cy="262368"/>
              </a:xfrm>
              <a:prstGeom prst="rect">
                <a:avLst/>
              </a:prstGeom>
              <a:noFill/>
            </p:spPr>
            <p:txBody>
              <a:bodyPr wrap="none" rtlCol="0">
                <a:spAutoFit/>
              </a:bodyPr>
              <a:lstStyle/>
              <a:p>
                <a:r>
                  <a:rPr lang="fr-CH" sz="1000" i="1" dirty="0" smtClean="0">
                    <a:solidFill>
                      <a:srgbClr val="002060"/>
                    </a:solidFill>
                  </a:rPr>
                  <a:t>Canada</a:t>
                </a:r>
                <a:endParaRPr lang="en-US" sz="1000" i="1" dirty="0">
                  <a:solidFill>
                    <a:srgbClr val="002060"/>
                  </a:solidFill>
                </a:endParaRPr>
              </a:p>
            </p:txBody>
          </p:sp>
        </p:grpSp>
        <p:grpSp>
          <p:nvGrpSpPr>
            <p:cNvPr id="119" name="Group 118"/>
            <p:cNvGrpSpPr/>
            <p:nvPr/>
          </p:nvGrpSpPr>
          <p:grpSpPr>
            <a:xfrm>
              <a:off x="1044803" y="5611082"/>
              <a:ext cx="899525" cy="865918"/>
              <a:chOff x="1460593" y="3887569"/>
              <a:chExt cx="1015969" cy="998062"/>
            </a:xfrm>
          </p:grpSpPr>
          <p:grpSp>
            <p:nvGrpSpPr>
              <p:cNvPr id="59" name="Group 58"/>
              <p:cNvGrpSpPr/>
              <p:nvPr/>
            </p:nvGrpSpPr>
            <p:grpSpPr>
              <a:xfrm>
                <a:off x="1460593" y="3931173"/>
                <a:ext cx="971550" cy="954458"/>
                <a:chOff x="2276506" y="792717"/>
                <a:chExt cx="971550" cy="971550"/>
              </a:xfrm>
              <a:scene3d>
                <a:camera prst="orthographicFront">
                  <a:rot lat="0" lon="20399971" rev="0"/>
                </a:camera>
                <a:lightRig rig="threePt" dir="t"/>
              </a:scene3d>
            </p:grpSpPr>
            <p:pic>
              <p:nvPicPr>
                <p:cNvPr id="46" name="Picture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76506" y="792717"/>
                  <a:ext cx="971550" cy="971550"/>
                </a:xfrm>
                <a:prstGeom prst="rect">
                  <a:avLst/>
                </a:prstGeom>
              </p:spPr>
            </p:pic>
            <p:pic>
              <p:nvPicPr>
                <p:cNvPr id="36" name="Picture 3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25036" y="1192522"/>
                  <a:ext cx="679919" cy="231349"/>
                </a:xfrm>
                <a:prstGeom prst="rect">
                  <a:avLst/>
                </a:prstGeom>
              </p:spPr>
            </p:pic>
          </p:grpSp>
          <p:sp>
            <p:nvSpPr>
              <p:cNvPr id="201" name="TextBox 200"/>
              <p:cNvSpPr txBox="1"/>
              <p:nvPr/>
            </p:nvSpPr>
            <p:spPr>
              <a:xfrm>
                <a:off x="1503545" y="3887569"/>
                <a:ext cx="973017" cy="283796"/>
              </a:xfrm>
              <a:prstGeom prst="rect">
                <a:avLst/>
              </a:prstGeom>
              <a:noFill/>
            </p:spPr>
            <p:txBody>
              <a:bodyPr wrap="none" rtlCol="0">
                <a:spAutoFit/>
              </a:bodyPr>
              <a:lstStyle/>
              <a:p>
                <a:r>
                  <a:rPr lang="fr-CH" sz="1000" i="1" dirty="0" smtClean="0">
                    <a:solidFill>
                      <a:srgbClr val="002060"/>
                    </a:solidFill>
                  </a:rPr>
                  <a:t>South </a:t>
                </a:r>
                <a:r>
                  <a:rPr lang="fr-CH" sz="1000" i="1" dirty="0" err="1" smtClean="0">
                    <a:solidFill>
                      <a:srgbClr val="002060"/>
                    </a:solidFill>
                  </a:rPr>
                  <a:t>Africa</a:t>
                </a:r>
                <a:endParaRPr lang="en-US" sz="1000" i="1" dirty="0">
                  <a:solidFill>
                    <a:srgbClr val="002060"/>
                  </a:solidFill>
                </a:endParaRPr>
              </a:p>
            </p:txBody>
          </p:sp>
        </p:grpSp>
        <p:grpSp>
          <p:nvGrpSpPr>
            <p:cNvPr id="127" name="Group 126"/>
            <p:cNvGrpSpPr/>
            <p:nvPr/>
          </p:nvGrpSpPr>
          <p:grpSpPr>
            <a:xfrm>
              <a:off x="194848" y="3731063"/>
              <a:ext cx="888172" cy="921556"/>
              <a:chOff x="301147" y="4471876"/>
              <a:chExt cx="1202398" cy="1168760"/>
            </a:xfrm>
          </p:grpSpPr>
          <p:pic>
            <p:nvPicPr>
              <p:cNvPr id="218" name="Picture 2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6841" y="4483932"/>
                <a:ext cx="1156704" cy="1156704"/>
              </a:xfrm>
              <a:prstGeom prst="rect">
                <a:avLst/>
              </a:prstGeom>
            </p:spPr>
          </p:pic>
          <p:pic>
            <p:nvPicPr>
              <p:cNvPr id="125" name="Picture 1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18079" y="5006768"/>
                <a:ext cx="672645" cy="465678"/>
              </a:xfrm>
              <a:prstGeom prst="rect">
                <a:avLst/>
              </a:prstGeom>
            </p:spPr>
          </p:pic>
          <p:sp>
            <p:nvSpPr>
              <p:cNvPr id="220" name="TextBox 219"/>
              <p:cNvSpPr txBox="1"/>
              <p:nvPr/>
            </p:nvSpPr>
            <p:spPr>
              <a:xfrm>
                <a:off x="301147" y="4471876"/>
                <a:ext cx="942829" cy="312269"/>
              </a:xfrm>
              <a:prstGeom prst="rect">
                <a:avLst/>
              </a:prstGeom>
              <a:noFill/>
            </p:spPr>
            <p:txBody>
              <a:bodyPr wrap="none" rtlCol="0">
                <a:spAutoFit/>
              </a:bodyPr>
              <a:lstStyle/>
              <a:p>
                <a:pPr algn="ctr"/>
                <a:r>
                  <a:rPr lang="fr-CH" sz="1000" i="1" dirty="0" err="1" smtClean="0">
                    <a:solidFill>
                      <a:srgbClr val="002060"/>
                    </a:solidFill>
                  </a:rPr>
                  <a:t>Australia</a:t>
                </a:r>
                <a:endParaRPr lang="en-US" sz="1000" i="1" dirty="0">
                  <a:solidFill>
                    <a:srgbClr val="002060"/>
                  </a:solidFill>
                </a:endParaRPr>
              </a:p>
            </p:txBody>
          </p:sp>
        </p:grpSp>
        <p:grpSp>
          <p:nvGrpSpPr>
            <p:cNvPr id="126" name="Group 125"/>
            <p:cNvGrpSpPr/>
            <p:nvPr/>
          </p:nvGrpSpPr>
          <p:grpSpPr>
            <a:xfrm>
              <a:off x="990600" y="3787392"/>
              <a:ext cx="777130" cy="783852"/>
              <a:chOff x="4138102" y="3849432"/>
              <a:chExt cx="991803" cy="932262"/>
            </a:xfrm>
          </p:grpSpPr>
          <p:grpSp>
            <p:nvGrpSpPr>
              <p:cNvPr id="1033" name="Group 1032"/>
              <p:cNvGrpSpPr/>
              <p:nvPr/>
            </p:nvGrpSpPr>
            <p:grpSpPr>
              <a:xfrm>
                <a:off x="4138102" y="3887821"/>
                <a:ext cx="991803" cy="893873"/>
                <a:chOff x="2714925" y="2770593"/>
                <a:chExt cx="1169358" cy="1169358"/>
              </a:xfrm>
              <a:scene3d>
                <a:camera prst="orthographicFront">
                  <a:rot lat="0" lon="20399971" rev="0"/>
                </a:camera>
                <a:lightRig rig="threePt" dir="t"/>
              </a:scene3d>
            </p:grpSpPr>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4925" y="2770593"/>
                  <a:ext cx="1169358" cy="1169358"/>
                </a:xfrm>
                <a:prstGeom prst="rect">
                  <a:avLst/>
                </a:prstGeom>
              </p:spPr>
            </p:pic>
            <p:pic>
              <p:nvPicPr>
                <p:cNvPr id="1032" name="Picture 103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71223" y="3303282"/>
                  <a:ext cx="656762" cy="533619"/>
                </a:xfrm>
                <a:prstGeom prst="rect">
                  <a:avLst/>
                </a:prstGeom>
              </p:spPr>
            </p:pic>
          </p:grpSp>
          <p:sp>
            <p:nvSpPr>
              <p:cNvPr id="200" name="TextBox 199"/>
              <p:cNvSpPr txBox="1"/>
              <p:nvPr/>
            </p:nvSpPr>
            <p:spPr>
              <a:xfrm>
                <a:off x="4279837" y="3849432"/>
                <a:ext cx="679684" cy="292839"/>
              </a:xfrm>
              <a:prstGeom prst="rect">
                <a:avLst/>
              </a:prstGeom>
              <a:noFill/>
            </p:spPr>
            <p:txBody>
              <a:bodyPr wrap="none" rtlCol="0">
                <a:spAutoFit/>
              </a:bodyPr>
              <a:lstStyle/>
              <a:p>
                <a:r>
                  <a:rPr lang="fr-CH" sz="1000" i="1" dirty="0" err="1" smtClean="0">
                    <a:solidFill>
                      <a:srgbClr val="002060"/>
                    </a:solidFill>
                  </a:rPr>
                  <a:t>Brazil</a:t>
                </a:r>
                <a:endParaRPr lang="en-US" sz="1000" i="1" dirty="0">
                  <a:solidFill>
                    <a:srgbClr val="002060"/>
                  </a:solidFill>
                </a:endParaRPr>
              </a:p>
            </p:txBody>
          </p:sp>
        </p:grpSp>
        <p:grpSp>
          <p:nvGrpSpPr>
            <p:cNvPr id="132" name="Group 131"/>
            <p:cNvGrpSpPr/>
            <p:nvPr/>
          </p:nvGrpSpPr>
          <p:grpSpPr>
            <a:xfrm>
              <a:off x="274239" y="4572000"/>
              <a:ext cx="868761" cy="771394"/>
              <a:chOff x="2340707" y="5341892"/>
              <a:chExt cx="978793" cy="817782"/>
            </a:xfrm>
          </p:grpSpPr>
          <p:pic>
            <p:nvPicPr>
              <p:cNvPr id="227" name="Picture 2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0707" y="5360580"/>
                <a:ext cx="978793" cy="799094"/>
              </a:xfrm>
              <a:prstGeom prst="rect">
                <a:avLst/>
              </a:prstGeom>
            </p:spPr>
          </p:pic>
          <p:sp>
            <p:nvSpPr>
              <p:cNvPr id="232" name="TextBox 231"/>
              <p:cNvSpPr txBox="1"/>
              <p:nvPr/>
            </p:nvSpPr>
            <p:spPr>
              <a:xfrm>
                <a:off x="2386665" y="5341892"/>
                <a:ext cx="788265" cy="261028"/>
              </a:xfrm>
              <a:prstGeom prst="rect">
                <a:avLst/>
              </a:prstGeom>
              <a:noFill/>
            </p:spPr>
            <p:txBody>
              <a:bodyPr wrap="square" rtlCol="0">
                <a:spAutoFit/>
              </a:bodyPr>
              <a:lstStyle/>
              <a:p>
                <a:r>
                  <a:rPr lang="fr-CH" sz="1000" i="1" dirty="0" smtClean="0">
                    <a:solidFill>
                      <a:srgbClr val="002060"/>
                    </a:solidFill>
                  </a:rPr>
                  <a:t>Germany</a:t>
                </a:r>
                <a:endParaRPr lang="en-US" sz="1000" i="1" dirty="0">
                  <a:solidFill>
                    <a:srgbClr val="002060"/>
                  </a:solidFill>
                </a:endParaRPr>
              </a:p>
            </p:txBody>
          </p:sp>
        </p:grpSp>
        <p:grpSp>
          <p:nvGrpSpPr>
            <p:cNvPr id="122" name="Group 121"/>
            <p:cNvGrpSpPr/>
            <p:nvPr/>
          </p:nvGrpSpPr>
          <p:grpSpPr>
            <a:xfrm>
              <a:off x="152400" y="5600600"/>
              <a:ext cx="934021" cy="781623"/>
              <a:chOff x="198448" y="5013031"/>
              <a:chExt cx="1052319" cy="828626"/>
            </a:xfrm>
          </p:grpSpPr>
          <p:grpSp>
            <p:nvGrpSpPr>
              <p:cNvPr id="1047" name="Group 1046"/>
              <p:cNvGrpSpPr/>
              <p:nvPr/>
            </p:nvGrpSpPr>
            <p:grpSpPr>
              <a:xfrm>
                <a:off x="359348" y="5013031"/>
                <a:ext cx="891419" cy="828626"/>
                <a:chOff x="1314282" y="4269156"/>
                <a:chExt cx="971550" cy="1010243"/>
              </a:xfrm>
              <a:scene3d>
                <a:camera prst="orthographicFront">
                  <a:rot lat="0" lon="20399971" rev="0"/>
                </a:camera>
                <a:lightRig rig="threePt" dir="t"/>
              </a:scene3d>
            </p:grpSpPr>
            <p:pic>
              <p:nvPicPr>
                <p:cNvPr id="79" name="Picture 7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4282" y="4269156"/>
                  <a:ext cx="971550" cy="971550"/>
                </a:xfrm>
                <a:prstGeom prst="rect">
                  <a:avLst/>
                </a:prstGeom>
              </p:spPr>
            </p:pic>
            <p:pic>
              <p:nvPicPr>
                <p:cNvPr id="1046" name="Picture 104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66700" y="4735654"/>
                  <a:ext cx="448589" cy="543745"/>
                </a:xfrm>
                <a:prstGeom prst="rect">
                  <a:avLst/>
                </a:prstGeom>
              </p:spPr>
            </p:pic>
          </p:grpSp>
          <p:sp>
            <p:nvSpPr>
              <p:cNvPr id="195" name="TextBox 194"/>
              <p:cNvSpPr txBox="1"/>
              <p:nvPr/>
            </p:nvSpPr>
            <p:spPr>
              <a:xfrm>
                <a:off x="198448" y="5029954"/>
                <a:ext cx="638821" cy="261028"/>
              </a:xfrm>
              <a:prstGeom prst="rect">
                <a:avLst/>
              </a:prstGeom>
              <a:noFill/>
            </p:spPr>
            <p:txBody>
              <a:bodyPr wrap="none" rtlCol="0">
                <a:spAutoFit/>
              </a:bodyPr>
              <a:lstStyle/>
              <a:p>
                <a:r>
                  <a:rPr lang="fr-CH" sz="1000" i="1" dirty="0" err="1" smtClean="0">
                    <a:solidFill>
                      <a:srgbClr val="002060"/>
                    </a:solidFill>
                  </a:rPr>
                  <a:t>Russia</a:t>
                </a:r>
                <a:endParaRPr lang="en-US" sz="1000" i="1" dirty="0">
                  <a:solidFill>
                    <a:srgbClr val="002060"/>
                  </a:solidFill>
                </a:endParaRPr>
              </a:p>
            </p:txBody>
          </p:sp>
        </p:grpSp>
        <p:grpSp>
          <p:nvGrpSpPr>
            <p:cNvPr id="128" name="Group 127"/>
            <p:cNvGrpSpPr/>
            <p:nvPr/>
          </p:nvGrpSpPr>
          <p:grpSpPr>
            <a:xfrm>
              <a:off x="2421011" y="3795664"/>
              <a:ext cx="855589" cy="845685"/>
              <a:chOff x="562262" y="5405027"/>
              <a:chExt cx="1092380" cy="971550"/>
            </a:xfrm>
          </p:grpSpPr>
          <p:pic>
            <p:nvPicPr>
              <p:cNvPr id="213" name="Picture 2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83092" y="5405027"/>
                <a:ext cx="971550" cy="971550"/>
              </a:xfrm>
              <a:prstGeom prst="rect">
                <a:avLst/>
              </a:prstGeom>
            </p:spPr>
          </p:pic>
          <p:sp>
            <p:nvSpPr>
              <p:cNvPr id="217" name="TextBox 216"/>
              <p:cNvSpPr txBox="1"/>
              <p:nvPr/>
            </p:nvSpPr>
            <p:spPr>
              <a:xfrm>
                <a:off x="562262" y="5429187"/>
                <a:ext cx="634390" cy="282867"/>
              </a:xfrm>
              <a:prstGeom prst="rect">
                <a:avLst/>
              </a:prstGeom>
              <a:noFill/>
            </p:spPr>
            <p:txBody>
              <a:bodyPr wrap="none" rtlCol="0">
                <a:spAutoFit/>
              </a:bodyPr>
              <a:lstStyle/>
              <a:p>
                <a:pPr algn="ctr"/>
                <a:r>
                  <a:rPr lang="fr-CH" sz="1000" i="1" dirty="0" smtClean="0">
                    <a:solidFill>
                      <a:srgbClr val="002060"/>
                    </a:solidFill>
                  </a:rPr>
                  <a:t>Chile</a:t>
                </a:r>
                <a:endParaRPr lang="en-US" sz="1000" i="1" dirty="0">
                  <a:solidFill>
                    <a:srgbClr val="002060"/>
                  </a:solidFill>
                </a:endParaRPr>
              </a:p>
            </p:txBody>
          </p:sp>
        </p:grpSp>
        <p:grpSp>
          <p:nvGrpSpPr>
            <p:cNvPr id="27" name="Group 26"/>
            <p:cNvGrpSpPr/>
            <p:nvPr/>
          </p:nvGrpSpPr>
          <p:grpSpPr>
            <a:xfrm>
              <a:off x="4048024" y="3821755"/>
              <a:ext cx="698572" cy="826445"/>
              <a:chOff x="3952305" y="2834347"/>
              <a:chExt cx="988215" cy="1022781"/>
            </a:xfrm>
          </p:grpSpPr>
          <p:grpSp>
            <p:nvGrpSpPr>
              <p:cNvPr id="19" name="Group 18"/>
              <p:cNvGrpSpPr/>
              <p:nvPr/>
            </p:nvGrpSpPr>
            <p:grpSpPr>
              <a:xfrm>
                <a:off x="3952305" y="2842647"/>
                <a:ext cx="988215" cy="1014481"/>
                <a:chOff x="4059649" y="2787589"/>
                <a:chExt cx="971550" cy="971550"/>
              </a:xfrm>
            </p:grpSpPr>
            <p:pic>
              <p:nvPicPr>
                <p:cNvPr id="10" name="Pictur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59649" y="2787589"/>
                  <a:ext cx="971550" cy="971550"/>
                </a:xfrm>
                <a:prstGeom prst="rect">
                  <a:avLst/>
                </a:prstGeom>
              </p:spPr>
            </p:pic>
            <p:pic>
              <p:nvPicPr>
                <p:cNvPr id="15" name="Picture 1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26354" y="3384025"/>
                  <a:ext cx="345527" cy="204396"/>
                </a:xfrm>
                <a:prstGeom prst="rect">
                  <a:avLst/>
                </a:prstGeom>
              </p:spPr>
            </p:pic>
            <p:pic>
              <p:nvPicPr>
                <p:cNvPr id="17" name="Picture 1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25661" y="3269308"/>
                  <a:ext cx="370540" cy="400292"/>
                </a:xfrm>
                <a:prstGeom prst="rect">
                  <a:avLst/>
                </a:prstGeom>
              </p:spPr>
            </p:pic>
          </p:grpSp>
          <p:sp>
            <p:nvSpPr>
              <p:cNvPr id="22" name="Rectangle 21"/>
              <p:cNvSpPr/>
              <p:nvPr/>
            </p:nvSpPr>
            <p:spPr>
              <a:xfrm>
                <a:off x="4008597" y="2834347"/>
                <a:ext cx="760631" cy="495163"/>
              </a:xfrm>
              <a:prstGeom prst="rect">
                <a:avLst/>
              </a:prstGeom>
            </p:spPr>
            <p:txBody>
              <a:bodyPr wrap="square">
                <a:spAutoFit/>
              </a:bodyPr>
              <a:lstStyle/>
              <a:p>
                <a:r>
                  <a:rPr lang="fr-CH" sz="1000" i="1" dirty="0" smtClean="0">
                    <a:solidFill>
                      <a:srgbClr val="002060"/>
                    </a:solidFill>
                  </a:rPr>
                  <a:t>France</a:t>
                </a:r>
                <a:endParaRPr lang="en-US" sz="1000" i="1" dirty="0">
                  <a:solidFill>
                    <a:srgbClr val="002060"/>
                  </a:solidFill>
                </a:endParaRPr>
              </a:p>
            </p:txBody>
          </p:sp>
        </p:grpSp>
        <p:grpSp>
          <p:nvGrpSpPr>
            <p:cNvPr id="1078" name="Group 1077"/>
            <p:cNvGrpSpPr/>
            <p:nvPr/>
          </p:nvGrpSpPr>
          <p:grpSpPr>
            <a:xfrm>
              <a:off x="1905000" y="4622508"/>
              <a:ext cx="924404" cy="863892"/>
              <a:chOff x="2281880" y="5441805"/>
              <a:chExt cx="1041483" cy="915842"/>
            </a:xfrm>
          </p:grpSpPr>
          <p:grpSp>
            <p:nvGrpSpPr>
              <p:cNvPr id="131" name="Group 130"/>
              <p:cNvGrpSpPr/>
              <p:nvPr/>
            </p:nvGrpSpPr>
            <p:grpSpPr>
              <a:xfrm>
                <a:off x="2301778" y="5441805"/>
                <a:ext cx="971550" cy="915842"/>
                <a:chOff x="3733510" y="5307365"/>
                <a:chExt cx="971550" cy="971550"/>
              </a:xfrm>
            </p:grpSpPr>
            <p:pic>
              <p:nvPicPr>
                <p:cNvPr id="223" name="Picture 2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33510" y="5307365"/>
                  <a:ext cx="971550" cy="971550"/>
                </a:xfrm>
                <a:prstGeom prst="rect">
                  <a:avLst/>
                </a:prstGeom>
              </p:spPr>
            </p:pic>
            <p:sp>
              <p:nvSpPr>
                <p:cNvPr id="224" name="TextBox 223"/>
                <p:cNvSpPr txBox="1"/>
                <p:nvPr/>
              </p:nvSpPr>
              <p:spPr>
                <a:xfrm>
                  <a:off x="4196936" y="5692843"/>
                  <a:ext cx="208054" cy="276905"/>
                </a:xfrm>
                <a:prstGeom prst="rect">
                  <a:avLst/>
                </a:prstGeom>
                <a:noFill/>
              </p:spPr>
              <p:txBody>
                <a:bodyPr wrap="none" rtlCol="0">
                  <a:spAutoFit/>
                </a:bodyPr>
                <a:lstStyle/>
                <a:p>
                  <a:pPr algn="ctr"/>
                  <a:endParaRPr lang="en-US" sz="1000" i="1" dirty="0">
                    <a:solidFill>
                      <a:srgbClr val="002060"/>
                    </a:solidFill>
                  </a:endParaRPr>
                </a:p>
              </p:txBody>
            </p:sp>
          </p:grpSp>
          <p:pic>
            <p:nvPicPr>
              <p:cNvPr id="43" name="Picture 4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35616" y="5943522"/>
                <a:ext cx="887747" cy="274674"/>
              </a:xfrm>
              <a:prstGeom prst="rect">
                <a:avLst/>
              </a:prstGeom>
            </p:spPr>
          </p:pic>
          <p:sp>
            <p:nvSpPr>
              <p:cNvPr id="44" name="Rectangle 43"/>
              <p:cNvSpPr/>
              <p:nvPr/>
            </p:nvSpPr>
            <p:spPr>
              <a:xfrm>
                <a:off x="2281880" y="5441805"/>
                <a:ext cx="518254" cy="261027"/>
              </a:xfrm>
              <a:prstGeom prst="rect">
                <a:avLst/>
              </a:prstGeom>
            </p:spPr>
            <p:txBody>
              <a:bodyPr wrap="none">
                <a:spAutoFit/>
              </a:bodyPr>
              <a:lstStyle/>
              <a:p>
                <a:r>
                  <a:rPr lang="fr-CH" sz="1000" i="1" dirty="0" err="1" smtClean="0">
                    <a:solidFill>
                      <a:srgbClr val="002060"/>
                    </a:solidFill>
                  </a:rPr>
                  <a:t>Italy</a:t>
                </a:r>
                <a:endParaRPr lang="en-US" sz="1000" i="1" dirty="0">
                  <a:solidFill>
                    <a:srgbClr val="002060"/>
                  </a:solidFill>
                </a:endParaRPr>
              </a:p>
            </p:txBody>
          </p:sp>
        </p:grpSp>
        <p:sp>
          <p:nvSpPr>
            <p:cNvPr id="1066" name="TextBox 1065"/>
            <p:cNvSpPr txBox="1"/>
            <p:nvPr/>
          </p:nvSpPr>
          <p:spPr>
            <a:xfrm>
              <a:off x="715404" y="6493031"/>
              <a:ext cx="3424548" cy="369332"/>
            </a:xfrm>
            <a:prstGeom prst="rect">
              <a:avLst/>
            </a:prstGeom>
            <a:noFill/>
          </p:spPr>
          <p:txBody>
            <a:bodyPr wrap="none" rtlCol="0">
              <a:spAutoFit/>
            </a:bodyPr>
            <a:lstStyle/>
            <a:p>
              <a:r>
                <a:rPr lang="fr-CH" sz="1800" b="1" dirty="0" smtClean="0">
                  <a:solidFill>
                    <a:schemeClr val="accent2"/>
                  </a:solidFill>
                  <a:latin typeface="Arial Narrow"/>
                  <a:cs typeface="Arial Narrow"/>
                </a:rPr>
                <a:t>… more </a:t>
              </a:r>
              <a:r>
                <a:rPr lang="fr-CH" sz="1800" b="1" dirty="0" err="1" smtClean="0">
                  <a:solidFill>
                    <a:schemeClr val="accent2"/>
                  </a:solidFill>
                  <a:latin typeface="Arial Narrow"/>
                  <a:cs typeface="Arial Narrow"/>
                </a:rPr>
                <a:t>than</a:t>
              </a:r>
              <a:r>
                <a:rPr lang="fr-CH" sz="1800" b="1" dirty="0" smtClean="0">
                  <a:solidFill>
                    <a:schemeClr val="accent2"/>
                  </a:solidFill>
                  <a:latin typeface="Arial Narrow"/>
                  <a:cs typeface="Arial Narrow"/>
                </a:rPr>
                <a:t> 100 public providers…</a:t>
              </a:r>
              <a:endParaRPr lang="en-US" sz="1800" b="1" dirty="0">
                <a:solidFill>
                  <a:schemeClr val="accent2"/>
                </a:solidFill>
                <a:latin typeface="Arial Narrow"/>
                <a:cs typeface="Arial Narrow"/>
              </a:endParaRPr>
            </a:p>
          </p:txBody>
        </p:sp>
        <p:grpSp>
          <p:nvGrpSpPr>
            <p:cNvPr id="144" name="Group 143"/>
            <p:cNvGrpSpPr/>
            <p:nvPr/>
          </p:nvGrpSpPr>
          <p:grpSpPr>
            <a:xfrm>
              <a:off x="458726" y="2636199"/>
              <a:ext cx="1378975" cy="1108907"/>
              <a:chOff x="338832" y="113835"/>
              <a:chExt cx="1553627" cy="1175592"/>
            </a:xfrm>
          </p:grpSpPr>
          <p:grpSp>
            <p:nvGrpSpPr>
              <p:cNvPr id="35" name="Group 34"/>
              <p:cNvGrpSpPr/>
              <p:nvPr/>
            </p:nvGrpSpPr>
            <p:grpSpPr>
              <a:xfrm>
                <a:off x="338832" y="308847"/>
                <a:ext cx="1553627" cy="980580"/>
                <a:chOff x="183772" y="840209"/>
                <a:chExt cx="1639597" cy="1057050"/>
              </a:xfrm>
              <a:scene3d>
                <a:camera prst="orthographicFront">
                  <a:rot lat="0" lon="20399971" rev="0"/>
                </a:camera>
                <a:lightRig rig="threePt" dir="t"/>
              </a:scene3d>
            </p:grpSpPr>
            <p:pic>
              <p:nvPicPr>
                <p:cNvPr id="26" name="Picture 25"/>
                <p:cNvPicPr>
                  <a:picLocks noChangeAspect="1"/>
                </p:cNvPicPr>
                <p:nvPr/>
              </p:nvPicPr>
              <p:blipFill rotWithShape="1">
                <a:blip r:embed="rId29" cstate="print">
                  <a:extLst>
                    <a:ext uri="{28A0092B-C50C-407E-A947-70E740481C1C}">
                      <a14:useLocalDpi xmlns:a14="http://schemas.microsoft.com/office/drawing/2010/main" val="0"/>
                    </a:ext>
                  </a:extLst>
                </a:blip>
                <a:srcRect b="12483"/>
                <a:stretch/>
              </p:blipFill>
              <p:spPr>
                <a:xfrm>
                  <a:off x="183772" y="1175297"/>
                  <a:ext cx="1160359" cy="721962"/>
                </a:xfrm>
                <a:prstGeom prst="rect">
                  <a:avLst/>
                </a:prstGeom>
                <a:effectLst>
                  <a:reflection stA="5000" endPos="53000" dist="50800" dir="5400000" sy="-100000" algn="bl" rotWithShape="0"/>
                </a:effectLst>
              </p:spPr>
            </p:pic>
            <p:pic>
              <p:nvPicPr>
                <p:cNvPr id="32" name="Picture 8"/>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12308" y="1398765"/>
                  <a:ext cx="903288"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3921" y="840209"/>
                  <a:ext cx="568979" cy="281814"/>
                </a:xfrm>
                <a:prstGeom prst="rect">
                  <a:avLst/>
                </a:prstGeom>
              </p:spPr>
            </p:pic>
            <p:pic>
              <p:nvPicPr>
                <p:cNvPr id="29" name="Picture 2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215596" y="1291710"/>
                  <a:ext cx="521803" cy="208721"/>
                </a:xfrm>
                <a:prstGeom prst="rect">
                  <a:avLst/>
                </a:prstGeom>
              </p:spPr>
            </p:pic>
            <p:pic>
              <p:nvPicPr>
                <p:cNvPr id="31" name="Picture 30"/>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13449" y="1521662"/>
                  <a:ext cx="509920" cy="316687"/>
                </a:xfrm>
                <a:prstGeom prst="rect">
                  <a:avLst/>
                </a:prstGeom>
              </p:spPr>
            </p:pic>
            <p:pic>
              <p:nvPicPr>
                <p:cNvPr id="33" name="Picture 32"/>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862523" y="905436"/>
                  <a:ext cx="337310" cy="278588"/>
                </a:xfrm>
                <a:prstGeom prst="rect">
                  <a:avLst/>
                </a:prstGeom>
              </p:spPr>
            </p:pic>
            <p:pic>
              <p:nvPicPr>
                <p:cNvPr id="34" name="Picture 3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253160" y="887105"/>
                  <a:ext cx="315249" cy="315249"/>
                </a:xfrm>
                <a:prstGeom prst="rect">
                  <a:avLst/>
                </a:prstGeom>
              </p:spPr>
            </p:pic>
          </p:grpSp>
          <p:sp>
            <p:nvSpPr>
              <p:cNvPr id="110" name="TextBox 109"/>
              <p:cNvSpPr txBox="1"/>
              <p:nvPr/>
            </p:nvSpPr>
            <p:spPr>
              <a:xfrm>
                <a:off x="678316" y="113835"/>
                <a:ext cx="784573" cy="261028"/>
              </a:xfrm>
              <a:prstGeom prst="rect">
                <a:avLst/>
              </a:prstGeom>
              <a:noFill/>
            </p:spPr>
            <p:txBody>
              <a:bodyPr wrap="none" rtlCol="0">
                <a:spAutoFit/>
              </a:bodyPr>
              <a:lstStyle/>
              <a:p>
                <a:r>
                  <a:rPr lang="fr-CH" sz="1000" b="1" i="1" dirty="0" smtClean="0">
                    <a:solidFill>
                      <a:srgbClr val="002060"/>
                    </a:solidFill>
                  </a:rPr>
                  <a:t>Satellites</a:t>
                </a:r>
                <a:endParaRPr lang="en-US" sz="1000" b="1" i="1" dirty="0">
                  <a:solidFill>
                    <a:srgbClr val="002060"/>
                  </a:solidFill>
                </a:endParaRPr>
              </a:p>
            </p:txBody>
          </p:sp>
        </p:grpSp>
        <p:grpSp>
          <p:nvGrpSpPr>
            <p:cNvPr id="111" name="Group 110"/>
            <p:cNvGrpSpPr/>
            <p:nvPr/>
          </p:nvGrpSpPr>
          <p:grpSpPr>
            <a:xfrm>
              <a:off x="3023380" y="210442"/>
              <a:ext cx="935858" cy="952573"/>
              <a:chOff x="3535084" y="5164194"/>
              <a:chExt cx="1368780" cy="1130364"/>
            </a:xfrm>
          </p:grpSpPr>
          <p:grpSp>
            <p:nvGrpSpPr>
              <p:cNvPr id="1045" name="Group 1044"/>
              <p:cNvGrpSpPr/>
              <p:nvPr/>
            </p:nvGrpSpPr>
            <p:grpSpPr>
              <a:xfrm>
                <a:off x="3535084" y="5213303"/>
                <a:ext cx="1162288" cy="1081255"/>
                <a:chOff x="169673" y="4501377"/>
                <a:chExt cx="971550" cy="971550"/>
              </a:xfrm>
              <a:scene3d>
                <a:camera prst="orthographicFront">
                  <a:rot lat="0" lon="20399971" rev="0"/>
                </a:camera>
                <a:lightRig rig="threePt" dir="t"/>
              </a:scene3d>
            </p:grpSpPr>
            <p:pic>
              <p:nvPicPr>
                <p:cNvPr id="80" name="Picture 7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9673" y="4501377"/>
                  <a:ext cx="971550" cy="971550"/>
                </a:xfrm>
                <a:prstGeom prst="rect">
                  <a:avLst/>
                </a:prstGeom>
              </p:spPr>
            </p:pic>
            <p:pic>
              <p:nvPicPr>
                <p:cNvPr id="1044" name="Picture 1043"/>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2827" y="4875763"/>
                  <a:ext cx="537914" cy="457227"/>
                </a:xfrm>
                <a:prstGeom prst="rect">
                  <a:avLst/>
                </a:prstGeom>
              </p:spPr>
            </p:pic>
          </p:grpSp>
          <p:sp>
            <p:nvSpPr>
              <p:cNvPr id="203" name="TextBox 202"/>
              <p:cNvSpPr txBox="1"/>
              <p:nvPr/>
            </p:nvSpPr>
            <p:spPr>
              <a:xfrm>
                <a:off x="3715188" y="5164194"/>
                <a:ext cx="1188676" cy="292176"/>
              </a:xfrm>
              <a:prstGeom prst="rect">
                <a:avLst/>
              </a:prstGeom>
              <a:noFill/>
            </p:spPr>
            <p:txBody>
              <a:bodyPr wrap="none" rtlCol="0">
                <a:spAutoFit/>
              </a:bodyPr>
              <a:lstStyle/>
              <a:p>
                <a:r>
                  <a:rPr lang="fr-CH" sz="1000" i="1" dirty="0" err="1" smtClean="0">
                    <a:solidFill>
                      <a:srgbClr val="002060"/>
                    </a:solidFill>
                  </a:rPr>
                  <a:t>Cryosphere</a:t>
                </a:r>
                <a:endParaRPr lang="en-US" sz="1000" i="1" dirty="0">
                  <a:solidFill>
                    <a:srgbClr val="002060"/>
                  </a:solidFill>
                </a:endParaRPr>
              </a:p>
            </p:txBody>
          </p:sp>
        </p:grpSp>
        <p:grpSp>
          <p:nvGrpSpPr>
            <p:cNvPr id="1028" name="Group 1027"/>
            <p:cNvGrpSpPr/>
            <p:nvPr/>
          </p:nvGrpSpPr>
          <p:grpSpPr>
            <a:xfrm>
              <a:off x="1965022" y="1202254"/>
              <a:ext cx="854378" cy="798084"/>
              <a:chOff x="303956" y="2903980"/>
              <a:chExt cx="1134155" cy="1076274"/>
            </a:xfrm>
          </p:grpSpPr>
          <p:grpSp>
            <p:nvGrpSpPr>
              <p:cNvPr id="1063" name="Group 1062"/>
              <p:cNvGrpSpPr/>
              <p:nvPr/>
            </p:nvGrpSpPr>
            <p:grpSpPr>
              <a:xfrm>
                <a:off x="303956" y="2926834"/>
                <a:ext cx="1134155" cy="1053420"/>
                <a:chOff x="94277" y="5492226"/>
                <a:chExt cx="1134155" cy="1072284"/>
              </a:xfrm>
              <a:scene3d>
                <a:camera prst="orthographicFront">
                  <a:rot lat="0" lon="20399971" rev="0"/>
                </a:camera>
                <a:lightRig rig="threePt" dir="t"/>
              </a:scene3d>
            </p:grpSpPr>
            <p:pic>
              <p:nvPicPr>
                <p:cNvPr id="1060" name="Picture 105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277" y="5492226"/>
                  <a:ext cx="1134155" cy="1072284"/>
                </a:xfrm>
                <a:prstGeom prst="rect">
                  <a:avLst/>
                </a:prstGeom>
              </p:spPr>
            </p:pic>
            <p:pic>
              <p:nvPicPr>
                <p:cNvPr id="1062" name="Picture 1061"/>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60066" y="6088369"/>
                  <a:ext cx="828534" cy="208265"/>
                </a:xfrm>
                <a:prstGeom prst="rect">
                  <a:avLst/>
                </a:prstGeom>
              </p:spPr>
            </p:pic>
          </p:grpSp>
          <p:sp>
            <p:nvSpPr>
              <p:cNvPr id="188" name="TextBox 187"/>
              <p:cNvSpPr txBox="1"/>
              <p:nvPr/>
            </p:nvSpPr>
            <p:spPr>
              <a:xfrm>
                <a:off x="423521" y="2903980"/>
                <a:ext cx="776121" cy="332047"/>
              </a:xfrm>
              <a:prstGeom prst="rect">
                <a:avLst/>
              </a:prstGeom>
              <a:noFill/>
            </p:spPr>
            <p:txBody>
              <a:bodyPr wrap="none" rtlCol="0">
                <a:spAutoFit/>
              </a:bodyPr>
              <a:lstStyle/>
              <a:p>
                <a:r>
                  <a:rPr lang="fr-CH" sz="1000" i="1" dirty="0" err="1" smtClean="0">
                    <a:solidFill>
                      <a:srgbClr val="002060"/>
                    </a:solidFill>
                  </a:rPr>
                  <a:t>Energy</a:t>
                </a:r>
                <a:endParaRPr lang="en-US" sz="1000" i="1" dirty="0">
                  <a:solidFill>
                    <a:srgbClr val="002060"/>
                  </a:solidFill>
                </a:endParaRPr>
              </a:p>
            </p:txBody>
          </p:sp>
        </p:grpSp>
        <p:grpSp>
          <p:nvGrpSpPr>
            <p:cNvPr id="8" name="Group 7"/>
            <p:cNvGrpSpPr/>
            <p:nvPr/>
          </p:nvGrpSpPr>
          <p:grpSpPr>
            <a:xfrm>
              <a:off x="3867199" y="266538"/>
              <a:ext cx="928627" cy="800822"/>
              <a:chOff x="2856953" y="2956530"/>
              <a:chExt cx="1046240" cy="848980"/>
            </a:xfrm>
          </p:grpSpPr>
          <p:grpSp>
            <p:nvGrpSpPr>
              <p:cNvPr id="1061" name="Group 1060"/>
              <p:cNvGrpSpPr/>
              <p:nvPr/>
            </p:nvGrpSpPr>
            <p:grpSpPr>
              <a:xfrm>
                <a:off x="2856953" y="3006237"/>
                <a:ext cx="976138" cy="799273"/>
                <a:chOff x="206181" y="5271627"/>
                <a:chExt cx="1135950" cy="971550"/>
              </a:xfrm>
              <a:scene3d>
                <a:camera prst="orthographicFront">
                  <a:rot lat="0" lon="20399971" rev="0"/>
                </a:camera>
                <a:lightRig rig="threePt" dir="t"/>
              </a:scene3d>
            </p:grpSpPr>
            <p:pic>
              <p:nvPicPr>
                <p:cNvPr id="97" name="Picture 9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6181" y="5271627"/>
                  <a:ext cx="1135950" cy="971550"/>
                </a:xfrm>
                <a:prstGeom prst="rect">
                  <a:avLst/>
                </a:prstGeom>
              </p:spPr>
            </p:pic>
            <p:pic>
              <p:nvPicPr>
                <p:cNvPr id="1054" name="Picture 105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450611" y="5729976"/>
                  <a:ext cx="623223" cy="490203"/>
                </a:xfrm>
                <a:prstGeom prst="rect">
                  <a:avLst/>
                </a:prstGeom>
              </p:spPr>
            </p:pic>
          </p:grpSp>
          <p:sp>
            <p:nvSpPr>
              <p:cNvPr id="192" name="TextBox 191"/>
              <p:cNvSpPr txBox="1"/>
              <p:nvPr/>
            </p:nvSpPr>
            <p:spPr>
              <a:xfrm>
                <a:off x="3110507" y="2956530"/>
                <a:ext cx="792686" cy="261028"/>
              </a:xfrm>
              <a:prstGeom prst="rect">
                <a:avLst/>
              </a:prstGeom>
              <a:noFill/>
            </p:spPr>
            <p:txBody>
              <a:bodyPr wrap="none" rtlCol="0">
                <a:spAutoFit/>
              </a:bodyPr>
              <a:lstStyle/>
              <a:p>
                <a:r>
                  <a:rPr lang="fr-CH" sz="1000" i="1" dirty="0" err="1" smtClean="0">
                    <a:solidFill>
                      <a:srgbClr val="002060"/>
                    </a:solidFill>
                  </a:rPr>
                  <a:t>Disasters</a:t>
                </a:r>
                <a:endParaRPr lang="en-US" sz="1000" i="1" dirty="0">
                  <a:solidFill>
                    <a:srgbClr val="002060"/>
                  </a:solidFill>
                </a:endParaRPr>
              </a:p>
            </p:txBody>
          </p:sp>
        </p:grpSp>
        <p:sp>
          <p:nvSpPr>
            <p:cNvPr id="191" name="TextBox 190"/>
            <p:cNvSpPr txBox="1"/>
            <p:nvPr/>
          </p:nvSpPr>
          <p:spPr>
            <a:xfrm>
              <a:off x="3103442" y="1185118"/>
              <a:ext cx="184666" cy="246221"/>
            </a:xfrm>
            <a:prstGeom prst="rect">
              <a:avLst/>
            </a:prstGeom>
            <a:noFill/>
          </p:spPr>
          <p:txBody>
            <a:bodyPr wrap="none" rtlCol="0">
              <a:spAutoFit/>
            </a:bodyPr>
            <a:lstStyle/>
            <a:p>
              <a:endParaRPr lang="en-US" sz="1000" i="1" dirty="0">
                <a:solidFill>
                  <a:srgbClr val="002060"/>
                </a:solidFill>
              </a:endParaRPr>
            </a:p>
          </p:txBody>
        </p:sp>
        <p:grpSp>
          <p:nvGrpSpPr>
            <p:cNvPr id="3" name="Group 2"/>
            <p:cNvGrpSpPr/>
            <p:nvPr/>
          </p:nvGrpSpPr>
          <p:grpSpPr>
            <a:xfrm>
              <a:off x="2011218" y="1930875"/>
              <a:ext cx="884382" cy="888525"/>
              <a:chOff x="2485180" y="1085749"/>
              <a:chExt cx="996392" cy="941957"/>
            </a:xfrm>
          </p:grpSpPr>
          <p:grpSp>
            <p:nvGrpSpPr>
              <p:cNvPr id="1049" name="Group 1048"/>
              <p:cNvGrpSpPr/>
              <p:nvPr/>
            </p:nvGrpSpPr>
            <p:grpSpPr>
              <a:xfrm>
                <a:off x="2485180" y="1161949"/>
                <a:ext cx="996392" cy="865757"/>
                <a:chOff x="2342442" y="3770297"/>
                <a:chExt cx="1100187" cy="971550"/>
              </a:xfrm>
              <a:scene3d>
                <a:camera prst="orthographicFront">
                  <a:rot lat="0" lon="20399971" rev="0"/>
                </a:camera>
                <a:lightRig rig="threePt" dir="t"/>
              </a:scene3d>
            </p:grpSpPr>
            <p:pic>
              <p:nvPicPr>
                <p:cNvPr id="88" name="Picture 8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42442" y="3770297"/>
                  <a:ext cx="1100187" cy="971550"/>
                </a:xfrm>
                <a:prstGeom prst="rect">
                  <a:avLst/>
                </a:prstGeom>
                <a:solidFill>
                  <a:schemeClr val="accent1"/>
                </a:solidFill>
              </p:spPr>
            </p:pic>
            <p:pic>
              <p:nvPicPr>
                <p:cNvPr id="1048" name="Picture 104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578796" y="4284974"/>
                  <a:ext cx="684878" cy="285366"/>
                </a:xfrm>
                <a:prstGeom prst="rect">
                  <a:avLst/>
                </a:prstGeom>
              </p:spPr>
            </p:pic>
          </p:grpSp>
          <p:sp>
            <p:nvSpPr>
              <p:cNvPr id="184" name="TextBox 183"/>
              <p:cNvSpPr txBox="1"/>
              <p:nvPr/>
            </p:nvSpPr>
            <p:spPr>
              <a:xfrm>
                <a:off x="2646616" y="1085749"/>
                <a:ext cx="646722" cy="261028"/>
              </a:xfrm>
              <a:prstGeom prst="rect">
                <a:avLst/>
              </a:prstGeom>
              <a:noFill/>
            </p:spPr>
            <p:txBody>
              <a:bodyPr wrap="none" rtlCol="0">
                <a:spAutoFit/>
              </a:bodyPr>
              <a:lstStyle/>
              <a:p>
                <a:r>
                  <a:rPr lang="fr-CH" sz="1000" i="1" dirty="0" err="1" smtClean="0">
                    <a:solidFill>
                      <a:srgbClr val="002060"/>
                    </a:solidFill>
                  </a:rPr>
                  <a:t>Health</a:t>
                </a:r>
                <a:endParaRPr lang="en-US" sz="1000" i="1" dirty="0">
                  <a:solidFill>
                    <a:srgbClr val="002060"/>
                  </a:solidFill>
                </a:endParaRPr>
              </a:p>
            </p:txBody>
          </p:sp>
        </p:grpSp>
        <p:grpSp>
          <p:nvGrpSpPr>
            <p:cNvPr id="2" name="Group 1"/>
            <p:cNvGrpSpPr/>
            <p:nvPr/>
          </p:nvGrpSpPr>
          <p:grpSpPr>
            <a:xfrm>
              <a:off x="304800" y="304800"/>
              <a:ext cx="916755" cy="937409"/>
              <a:chOff x="285825" y="-586115"/>
              <a:chExt cx="1185776" cy="1074055"/>
            </a:xfrm>
          </p:grpSpPr>
          <p:grpSp>
            <p:nvGrpSpPr>
              <p:cNvPr id="106" name="Group 105"/>
              <p:cNvGrpSpPr/>
              <p:nvPr/>
            </p:nvGrpSpPr>
            <p:grpSpPr>
              <a:xfrm>
                <a:off x="285825" y="-583781"/>
                <a:ext cx="1090913" cy="1071721"/>
                <a:chOff x="1241067" y="2033480"/>
                <a:chExt cx="1090913" cy="1071721"/>
              </a:xfrm>
            </p:grpSpPr>
            <p:pic>
              <p:nvPicPr>
                <p:cNvPr id="112" name="Picture 1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41067" y="2033480"/>
                  <a:ext cx="1090913" cy="1071721"/>
                </a:xfrm>
                <a:prstGeom prst="rect">
                  <a:avLst/>
                </a:prstGeom>
                <a:scene3d>
                  <a:camera prst="orthographicFront">
                    <a:rot lat="0" lon="20399971" rev="0"/>
                  </a:camera>
                  <a:lightRig rig="threePt" dir="t"/>
                </a:scene3d>
              </p:spPr>
            </p:pic>
            <p:pic>
              <p:nvPicPr>
                <p:cNvPr id="1064" name="Picture 106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489526" y="2489388"/>
                  <a:ext cx="673913" cy="318768"/>
                </a:xfrm>
                <a:prstGeom prst="rect">
                  <a:avLst/>
                </a:prstGeom>
                <a:scene3d>
                  <a:camera prst="orthographicFront">
                    <a:rot lat="0" lon="20399971" rev="0"/>
                  </a:camera>
                  <a:lightRig rig="threePt" dir="t"/>
                </a:scene3d>
              </p:spPr>
            </p:pic>
          </p:grpSp>
          <p:sp>
            <p:nvSpPr>
              <p:cNvPr id="187" name="TextBox 186"/>
              <p:cNvSpPr txBox="1"/>
              <p:nvPr/>
            </p:nvSpPr>
            <p:spPr>
              <a:xfrm>
                <a:off x="386780" y="-586115"/>
                <a:ext cx="1084821" cy="282113"/>
              </a:xfrm>
              <a:prstGeom prst="rect">
                <a:avLst/>
              </a:prstGeom>
              <a:noFill/>
            </p:spPr>
            <p:txBody>
              <a:bodyPr wrap="none" rtlCol="0">
                <a:spAutoFit/>
              </a:bodyPr>
              <a:lstStyle/>
              <a:p>
                <a:r>
                  <a:rPr lang="fr-CH" sz="1000" i="1" dirty="0" err="1" smtClean="0">
                    <a:solidFill>
                      <a:srgbClr val="002060"/>
                    </a:solidFill>
                  </a:rPr>
                  <a:t>Biodiversity</a:t>
                </a:r>
                <a:endParaRPr lang="en-US" sz="1000" i="1" dirty="0">
                  <a:solidFill>
                    <a:srgbClr val="002060"/>
                  </a:solidFill>
                </a:endParaRPr>
              </a:p>
            </p:txBody>
          </p:sp>
        </p:grpSp>
        <p:pic>
          <p:nvPicPr>
            <p:cNvPr id="1065" name="Picture 1064"/>
            <p:cNvPicPr>
              <a:picLocks noChangeAspect="1"/>
            </p:cNvPicPr>
            <p:nvPr/>
          </p:nvPicPr>
          <p:blipFill rotWithShape="1">
            <a:blip r:embed="rId41" cstate="print">
              <a:extLst>
                <a:ext uri="{28A0092B-C50C-407E-A947-70E740481C1C}">
                  <a14:useLocalDpi xmlns:a14="http://schemas.microsoft.com/office/drawing/2010/main" val="0"/>
                </a:ext>
              </a:extLst>
            </a:blip>
            <a:srcRect t="15262" b="26797"/>
            <a:stretch/>
          </p:blipFill>
          <p:spPr>
            <a:xfrm>
              <a:off x="2683229" y="4242570"/>
              <a:ext cx="510454" cy="329430"/>
            </a:xfrm>
            <a:prstGeom prst="rect">
              <a:avLst/>
            </a:prstGeom>
            <a:scene3d>
              <a:camera prst="orthographicFront">
                <a:rot lat="0" lon="20399971" rev="0"/>
              </a:camera>
              <a:lightRig rig="threePt" dir="t"/>
            </a:scene3d>
          </p:spPr>
        </p:pic>
        <p:sp>
          <p:nvSpPr>
            <p:cNvPr id="196" name="TextBox 195"/>
            <p:cNvSpPr txBox="1"/>
            <p:nvPr/>
          </p:nvSpPr>
          <p:spPr>
            <a:xfrm>
              <a:off x="3023018" y="1820374"/>
              <a:ext cx="184666" cy="246221"/>
            </a:xfrm>
            <a:prstGeom prst="rect">
              <a:avLst/>
            </a:prstGeom>
            <a:noFill/>
          </p:spPr>
          <p:txBody>
            <a:bodyPr wrap="none" rtlCol="0">
              <a:spAutoFit/>
            </a:bodyPr>
            <a:lstStyle/>
            <a:p>
              <a:endParaRPr lang="en-US" sz="1000" i="1" dirty="0">
                <a:solidFill>
                  <a:srgbClr val="002060"/>
                </a:solidFill>
              </a:endParaRPr>
            </a:p>
          </p:txBody>
        </p:sp>
        <p:sp>
          <p:nvSpPr>
            <p:cNvPr id="1080" name="TextBox 1079"/>
            <p:cNvSpPr txBox="1"/>
            <p:nvPr/>
          </p:nvSpPr>
          <p:spPr>
            <a:xfrm rot="10800000">
              <a:off x="34750" y="339049"/>
              <a:ext cx="346249" cy="3119109"/>
            </a:xfrm>
            <a:prstGeom prst="rect">
              <a:avLst/>
            </a:prstGeom>
            <a:noFill/>
          </p:spPr>
          <p:txBody>
            <a:bodyPr vert="eaVert" wrap="square" rtlCol="0">
              <a:spAutoFit/>
            </a:bodyPr>
            <a:lstStyle/>
            <a:p>
              <a:pPr algn="ctr"/>
              <a:r>
                <a:rPr lang="fr-CH" sz="1050" dirty="0" smtClean="0">
                  <a:solidFill>
                    <a:schemeClr val="tx2">
                      <a:lumMod val="60000"/>
                      <a:lumOff val="40000"/>
                    </a:schemeClr>
                  </a:solidFill>
                  <a:latin typeface="Calibri" panose="020F0502020204030204" pitchFamily="34" charset="0"/>
                  <a:cs typeface="Aharoni" panose="02010803020104030203" pitchFamily="2" charset="-79"/>
                </a:rPr>
                <a:t>International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sp>
          <p:nvSpPr>
            <p:cNvPr id="238" name="TextBox 237"/>
            <p:cNvSpPr txBox="1"/>
            <p:nvPr/>
          </p:nvSpPr>
          <p:spPr>
            <a:xfrm rot="10800000">
              <a:off x="34750" y="3205491"/>
              <a:ext cx="346249" cy="3119109"/>
            </a:xfrm>
            <a:prstGeom prst="rect">
              <a:avLst/>
            </a:prstGeom>
            <a:noFill/>
          </p:spPr>
          <p:txBody>
            <a:bodyPr vert="eaVert" wrap="square" rtlCol="0">
              <a:spAutoFit/>
            </a:bodyPr>
            <a:lstStyle/>
            <a:p>
              <a:pPr algn="ctr"/>
              <a:r>
                <a:rPr lang="fr-CH" sz="1050" dirty="0" err="1" smtClean="0">
                  <a:solidFill>
                    <a:schemeClr val="tx2">
                      <a:lumMod val="60000"/>
                      <a:lumOff val="40000"/>
                    </a:schemeClr>
                  </a:solidFill>
                  <a:latin typeface="Calibri" panose="020F0502020204030204" pitchFamily="34" charset="0"/>
                  <a:cs typeface="Aharoni" panose="02010803020104030203" pitchFamily="2" charset="-79"/>
                </a:rPr>
                <a:t>Regional</a:t>
              </a:r>
              <a:r>
                <a:rPr lang="fr-CH" sz="1050" dirty="0" smtClean="0">
                  <a:solidFill>
                    <a:schemeClr val="tx2">
                      <a:lumMod val="60000"/>
                      <a:lumOff val="40000"/>
                    </a:schemeClr>
                  </a:solidFill>
                  <a:latin typeface="Calibri" panose="020F0502020204030204" pitchFamily="34" charset="0"/>
                  <a:cs typeface="Aharoni" panose="02010803020104030203" pitchFamily="2" charset="-79"/>
                </a:rPr>
                <a:t> &amp; National Providers</a:t>
              </a:r>
              <a:endParaRPr lang="en-US" sz="1050" dirty="0">
                <a:solidFill>
                  <a:schemeClr val="tx2">
                    <a:lumMod val="60000"/>
                    <a:lumOff val="40000"/>
                  </a:schemeClr>
                </a:solidFill>
                <a:latin typeface="Calibri" panose="020F0502020204030204" pitchFamily="34" charset="0"/>
                <a:cs typeface="Aharoni" panose="02010803020104030203" pitchFamily="2" charset="-79"/>
              </a:endParaRPr>
            </a:p>
          </p:txBody>
        </p:sp>
        <p:grpSp>
          <p:nvGrpSpPr>
            <p:cNvPr id="109" name="Group 108"/>
            <p:cNvGrpSpPr/>
            <p:nvPr/>
          </p:nvGrpSpPr>
          <p:grpSpPr>
            <a:xfrm>
              <a:off x="308541" y="990600"/>
              <a:ext cx="1672659" cy="1682419"/>
              <a:chOff x="3199936" y="102372"/>
              <a:chExt cx="1954837" cy="1783340"/>
            </a:xfrm>
          </p:grpSpPr>
          <p:grpSp>
            <p:nvGrpSpPr>
              <p:cNvPr id="1035" name="Group 1034"/>
              <p:cNvGrpSpPr/>
              <p:nvPr/>
            </p:nvGrpSpPr>
            <p:grpSpPr>
              <a:xfrm>
                <a:off x="4252266" y="1000805"/>
                <a:ext cx="902507" cy="864052"/>
                <a:chOff x="282639" y="3694140"/>
                <a:chExt cx="971550" cy="971550"/>
              </a:xfrm>
              <a:scene3d>
                <a:camera prst="orthographicFront">
                  <a:rot lat="0" lon="20399971" rev="0"/>
                </a:camera>
                <a:lightRig rig="threePt" dir="t"/>
              </a:scene3d>
            </p:grpSpPr>
            <p:pic>
              <p:nvPicPr>
                <p:cNvPr id="57" name="Picture 5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2639" y="3694140"/>
                  <a:ext cx="971550" cy="971550"/>
                </a:xfrm>
                <a:prstGeom prst="rect">
                  <a:avLst/>
                </a:prstGeom>
              </p:spPr>
            </p:pic>
            <p:pic>
              <p:nvPicPr>
                <p:cNvPr id="1034" name="Picture 1033"/>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431726" y="4161429"/>
                  <a:ext cx="648681" cy="328248"/>
                </a:xfrm>
                <a:prstGeom prst="rect">
                  <a:avLst/>
                </a:prstGeom>
              </p:spPr>
            </p:pic>
          </p:grpSp>
          <p:grpSp>
            <p:nvGrpSpPr>
              <p:cNvPr id="146" name="Group 145"/>
              <p:cNvGrpSpPr/>
              <p:nvPr/>
            </p:nvGrpSpPr>
            <p:grpSpPr>
              <a:xfrm>
                <a:off x="3199936" y="102372"/>
                <a:ext cx="996392" cy="929894"/>
                <a:chOff x="3066990" y="117293"/>
                <a:chExt cx="996392" cy="929894"/>
              </a:xfrm>
            </p:grpSpPr>
            <p:grpSp>
              <p:nvGrpSpPr>
                <p:cNvPr id="1059" name="Group 1058"/>
                <p:cNvGrpSpPr/>
                <p:nvPr/>
              </p:nvGrpSpPr>
              <p:grpSpPr>
                <a:xfrm>
                  <a:off x="3066990" y="227487"/>
                  <a:ext cx="996392" cy="819700"/>
                  <a:chOff x="2619180" y="5472927"/>
                  <a:chExt cx="971550" cy="971550"/>
                </a:xfrm>
                <a:scene3d>
                  <a:camera prst="orthographicFront">
                    <a:rot lat="0" lon="20399971" rev="0"/>
                  </a:camera>
                  <a:lightRig rig="threePt" dir="t"/>
                </a:scene3d>
              </p:grpSpPr>
              <p:pic>
                <p:nvPicPr>
                  <p:cNvPr id="102" name="Picture 10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19180" y="5472927"/>
                    <a:ext cx="971550" cy="971550"/>
                  </a:xfrm>
                  <a:prstGeom prst="rect">
                    <a:avLst/>
                  </a:prstGeom>
                </p:spPr>
              </p:pic>
              <p:pic>
                <p:nvPicPr>
                  <p:cNvPr id="1057" name="Picture 1056"/>
                  <p:cNvPicPr>
                    <a:picLocks noChangeAspect="1"/>
                  </p:cNvPicPr>
                  <p:nvPr/>
                </p:nvPicPr>
                <p:blipFill rotWithShape="1">
                  <a:blip r:embed="rId43" cstate="print">
                    <a:extLst>
                      <a:ext uri="{28A0092B-C50C-407E-A947-70E740481C1C}">
                        <a14:useLocalDpi xmlns:a14="http://schemas.microsoft.com/office/drawing/2010/main" val="0"/>
                      </a:ext>
                    </a:extLst>
                  </a:blip>
                  <a:srcRect l="19036" r="12773"/>
                  <a:stretch/>
                </p:blipFill>
                <p:spPr>
                  <a:xfrm>
                    <a:off x="2857117" y="5957506"/>
                    <a:ext cx="495675" cy="473265"/>
                  </a:xfrm>
                  <a:prstGeom prst="rect">
                    <a:avLst/>
                  </a:prstGeom>
                </p:spPr>
              </p:pic>
            </p:grpSp>
            <p:sp>
              <p:nvSpPr>
                <p:cNvPr id="181" name="TextBox 180"/>
                <p:cNvSpPr txBox="1"/>
                <p:nvPr/>
              </p:nvSpPr>
              <p:spPr>
                <a:xfrm>
                  <a:off x="3295318" y="117293"/>
                  <a:ext cx="215819" cy="260991"/>
                </a:xfrm>
                <a:prstGeom prst="rect">
                  <a:avLst/>
                </a:prstGeom>
                <a:noFill/>
              </p:spPr>
              <p:txBody>
                <a:bodyPr wrap="none" rtlCol="0">
                  <a:spAutoFit/>
                </a:bodyPr>
                <a:lstStyle/>
                <a:p>
                  <a:endParaRPr lang="en-US" sz="1000" i="1" dirty="0">
                    <a:solidFill>
                      <a:srgbClr val="002060"/>
                    </a:solidFill>
                  </a:endParaRPr>
                </a:p>
              </p:txBody>
            </p:sp>
          </p:grpSp>
          <p:grpSp>
            <p:nvGrpSpPr>
              <p:cNvPr id="4" name="Group 3"/>
              <p:cNvGrpSpPr/>
              <p:nvPr/>
            </p:nvGrpSpPr>
            <p:grpSpPr>
              <a:xfrm>
                <a:off x="4099568" y="107745"/>
                <a:ext cx="970741" cy="1057922"/>
                <a:chOff x="4099568" y="107745"/>
                <a:chExt cx="970741" cy="1057922"/>
              </a:xfrm>
            </p:grpSpPr>
            <p:grpSp>
              <p:nvGrpSpPr>
                <p:cNvPr id="51" name="Group 50"/>
                <p:cNvGrpSpPr/>
                <p:nvPr/>
              </p:nvGrpSpPr>
              <p:grpSpPr>
                <a:xfrm>
                  <a:off x="4099568" y="107745"/>
                  <a:ext cx="970741" cy="1057922"/>
                  <a:chOff x="1357426" y="1739039"/>
                  <a:chExt cx="1425222" cy="1425222"/>
                </a:xfrm>
                <a:scene3d>
                  <a:camera prst="orthographicFront">
                    <a:rot lat="0" lon="20399971" rev="0"/>
                  </a:camera>
                  <a:lightRig rig="threePt" dir="t"/>
                </a:scene3d>
              </p:grpSpPr>
              <p:pic>
                <p:nvPicPr>
                  <p:cNvPr id="52" name="Picture 5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57426" y="1739039"/>
                    <a:ext cx="1425222" cy="1425222"/>
                  </a:xfrm>
                  <a:prstGeom prst="rect">
                    <a:avLst/>
                  </a:prstGeom>
                </p:spPr>
              </p:pic>
              <p:pic>
                <p:nvPicPr>
                  <p:cNvPr id="50" name="Picture 4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812840" y="2203492"/>
                    <a:ext cx="456951" cy="510710"/>
                  </a:xfrm>
                  <a:prstGeom prst="rect">
                    <a:avLst/>
                  </a:prstGeom>
                </p:spPr>
              </p:pic>
            </p:grpSp>
            <p:sp>
              <p:nvSpPr>
                <p:cNvPr id="182" name="TextBox 181"/>
                <p:cNvSpPr txBox="1"/>
                <p:nvPr/>
              </p:nvSpPr>
              <p:spPr>
                <a:xfrm>
                  <a:off x="4244736" y="107745"/>
                  <a:ext cx="215819" cy="260991"/>
                </a:xfrm>
                <a:prstGeom prst="rect">
                  <a:avLst/>
                </a:prstGeom>
                <a:noFill/>
              </p:spPr>
              <p:txBody>
                <a:bodyPr wrap="none" rtlCol="0">
                  <a:spAutoFit/>
                </a:bodyPr>
                <a:lstStyle/>
                <a:p>
                  <a:endParaRPr lang="en-US" sz="1000" i="1" dirty="0">
                    <a:solidFill>
                      <a:srgbClr val="002060"/>
                    </a:solidFill>
                  </a:endParaRPr>
                </a:p>
              </p:txBody>
            </p:sp>
          </p:grpSp>
          <p:grpSp>
            <p:nvGrpSpPr>
              <p:cNvPr id="114" name="Group 113"/>
              <p:cNvGrpSpPr/>
              <p:nvPr/>
            </p:nvGrpSpPr>
            <p:grpSpPr>
              <a:xfrm>
                <a:off x="3345021" y="1012403"/>
                <a:ext cx="1058392" cy="873309"/>
                <a:chOff x="3669840" y="1722368"/>
                <a:chExt cx="1101000" cy="1011575"/>
              </a:xfrm>
            </p:grpSpPr>
            <p:grpSp>
              <p:nvGrpSpPr>
                <p:cNvPr id="1031" name="Group 1030"/>
                <p:cNvGrpSpPr/>
                <p:nvPr/>
              </p:nvGrpSpPr>
              <p:grpSpPr>
                <a:xfrm>
                  <a:off x="3669840" y="1779485"/>
                  <a:ext cx="1101000" cy="954458"/>
                  <a:chOff x="1377781" y="2768511"/>
                  <a:chExt cx="1128641" cy="971550"/>
                </a:xfrm>
                <a:scene3d>
                  <a:camera prst="orthographicFront">
                    <a:rot lat="0" lon="20399971" rev="0"/>
                  </a:camera>
                  <a:lightRig rig="threePt" dir="t"/>
                </a:scene3d>
              </p:grpSpPr>
              <p:pic>
                <p:nvPicPr>
                  <p:cNvPr id="54" name="Picture 5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77781" y="2768511"/>
                    <a:ext cx="1128641" cy="971550"/>
                  </a:xfrm>
                  <a:prstGeom prst="rect">
                    <a:avLst/>
                  </a:prstGeom>
                </p:spPr>
              </p:pic>
              <p:pic>
                <p:nvPicPr>
                  <p:cNvPr id="1029" name="Picture 102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658357" y="3256368"/>
                    <a:ext cx="638515" cy="443875"/>
                  </a:xfrm>
                  <a:prstGeom prst="rect">
                    <a:avLst/>
                  </a:prstGeom>
                </p:spPr>
              </p:pic>
            </p:grpSp>
            <p:sp>
              <p:nvSpPr>
                <p:cNvPr id="186" name="TextBox 185"/>
                <p:cNvSpPr txBox="1"/>
                <p:nvPr/>
              </p:nvSpPr>
              <p:spPr>
                <a:xfrm>
                  <a:off x="3864963" y="1722368"/>
                  <a:ext cx="224507" cy="302312"/>
                </a:xfrm>
                <a:prstGeom prst="rect">
                  <a:avLst/>
                </a:prstGeom>
                <a:noFill/>
              </p:spPr>
              <p:txBody>
                <a:bodyPr wrap="none" rtlCol="0">
                  <a:spAutoFit/>
                </a:bodyPr>
                <a:lstStyle/>
                <a:p>
                  <a:endParaRPr lang="en-US" sz="1000" i="1" dirty="0">
                    <a:solidFill>
                      <a:srgbClr val="002060"/>
                    </a:solidFill>
                  </a:endParaRPr>
                </a:p>
              </p:txBody>
            </p:sp>
          </p:grpSp>
          <p:sp>
            <p:nvSpPr>
              <p:cNvPr id="190" name="TextBox 189"/>
              <p:cNvSpPr txBox="1"/>
              <p:nvPr/>
            </p:nvSpPr>
            <p:spPr>
              <a:xfrm>
                <a:off x="3859494" y="952226"/>
                <a:ext cx="1024687" cy="260991"/>
              </a:xfrm>
              <a:prstGeom prst="rect">
                <a:avLst/>
              </a:prstGeom>
              <a:noFill/>
            </p:spPr>
            <p:txBody>
              <a:bodyPr wrap="none" rtlCol="0">
                <a:spAutoFit/>
              </a:bodyPr>
              <a:lstStyle/>
              <a:p>
                <a:r>
                  <a:rPr lang="fr-CH" sz="1000" i="1" dirty="0" err="1" smtClean="0">
                    <a:solidFill>
                      <a:srgbClr val="002060"/>
                    </a:solidFill>
                  </a:rPr>
                  <a:t>Environment</a:t>
                </a:r>
                <a:endParaRPr lang="en-US" sz="1000" i="1" dirty="0">
                  <a:solidFill>
                    <a:srgbClr val="002060"/>
                  </a:solidFill>
                </a:endParaRPr>
              </a:p>
            </p:txBody>
          </p:sp>
        </p:grpSp>
        <p:sp>
          <p:nvSpPr>
            <p:cNvPr id="135" name="Left-Right Arrow 134"/>
            <p:cNvSpPr/>
            <p:nvPr/>
          </p:nvSpPr>
          <p:spPr>
            <a:xfrm>
              <a:off x="4410942" y="3514901"/>
              <a:ext cx="1755117" cy="3258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p:cNvGrpSpPr/>
            <p:nvPr/>
          </p:nvGrpSpPr>
          <p:grpSpPr>
            <a:xfrm>
              <a:off x="1190625" y="218141"/>
              <a:ext cx="1793569" cy="934243"/>
              <a:chOff x="1190625" y="218141"/>
              <a:chExt cx="1793569" cy="934243"/>
            </a:xfrm>
          </p:grpSpPr>
          <p:grpSp>
            <p:nvGrpSpPr>
              <p:cNvPr id="142" name="Group 141"/>
              <p:cNvGrpSpPr/>
              <p:nvPr/>
            </p:nvGrpSpPr>
            <p:grpSpPr>
              <a:xfrm>
                <a:off x="1190625" y="218141"/>
                <a:ext cx="714375" cy="658588"/>
                <a:chOff x="1190625" y="228600"/>
                <a:chExt cx="714375" cy="724329"/>
              </a:xfrm>
            </p:grpSpPr>
            <p:pic>
              <p:nvPicPr>
                <p:cNvPr id="137" name="Picture 13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90625" y="228600"/>
                  <a:ext cx="714375" cy="714375"/>
                </a:xfrm>
                <a:prstGeom prst="rect">
                  <a:avLst/>
                </a:prstGeom>
              </p:spPr>
            </p:pic>
            <p:pic>
              <p:nvPicPr>
                <p:cNvPr id="136" name="Picture 135"/>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331172" y="609600"/>
                  <a:ext cx="343329" cy="343329"/>
                </a:xfrm>
                <a:prstGeom prst="rect">
                  <a:avLst/>
                </a:prstGeom>
              </p:spPr>
            </p:pic>
          </p:grpSp>
          <p:grpSp>
            <p:nvGrpSpPr>
              <p:cNvPr id="139" name="Group 138"/>
              <p:cNvGrpSpPr/>
              <p:nvPr/>
            </p:nvGrpSpPr>
            <p:grpSpPr>
              <a:xfrm>
                <a:off x="2295322" y="327693"/>
                <a:ext cx="688872" cy="815307"/>
                <a:chOff x="5033512" y="1572233"/>
                <a:chExt cx="688872" cy="815307"/>
              </a:xfrm>
            </p:grpSpPr>
            <p:pic>
              <p:nvPicPr>
                <p:cNvPr id="75" name="Picture 7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33512" y="1572233"/>
                  <a:ext cx="688872" cy="755806"/>
                </a:xfrm>
                <a:prstGeom prst="rect">
                  <a:avLst/>
                </a:prstGeom>
                <a:scene3d>
                  <a:camera prst="orthographicFront">
                    <a:rot lat="0" lon="20399971" rev="0"/>
                  </a:camera>
                  <a:lightRig rig="threePt" dir="t"/>
                </a:scene3d>
              </p:spPr>
            </p:pic>
            <p:pic>
              <p:nvPicPr>
                <p:cNvPr id="138" name="Picture 137"/>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228802" y="1980012"/>
                  <a:ext cx="371111" cy="407528"/>
                </a:xfrm>
                <a:prstGeom prst="rect">
                  <a:avLst/>
                </a:prstGeom>
              </p:spPr>
            </p:pic>
          </p:grpSp>
          <p:sp>
            <p:nvSpPr>
              <p:cNvPr id="202" name="TextBox 201"/>
              <p:cNvSpPr txBox="1"/>
              <p:nvPr/>
            </p:nvSpPr>
            <p:spPr>
              <a:xfrm>
                <a:off x="1742942" y="228600"/>
                <a:ext cx="1076458" cy="246221"/>
              </a:xfrm>
              <a:prstGeom prst="rect">
                <a:avLst/>
              </a:prstGeom>
              <a:noFill/>
            </p:spPr>
            <p:txBody>
              <a:bodyPr wrap="square" rtlCol="0">
                <a:spAutoFit/>
              </a:bodyPr>
              <a:lstStyle/>
              <a:p>
                <a:r>
                  <a:rPr lang="fr-CH" sz="1000" i="1" dirty="0" err="1" smtClean="0">
                    <a:solidFill>
                      <a:srgbClr val="002060"/>
                    </a:solidFill>
                  </a:rPr>
                  <a:t>Climate</a:t>
                </a:r>
                <a:r>
                  <a:rPr lang="fr-CH" sz="1000" i="1" dirty="0" smtClean="0">
                    <a:solidFill>
                      <a:srgbClr val="002060"/>
                    </a:solidFill>
                  </a:rPr>
                  <a:t>/</a:t>
                </a:r>
                <a:r>
                  <a:rPr lang="fr-CH" sz="1000" i="1" dirty="0" err="1" smtClean="0">
                    <a:solidFill>
                      <a:srgbClr val="002060"/>
                    </a:solidFill>
                  </a:rPr>
                  <a:t>Weather</a:t>
                </a:r>
                <a:endParaRPr lang="en-US" sz="1000" i="1" dirty="0">
                  <a:solidFill>
                    <a:srgbClr val="002060"/>
                  </a:solidFill>
                </a:endParaRPr>
              </a:p>
            </p:txBody>
          </p:sp>
          <p:grpSp>
            <p:nvGrpSpPr>
              <p:cNvPr id="140" name="Group 139"/>
              <p:cNvGrpSpPr/>
              <p:nvPr/>
            </p:nvGrpSpPr>
            <p:grpSpPr>
              <a:xfrm>
                <a:off x="1784311" y="685800"/>
                <a:ext cx="577889" cy="466584"/>
                <a:chOff x="1744518" y="475106"/>
                <a:chExt cx="677018" cy="552764"/>
              </a:xfrm>
            </p:grpSpPr>
            <p:pic>
              <p:nvPicPr>
                <p:cNvPr id="103" name="Picture 10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44518" y="475106"/>
                  <a:ext cx="617502" cy="552764"/>
                </a:xfrm>
                <a:prstGeom prst="rect">
                  <a:avLst/>
                </a:prstGeom>
                <a:scene3d>
                  <a:camera prst="orthographicFront">
                    <a:rot lat="0" lon="20399971" rev="0"/>
                  </a:camera>
                  <a:lightRig rig="threePt" dir="t"/>
                </a:scene3d>
              </p:spPr>
            </p:pic>
            <p:pic>
              <p:nvPicPr>
                <p:cNvPr id="1055" name="Picture 1054"/>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833290" y="791103"/>
                  <a:ext cx="588246" cy="225310"/>
                </a:xfrm>
                <a:prstGeom prst="rect">
                  <a:avLst/>
                </a:prstGeom>
                <a:scene3d>
                  <a:camera prst="orthographicFront">
                    <a:rot lat="0" lon="20399971" rev="0"/>
                  </a:camera>
                  <a:lightRig rig="threePt" dir="t"/>
                </a:scene3d>
              </p:spPr>
            </p:pic>
          </p:grpSp>
        </p:grpSp>
        <p:pic>
          <p:nvPicPr>
            <p:cNvPr id="115" name="Picture 1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38456" y="1974514"/>
              <a:ext cx="698662" cy="764551"/>
            </a:xfrm>
            <a:prstGeom prst="rect">
              <a:avLst/>
            </a:prstGeom>
            <a:scene3d>
              <a:camera prst="orthographicFront">
                <a:rot lat="0" lon="20399971" rev="0"/>
              </a:camera>
              <a:lightRig rig="threePt" dir="t"/>
            </a:scene3d>
          </p:spPr>
        </p:pic>
        <p:sp>
          <p:nvSpPr>
            <p:cNvPr id="194" name="TextBox 193"/>
            <p:cNvSpPr txBox="1"/>
            <p:nvPr/>
          </p:nvSpPr>
          <p:spPr>
            <a:xfrm>
              <a:off x="3578058" y="1986405"/>
              <a:ext cx="553732" cy="246221"/>
            </a:xfrm>
            <a:prstGeom prst="rect">
              <a:avLst/>
            </a:prstGeom>
            <a:noFill/>
          </p:spPr>
          <p:txBody>
            <a:bodyPr wrap="none" rtlCol="0">
              <a:spAutoFit/>
            </a:bodyPr>
            <a:lstStyle/>
            <a:p>
              <a:r>
                <a:rPr lang="fr-CH" sz="1000" i="1" dirty="0" err="1" smtClean="0">
                  <a:solidFill>
                    <a:srgbClr val="002060"/>
                  </a:solidFill>
                </a:rPr>
                <a:t>Ocean</a:t>
              </a:r>
              <a:endParaRPr lang="en-US" sz="1000" i="1" dirty="0">
                <a:solidFill>
                  <a:srgbClr val="002060"/>
                </a:solidFill>
              </a:endParaRPr>
            </a:p>
          </p:txBody>
        </p:sp>
        <p:grpSp>
          <p:nvGrpSpPr>
            <p:cNvPr id="49" name="Group 48"/>
            <p:cNvGrpSpPr/>
            <p:nvPr/>
          </p:nvGrpSpPr>
          <p:grpSpPr>
            <a:xfrm>
              <a:off x="3542724" y="2261892"/>
              <a:ext cx="628454" cy="718767"/>
              <a:chOff x="309930" y="2715955"/>
              <a:chExt cx="1224943" cy="1224943"/>
            </a:xfrm>
            <a:scene3d>
              <a:camera prst="orthographicFront">
                <a:rot lat="0" lon="20399971" rev="0"/>
              </a:camera>
              <a:lightRig rig="threePt" dir="t"/>
            </a:scene3d>
          </p:grpSpPr>
          <p:pic>
            <p:nvPicPr>
              <p:cNvPr id="58" name="Picture 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9930" y="2715955"/>
                <a:ext cx="1224943" cy="1224943"/>
              </a:xfrm>
              <a:prstGeom prst="rect">
                <a:avLst/>
              </a:prstGeom>
            </p:spPr>
          </p:pic>
          <p:pic>
            <p:nvPicPr>
              <p:cNvPr id="47" name="Picture 4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60451" y="3167904"/>
                <a:ext cx="723900" cy="390525"/>
              </a:xfrm>
              <a:prstGeom prst="rect">
                <a:avLst/>
              </a:prstGeom>
            </p:spPr>
          </p:pic>
        </p:grpSp>
        <p:pic>
          <p:nvPicPr>
            <p:cNvPr id="147" name="Picture 146"/>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3005171" y="2385538"/>
              <a:ext cx="566743" cy="264480"/>
            </a:xfrm>
            <a:prstGeom prst="rect">
              <a:avLst/>
            </a:prstGeom>
          </p:spPr>
        </p:pic>
        <p:grpSp>
          <p:nvGrpSpPr>
            <p:cNvPr id="151" name="Group 150"/>
            <p:cNvGrpSpPr/>
            <p:nvPr/>
          </p:nvGrpSpPr>
          <p:grpSpPr>
            <a:xfrm>
              <a:off x="2895600" y="1100510"/>
              <a:ext cx="1828800" cy="956890"/>
              <a:chOff x="2895600" y="1100510"/>
              <a:chExt cx="1828800" cy="956890"/>
            </a:xfrm>
          </p:grpSpPr>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95600" y="1191224"/>
                <a:ext cx="838078" cy="866176"/>
              </a:xfrm>
              <a:prstGeom prst="rect">
                <a:avLst/>
              </a:prstGeom>
              <a:scene3d>
                <a:camera prst="orthographicFront">
                  <a:rot lat="0" lon="20399971" rev="0"/>
                </a:camera>
                <a:lightRig rig="threePt" dir="t"/>
              </a:scene3d>
            </p:spPr>
          </p:pic>
          <p:pic>
            <p:nvPicPr>
              <p:cNvPr id="1036" name="Picture 103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2961911" y="1601810"/>
                <a:ext cx="619489" cy="379390"/>
              </a:xfrm>
              <a:prstGeom prst="rect">
                <a:avLst/>
              </a:prstGeom>
              <a:scene3d>
                <a:camera prst="orthographicFront">
                  <a:rot lat="0" lon="20399971" rev="0"/>
                </a:camera>
                <a:lightRig rig="threePt" dir="t"/>
              </a:scene3d>
            </p:spPr>
          </p:pic>
          <p:pic>
            <p:nvPicPr>
              <p:cNvPr id="41" name="Pictur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23027" y="1100510"/>
                <a:ext cx="738445" cy="784779"/>
              </a:xfrm>
              <a:prstGeom prst="rect">
                <a:avLst/>
              </a:prstGeom>
            </p:spPr>
          </p:pic>
          <p:pic>
            <p:nvPicPr>
              <p:cNvPr id="42" name="Picture 41"/>
              <p:cNvPicPr>
                <a:picLocks noChangeAspect="1"/>
              </p:cNvPicPr>
              <p:nvPr/>
            </p:nvPicPr>
            <p:blipFill rotWithShape="1">
              <a:blip r:embed="rId51" cstate="print">
                <a:extLst>
                  <a:ext uri="{28A0092B-C50C-407E-A947-70E740481C1C}">
                    <a14:useLocalDpi xmlns:a14="http://schemas.microsoft.com/office/drawing/2010/main" val="0"/>
                  </a:ext>
                </a:extLst>
              </a:blip>
              <a:srcRect l="67255" t="11674" b="11115"/>
              <a:stretch/>
            </p:blipFill>
            <p:spPr>
              <a:xfrm>
                <a:off x="3870055" y="1591145"/>
                <a:ext cx="854345" cy="247897"/>
              </a:xfrm>
              <a:prstGeom prst="rect">
                <a:avLst/>
              </a:prstGeom>
            </p:spPr>
          </p:pic>
          <p:sp>
            <p:nvSpPr>
              <p:cNvPr id="225" name="TextBox 224"/>
              <p:cNvSpPr txBox="1"/>
              <p:nvPr/>
            </p:nvSpPr>
            <p:spPr>
              <a:xfrm>
                <a:off x="3134204" y="1119098"/>
                <a:ext cx="888610" cy="246221"/>
              </a:xfrm>
              <a:prstGeom prst="rect">
                <a:avLst/>
              </a:prstGeom>
              <a:noFill/>
            </p:spPr>
            <p:txBody>
              <a:bodyPr wrap="none" rtlCol="0">
                <a:spAutoFit/>
              </a:bodyPr>
              <a:lstStyle/>
              <a:p>
                <a:r>
                  <a:rPr lang="fr-CH" sz="1000" i="1" dirty="0" err="1" smtClean="0">
                    <a:solidFill>
                      <a:srgbClr val="002060"/>
                    </a:solidFill>
                  </a:rPr>
                  <a:t>Geology</a:t>
                </a:r>
                <a:r>
                  <a:rPr lang="fr-CH" sz="1000" i="1" dirty="0" smtClean="0">
                    <a:solidFill>
                      <a:srgbClr val="002060"/>
                    </a:solidFill>
                  </a:rPr>
                  <a:t>/</a:t>
                </a:r>
                <a:r>
                  <a:rPr lang="fr-CH" sz="1000" i="1" dirty="0" err="1">
                    <a:solidFill>
                      <a:srgbClr val="002060"/>
                    </a:solidFill>
                  </a:rPr>
                  <a:t>S</a:t>
                </a:r>
                <a:r>
                  <a:rPr lang="fr-CH" sz="1000" i="1" dirty="0" err="1" smtClean="0">
                    <a:solidFill>
                      <a:srgbClr val="002060"/>
                    </a:solidFill>
                  </a:rPr>
                  <a:t>oil</a:t>
                </a:r>
                <a:endParaRPr lang="en-US" sz="1000" i="1" dirty="0">
                  <a:solidFill>
                    <a:srgbClr val="002060"/>
                  </a:solidFill>
                </a:endParaRPr>
              </a:p>
            </p:txBody>
          </p:sp>
        </p:grpSp>
        <p:grpSp>
          <p:nvGrpSpPr>
            <p:cNvPr id="155" name="Group 154"/>
            <p:cNvGrpSpPr/>
            <p:nvPr/>
          </p:nvGrpSpPr>
          <p:grpSpPr>
            <a:xfrm>
              <a:off x="1828800" y="5467953"/>
              <a:ext cx="1221667" cy="1009047"/>
              <a:chOff x="2237080" y="5394549"/>
              <a:chExt cx="1221667" cy="1009047"/>
            </a:xfrm>
          </p:grpSpPr>
          <p:grpSp>
            <p:nvGrpSpPr>
              <p:cNvPr id="129" name="Group 128"/>
              <p:cNvGrpSpPr/>
              <p:nvPr/>
            </p:nvGrpSpPr>
            <p:grpSpPr>
              <a:xfrm>
                <a:off x="2290540" y="5394549"/>
                <a:ext cx="1158238" cy="1009047"/>
                <a:chOff x="3685183" y="4992507"/>
                <a:chExt cx="1128649" cy="971550"/>
              </a:xfrm>
            </p:grpSpPr>
            <p:pic>
              <p:nvPicPr>
                <p:cNvPr id="221" name="Picture 2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42282" y="4992507"/>
                  <a:ext cx="971550" cy="971550"/>
                </a:xfrm>
                <a:prstGeom prst="rect">
                  <a:avLst/>
                </a:prstGeom>
              </p:spPr>
            </p:pic>
            <p:sp>
              <p:nvSpPr>
                <p:cNvPr id="222" name="TextBox 221"/>
                <p:cNvSpPr txBox="1"/>
                <p:nvPr/>
              </p:nvSpPr>
              <p:spPr>
                <a:xfrm>
                  <a:off x="3685183" y="5113128"/>
                  <a:ext cx="498095" cy="237071"/>
                </a:xfrm>
                <a:prstGeom prst="rect">
                  <a:avLst/>
                </a:prstGeom>
                <a:noFill/>
              </p:spPr>
              <p:txBody>
                <a:bodyPr wrap="none" rtlCol="0">
                  <a:spAutoFit/>
                </a:bodyPr>
                <a:lstStyle/>
                <a:p>
                  <a:pPr algn="ctr"/>
                  <a:r>
                    <a:rPr lang="fr-CH" sz="1000" i="1" dirty="0" smtClean="0">
                      <a:solidFill>
                        <a:srgbClr val="002060"/>
                      </a:solidFill>
                    </a:rPr>
                    <a:t>Spain</a:t>
                  </a:r>
                  <a:endParaRPr lang="en-US" sz="1000" i="1" dirty="0">
                    <a:solidFill>
                      <a:srgbClr val="002060"/>
                    </a:solidFill>
                  </a:endParaRPr>
                </a:p>
              </p:txBody>
            </p:sp>
          </p:grpSp>
          <p:pic>
            <p:nvPicPr>
              <p:cNvPr id="153" name="Picture 152"/>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237080" y="5858347"/>
                <a:ext cx="1221667" cy="453762"/>
              </a:xfrm>
              <a:prstGeom prst="rect">
                <a:avLst/>
              </a:prstGeom>
              <a:solidFill>
                <a:schemeClr val="bg1"/>
              </a:solidFill>
            </p:spPr>
          </p:pic>
        </p:grpSp>
        <p:pic>
          <p:nvPicPr>
            <p:cNvPr id="154" name="Picture 153"/>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426639" y="5025754"/>
              <a:ext cx="566129" cy="536846"/>
            </a:xfrm>
            <a:prstGeom prst="rect">
              <a:avLst/>
            </a:prstGeom>
          </p:spPr>
        </p:pic>
        <p:grpSp>
          <p:nvGrpSpPr>
            <p:cNvPr id="157" name="Group 156"/>
            <p:cNvGrpSpPr/>
            <p:nvPr/>
          </p:nvGrpSpPr>
          <p:grpSpPr>
            <a:xfrm>
              <a:off x="2815623" y="4604440"/>
              <a:ext cx="1070577" cy="881959"/>
              <a:chOff x="3017014" y="4569960"/>
              <a:chExt cx="1154668" cy="916440"/>
            </a:xfrm>
          </p:grpSpPr>
          <p:grpSp>
            <p:nvGrpSpPr>
              <p:cNvPr id="130" name="Group 129"/>
              <p:cNvGrpSpPr/>
              <p:nvPr/>
            </p:nvGrpSpPr>
            <p:grpSpPr>
              <a:xfrm>
                <a:off x="3017014" y="4569960"/>
                <a:ext cx="1146713" cy="916440"/>
                <a:chOff x="2727599" y="5441499"/>
                <a:chExt cx="1291809" cy="971550"/>
              </a:xfrm>
            </p:grpSpPr>
            <p:pic>
              <p:nvPicPr>
                <p:cNvPr id="121" name="Picture 1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70490" y="5441499"/>
                  <a:ext cx="1148918" cy="971550"/>
                </a:xfrm>
                <a:prstGeom prst="rect">
                  <a:avLst/>
                </a:prstGeom>
              </p:spPr>
            </p:pic>
            <p:sp>
              <p:nvSpPr>
                <p:cNvPr id="216" name="TextBox 215"/>
                <p:cNvSpPr txBox="1"/>
                <p:nvPr/>
              </p:nvSpPr>
              <p:spPr>
                <a:xfrm>
                  <a:off x="2727599" y="5462350"/>
                  <a:ext cx="1142057" cy="271233"/>
                </a:xfrm>
                <a:prstGeom prst="rect">
                  <a:avLst/>
                </a:prstGeom>
                <a:noFill/>
              </p:spPr>
              <p:txBody>
                <a:bodyPr wrap="square" rtlCol="0">
                  <a:spAutoFit/>
                </a:bodyPr>
                <a:lstStyle/>
                <a:p>
                  <a:pPr algn="ctr"/>
                  <a:r>
                    <a:rPr lang="fr-CH" sz="1000" i="1" dirty="0" smtClean="0">
                      <a:solidFill>
                        <a:srgbClr val="002060"/>
                      </a:solidFill>
                    </a:rPr>
                    <a:t>New </a:t>
                  </a:r>
                  <a:r>
                    <a:rPr lang="fr-CH" sz="1000" i="1" dirty="0" err="1" smtClean="0">
                      <a:solidFill>
                        <a:srgbClr val="002060"/>
                      </a:solidFill>
                    </a:rPr>
                    <a:t>Zealand</a:t>
                  </a:r>
                  <a:endParaRPr lang="en-US" sz="1000" i="1" dirty="0">
                    <a:solidFill>
                      <a:srgbClr val="002060"/>
                    </a:solidFill>
                  </a:endParaRPr>
                </a:p>
              </p:txBody>
            </p:sp>
          </p:grpSp>
          <p:pic>
            <p:nvPicPr>
              <p:cNvPr id="156" name="Picture 155"/>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181385" y="5006517"/>
                <a:ext cx="990297" cy="321525"/>
              </a:xfrm>
              <a:prstGeom prst="rect">
                <a:avLst/>
              </a:prstGeom>
            </p:spPr>
          </p:pic>
        </p:grpSp>
        <p:grpSp>
          <p:nvGrpSpPr>
            <p:cNvPr id="179" name="Group 178"/>
            <p:cNvGrpSpPr/>
            <p:nvPr/>
          </p:nvGrpSpPr>
          <p:grpSpPr>
            <a:xfrm>
              <a:off x="3901425" y="4604441"/>
              <a:ext cx="746775" cy="829135"/>
              <a:chOff x="3866551" y="4604441"/>
              <a:chExt cx="746775" cy="829135"/>
            </a:xfrm>
          </p:grpSpPr>
          <p:pic>
            <p:nvPicPr>
              <p:cNvPr id="158" name="Picture 15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20314" y="4648200"/>
                <a:ext cx="693012" cy="693012"/>
              </a:xfrm>
              <a:prstGeom prst="rect">
                <a:avLst/>
              </a:prstGeom>
            </p:spPr>
          </p:pic>
          <p:pic>
            <p:nvPicPr>
              <p:cNvPr id="159" name="Picture 158"/>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4048024" y="4979620"/>
                <a:ext cx="416126" cy="453956"/>
              </a:xfrm>
              <a:prstGeom prst="rect">
                <a:avLst/>
              </a:prstGeom>
            </p:spPr>
          </p:pic>
          <p:sp>
            <p:nvSpPr>
              <p:cNvPr id="264" name="TextBox 263"/>
              <p:cNvSpPr txBox="1"/>
              <p:nvPr/>
            </p:nvSpPr>
            <p:spPr>
              <a:xfrm>
                <a:off x="3866551" y="4604441"/>
                <a:ext cx="631127" cy="246221"/>
              </a:xfrm>
              <a:prstGeom prst="rect">
                <a:avLst/>
              </a:prstGeom>
              <a:noFill/>
            </p:spPr>
            <p:txBody>
              <a:bodyPr wrap="none" rtlCol="0">
                <a:spAutoFit/>
              </a:bodyPr>
              <a:lstStyle/>
              <a:p>
                <a:pPr algn="ctr"/>
                <a:r>
                  <a:rPr lang="fr-CH" sz="1000" i="1" dirty="0" err="1" smtClean="0">
                    <a:solidFill>
                      <a:srgbClr val="002060"/>
                    </a:solidFill>
                  </a:rPr>
                  <a:t>Norway</a:t>
                </a:r>
                <a:endParaRPr lang="en-US" sz="1000" i="1" dirty="0">
                  <a:solidFill>
                    <a:srgbClr val="002060"/>
                  </a:solidFill>
                </a:endParaRPr>
              </a:p>
            </p:txBody>
          </p:sp>
        </p:grpSp>
        <p:grpSp>
          <p:nvGrpSpPr>
            <p:cNvPr id="163" name="Group 162"/>
            <p:cNvGrpSpPr/>
            <p:nvPr/>
          </p:nvGrpSpPr>
          <p:grpSpPr>
            <a:xfrm>
              <a:off x="2050870" y="2819400"/>
              <a:ext cx="2597330" cy="1073782"/>
              <a:chOff x="2133600" y="2837341"/>
              <a:chExt cx="2597330" cy="1073782"/>
            </a:xfrm>
          </p:grpSpPr>
          <p:pic>
            <p:nvPicPr>
              <p:cNvPr id="55" name="Pictur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803944" y="2935297"/>
                <a:ext cx="894147" cy="975826"/>
              </a:xfrm>
              <a:prstGeom prst="rect">
                <a:avLst/>
              </a:prstGeom>
              <a:scene3d>
                <a:camera prst="orthographicFront">
                  <a:rot lat="0" lon="20399971" rev="0"/>
                </a:camera>
                <a:lightRig rig="threePt" dir="t"/>
              </a:scene3d>
            </p:spPr>
          </p:pic>
          <p:pic>
            <p:nvPicPr>
              <p:cNvPr id="60" name="Picture 5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69354" y="3391424"/>
                <a:ext cx="512046" cy="418576"/>
              </a:xfrm>
              <a:prstGeom prst="rect">
                <a:avLst/>
              </a:prstGeom>
              <a:scene3d>
                <a:camera prst="orthographicFront">
                  <a:rot lat="0" lon="20399971" rev="0"/>
                </a:camera>
                <a:lightRig rig="threePt" dir="t"/>
              </a:scene3d>
            </p:spPr>
          </p:pic>
          <p:grpSp>
            <p:nvGrpSpPr>
              <p:cNvPr id="113" name="Group 112"/>
              <p:cNvGrpSpPr/>
              <p:nvPr/>
            </p:nvGrpSpPr>
            <p:grpSpPr>
              <a:xfrm>
                <a:off x="2133600" y="2900254"/>
                <a:ext cx="777481" cy="757346"/>
                <a:chOff x="182780" y="2266619"/>
                <a:chExt cx="1083478" cy="934648"/>
              </a:xfrm>
            </p:grpSpPr>
            <p:grpSp>
              <p:nvGrpSpPr>
                <p:cNvPr id="1025" name="Group 1024"/>
                <p:cNvGrpSpPr/>
                <p:nvPr/>
              </p:nvGrpSpPr>
              <p:grpSpPr>
                <a:xfrm>
                  <a:off x="182780" y="2266619"/>
                  <a:ext cx="1083478" cy="934648"/>
                  <a:chOff x="230804" y="2766166"/>
                  <a:chExt cx="1056848" cy="1056848"/>
                </a:xfrm>
                <a:scene3d>
                  <a:camera prst="orthographicFront">
                    <a:rot lat="0" lon="20399971" rev="0"/>
                  </a:camera>
                  <a:lightRig rig="threePt" dir="t"/>
                </a:scene3d>
              </p:grpSpPr>
              <p:pic>
                <p:nvPicPr>
                  <p:cNvPr id="48" name="Picture 4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0804" y="2766166"/>
                    <a:ext cx="1056848" cy="1056848"/>
                  </a:xfrm>
                  <a:prstGeom prst="rect">
                    <a:avLst/>
                  </a:prstGeom>
                </p:spPr>
              </p:pic>
              <p:pic>
                <p:nvPicPr>
                  <p:cNvPr id="62" name="Picture 61"/>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422468" y="3181883"/>
                    <a:ext cx="673519" cy="277899"/>
                  </a:xfrm>
                  <a:prstGeom prst="rect">
                    <a:avLst/>
                  </a:prstGeom>
                </p:spPr>
              </p:pic>
            </p:grpSp>
            <p:sp>
              <p:nvSpPr>
                <p:cNvPr id="189" name="TextBox 188"/>
                <p:cNvSpPr txBox="1"/>
                <p:nvPr/>
              </p:nvSpPr>
              <p:spPr>
                <a:xfrm>
                  <a:off x="724352" y="2278027"/>
                  <a:ext cx="257346" cy="303864"/>
                </a:xfrm>
                <a:prstGeom prst="rect">
                  <a:avLst/>
                </a:prstGeom>
                <a:noFill/>
              </p:spPr>
              <p:txBody>
                <a:bodyPr wrap="none" rtlCol="0">
                  <a:spAutoFit/>
                </a:bodyPr>
                <a:lstStyle/>
                <a:p>
                  <a:endParaRPr lang="en-US" sz="1000" i="1" dirty="0">
                    <a:solidFill>
                      <a:srgbClr val="002060"/>
                    </a:solidFill>
                  </a:endParaRPr>
                </a:p>
              </p:txBody>
            </p:sp>
          </p:grpSp>
          <p:sp>
            <p:nvSpPr>
              <p:cNvPr id="183" name="TextBox 182"/>
              <p:cNvSpPr txBox="1"/>
              <p:nvPr/>
            </p:nvSpPr>
            <p:spPr>
              <a:xfrm>
                <a:off x="3038414" y="2886235"/>
                <a:ext cx="520670" cy="246221"/>
              </a:xfrm>
              <a:prstGeom prst="rect">
                <a:avLst/>
              </a:prstGeom>
              <a:noFill/>
            </p:spPr>
            <p:txBody>
              <a:bodyPr wrap="none" rtlCol="0">
                <a:spAutoFit/>
              </a:bodyPr>
              <a:lstStyle/>
              <a:p>
                <a:r>
                  <a:rPr lang="fr-CH" sz="1000" i="1" dirty="0" smtClean="0">
                    <a:solidFill>
                      <a:srgbClr val="002060"/>
                    </a:solidFill>
                  </a:rPr>
                  <a:t>Water</a:t>
                </a:r>
                <a:endParaRPr lang="en-US" sz="1000" i="1" dirty="0">
                  <a:solidFill>
                    <a:srgbClr val="002060"/>
                  </a:solidFill>
                </a:endParaRPr>
              </a:p>
            </p:txBody>
          </p:sp>
          <p:pic>
            <p:nvPicPr>
              <p:cNvPr id="161" name="Picture 16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70700" y="2837341"/>
                <a:ext cx="810888" cy="810888"/>
              </a:xfrm>
              <a:prstGeom prst="rect">
                <a:avLst/>
              </a:prstGeom>
            </p:spPr>
          </p:pic>
          <p:pic>
            <p:nvPicPr>
              <p:cNvPr id="160" name="Picture 159"/>
              <p:cNvPicPr>
                <a:picLocks noChangeAspect="1"/>
              </p:cNvPicPr>
              <p:nvPr/>
            </p:nvPicPr>
            <p:blipFill rotWithShape="1">
              <a:blip r:embed="rId58" cstate="print">
                <a:extLst>
                  <a:ext uri="{28A0092B-C50C-407E-A947-70E740481C1C}">
                    <a14:useLocalDpi xmlns:a14="http://schemas.microsoft.com/office/drawing/2010/main" val="0"/>
                  </a:ext>
                </a:extLst>
              </a:blip>
              <a:srcRect l="2500" r="35670"/>
              <a:stretch/>
            </p:blipFill>
            <p:spPr>
              <a:xfrm>
                <a:off x="3657429" y="3267461"/>
                <a:ext cx="1073501" cy="173622"/>
              </a:xfrm>
              <a:prstGeom prst="rect">
                <a:avLst/>
              </a:prstGeom>
            </p:spPr>
          </p:pic>
        </p:grpSp>
        <p:pic>
          <p:nvPicPr>
            <p:cNvPr id="165" name="Picture 16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21312" y="5522955"/>
              <a:ext cx="848743" cy="848743"/>
            </a:xfrm>
            <a:prstGeom prst="rect">
              <a:avLst/>
            </a:prstGeom>
          </p:spPr>
        </p:pic>
        <p:pic>
          <p:nvPicPr>
            <p:cNvPr id="164" name="Picture 2"/>
            <p:cNvPicPr>
              <a:picLocks noChangeAspect="1" noChangeArrowheads="1"/>
            </p:cNvPicPr>
            <p:nvPr/>
          </p:nvPicPr>
          <p:blipFill rotWithShape="1">
            <a:blip r:embed="rId59" cstate="print">
              <a:extLst>
                <a:ext uri="{28A0092B-C50C-407E-A947-70E740481C1C}">
                  <a14:useLocalDpi xmlns:a14="http://schemas.microsoft.com/office/drawing/2010/main" val="0"/>
                </a:ext>
              </a:extLst>
            </a:blip>
            <a:srcRect t="7325" r="85238" b="84411"/>
            <a:stretch/>
          </p:blipFill>
          <p:spPr bwMode="auto">
            <a:xfrm>
              <a:off x="3134204" y="6023464"/>
              <a:ext cx="948629" cy="319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6" name="Rectangle 165"/>
            <p:cNvSpPr/>
            <p:nvPr/>
          </p:nvSpPr>
          <p:spPr>
            <a:xfrm>
              <a:off x="2977132" y="5470599"/>
              <a:ext cx="824677" cy="246221"/>
            </a:xfrm>
            <a:prstGeom prst="rect">
              <a:avLst/>
            </a:prstGeom>
          </p:spPr>
          <p:txBody>
            <a:bodyPr wrap="none">
              <a:spAutoFit/>
            </a:bodyPr>
            <a:lstStyle/>
            <a:p>
              <a:r>
                <a:rPr lang="fr-CH" sz="1000" i="1" dirty="0" err="1" smtClean="0">
                  <a:solidFill>
                    <a:srgbClr val="002060"/>
                  </a:solidFill>
                </a:rPr>
                <a:t>Switzerland</a:t>
              </a:r>
              <a:endParaRPr lang="en-US" sz="1000" i="1" dirty="0">
                <a:solidFill>
                  <a:srgbClr val="002060"/>
                </a:solidFill>
              </a:endParaRPr>
            </a:p>
          </p:txBody>
        </p:sp>
        <p:pic>
          <p:nvPicPr>
            <p:cNvPr id="167" name="Picture 166"/>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8368934" y="1813695"/>
              <a:ext cx="679467" cy="432072"/>
            </a:xfrm>
            <a:prstGeom prst="rect">
              <a:avLst/>
            </a:prstGeom>
          </p:spPr>
        </p:pic>
        <p:pic>
          <p:nvPicPr>
            <p:cNvPr id="177" name="Picture 17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52378" y="3861978"/>
              <a:ext cx="786222" cy="786222"/>
            </a:xfrm>
            <a:prstGeom prst="rect">
              <a:avLst/>
            </a:prstGeom>
          </p:spPr>
        </p:pic>
        <p:sp>
          <p:nvSpPr>
            <p:cNvPr id="281" name="TextBox 280"/>
            <p:cNvSpPr txBox="1"/>
            <p:nvPr/>
          </p:nvSpPr>
          <p:spPr>
            <a:xfrm>
              <a:off x="3152612" y="3853483"/>
              <a:ext cx="532568" cy="246221"/>
            </a:xfrm>
            <a:prstGeom prst="rect">
              <a:avLst/>
            </a:prstGeom>
            <a:noFill/>
          </p:spPr>
          <p:txBody>
            <a:bodyPr wrap="none" rtlCol="0">
              <a:spAutoFit/>
            </a:bodyPr>
            <a:lstStyle/>
            <a:p>
              <a:pPr algn="ctr"/>
              <a:r>
                <a:rPr lang="fr-CH" sz="1000" i="1" dirty="0" smtClean="0">
                  <a:solidFill>
                    <a:srgbClr val="002060"/>
                  </a:solidFill>
                </a:rPr>
                <a:t>China</a:t>
              </a:r>
              <a:endParaRPr lang="en-US" sz="1000" i="1" dirty="0">
                <a:solidFill>
                  <a:srgbClr val="002060"/>
                </a:solidFill>
              </a:endParaRPr>
            </a:p>
          </p:txBody>
        </p:sp>
        <p:pic>
          <p:nvPicPr>
            <p:cNvPr id="178" name="Picture 177"/>
            <p:cNvPicPr>
              <a:picLocks noChangeAspect="1"/>
            </p:cNvPicPr>
            <p:nvPr/>
          </p:nvPicPr>
          <p:blipFill rotWithShape="1">
            <a:blip r:embed="rId61" cstate="print">
              <a:extLst>
                <a:ext uri="{28A0092B-C50C-407E-A947-70E740481C1C}">
                  <a14:useLocalDpi xmlns:a14="http://schemas.microsoft.com/office/drawing/2010/main" val="0"/>
                </a:ext>
              </a:extLst>
            </a:blip>
            <a:srcRect r="67698"/>
            <a:stretch/>
          </p:blipFill>
          <p:spPr>
            <a:xfrm>
              <a:off x="3355845" y="4302770"/>
              <a:ext cx="624552" cy="159759"/>
            </a:xfrm>
            <a:prstGeom prst="rect">
              <a:avLst/>
            </a:prstGeom>
            <a:solidFill>
              <a:schemeClr val="bg1"/>
            </a:solidFill>
          </p:spPr>
        </p:pic>
        <p:grpSp>
          <p:nvGrpSpPr>
            <p:cNvPr id="206" name="Group 205"/>
            <p:cNvGrpSpPr/>
            <p:nvPr/>
          </p:nvGrpSpPr>
          <p:grpSpPr>
            <a:xfrm>
              <a:off x="4070051" y="1837659"/>
              <a:ext cx="615673" cy="735409"/>
              <a:chOff x="4070051" y="1837659"/>
              <a:chExt cx="615673" cy="735409"/>
            </a:xfrm>
          </p:grpSpPr>
          <p:pic>
            <p:nvPicPr>
              <p:cNvPr id="28" name="Pictur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70051" y="1837659"/>
                <a:ext cx="615673" cy="715812"/>
              </a:xfrm>
              <a:prstGeom prst="rect">
                <a:avLst/>
              </a:prstGeom>
            </p:spPr>
          </p:pic>
          <p:pic>
            <p:nvPicPr>
              <p:cNvPr id="205" name="Picture 204"/>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196276" y="2232789"/>
                <a:ext cx="340279" cy="340279"/>
              </a:xfrm>
              <a:prstGeom prst="rect">
                <a:avLst/>
              </a:prstGeom>
            </p:spPr>
          </p:pic>
        </p:grpSp>
      </p:grpSp>
      <p:sp>
        <p:nvSpPr>
          <p:cNvPr id="7" name="TextBox 6"/>
          <p:cNvSpPr txBox="1"/>
          <p:nvPr/>
        </p:nvSpPr>
        <p:spPr>
          <a:xfrm>
            <a:off x="5292081" y="44624"/>
            <a:ext cx="3851920" cy="1200328"/>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pic>
        <p:nvPicPr>
          <p:cNvPr id="219" name="Picture 218"/>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8230209" y="479613"/>
            <a:ext cx="806288" cy="429109"/>
          </a:xfrm>
          <a:prstGeom prst="rect">
            <a:avLst/>
          </a:prstGeom>
        </p:spPr>
      </p:pic>
      <p:grpSp>
        <p:nvGrpSpPr>
          <p:cNvPr id="226" name="Group 225"/>
          <p:cNvGrpSpPr/>
          <p:nvPr/>
        </p:nvGrpSpPr>
        <p:grpSpPr>
          <a:xfrm>
            <a:off x="6165609" y="72882"/>
            <a:ext cx="2078800" cy="2594118"/>
            <a:chOff x="6269642" y="177688"/>
            <a:chExt cx="2078800" cy="2594118"/>
          </a:xfrm>
        </p:grpSpPr>
        <p:pic>
          <p:nvPicPr>
            <p:cNvPr id="228" name="Picture 6"/>
            <p:cNvPicPr>
              <a:picLocks noChangeAspect="1" noChangeArrowheads="1"/>
            </p:cNvPicPr>
            <p:nvPr/>
          </p:nvPicPr>
          <p:blipFill rotWithShape="1">
            <a:blip r:embed="rId63" cstate="print">
              <a:extLst>
                <a:ext uri="{28A0092B-C50C-407E-A947-70E740481C1C}">
                  <a14:useLocalDpi xmlns:a14="http://schemas.microsoft.com/office/drawing/2010/main" val="0"/>
                </a:ext>
              </a:extLst>
            </a:blip>
            <a:srcRect l="13472" t="10299" r="14247"/>
            <a:stretch/>
          </p:blipFill>
          <p:spPr bwMode="auto">
            <a:xfrm>
              <a:off x="6868578" y="177688"/>
              <a:ext cx="1395336" cy="1041046"/>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9" name="Straight Connector 228"/>
            <p:cNvCxnSpPr/>
            <p:nvPr/>
          </p:nvCxnSpPr>
          <p:spPr>
            <a:xfrm flipH="1">
              <a:off x="6360374" y="816521"/>
              <a:ext cx="589902" cy="43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7441348" y="855636"/>
              <a:ext cx="822565" cy="648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6360374" y="1088963"/>
              <a:ext cx="589902" cy="1354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377953" y="1154824"/>
              <a:ext cx="885960" cy="1616982"/>
            </a:xfrm>
            <a:prstGeom prst="line">
              <a:avLst/>
            </a:prstGeom>
          </p:spPr>
          <p:style>
            <a:lnRef idx="1">
              <a:schemeClr val="accent1"/>
            </a:lnRef>
            <a:fillRef idx="0">
              <a:schemeClr val="accent1"/>
            </a:fillRef>
            <a:effectRef idx="0">
              <a:schemeClr val="accent1"/>
            </a:effectRef>
            <a:fontRef idx="minor">
              <a:schemeClr val="tx1"/>
            </a:fontRef>
          </p:style>
        </p:cxnSp>
        <p:pic>
          <p:nvPicPr>
            <p:cNvPr id="234" name="Picture 2"/>
            <p:cNvPicPr>
              <a:picLocks noChangeAspect="1" noChangeArrowheads="1"/>
            </p:cNvPicPr>
            <p:nvPr/>
          </p:nvPicPr>
          <p:blipFill rotWithShape="1">
            <a:blip r:embed="rId64" cstate="print">
              <a:extLst>
                <a:ext uri="{28A0092B-C50C-407E-A947-70E740481C1C}">
                  <a14:useLocalDpi xmlns:a14="http://schemas.microsoft.com/office/drawing/2010/main" val="0"/>
                </a:ext>
              </a:extLst>
            </a:blip>
            <a:srcRect l="9286" t="7327" r="10834" b="13069"/>
            <a:stretch/>
          </p:blipFill>
          <p:spPr bwMode="auto">
            <a:xfrm>
              <a:off x="6269642" y="1367310"/>
              <a:ext cx="2078800" cy="1245421"/>
            </a:xfrm>
            <a:prstGeom prst="rect">
              <a:avLst/>
            </a:prstGeom>
            <a:noFill/>
            <a:ln w="9525">
              <a:solidFill>
                <a:schemeClr val="tx1"/>
              </a:solidFill>
              <a:miter lim="800000"/>
              <a:headEnd/>
              <a:tailEnd/>
            </a:ln>
            <a:scene3d>
              <a:camera prst="isometricOffAxis2Left"/>
              <a:lightRig rig="threePt" dir="t"/>
            </a:scene3d>
            <a:extLst>
              <a:ext uri="{909E8E84-426E-40DD-AFC4-6F175D3DCCD1}">
                <a14:hiddenFill xmlns:a14="http://schemas.microsoft.com/office/drawing/2010/main">
                  <a:solidFill>
                    <a:schemeClr val="accent1"/>
                  </a:solidFill>
                </a14:hiddenFill>
              </a:ext>
            </a:extLst>
          </p:spPr>
        </p:pic>
      </p:grpSp>
      <p:sp>
        <p:nvSpPr>
          <p:cNvPr id="6" name="TextBox 5"/>
          <p:cNvSpPr txBox="1"/>
          <p:nvPr/>
        </p:nvSpPr>
        <p:spPr>
          <a:xfrm>
            <a:off x="5436096" y="332656"/>
            <a:ext cx="780966" cy="892552"/>
          </a:xfrm>
          <a:prstGeom prst="rect">
            <a:avLst/>
          </a:prstGeom>
          <a:noFill/>
        </p:spPr>
        <p:txBody>
          <a:bodyPr wrap="none" rtlCol="0">
            <a:spAutoFit/>
          </a:bodyPr>
          <a:lstStyle/>
          <a:p>
            <a:pPr algn="ctr"/>
            <a:r>
              <a:rPr lang="en-US" sz="1400" b="1" i="1" dirty="0" smtClean="0">
                <a:solidFill>
                  <a:srgbClr val="002060"/>
                </a:solidFill>
                <a:latin typeface="Arial Narrow"/>
                <a:cs typeface="Arial Narrow"/>
              </a:rPr>
              <a:t>GEO</a:t>
            </a:r>
          </a:p>
          <a:p>
            <a:pPr algn="ctr"/>
            <a:r>
              <a:rPr lang="en-US" sz="1400" b="1" i="1" dirty="0" smtClean="0">
                <a:solidFill>
                  <a:srgbClr val="002060"/>
                </a:solidFill>
                <a:latin typeface="Arial Narrow"/>
                <a:cs typeface="Arial Narrow"/>
              </a:rPr>
              <a:t>Website</a:t>
            </a:r>
            <a:endParaRPr lang="en-US" sz="1400" b="1" i="1" dirty="0">
              <a:solidFill>
                <a:srgbClr val="002060"/>
              </a:solidFill>
              <a:latin typeface="Arial Narrow"/>
              <a:cs typeface="Arial Narrow"/>
            </a:endParaRPr>
          </a:p>
          <a:p>
            <a:endParaRPr lang="en-US" dirty="0"/>
          </a:p>
        </p:txBody>
      </p:sp>
    </p:spTree>
    <p:extLst>
      <p:ext uri="{BB962C8B-B14F-4D97-AF65-F5344CB8AC3E}">
        <p14:creationId xmlns:p14="http://schemas.microsoft.com/office/powerpoint/2010/main" val="342519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08138"/>
            <a:ext cx="7345362" cy="41973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2"/>
          <p:cNvSpPr>
            <a:spLocks noGrp="1" noChangeArrowheads="1"/>
          </p:cNvSpPr>
          <p:nvPr>
            <p:ph type="title"/>
          </p:nvPr>
        </p:nvSpPr>
        <p:spPr>
          <a:xfrm>
            <a:off x="1476375" y="549275"/>
            <a:ext cx="6480175" cy="863600"/>
          </a:xfrm>
        </p:spPr>
        <p:txBody>
          <a:bodyPr/>
          <a:lstStyle/>
          <a:p>
            <a:pPr algn="ctr" eaLnBrk="1" hangingPunct="1"/>
            <a:r>
              <a:rPr lang="en-GB" altLang="en-US" sz="3600" dirty="0" err="1" smtClean="0"/>
              <a:t>GEONETCast</a:t>
            </a:r>
            <a:endParaRPr lang="en-GB" altLang="en-US" sz="3600" dirty="0" smtClean="0"/>
          </a:p>
        </p:txBody>
      </p:sp>
      <p:sp>
        <p:nvSpPr>
          <p:cNvPr id="5" name="TextBox 4"/>
          <p:cNvSpPr txBox="1"/>
          <p:nvPr/>
        </p:nvSpPr>
        <p:spPr>
          <a:xfrm>
            <a:off x="6732588" y="3275013"/>
            <a:ext cx="1236662" cy="369887"/>
          </a:xfrm>
          <a:prstGeom prst="rect">
            <a:avLst/>
          </a:prstGeom>
          <a:noFill/>
        </p:spPr>
        <p:txBody>
          <a:bodyPr wrap="none">
            <a:spAutoFit/>
          </a:bodyPr>
          <a:lstStyle/>
          <a:p>
            <a:pPr>
              <a:defRPr/>
            </a:pPr>
            <a:r>
              <a:rPr lang="en-GB" dirty="0"/>
              <a:t>2680</a:t>
            </a:r>
            <a:r>
              <a:rPr lang="en-GB" sz="1050" dirty="0"/>
              <a:t> </a:t>
            </a:r>
            <a:r>
              <a:rPr lang="en-GB" sz="1600" dirty="0"/>
              <a:t>users</a:t>
            </a:r>
          </a:p>
        </p:txBody>
      </p:sp>
      <p:sp>
        <p:nvSpPr>
          <p:cNvPr id="6" name="TextBox 5"/>
          <p:cNvSpPr txBox="1"/>
          <p:nvPr/>
        </p:nvSpPr>
        <p:spPr>
          <a:xfrm>
            <a:off x="4092575" y="3624263"/>
            <a:ext cx="1108075" cy="369887"/>
          </a:xfrm>
          <a:prstGeom prst="rect">
            <a:avLst/>
          </a:prstGeom>
          <a:noFill/>
        </p:spPr>
        <p:txBody>
          <a:bodyPr wrap="none">
            <a:spAutoFit/>
          </a:bodyPr>
          <a:lstStyle/>
          <a:p>
            <a:pPr>
              <a:defRPr/>
            </a:pPr>
            <a:r>
              <a:rPr lang="en-GB" dirty="0"/>
              <a:t>238</a:t>
            </a:r>
            <a:r>
              <a:rPr lang="en-GB" sz="1050" dirty="0"/>
              <a:t> </a:t>
            </a:r>
            <a:r>
              <a:rPr lang="en-GB" sz="1600" dirty="0"/>
              <a:t>users</a:t>
            </a:r>
          </a:p>
        </p:txBody>
      </p:sp>
      <p:sp>
        <p:nvSpPr>
          <p:cNvPr id="7" name="TextBox 6"/>
          <p:cNvSpPr txBox="1"/>
          <p:nvPr/>
        </p:nvSpPr>
        <p:spPr>
          <a:xfrm>
            <a:off x="3995738" y="2492375"/>
            <a:ext cx="1236662" cy="369888"/>
          </a:xfrm>
          <a:prstGeom prst="rect">
            <a:avLst/>
          </a:prstGeom>
          <a:noFill/>
        </p:spPr>
        <p:txBody>
          <a:bodyPr wrap="none">
            <a:spAutoFit/>
          </a:bodyPr>
          <a:lstStyle/>
          <a:p>
            <a:pPr>
              <a:defRPr/>
            </a:pPr>
            <a:r>
              <a:rPr lang="en-GB" dirty="0"/>
              <a:t>3009</a:t>
            </a:r>
            <a:r>
              <a:rPr lang="en-GB" sz="1050" dirty="0"/>
              <a:t> </a:t>
            </a:r>
            <a:r>
              <a:rPr lang="en-GB" sz="1600" dirty="0"/>
              <a:t>users</a:t>
            </a:r>
          </a:p>
        </p:txBody>
      </p:sp>
      <p:sp>
        <p:nvSpPr>
          <p:cNvPr id="10247" name="TextBox 8"/>
          <p:cNvSpPr txBox="1">
            <a:spLocks noChangeArrowheads="1"/>
          </p:cNvSpPr>
          <p:nvPr/>
        </p:nvSpPr>
        <p:spPr bwMode="auto">
          <a:xfrm>
            <a:off x="2170113" y="3922713"/>
            <a:ext cx="1006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t>97 </a:t>
            </a:r>
            <a:r>
              <a:rPr lang="en-GB" altLang="en-US" sz="1600"/>
              <a:t>users</a:t>
            </a:r>
          </a:p>
        </p:txBody>
      </p:sp>
    </p:spTree>
    <p:extLst>
      <p:ext uri="{BB962C8B-B14F-4D97-AF65-F5344CB8AC3E}">
        <p14:creationId xmlns:p14="http://schemas.microsoft.com/office/powerpoint/2010/main" val="772005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smtClean="0"/>
              <a:t>Expectations </a:t>
            </a:r>
            <a:r>
              <a:rPr lang="fr-CH" dirty="0" smtClean="0"/>
              <a:t>to SDCG</a:t>
            </a:r>
            <a:endParaRPr lang="en-US" dirty="0"/>
          </a:p>
        </p:txBody>
      </p:sp>
      <p:sp>
        <p:nvSpPr>
          <p:cNvPr id="3" name="Content Placeholder 2"/>
          <p:cNvSpPr>
            <a:spLocks noGrp="1"/>
          </p:cNvSpPr>
          <p:nvPr>
            <p:ph idx="1"/>
          </p:nvPr>
        </p:nvSpPr>
        <p:spPr/>
        <p:txBody>
          <a:bodyPr/>
          <a:lstStyle/>
          <a:p>
            <a:r>
              <a:rPr lang="fr-CH" dirty="0" err="1" smtClean="0"/>
              <a:t>Enhance</a:t>
            </a:r>
            <a:r>
              <a:rPr lang="fr-CH" dirty="0" smtClean="0"/>
              <a:t> the SDCG </a:t>
            </a:r>
            <a:r>
              <a:rPr lang="fr-CH" dirty="0" err="1" smtClean="0"/>
              <a:t>success</a:t>
            </a:r>
            <a:r>
              <a:rPr lang="fr-CH" dirty="0" smtClean="0"/>
              <a:t> story to CEOS </a:t>
            </a:r>
            <a:r>
              <a:rPr lang="fr-CH" dirty="0" err="1" smtClean="0"/>
              <a:t>overall</a:t>
            </a:r>
            <a:r>
              <a:rPr lang="fr-CH" dirty="0" smtClean="0"/>
              <a:t> satellite coordination </a:t>
            </a:r>
            <a:r>
              <a:rPr lang="fr-CH" dirty="0" err="1" smtClean="0"/>
              <a:t>mechanism</a:t>
            </a:r>
            <a:endParaRPr lang="fr-CH" dirty="0" smtClean="0"/>
          </a:p>
          <a:p>
            <a:r>
              <a:rPr lang="fr-CH" dirty="0" err="1"/>
              <a:t>P</a:t>
            </a:r>
            <a:r>
              <a:rPr lang="fr-CH" dirty="0" err="1" smtClean="0"/>
              <a:t>otential</a:t>
            </a:r>
            <a:r>
              <a:rPr lang="fr-CH" dirty="0" smtClean="0"/>
              <a:t> linkage to </a:t>
            </a:r>
            <a:r>
              <a:rPr lang="fr-CH" dirty="0" err="1" smtClean="0"/>
              <a:t>other</a:t>
            </a:r>
            <a:r>
              <a:rPr lang="fr-CH" dirty="0" smtClean="0"/>
              <a:t> GEO </a:t>
            </a:r>
            <a:r>
              <a:rPr lang="fr-CH" dirty="0" err="1" smtClean="0"/>
              <a:t>Tasks</a:t>
            </a:r>
            <a:r>
              <a:rPr lang="fr-CH" dirty="0" smtClean="0"/>
              <a:t> </a:t>
            </a:r>
          </a:p>
          <a:p>
            <a:pPr lvl="1"/>
            <a:r>
              <a:rPr lang="fr-CH" dirty="0" smtClean="0"/>
              <a:t>GFOI </a:t>
            </a:r>
            <a:r>
              <a:rPr lang="fr-CH" dirty="0" err="1" smtClean="0"/>
              <a:t>datasets</a:t>
            </a:r>
            <a:r>
              <a:rPr lang="fr-CH" dirty="0" smtClean="0"/>
              <a:t> to </a:t>
            </a:r>
            <a:r>
              <a:rPr lang="fr-CH" dirty="0" err="1" smtClean="0"/>
              <a:t>other</a:t>
            </a:r>
            <a:r>
              <a:rPr lang="fr-CH" dirty="0" smtClean="0"/>
              <a:t> </a:t>
            </a:r>
            <a:r>
              <a:rPr lang="fr-CH" dirty="0" err="1" smtClean="0"/>
              <a:t>tasks</a:t>
            </a:r>
            <a:endParaRPr lang="fr-CH" dirty="0" smtClean="0"/>
          </a:p>
          <a:p>
            <a:pPr lvl="1"/>
            <a:r>
              <a:rPr lang="fr-CH" dirty="0" err="1" smtClean="0"/>
              <a:t>Share</a:t>
            </a:r>
            <a:r>
              <a:rPr lang="fr-CH" dirty="0" smtClean="0"/>
              <a:t> </a:t>
            </a:r>
            <a:r>
              <a:rPr lang="fr-CH" dirty="0" err="1" smtClean="0"/>
              <a:t>knowledge</a:t>
            </a:r>
            <a:endParaRPr lang="fr-CH" dirty="0" smtClean="0"/>
          </a:p>
          <a:p>
            <a:r>
              <a:rPr lang="fr-CH" dirty="0" smtClean="0"/>
              <a:t>Link SDCG </a:t>
            </a:r>
            <a:r>
              <a:rPr lang="fr-CH" dirty="0" err="1" smtClean="0"/>
              <a:t>Element</a:t>
            </a:r>
            <a:r>
              <a:rPr lang="fr-CH" dirty="0" smtClean="0"/>
              <a:t> 3 (Data </a:t>
            </a:r>
            <a:r>
              <a:rPr lang="fr-CH" dirty="0" err="1" smtClean="0"/>
              <a:t>Supply</a:t>
            </a:r>
            <a:r>
              <a:rPr lang="fr-CH" dirty="0" smtClean="0"/>
              <a:t>) to the GCI and </a:t>
            </a:r>
            <a:r>
              <a:rPr lang="fr-CH" dirty="0" err="1" smtClean="0"/>
              <a:t>GEONETCast</a:t>
            </a:r>
            <a:endParaRPr lang="fr-CH" dirty="0" smtClean="0"/>
          </a:p>
          <a:p>
            <a:pPr lvl="1"/>
            <a:r>
              <a:rPr lang="fr-CH" dirty="0" smtClean="0"/>
              <a:t>GCI – </a:t>
            </a:r>
            <a:r>
              <a:rPr lang="fr-CH" dirty="0" err="1" smtClean="0"/>
              <a:t>register</a:t>
            </a:r>
            <a:r>
              <a:rPr lang="fr-CH" dirty="0" smtClean="0"/>
              <a:t> SDCG </a:t>
            </a:r>
            <a:r>
              <a:rPr lang="fr-CH" dirty="0" err="1" smtClean="0"/>
              <a:t>datasets</a:t>
            </a:r>
            <a:endParaRPr lang="fr-CH" dirty="0"/>
          </a:p>
          <a:p>
            <a:pPr lvl="1"/>
            <a:r>
              <a:rPr lang="fr-CH" dirty="0" err="1" smtClean="0"/>
              <a:t>GEONETCast</a:t>
            </a:r>
            <a:r>
              <a:rPr lang="fr-CH" dirty="0" smtClean="0"/>
              <a:t> – </a:t>
            </a:r>
            <a:r>
              <a:rPr lang="fr-CH" dirty="0" err="1" smtClean="0"/>
              <a:t>possibility</a:t>
            </a:r>
            <a:r>
              <a:rPr lang="fr-CH" dirty="0" smtClean="0"/>
              <a:t> to use the satellite </a:t>
            </a:r>
            <a:r>
              <a:rPr lang="fr-CH" dirty="0" err="1" smtClean="0"/>
              <a:t>based</a:t>
            </a:r>
            <a:r>
              <a:rPr lang="fr-CH" dirty="0" smtClean="0"/>
              <a:t> data </a:t>
            </a:r>
            <a:r>
              <a:rPr lang="fr-CH" dirty="0" err="1" smtClean="0"/>
              <a:t>dissemination</a:t>
            </a:r>
            <a:r>
              <a:rPr lang="fr-CH" dirty="0" smtClean="0"/>
              <a:t> to </a:t>
            </a:r>
            <a:r>
              <a:rPr lang="fr-CH" dirty="0" err="1" smtClean="0"/>
              <a:t>developing</a:t>
            </a:r>
            <a:r>
              <a:rPr lang="fr-CH" dirty="0" smtClean="0"/>
              <a:t> countries (</a:t>
            </a:r>
            <a:r>
              <a:rPr lang="fr-CH" dirty="0" err="1" smtClean="0"/>
              <a:t>maybe</a:t>
            </a:r>
            <a:r>
              <a:rPr lang="fr-CH" dirty="0" smtClean="0"/>
              <a:t> </a:t>
            </a:r>
            <a:r>
              <a:rPr lang="fr-CH" dirty="0" err="1" smtClean="0"/>
              <a:t>through</a:t>
            </a:r>
            <a:r>
              <a:rPr lang="fr-CH" dirty="0" smtClean="0"/>
              <a:t> GEO </a:t>
            </a:r>
            <a:r>
              <a:rPr lang="fr-CH" dirty="0" err="1" smtClean="0"/>
              <a:t>regional</a:t>
            </a:r>
            <a:r>
              <a:rPr lang="fr-CH" dirty="0" smtClean="0"/>
              <a:t> initiatives)</a:t>
            </a:r>
          </a:p>
          <a:p>
            <a:endParaRPr lang="fr-CH" dirty="0"/>
          </a:p>
          <a:p>
            <a:pPr lvl="1"/>
            <a:endParaRPr lang="en-US" dirty="0"/>
          </a:p>
        </p:txBody>
      </p:sp>
    </p:spTree>
    <p:extLst>
      <p:ext uri="{BB962C8B-B14F-4D97-AF65-F5344CB8AC3E}">
        <p14:creationId xmlns:p14="http://schemas.microsoft.com/office/powerpoint/2010/main" val="33769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a:srcRect/>
          <a:stretch>
            <a:fillRect/>
          </a:stretch>
        </p:blipFill>
        <p:spPr bwMode="auto">
          <a:xfrm>
            <a:off x="0" y="38100"/>
            <a:ext cx="9601200" cy="7200900"/>
          </a:xfrm>
          <a:prstGeom prst="rect">
            <a:avLst/>
          </a:prstGeom>
          <a:noFill/>
          <a:ln w="9525">
            <a:noFill/>
            <a:miter lim="800000"/>
            <a:headEnd/>
            <a:tailEnd/>
          </a:ln>
        </p:spPr>
      </p:pic>
      <p:sp>
        <p:nvSpPr>
          <p:cNvPr id="151554" name="Rectangle 3"/>
          <p:cNvSpPr>
            <a:spLocks noChangeArrowheads="1"/>
          </p:cNvSpPr>
          <p:nvPr/>
        </p:nvSpPr>
        <p:spPr bwMode="auto">
          <a:xfrm>
            <a:off x="372616" y="908720"/>
            <a:ext cx="7583760" cy="5632310"/>
          </a:xfrm>
          <a:prstGeom prst="rect">
            <a:avLst/>
          </a:prstGeom>
          <a:noFill/>
          <a:ln w="9525">
            <a:noFill/>
            <a:miter lim="800000"/>
            <a:headEnd/>
            <a:tailEnd/>
          </a:ln>
        </p:spPr>
        <p:txBody>
          <a:bodyPr wrap="square">
            <a:spAutoFit/>
          </a:bodyPr>
          <a:lstStyle/>
          <a:p>
            <a:endParaRPr lang="en-GB" sz="1000" b="1" u="none" dirty="0">
              <a:solidFill>
                <a:srgbClr val="005FAA"/>
              </a:solidFill>
              <a:latin typeface="Arial Narrow" pitchFamily="34" charset="0"/>
            </a:endParaRPr>
          </a:p>
          <a:p>
            <a:r>
              <a:rPr lang="en-GB" sz="3200" b="1" u="none" dirty="0" smtClean="0">
                <a:solidFill>
                  <a:schemeClr val="accent2"/>
                </a:solidFill>
                <a:latin typeface="Arial Narrow" pitchFamily="34" charset="0"/>
              </a:rPr>
              <a:t>GEO-XIII Plenary</a:t>
            </a:r>
          </a:p>
          <a:p>
            <a:r>
              <a:rPr lang="en-GB" sz="3200" b="1" dirty="0">
                <a:solidFill>
                  <a:schemeClr val="accent2"/>
                </a:solidFill>
                <a:latin typeface="Arial Narrow" pitchFamily="34" charset="0"/>
              </a:rPr>
              <a:t>St. Petersburg, Russia</a:t>
            </a:r>
          </a:p>
          <a:p>
            <a:r>
              <a:rPr lang="en-GB" sz="3200" b="1" dirty="0" smtClean="0">
                <a:solidFill>
                  <a:schemeClr val="accent2"/>
                </a:solidFill>
                <a:latin typeface="Arial Narrow" pitchFamily="34" charset="0"/>
              </a:rPr>
              <a:t>9</a:t>
            </a:r>
            <a:r>
              <a:rPr lang="en-GB" sz="3200" b="1" dirty="0">
                <a:solidFill>
                  <a:schemeClr val="accent2"/>
                </a:solidFill>
                <a:latin typeface="Arial Narrow" pitchFamily="34" charset="0"/>
              </a:rPr>
              <a:t>-10 November </a:t>
            </a:r>
            <a:r>
              <a:rPr lang="en-GB" sz="3200" b="1" dirty="0" smtClean="0">
                <a:solidFill>
                  <a:schemeClr val="accent2"/>
                </a:solidFill>
                <a:latin typeface="Arial Narrow" pitchFamily="34" charset="0"/>
              </a:rPr>
              <a:t>2016</a:t>
            </a:r>
          </a:p>
          <a:p>
            <a:endParaRPr lang="en-GB" b="1" dirty="0">
              <a:solidFill>
                <a:schemeClr val="accent2"/>
              </a:solidFill>
              <a:latin typeface="Arial Narrow" pitchFamily="34" charset="0"/>
            </a:endParaRPr>
          </a:p>
          <a:p>
            <a:pPr eaLnBrk="1" hangingPunct="1">
              <a:defRPr/>
            </a:pPr>
            <a:endParaRPr lang="en-GB" b="1" dirty="0" smtClean="0">
              <a:solidFill>
                <a:srgbClr val="3595B7"/>
              </a:solidFill>
              <a:latin typeface="Arial Narrow" pitchFamily="34" charset="0"/>
            </a:endParaRPr>
          </a:p>
          <a:p>
            <a:pPr eaLnBrk="1" hangingPunct="1">
              <a:defRPr/>
            </a:pPr>
            <a:endParaRPr lang="en-GB" b="1" dirty="0">
              <a:solidFill>
                <a:srgbClr val="3595B7"/>
              </a:solidFill>
              <a:latin typeface="Arial Narrow" pitchFamily="34" charset="0"/>
            </a:endParaRPr>
          </a:p>
          <a:p>
            <a:r>
              <a:rPr lang="en-GB" sz="1000" b="1" dirty="0" smtClean="0">
                <a:solidFill>
                  <a:srgbClr val="005FAA"/>
                </a:solidFill>
                <a:latin typeface="Arial Narrow" pitchFamily="34" charset="0"/>
              </a:rPr>
              <a:t>   </a:t>
            </a:r>
            <a:endParaRPr lang="en-GB" sz="1000" b="1" u="none" dirty="0">
              <a:solidFill>
                <a:srgbClr val="005FAA"/>
              </a:solidFill>
              <a:latin typeface="Arial Narrow" pitchFamily="34" charset="0"/>
            </a:endParaRPr>
          </a:p>
          <a:p>
            <a:r>
              <a:rPr lang="en-GB" sz="2800" b="1" u="none" dirty="0" smtClean="0">
                <a:solidFill>
                  <a:srgbClr val="3595B7"/>
                </a:solidFill>
                <a:latin typeface="Arial Narrow" pitchFamily="34" charset="0"/>
                <a:hlinkClick r:id="rId3"/>
              </a:rPr>
              <a:t>http</a:t>
            </a:r>
            <a:r>
              <a:rPr lang="en-GB" sz="2800" b="1" u="none" dirty="0">
                <a:solidFill>
                  <a:srgbClr val="3595B7"/>
                </a:solidFill>
                <a:latin typeface="Arial Narrow" pitchFamily="34" charset="0"/>
                <a:hlinkClick r:id="rId3"/>
              </a:rPr>
              <a:t>://</a:t>
            </a:r>
            <a:r>
              <a:rPr lang="en-GB" sz="2800" b="1" u="none" dirty="0" smtClean="0">
                <a:solidFill>
                  <a:srgbClr val="3595B7"/>
                </a:solidFill>
                <a:latin typeface="Arial Narrow" pitchFamily="34" charset="0"/>
                <a:hlinkClick r:id="rId3"/>
              </a:rPr>
              <a:t>www.earthobservations.org</a:t>
            </a:r>
            <a:endParaRPr lang="en-GB" sz="2800" b="1" u="none" dirty="0" smtClean="0">
              <a:solidFill>
                <a:srgbClr val="3595B7"/>
              </a:solidFill>
              <a:latin typeface="Arial Narrow" pitchFamily="34" charset="0"/>
            </a:endParaRPr>
          </a:p>
          <a:p>
            <a:endParaRPr lang="en-GB" b="1" u="none" dirty="0" smtClean="0">
              <a:solidFill>
                <a:srgbClr val="3595B7"/>
              </a:solidFill>
              <a:latin typeface="Arial Narrow" pitchFamily="34" charset="0"/>
            </a:endParaRPr>
          </a:p>
          <a:p>
            <a:endParaRPr lang="en-GB" b="1" dirty="0">
              <a:solidFill>
                <a:srgbClr val="3595B7"/>
              </a:solidFill>
              <a:latin typeface="Arial Narrow" pitchFamily="34" charset="0"/>
            </a:endParaRPr>
          </a:p>
          <a:p>
            <a:r>
              <a:rPr lang="en-GB" b="1" u="none" dirty="0" smtClean="0">
                <a:solidFill>
                  <a:srgbClr val="3595B7"/>
                </a:solidFill>
                <a:latin typeface="Arial Narrow" pitchFamily="34" charset="0"/>
              </a:rPr>
              <a:t>         Twitter: @geosec2025	@</a:t>
            </a:r>
            <a:r>
              <a:rPr lang="en-GB" b="1" u="none" dirty="0" err="1" smtClean="0">
                <a:solidFill>
                  <a:srgbClr val="3595B7"/>
                </a:solidFill>
                <a:latin typeface="Arial Narrow" pitchFamily="34" charset="0"/>
              </a:rPr>
              <a:t>barbararyangeo</a:t>
            </a:r>
            <a:endParaRPr lang="en-GB" b="1" u="none" dirty="0" smtClean="0">
              <a:solidFill>
                <a:srgbClr val="3595B7"/>
              </a:solidFill>
              <a:latin typeface="Arial Narrow" pitchFamily="34" charset="0"/>
            </a:endParaRPr>
          </a:p>
          <a:p>
            <a:r>
              <a:rPr lang="en-GB" b="1" u="none" dirty="0" smtClean="0">
                <a:solidFill>
                  <a:srgbClr val="3595B7"/>
                </a:solidFill>
                <a:latin typeface="Arial Narrow" pitchFamily="34" charset="0"/>
              </a:rPr>
              <a:t>	</a:t>
            </a:r>
            <a:r>
              <a:rPr lang="en-GB" b="1" u="none" dirty="0">
                <a:solidFill>
                  <a:srgbClr val="3595B7"/>
                </a:solidFill>
                <a:latin typeface="Arial Narrow" pitchFamily="34" charset="0"/>
              </a:rPr>
              <a:t/>
            </a:r>
            <a:br>
              <a:rPr lang="en-GB" b="1" u="none" dirty="0">
                <a:solidFill>
                  <a:srgbClr val="3595B7"/>
                </a:solidFill>
                <a:latin typeface="Arial Narrow" pitchFamily="34" charset="0"/>
              </a:rPr>
            </a:br>
            <a:endParaRPr lang="en-GB" b="1" dirty="0">
              <a:solidFill>
                <a:srgbClr val="3595B7"/>
              </a:solidFill>
              <a:latin typeface="Arial Narrow" pitchFamily="34" charset="0"/>
            </a:endParaRPr>
          </a:p>
          <a:p>
            <a:r>
              <a:rPr lang="en-GB" b="1" u="none" dirty="0" smtClean="0">
                <a:solidFill>
                  <a:srgbClr val="3595B7"/>
                </a:solidFill>
                <a:latin typeface="Arial Narrow" pitchFamily="34" charset="0"/>
              </a:rPr>
              <a:t>         Facebook: Group on Earth Observations</a:t>
            </a:r>
            <a:endParaRPr lang="en-US" b="1" u="none" dirty="0">
              <a:solidFill>
                <a:srgbClr val="3595B7"/>
              </a:solidFill>
              <a:latin typeface="Arial Narrow"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70" y="5157192"/>
            <a:ext cx="641276" cy="64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89" y="6309320"/>
            <a:ext cx="675858" cy="6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676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smtClean="0"/>
              <a:t>Governance</a:t>
            </a:r>
            <a:endParaRPr lang="en-US" dirty="0"/>
          </a:p>
        </p:txBody>
      </p:sp>
      <p:sp>
        <p:nvSpPr>
          <p:cNvPr id="3" name="Content Placeholder 2"/>
          <p:cNvSpPr>
            <a:spLocks noGrp="1"/>
          </p:cNvSpPr>
          <p:nvPr>
            <p:ph idx="1"/>
          </p:nvPr>
        </p:nvSpPr>
        <p:spPr/>
        <p:txBody>
          <a:bodyPr/>
          <a:lstStyle/>
          <a:p>
            <a:r>
              <a:rPr lang="fr-CH" dirty="0" smtClean="0"/>
              <a:t>The GEO </a:t>
            </a:r>
            <a:r>
              <a:rPr lang="fr-CH" dirty="0" err="1" smtClean="0"/>
              <a:t>Plenary</a:t>
            </a:r>
            <a:endParaRPr lang="fr-CH" dirty="0" smtClean="0"/>
          </a:p>
          <a:p>
            <a:pPr lvl="1"/>
            <a:r>
              <a:rPr lang="fr-CH" sz="1800" dirty="0" smtClean="0"/>
              <a:t>103 </a:t>
            </a:r>
            <a:r>
              <a:rPr lang="fr-CH" sz="1800" dirty="0" err="1" smtClean="0"/>
              <a:t>Member</a:t>
            </a:r>
            <a:r>
              <a:rPr lang="fr-CH" sz="1800" dirty="0" smtClean="0"/>
              <a:t> Countries, 103 </a:t>
            </a:r>
            <a:r>
              <a:rPr lang="fr-CH" sz="1800" dirty="0" err="1" smtClean="0"/>
              <a:t>Participating</a:t>
            </a:r>
            <a:r>
              <a:rPr lang="fr-CH" sz="1800" dirty="0" smtClean="0"/>
              <a:t> </a:t>
            </a:r>
            <a:r>
              <a:rPr lang="fr-CH" sz="1800" dirty="0" err="1" smtClean="0"/>
              <a:t>Organizations</a:t>
            </a:r>
            <a:r>
              <a:rPr lang="fr-CH" sz="1800" dirty="0" smtClean="0"/>
              <a:t>, 12 </a:t>
            </a:r>
            <a:r>
              <a:rPr lang="fr-CH" sz="1800" dirty="0" err="1" smtClean="0"/>
              <a:t>Observers</a:t>
            </a:r>
            <a:endParaRPr lang="fr-CH" sz="1800" dirty="0" smtClean="0"/>
          </a:p>
          <a:p>
            <a:r>
              <a:rPr lang="fr-CH" dirty="0" smtClean="0"/>
              <a:t>The GEO </a:t>
            </a:r>
            <a:r>
              <a:rPr lang="fr-CH" dirty="0" err="1" smtClean="0"/>
              <a:t>Executive</a:t>
            </a:r>
            <a:r>
              <a:rPr lang="fr-CH" dirty="0" smtClean="0"/>
              <a:t> </a:t>
            </a:r>
            <a:r>
              <a:rPr lang="fr-CH" dirty="0" err="1" smtClean="0"/>
              <a:t>Committee</a:t>
            </a:r>
            <a:endParaRPr lang="fr-CH" dirty="0" smtClean="0"/>
          </a:p>
          <a:p>
            <a:pPr lvl="1"/>
            <a:r>
              <a:rPr lang="fr-CH" sz="1800" dirty="0" err="1" smtClean="0"/>
              <a:t>Africa</a:t>
            </a:r>
            <a:r>
              <a:rPr lang="fr-CH" sz="1800" dirty="0" smtClean="0"/>
              <a:t>: </a:t>
            </a:r>
            <a:r>
              <a:rPr lang="fr-CH" sz="1800" dirty="0" err="1" smtClean="0"/>
              <a:t>Egypt</a:t>
            </a:r>
            <a:r>
              <a:rPr lang="fr-CH" sz="1800" dirty="0" smtClean="0"/>
              <a:t>, </a:t>
            </a:r>
            <a:r>
              <a:rPr lang="fr-CH" sz="1800" dirty="0" err="1" smtClean="0"/>
              <a:t>Senegal</a:t>
            </a:r>
            <a:r>
              <a:rPr lang="fr-CH" sz="1800" dirty="0" smtClean="0"/>
              <a:t>, </a:t>
            </a:r>
            <a:r>
              <a:rPr lang="fr-CH" sz="1800" u="sng" dirty="0" smtClean="0"/>
              <a:t>South </a:t>
            </a:r>
            <a:r>
              <a:rPr lang="fr-CH" sz="1800" u="sng" dirty="0" err="1" smtClean="0"/>
              <a:t>Africa</a:t>
            </a:r>
            <a:endParaRPr lang="fr-CH" sz="1800" u="sng" dirty="0" smtClean="0"/>
          </a:p>
          <a:p>
            <a:pPr lvl="1"/>
            <a:r>
              <a:rPr lang="fr-CH" sz="1800" dirty="0" err="1" smtClean="0"/>
              <a:t>Americas</a:t>
            </a:r>
            <a:r>
              <a:rPr lang="fr-CH" sz="1800" dirty="0" smtClean="0"/>
              <a:t>: </a:t>
            </a:r>
            <a:r>
              <a:rPr lang="fr-CH" sz="1800" dirty="0" err="1" smtClean="0"/>
              <a:t>Colombia</a:t>
            </a:r>
            <a:r>
              <a:rPr lang="fr-CH" sz="1800" dirty="0" smtClean="0"/>
              <a:t>, Mexico, </a:t>
            </a:r>
            <a:r>
              <a:rPr lang="fr-CH" sz="1800" u="sng" dirty="0" smtClean="0"/>
              <a:t>United States</a:t>
            </a:r>
          </a:p>
          <a:p>
            <a:pPr lvl="1"/>
            <a:r>
              <a:rPr lang="fr-CH" sz="1800" dirty="0" smtClean="0"/>
              <a:t>CIS: Armenia, </a:t>
            </a:r>
            <a:r>
              <a:rPr lang="fr-CH" sz="1800" dirty="0" err="1" smtClean="0"/>
              <a:t>Russia</a:t>
            </a:r>
            <a:endParaRPr lang="fr-CH" sz="1800" dirty="0" smtClean="0"/>
          </a:p>
          <a:p>
            <a:pPr lvl="1"/>
            <a:r>
              <a:rPr lang="fr-CH" sz="1800" dirty="0" err="1" smtClean="0"/>
              <a:t>Asia</a:t>
            </a:r>
            <a:r>
              <a:rPr lang="fr-CH" sz="1800" dirty="0" smtClean="0"/>
              <a:t>/</a:t>
            </a:r>
            <a:r>
              <a:rPr lang="fr-CH" sz="1800" dirty="0" err="1" smtClean="0"/>
              <a:t>Oceania</a:t>
            </a:r>
            <a:r>
              <a:rPr lang="fr-CH" sz="1800" dirty="0" smtClean="0"/>
              <a:t>: </a:t>
            </a:r>
            <a:r>
              <a:rPr lang="fr-CH" sz="1800" dirty="0" err="1" smtClean="0"/>
              <a:t>Australia</a:t>
            </a:r>
            <a:r>
              <a:rPr lang="fr-CH" sz="1800" dirty="0" smtClean="0"/>
              <a:t>, </a:t>
            </a:r>
            <a:r>
              <a:rPr lang="fr-CH" sz="1800" u="sng" dirty="0" smtClean="0"/>
              <a:t>China</a:t>
            </a:r>
            <a:r>
              <a:rPr lang="fr-CH" sz="1800" dirty="0" smtClean="0"/>
              <a:t>, </a:t>
            </a:r>
            <a:r>
              <a:rPr lang="fr-CH" sz="1800" dirty="0" err="1" smtClean="0"/>
              <a:t>Japan</a:t>
            </a:r>
            <a:r>
              <a:rPr lang="fr-CH" sz="1800" dirty="0" smtClean="0"/>
              <a:t>, </a:t>
            </a:r>
            <a:r>
              <a:rPr lang="fr-CH" sz="1800" dirty="0" err="1" smtClean="0"/>
              <a:t>Korea</a:t>
            </a:r>
            <a:endParaRPr lang="fr-CH" sz="1800" dirty="0" smtClean="0"/>
          </a:p>
          <a:p>
            <a:pPr lvl="1"/>
            <a:r>
              <a:rPr lang="fr-CH" sz="1800" dirty="0" smtClean="0"/>
              <a:t>Europe: </a:t>
            </a:r>
            <a:r>
              <a:rPr lang="fr-CH" sz="1800" u="sng" dirty="0" smtClean="0"/>
              <a:t>EC</a:t>
            </a:r>
            <a:r>
              <a:rPr lang="fr-CH" sz="1800" dirty="0" smtClean="0"/>
              <a:t>, </a:t>
            </a:r>
            <a:r>
              <a:rPr lang="fr-CH" sz="1800" dirty="0" err="1" smtClean="0"/>
              <a:t>Finland</a:t>
            </a:r>
            <a:r>
              <a:rPr lang="fr-CH" sz="1800" dirty="0" smtClean="0"/>
              <a:t>, France, Germany</a:t>
            </a:r>
          </a:p>
          <a:p>
            <a:pPr lvl="1"/>
            <a:r>
              <a:rPr lang="fr-CH" sz="1800" dirty="0" err="1" smtClean="0"/>
              <a:t>Observers</a:t>
            </a:r>
            <a:r>
              <a:rPr lang="fr-CH" sz="1800" dirty="0" smtClean="0"/>
              <a:t> </a:t>
            </a:r>
            <a:r>
              <a:rPr lang="fr-CH" sz="1800" dirty="0" err="1" smtClean="0"/>
              <a:t>from</a:t>
            </a:r>
            <a:r>
              <a:rPr lang="fr-CH" sz="1800" dirty="0" smtClean="0"/>
              <a:t> Program </a:t>
            </a:r>
            <a:r>
              <a:rPr lang="fr-CH" sz="1800" dirty="0" err="1" smtClean="0"/>
              <a:t>Board</a:t>
            </a:r>
            <a:r>
              <a:rPr lang="fr-CH" sz="1800" dirty="0" smtClean="0"/>
              <a:t>: CEOS, GOOS, WMO</a:t>
            </a:r>
            <a:endParaRPr lang="fr-CH" dirty="0" smtClean="0"/>
          </a:p>
          <a:p>
            <a:r>
              <a:rPr lang="fr-CH" dirty="0" smtClean="0"/>
              <a:t>The GEO Programme </a:t>
            </a:r>
            <a:r>
              <a:rPr lang="fr-CH" dirty="0" err="1" smtClean="0"/>
              <a:t>Board</a:t>
            </a:r>
            <a:endParaRPr lang="fr-CH" dirty="0" smtClean="0"/>
          </a:p>
          <a:p>
            <a:pPr lvl="1"/>
            <a:r>
              <a:rPr lang="en-US" sz="1800" dirty="0"/>
              <a:t>O</a:t>
            </a:r>
            <a:r>
              <a:rPr lang="en-US" sz="1800" dirty="0" smtClean="0"/>
              <a:t>versees </a:t>
            </a:r>
            <a:r>
              <a:rPr lang="en-US" sz="1800" dirty="0"/>
              <a:t>the establishment of the multi-year GEO Work </a:t>
            </a:r>
            <a:r>
              <a:rPr lang="en-US" sz="1800" dirty="0" err="1"/>
              <a:t>Programmes</a:t>
            </a:r>
            <a:r>
              <a:rPr lang="en-US" sz="1800" dirty="0"/>
              <a:t> </a:t>
            </a:r>
            <a:endParaRPr lang="en-US" sz="1800" dirty="0" smtClean="0"/>
          </a:p>
          <a:p>
            <a:pPr lvl="1"/>
            <a:r>
              <a:rPr lang="fr-CH" sz="1800" dirty="0" smtClean="0"/>
              <a:t>42 </a:t>
            </a:r>
            <a:r>
              <a:rPr lang="fr-CH" sz="1800" dirty="0" err="1" smtClean="0"/>
              <a:t>members</a:t>
            </a:r>
            <a:r>
              <a:rPr lang="fr-CH" sz="1800" dirty="0" smtClean="0"/>
              <a:t> </a:t>
            </a:r>
            <a:r>
              <a:rPr lang="fr-CH" sz="1800" dirty="0" err="1" smtClean="0"/>
              <a:t>from</a:t>
            </a:r>
            <a:r>
              <a:rPr lang="fr-CH" sz="1800" dirty="0" smtClean="0"/>
              <a:t> GEO </a:t>
            </a:r>
            <a:r>
              <a:rPr lang="fr-CH" sz="1800" dirty="0" err="1" smtClean="0"/>
              <a:t>Members</a:t>
            </a:r>
            <a:r>
              <a:rPr lang="fr-CH" sz="1800" dirty="0" smtClean="0"/>
              <a:t> and </a:t>
            </a:r>
            <a:r>
              <a:rPr lang="fr-CH" sz="1800" dirty="0" err="1" smtClean="0"/>
              <a:t>Participating</a:t>
            </a:r>
            <a:r>
              <a:rPr lang="fr-CH" sz="1800" dirty="0" smtClean="0"/>
              <a:t> </a:t>
            </a:r>
            <a:r>
              <a:rPr lang="fr-CH" sz="1800" dirty="0" err="1" smtClean="0"/>
              <a:t>Organizations</a:t>
            </a:r>
            <a:endParaRPr lang="en-US" sz="1800" dirty="0" smtClean="0"/>
          </a:p>
          <a:p>
            <a:r>
              <a:rPr lang="fr-CH" dirty="0" smtClean="0"/>
              <a:t>The GEO Secretariat</a:t>
            </a:r>
          </a:p>
          <a:p>
            <a:pPr lvl="1"/>
            <a:endParaRPr lang="en-US" dirty="0"/>
          </a:p>
        </p:txBody>
      </p:sp>
    </p:spTree>
    <p:extLst>
      <p:ext uri="{BB962C8B-B14F-4D97-AF65-F5344CB8AC3E}">
        <p14:creationId xmlns:p14="http://schemas.microsoft.com/office/powerpoint/2010/main" val="412308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40" y="692696"/>
            <a:ext cx="8352928" cy="718592"/>
          </a:xfrm>
        </p:spPr>
        <p:txBody>
          <a:bodyPr/>
          <a:lstStyle/>
          <a:p>
            <a:pPr algn="ctr"/>
            <a:r>
              <a:rPr lang="en-GB" sz="4000" dirty="0" smtClean="0">
                <a:solidFill>
                  <a:srgbClr val="333399"/>
                </a:solidFill>
                <a:latin typeface="Arial Narrow"/>
                <a:cs typeface="Arial Narrow"/>
              </a:rPr>
              <a:t>Societal Benefit Areas</a:t>
            </a:r>
            <a:endParaRPr lang="en-GB" sz="4000" dirty="0">
              <a:solidFill>
                <a:srgbClr val="333399"/>
              </a:solidFill>
              <a:latin typeface="Arial Narrow"/>
              <a:cs typeface="Arial Narrow"/>
            </a:endParaRPr>
          </a:p>
        </p:txBody>
      </p:sp>
      <p:grpSp>
        <p:nvGrpSpPr>
          <p:cNvPr id="5" name="Group 4"/>
          <p:cNvGrpSpPr/>
          <p:nvPr/>
        </p:nvGrpSpPr>
        <p:grpSpPr>
          <a:xfrm>
            <a:off x="595767" y="1556182"/>
            <a:ext cx="8112894" cy="5185186"/>
            <a:chOff x="677376" y="1477460"/>
            <a:chExt cx="8112894" cy="5185186"/>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6" t="22755" r="22500" b="12176"/>
            <a:stretch/>
          </p:blipFill>
          <p:spPr bwMode="auto">
            <a:xfrm>
              <a:off x="1195630" y="1505454"/>
              <a:ext cx="6913169"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76" y="3748108"/>
              <a:ext cx="1830112" cy="630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517232"/>
              <a:ext cx="1199569" cy="49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6100023"/>
              <a:ext cx="2168452"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5589240"/>
              <a:ext cx="2091556" cy="58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5681" y="3885530"/>
              <a:ext cx="2214589"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b="26199"/>
            <a:stretch/>
          </p:blipFill>
          <p:spPr bwMode="auto">
            <a:xfrm>
              <a:off x="5929759" y="2325639"/>
              <a:ext cx="1753216" cy="272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161" y="1477460"/>
              <a:ext cx="2276105" cy="56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3747" y="2044389"/>
              <a:ext cx="1584046" cy="55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51002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17143" y="548680"/>
            <a:ext cx="8229600" cy="715963"/>
          </a:xfrm>
        </p:spPr>
        <p:txBody>
          <a:bodyPr>
            <a:normAutofit/>
          </a:bodyPr>
          <a:lstStyle/>
          <a:p>
            <a:pPr algn="ctr" eaLnBrk="1" hangingPunct="1"/>
            <a:r>
              <a:rPr lang="fr-CH" altLang="en-US" sz="3600" dirty="0" smtClean="0">
                <a:solidFill>
                  <a:schemeClr val="accent2"/>
                </a:solidFill>
                <a:latin typeface="Arial Narrow"/>
                <a:cs typeface="Arial Narrow"/>
              </a:rPr>
              <a:t>Four Types of GEO </a:t>
            </a:r>
            <a:r>
              <a:rPr lang="fr-CH" altLang="en-US" sz="3600" dirty="0">
                <a:solidFill>
                  <a:schemeClr val="accent2"/>
                </a:solidFill>
                <a:latin typeface="Arial Narrow"/>
                <a:cs typeface="Arial Narrow"/>
              </a:rPr>
              <a:t>A</a:t>
            </a:r>
            <a:r>
              <a:rPr lang="fr-CH" altLang="en-US" sz="3600" dirty="0" smtClean="0">
                <a:solidFill>
                  <a:schemeClr val="accent2"/>
                </a:solidFill>
                <a:latin typeface="Arial Narrow"/>
                <a:cs typeface="Arial Narrow"/>
              </a:rPr>
              <a:t>ctivities</a:t>
            </a:r>
            <a:endParaRPr lang="en-US" altLang="en-US" sz="3600" dirty="0" smtClean="0">
              <a:solidFill>
                <a:schemeClr val="accent2"/>
              </a:solidFill>
              <a:latin typeface="Arial Narrow"/>
              <a:cs typeface="Arial Narrow"/>
            </a:endParaRPr>
          </a:p>
        </p:txBody>
      </p:sp>
      <p:pic>
        <p:nvPicPr>
          <p:cNvPr id="16386" name="Picture 4" descr="S:\Implementation Plan 2025\Drafts\draft-v2\text changes\post-Tokyo\GEO-SP_Fig3_revise_HM_dgc.jpg"/>
          <p:cNvPicPr>
            <a:picLocks noChangeAspect="1" noChangeArrowheads="1"/>
          </p:cNvPicPr>
          <p:nvPr/>
        </p:nvPicPr>
        <p:blipFill>
          <a:blip r:embed="rId2">
            <a:extLst>
              <a:ext uri="{28A0092B-C50C-407E-A947-70E740481C1C}">
                <a14:useLocalDpi xmlns:a14="http://schemas.microsoft.com/office/drawing/2010/main" val="0"/>
              </a:ext>
            </a:extLst>
          </a:blip>
          <a:srcRect t="12405" b="7518"/>
          <a:stretch>
            <a:fillRect/>
          </a:stretch>
        </p:blipFill>
        <p:spPr bwMode="auto">
          <a:xfrm>
            <a:off x="1" y="1554238"/>
            <a:ext cx="9144000" cy="53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977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533400"/>
          </a:xfrm>
        </p:spPr>
        <p:txBody>
          <a:bodyPr/>
          <a:lstStyle/>
          <a:p>
            <a:r>
              <a:rPr lang="en-US" sz="3200" dirty="0" smtClean="0">
                <a:solidFill>
                  <a:schemeClr val="accent2"/>
                </a:solidFill>
                <a:latin typeface="Arial Narrow"/>
                <a:cs typeface="Arial Narrow"/>
              </a:rPr>
              <a:t>SBAs, Community Activities and 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773960836"/>
              </p:ext>
            </p:extLst>
          </p:nvPr>
        </p:nvGraphicFramePr>
        <p:xfrm>
          <a:off x="533400" y="1600202"/>
          <a:ext cx="8153400" cy="4985766"/>
        </p:xfrm>
        <a:graphic>
          <a:graphicData uri="http://schemas.openxmlformats.org/drawingml/2006/table">
            <a:tbl>
              <a:tblPr firstRow="1" bandRow="1">
                <a:tableStyleId>{69C7853C-536D-4A76-A0AE-DD22124D55A5}</a:tableStyleId>
              </a:tblPr>
              <a:tblGrid>
                <a:gridCol w="990600"/>
                <a:gridCol w="533400"/>
                <a:gridCol w="2743200"/>
                <a:gridCol w="609600"/>
                <a:gridCol w="3276600"/>
              </a:tblGrid>
              <a:tr h="37084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400" b="1" dirty="0" smtClean="0">
                          <a:solidFill>
                            <a:schemeClr val="tx1"/>
                          </a:solidFill>
                          <a:effectLst/>
                          <a:latin typeface="Calibri"/>
                          <a:ea typeface="PMingLiU"/>
                          <a:cs typeface="Times New Roman"/>
                        </a:rPr>
                        <a:t>Community Activities</a:t>
                      </a:r>
                      <a:endParaRPr lang="en-US" sz="1400" b="1"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b="1"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GEOBON-Global Biodiversity Observation (GEO BON)</a:t>
                      </a:r>
                      <a:r>
                        <a:rPr lang="en-US" sz="1100" kern="1200" dirty="0">
                          <a:solidFill>
                            <a:srgbClr val="000000"/>
                          </a:solidFill>
                          <a:effectLst/>
                          <a:latin typeface="Calibri"/>
                          <a:ea typeface="MS Mincho"/>
                          <a:cs typeface="Arial"/>
                        </a:rPr>
                        <a:t>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CA-29</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Using Geospatial Data to Identify and Monitor Ecosystem Service and Track in a Natural Capital – Ecosystems Accounts </a:t>
                      </a:r>
                      <a:r>
                        <a:rPr lang="en-US" sz="1100" b="0" kern="1200" dirty="0" smtClean="0">
                          <a:solidFill>
                            <a:srgbClr val="000000"/>
                          </a:solidFill>
                          <a:effectLst/>
                          <a:latin typeface="Calibri"/>
                          <a:ea typeface="PMingLiU"/>
                          <a:cs typeface="Arial"/>
                        </a:rPr>
                        <a:t>Framework</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GI-03</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GFOI Global Forest Observation Initiative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CA-30</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Harmful Algal Bloom (HAB) Early Warning </a:t>
                      </a:r>
                      <a:r>
                        <a:rPr lang="en-US" sz="1100" b="0" kern="1200" dirty="0" smtClean="0">
                          <a:solidFill>
                            <a:srgbClr val="000000"/>
                          </a:solidFill>
                          <a:effectLst/>
                          <a:latin typeface="Calibri"/>
                          <a:ea typeface="PMingLiU"/>
                          <a:cs typeface="Arial"/>
                        </a:rPr>
                        <a:t>System</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6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GECO: the GEO Global Ecosystem Initiative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CA-31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For Global Mangrove </a:t>
                      </a:r>
                      <a:r>
                        <a:rPr lang="en-US" sz="1100" b="0" kern="1200" dirty="0" smtClean="0">
                          <a:solidFill>
                            <a:srgbClr val="000000"/>
                          </a:solidFill>
                          <a:effectLst/>
                          <a:latin typeface="Calibri"/>
                          <a:ea typeface="PMingLiU"/>
                          <a:cs typeface="Arial"/>
                        </a:rPr>
                        <a:t>Monitoring</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GEO-GNOME Initiative: GEO Global Network for Observation and information in Mountain Environments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GI-08</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 </a:t>
                      </a:r>
                      <a:r>
                        <a:rPr lang="en-US" sz="1100" kern="1200" dirty="0" err="1">
                          <a:solidFill>
                            <a:srgbClr val="000000"/>
                          </a:solidFill>
                          <a:effectLst/>
                          <a:latin typeface="Calibri"/>
                          <a:ea typeface="PMingLiU"/>
                          <a:cs typeface="Arial"/>
                        </a:rPr>
                        <a:t>Geohazard</a:t>
                      </a:r>
                      <a:r>
                        <a:rPr lang="en-US" sz="1100" kern="1200" dirty="0">
                          <a:solidFill>
                            <a:srgbClr val="000000"/>
                          </a:solidFill>
                          <a:effectLst/>
                          <a:latin typeface="Calibri"/>
                          <a:ea typeface="PMingLiU"/>
                          <a:cs typeface="Arial"/>
                        </a:rPr>
                        <a:t> Supersites and Natural Laboratories (GSNL)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Space and Security</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GI-09</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Wildfire Information System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Towards Chinese tsunami mitigation system under GEO 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GI-16</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GEO-DARMA = Data Access for Risk </a:t>
                      </a:r>
                      <a:r>
                        <a:rPr lang="en-US" sz="1100" kern="1200" dirty="0" smtClean="0">
                          <a:solidFill>
                            <a:schemeClr val="tx1"/>
                          </a:solidFill>
                          <a:effectLst/>
                          <a:latin typeface="Calibri"/>
                          <a:ea typeface="PMingLiU"/>
                          <a:cs typeface="Arial"/>
                        </a:rPr>
                        <a:t>Management </a:t>
                      </a:r>
                      <a:r>
                        <a:rPr lang="en-US" sz="1100" kern="1200" dirty="0">
                          <a:solidFill>
                            <a:schemeClr val="tx1"/>
                          </a:solidFill>
                          <a:effectLst/>
                          <a:latin typeface="Calibri"/>
                          <a:ea typeface="PMingLiU"/>
                          <a:cs typeface="Arial"/>
                        </a:rPr>
                        <a:t>(</a:t>
                      </a:r>
                      <a:r>
                        <a:rPr lang="en-US" sz="1100" i="1" kern="1200" dirty="0">
                          <a:solidFill>
                            <a:schemeClr val="tx1"/>
                          </a:solidFill>
                          <a:effectLst/>
                          <a:latin typeface="Calibri"/>
                          <a:ea typeface="PMingLiU"/>
                          <a:cs typeface="Arial"/>
                        </a:rPr>
                        <a:t>to support the implementation of Sendai </a:t>
                      </a:r>
                      <a:r>
                        <a:rPr lang="en-US" sz="1100" i="1" kern="1200" dirty="0" smtClean="0">
                          <a:solidFill>
                            <a:schemeClr val="tx1"/>
                          </a:solidFill>
                          <a:effectLst/>
                          <a:latin typeface="Calibri"/>
                          <a:ea typeface="PMingLiU"/>
                          <a:cs typeface="Arial"/>
                        </a:rPr>
                        <a:t>framework).</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CA-27</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Foster Utilization of Earth Observation Remote Sensing and In Situ Data for All Phases of Disaster Risk Management (new-CEOS)</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smtClean="0">
                          <a:solidFill>
                            <a:schemeClr val="tx1"/>
                          </a:solidFill>
                          <a:effectLst/>
                          <a:latin typeface="Calibri"/>
                          <a:ea typeface="PMingLiU"/>
                          <a:cs typeface="Arial"/>
                        </a:rPr>
                        <a:t>CA-28</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Global Flood Risk </a:t>
                      </a:r>
                      <a:r>
                        <a:rPr lang="en-US" sz="1100" kern="1200" dirty="0" smtClean="0">
                          <a:solidFill>
                            <a:schemeClr val="tx1"/>
                          </a:solidFill>
                          <a:effectLst/>
                          <a:latin typeface="Calibri"/>
                          <a:ea typeface="PMingLiU"/>
                          <a:cs typeface="Arial"/>
                        </a:rPr>
                        <a:t>Monitoring</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100" kern="1200" dirty="0">
                          <a:solidFill>
                            <a:schemeClr val="tx1"/>
                          </a:solidFill>
                          <a:effectLst/>
                          <a:latin typeface="Calibri"/>
                          <a:ea typeface="PMingLiU"/>
                          <a:cs typeface="Arial"/>
                        </a:rPr>
                        <a:t>GI-10</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marL="0" marR="0" algn="l" defTabSz="914400" rtl="0" eaLnBrk="1" latinLnBrk="0" hangingPunct="1">
                        <a:lnSpc>
                          <a:spcPct val="115000"/>
                        </a:lnSpc>
                        <a:spcBef>
                          <a:spcPts val="0"/>
                        </a:spcBef>
                        <a:spcAft>
                          <a:spcPts val="0"/>
                        </a:spcAft>
                      </a:pPr>
                      <a:r>
                        <a:rPr lang="en-US" sz="1100" kern="1200" dirty="0">
                          <a:solidFill>
                            <a:schemeClr val="tx1"/>
                          </a:solidFill>
                          <a:effectLst/>
                          <a:latin typeface="Calibri"/>
                          <a:ea typeface="PMingLiU"/>
                          <a:cs typeface="Arial"/>
                        </a:rPr>
                        <a:t>EO data and renewable energies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CA-06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EO data and mineral resources (Includes </a:t>
                      </a:r>
                      <a:r>
                        <a:rPr lang="en-US" sz="1100" kern="1200" dirty="0" smtClean="0">
                          <a:solidFill>
                            <a:srgbClr val="000000"/>
                          </a:solidFill>
                          <a:effectLst/>
                          <a:latin typeface="Calibri"/>
                          <a:ea typeface="PMingLiU"/>
                          <a:cs typeface="Arial"/>
                        </a:rPr>
                        <a:t>Impact </a:t>
                      </a:r>
                      <a:r>
                        <a:rPr lang="en-US" sz="1100" kern="1200" dirty="0">
                          <a:solidFill>
                            <a:srgbClr val="000000"/>
                          </a:solidFill>
                          <a:effectLst/>
                          <a:latin typeface="Calibri"/>
                          <a:ea typeface="PMingLiU"/>
                          <a:cs typeface="Arial"/>
                        </a:rPr>
                        <a:t>Monitoring System for Geo-Resource Exploration and Exploitation)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Africa Global-scale Geochemical Baselines for mineral resource and environmental management: Capacity-building phase</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555145"/>
            <a:ext cx="643176" cy="6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83" y="4038602"/>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83" y="5486400"/>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92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0" y="836712"/>
            <a:ext cx="7772400" cy="533400"/>
          </a:xfrm>
        </p:spPr>
        <p:txBody>
          <a:bodyPr/>
          <a:lstStyle/>
          <a:p>
            <a:r>
              <a:rPr lang="en-US" sz="3200" dirty="0" smtClean="0">
                <a:solidFill>
                  <a:schemeClr val="accent2"/>
                </a:solidFill>
                <a:latin typeface="Arial Narrow"/>
                <a:cs typeface="Arial Narrow"/>
              </a:rPr>
              <a:t>SBAs, Community Activities and 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4366108"/>
              </p:ext>
            </p:extLst>
          </p:nvPr>
        </p:nvGraphicFramePr>
        <p:xfrm>
          <a:off x="533400" y="1600202"/>
          <a:ext cx="8153400" cy="4800600"/>
        </p:xfrm>
        <a:graphic>
          <a:graphicData uri="http://schemas.openxmlformats.org/drawingml/2006/table">
            <a:tbl>
              <a:tblPr firstRow="1" bandRow="1">
                <a:tableStyleId>{69C7853C-536D-4A76-A0AE-DD22124D55A5}</a:tableStyleId>
              </a:tblPr>
              <a:tblGrid>
                <a:gridCol w="990600"/>
                <a:gridCol w="457200"/>
                <a:gridCol w="2895600"/>
                <a:gridCol w="533400"/>
                <a:gridCol w="3276600"/>
              </a:tblGrid>
              <a:tr h="30480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tx1"/>
                          </a:solidFill>
                          <a:effectLst/>
                          <a:latin typeface="Calibri"/>
                          <a:ea typeface="PMingLiU"/>
                          <a:cs typeface="Times New Roman"/>
                        </a:rPr>
                        <a:t>Community Activities</a:t>
                      </a:r>
                      <a:endParaRPr lang="en-US" sz="1400" b="1" kern="12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defTabSz="914400" rtl="0" eaLnBrk="1" latinLnBrk="0" hangingPunct="1">
                        <a:lnSpc>
                          <a:spcPct val="115000"/>
                        </a:lnSpc>
                        <a:spcBef>
                          <a:spcPts val="0"/>
                        </a:spcBef>
                        <a:spcAft>
                          <a:spcPts val="1000"/>
                        </a:spcAft>
                      </a:pPr>
                      <a:endParaRPr lang="en-US" sz="11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kern="1200" dirty="0">
                          <a:solidFill>
                            <a:schemeClr val="tx1"/>
                          </a:solidFill>
                          <a:effectLst/>
                          <a:latin typeface="Calibri"/>
                          <a:ea typeface="PMingLiU"/>
                          <a:cs typeface="Arial"/>
                        </a:rPr>
                        <a:t>GI-01</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l">
                        <a:lnSpc>
                          <a:spcPct val="115000"/>
                        </a:lnSpc>
                        <a:spcBef>
                          <a:spcPts val="0"/>
                        </a:spcBef>
                        <a:spcAft>
                          <a:spcPts val="1000"/>
                        </a:spcAft>
                      </a:pPr>
                      <a:r>
                        <a:rPr lang="en-US" sz="1100" kern="1200" dirty="0">
                          <a:solidFill>
                            <a:schemeClr val="tx1"/>
                          </a:solidFill>
                          <a:effectLst/>
                          <a:latin typeface="Calibri"/>
                          <a:ea typeface="PMingLiU"/>
                          <a:cs typeface="Arial"/>
                        </a:rPr>
                        <a:t>GEOGLAM-Global Agricultural Monitoring and Early Warning </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5">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Observing System for Mercury and Persistent Pollutants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CA-07</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Integrated Water-cycle Products and Services - Overall coordination</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GI-12</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Integrated Information Systems for Health (Cholera, Heat waves)</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CA-14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 Water Quality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Integration of Methods for Air Quality and Health Data, Remote Sensed and In-Situ with Disease Estimate </a:t>
                      </a:r>
                      <a:r>
                        <a:rPr lang="en-US" sz="1100" kern="1200" dirty="0" smtClean="0">
                          <a:solidFill>
                            <a:srgbClr val="000000"/>
                          </a:solidFill>
                          <a:effectLst/>
                          <a:latin typeface="Calibri"/>
                          <a:ea typeface="PMingLiU"/>
                          <a:cs typeface="Arial"/>
                        </a:rPr>
                        <a:t>Techniques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CA-18</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Water Cycle Integrator (WCI)</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CA-19</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E2E Water Indicators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Linking water tasks with wider societal benefit areas and the post-2015 global development 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786">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GI-17</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Urban Observation and Information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CA-24</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kern="1200" dirty="0">
                          <a:solidFill>
                            <a:srgbClr val="000000"/>
                          </a:solidFill>
                          <a:effectLst/>
                          <a:latin typeface="Calibri"/>
                          <a:ea typeface="PMingLiU"/>
                          <a:cs typeface="Times New Roman"/>
                        </a:rPr>
                        <a:t>Earth Observation in Cultural Heritage documentation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GI-21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PMingLiU"/>
                          <a:cs typeface="Times New Roman"/>
                        </a:rPr>
                        <a:t>Human Planet Initiative</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83" y="2022729"/>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783" y="2819400"/>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783" y="4308729"/>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83" y="5715002"/>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611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072" y="807368"/>
            <a:ext cx="7772400" cy="533400"/>
          </a:xfrm>
        </p:spPr>
        <p:txBody>
          <a:bodyPr/>
          <a:lstStyle/>
          <a:p>
            <a:r>
              <a:rPr lang="en-US" sz="3200" dirty="0" smtClean="0">
                <a:solidFill>
                  <a:schemeClr val="accent2"/>
                </a:solidFill>
                <a:latin typeface="Arial Narrow"/>
                <a:cs typeface="Arial Narrow"/>
              </a:rPr>
              <a:t>SBAs, Community Activities and 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163392304"/>
              </p:ext>
            </p:extLst>
          </p:nvPr>
        </p:nvGraphicFramePr>
        <p:xfrm>
          <a:off x="533400" y="1640459"/>
          <a:ext cx="8153400" cy="4684141"/>
        </p:xfrm>
        <a:graphic>
          <a:graphicData uri="http://schemas.openxmlformats.org/drawingml/2006/table">
            <a:tbl>
              <a:tblPr firstRow="1" bandRow="1">
                <a:tableStyleId>{69C7853C-536D-4A76-A0AE-DD22124D55A5}</a:tableStyleId>
              </a:tblPr>
              <a:tblGrid>
                <a:gridCol w="990600"/>
                <a:gridCol w="533400"/>
                <a:gridCol w="2514600"/>
                <a:gridCol w="533400"/>
                <a:gridCol w="3581400"/>
              </a:tblGrid>
              <a:tr h="370840">
                <a:tc>
                  <a:txBody>
                    <a:bodyPr/>
                    <a:lstStyle/>
                    <a:p>
                      <a:pPr algn="ctr"/>
                      <a:r>
                        <a:rPr lang="en-US" dirty="0" smtClean="0">
                          <a:solidFill>
                            <a:schemeClr val="tx1"/>
                          </a:solidFill>
                        </a:rPr>
                        <a:t>SBA</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tx1"/>
                          </a:solidFill>
                          <a:effectLst/>
                          <a:latin typeface="Calibri"/>
                          <a:ea typeface="PMingLiU"/>
                          <a:cs typeface="Times New Roman"/>
                        </a:rPr>
                        <a:t>Community Activities</a:t>
                      </a:r>
                      <a:endParaRPr lang="en-US" sz="14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defTabSz="914400" rtl="0" eaLnBrk="1" latinLnBrk="0" hangingPunct="1">
                        <a:lnSpc>
                          <a:spcPct val="115000"/>
                        </a:lnSpc>
                        <a:spcBef>
                          <a:spcPts val="0"/>
                        </a:spcBef>
                        <a:spcAft>
                          <a:spcPts val="1000"/>
                        </a:spcAft>
                      </a:pPr>
                      <a:endParaRPr lang="en-US" sz="11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960">
                <a:tc rowSpan="16">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GI-11</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Information Services for Cold Regions </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CA-07</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Integrated Water-cycle Products and Services - Overall coordination</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0863">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GI-20</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100" dirty="0">
                          <a:effectLst/>
                          <a:latin typeface="Calibri"/>
                          <a:ea typeface="PMingLiU"/>
                          <a:cs typeface="Times New Roman"/>
                        </a:rPr>
                        <a:t>GEO Global Water Security (GEOGLOWS) </a:t>
                      </a: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CA-08</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Water Vapor and Clouds </a:t>
                      </a:r>
                      <a:r>
                        <a:rPr lang="en-US" sz="1100" kern="1200" dirty="0" smtClean="0">
                          <a:solidFill>
                            <a:schemeClr val="tx1"/>
                          </a:solidFill>
                          <a:effectLst/>
                          <a:latin typeface="Calibri"/>
                          <a:ea typeface="PMingLiU"/>
                          <a:cs typeface="Arial"/>
                        </a:rPr>
                        <a:t>(Aerosol &amp; </a:t>
                      </a:r>
                      <a:r>
                        <a:rPr lang="en-US" sz="1100" kern="1200" dirty="0">
                          <a:solidFill>
                            <a:schemeClr val="tx1"/>
                          </a:solidFill>
                          <a:effectLst/>
                          <a:latin typeface="Calibri"/>
                          <a:ea typeface="PMingLiU"/>
                          <a:cs typeface="Arial"/>
                        </a:rPr>
                        <a:t>Precipitation)</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86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CA-09</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Precipitation</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CA-10</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Evapotranspiration (and Evaporation)</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933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chemeClr val="tx1"/>
                          </a:solidFill>
                          <a:effectLst/>
                          <a:latin typeface="Calibri"/>
                          <a:ea typeface="PMingLiU"/>
                          <a:cs typeface="Arial"/>
                        </a:rPr>
                        <a:t>CA-11</a:t>
                      </a:r>
                      <a:endParaRPr lang="en-US" sz="110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Soil Moisture</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3708">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chemeClr val="tx1"/>
                          </a:solidFill>
                          <a:effectLst/>
                          <a:latin typeface="Calibri"/>
                          <a:ea typeface="PMingLiU"/>
                          <a:cs typeface="Arial"/>
                        </a:rPr>
                        <a:t>CA-12</a:t>
                      </a:r>
                      <a:endParaRPr lang="en-US" sz="110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River Discharge</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4282">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CA-13</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79705">
                        <a:lnSpc>
                          <a:spcPct val="115000"/>
                        </a:lnSpc>
                        <a:spcBef>
                          <a:spcPts val="0"/>
                        </a:spcBef>
                        <a:spcAft>
                          <a:spcPts val="0"/>
                        </a:spcAft>
                      </a:pPr>
                      <a:r>
                        <a:rPr lang="en-US" sz="1100" kern="1200" dirty="0">
                          <a:solidFill>
                            <a:srgbClr val="000000"/>
                          </a:solidFill>
                          <a:effectLst/>
                          <a:latin typeface="Calibri"/>
                          <a:ea typeface="PMingLiU"/>
                          <a:cs typeface="Arial"/>
                        </a:rPr>
                        <a:t>Groundwater</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856">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CA-14</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GEO Water Quality </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43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CA-15</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Water Cycle Capacity Building </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980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CA-16</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GB" sz="1100" kern="1200" dirty="0">
                          <a:solidFill>
                            <a:schemeClr val="tx1"/>
                          </a:solidFill>
                          <a:effectLst/>
                          <a:latin typeface="Calibri"/>
                          <a:ea typeface="PMingLiU"/>
                          <a:cs typeface="Times New Roman"/>
                        </a:rPr>
                        <a:t>Global Drought Information System (GDIS)</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0378">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CA-17</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 Great Lakes Activity</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0952">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CA-18</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Water Cycle Integrator (WCI)</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1526">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CA-19</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E2E Water Indicators</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90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CA-20</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EartH2Observe</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2674">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CA-21</a:t>
                      </a:r>
                      <a:endParaRPr lang="en-US" sz="110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Total Water Prediction: Observations </a:t>
                      </a:r>
                      <a:r>
                        <a:rPr lang="en-US" sz="1100" kern="1200" dirty="0" smtClean="0">
                          <a:solidFill>
                            <a:srgbClr val="000000"/>
                          </a:solidFill>
                          <a:effectLst/>
                          <a:latin typeface="Calibri"/>
                          <a:ea typeface="PMingLiU"/>
                          <a:cs typeface="Arial"/>
                        </a:rPr>
                        <a:t>Infrastructure</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pPr marL="0" marR="0" algn="l" defTabSz="914400" rtl="0" eaLnBrk="1" latinLnBrk="0" hangingPunct="1">
                        <a:lnSpc>
                          <a:spcPct val="115000"/>
                        </a:lnSpc>
                        <a:spcBef>
                          <a:spcPts val="0"/>
                        </a:spcBef>
                        <a:spcAft>
                          <a:spcPts val="1000"/>
                        </a:spcAft>
                      </a:pPr>
                      <a:endParaRPr lang="en-US" sz="1100" kern="1200" dirty="0">
                        <a:solidFill>
                          <a:srgbClr val="000000"/>
                        </a:solidFill>
                        <a:effectLst/>
                        <a:latin typeface="Calibri"/>
                        <a:ea typeface="PMingLiU"/>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CA-22</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Linking water tasks with wider societal benefit areas and the post-2015 global development framework</a:t>
                      </a:r>
                      <a:endParaRPr lang="en-US" sz="1100" dirty="0">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91" y="3810000"/>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41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1143000"/>
            <a:ext cx="8458200" cy="914400"/>
          </a:xfrm>
        </p:spPr>
        <p:txBody>
          <a:bodyPr/>
          <a:lstStyle/>
          <a:p>
            <a:pPr algn="ctr" eaLnBrk="1" hangingPunct="1"/>
            <a:r>
              <a:rPr lang="fr-CH" altLang="en-US" sz="3200" dirty="0" smtClean="0">
                <a:solidFill>
                  <a:schemeClr val="accent2"/>
                </a:solidFill>
                <a:latin typeface="Arial Narrow"/>
                <a:cs typeface="Arial Narrow"/>
              </a:rPr>
              <a:t>GEO Initiatives</a:t>
            </a:r>
            <a:r>
              <a:rPr lang="fr-CH" altLang="en-US" sz="3200" dirty="0">
                <a:solidFill>
                  <a:schemeClr val="accent2"/>
                </a:solidFill>
                <a:latin typeface="Arial Narrow"/>
                <a:cs typeface="Arial Narrow"/>
              </a:rPr>
              <a:t/>
            </a:r>
            <a:br>
              <a:rPr lang="fr-CH" altLang="en-US" sz="3200" dirty="0">
                <a:solidFill>
                  <a:schemeClr val="accent2"/>
                </a:solidFill>
                <a:latin typeface="Arial Narrow"/>
                <a:cs typeface="Arial Narrow"/>
              </a:rPr>
            </a:br>
            <a:r>
              <a:rPr lang="fr-CH" altLang="en-US" sz="3200" dirty="0">
                <a:solidFill>
                  <a:schemeClr val="accent2"/>
                </a:solidFill>
                <a:latin typeface="Arial Narrow"/>
                <a:cs typeface="Arial Narrow"/>
              </a:rPr>
              <a:t>not </a:t>
            </a:r>
            <a:r>
              <a:rPr lang="fr-CH" altLang="en-US" sz="3200" dirty="0" err="1">
                <a:solidFill>
                  <a:schemeClr val="accent2"/>
                </a:solidFill>
                <a:latin typeface="Arial Narrow"/>
                <a:cs typeface="Arial Narrow"/>
              </a:rPr>
              <a:t>associated</a:t>
            </a:r>
            <a:r>
              <a:rPr lang="fr-CH" altLang="en-US" sz="3200" dirty="0">
                <a:solidFill>
                  <a:schemeClr val="accent2"/>
                </a:solidFill>
                <a:latin typeface="Arial Narrow"/>
                <a:cs typeface="Arial Narrow"/>
              </a:rPr>
              <a:t> </a:t>
            </a:r>
            <a:r>
              <a:rPr lang="fr-CH" altLang="en-US" sz="3200" dirty="0" err="1">
                <a:solidFill>
                  <a:schemeClr val="accent2"/>
                </a:solidFill>
                <a:latin typeface="Arial Narrow"/>
                <a:cs typeface="Arial Narrow"/>
              </a:rPr>
              <a:t>with</a:t>
            </a:r>
            <a:r>
              <a:rPr lang="fr-CH" altLang="en-US" sz="3200" dirty="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1313977185"/>
              </p:ext>
            </p:extLst>
          </p:nvPr>
        </p:nvGraphicFramePr>
        <p:xfrm>
          <a:off x="1066800" y="2590800"/>
          <a:ext cx="7543801" cy="3049435"/>
        </p:xfrm>
        <a:graphic>
          <a:graphicData uri="http://schemas.openxmlformats.org/drawingml/2006/table">
            <a:tbl>
              <a:tblPr firstRow="1" bandRow="1"/>
              <a:tblGrid>
                <a:gridCol w="914401"/>
                <a:gridCol w="4724400"/>
                <a:gridCol w="1905000"/>
              </a:tblGrid>
              <a:tr h="163413">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GI-05</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16000"/>
                      </a:srgbClr>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Global Carbon Observation and Analysis System</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16000"/>
                      </a:srgbClr>
                    </a:solidFill>
                  </a:tcPr>
                </a:tc>
                <a:tc>
                  <a:txBody>
                    <a:bodyPr/>
                    <a:lstStyle/>
                    <a:p>
                      <a:pPr marL="0" marR="0" algn="ctr">
                        <a:spcBef>
                          <a:spcPts val="0"/>
                        </a:spcBef>
                        <a:spcAft>
                          <a:spcPts val="600"/>
                        </a:spcAft>
                      </a:pPr>
                      <a:r>
                        <a:rPr lang="en-US" sz="1800" dirty="0" smtClean="0">
                          <a:solidFill>
                            <a:schemeClr val="tx1"/>
                          </a:solidFill>
                          <a:effectLst/>
                          <a:latin typeface="Times New Roman"/>
                          <a:ea typeface="Times New Roman"/>
                        </a:rPr>
                        <a:t>Climate</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alpha val="16000"/>
                      </a:srgbClr>
                    </a:solidFill>
                  </a:tcPr>
                </a:tc>
              </a:tr>
              <a:tr h="163413">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GI-06</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Reinforcing engagement at regional level: </a:t>
                      </a:r>
                      <a:r>
                        <a:rPr lang="en-US" sz="1800" kern="1200" dirty="0" err="1">
                          <a:solidFill>
                            <a:srgbClr val="000000"/>
                          </a:solidFill>
                          <a:effectLst/>
                          <a:latin typeface="Times New Roman"/>
                          <a:ea typeface="Times New Roman"/>
                          <a:cs typeface="Arial"/>
                        </a:rPr>
                        <a:t>AfriGEOSS</a:t>
                      </a:r>
                      <a:r>
                        <a:rPr lang="en-US" sz="1800" kern="1200" dirty="0">
                          <a:solidFill>
                            <a:srgbClr val="000000"/>
                          </a:solidFill>
                          <a:effectLst/>
                          <a:latin typeface="Times New Roman"/>
                          <a:ea typeface="Times New Roman"/>
                          <a:cs typeface="Arial"/>
                        </a:rPr>
                        <a:t> for Africa</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3">
                  <a:txBody>
                    <a:bodyPr/>
                    <a:lstStyle/>
                    <a:p>
                      <a:pPr marL="0" marR="0" algn="ctr">
                        <a:spcBef>
                          <a:spcPts val="0"/>
                        </a:spcBef>
                        <a:spcAft>
                          <a:spcPts val="600"/>
                        </a:spcAft>
                      </a:pPr>
                      <a:r>
                        <a:rPr lang="en-US" sz="1800" dirty="0" smtClean="0">
                          <a:solidFill>
                            <a:schemeClr val="tx1"/>
                          </a:solidFill>
                          <a:effectLst/>
                          <a:latin typeface="Times New Roman"/>
                          <a:ea typeface="Times New Roman"/>
                        </a:rPr>
                        <a:t>Regional coordination</a:t>
                      </a:r>
                      <a:endParaRPr lang="en-US" sz="1800" dirty="0">
                        <a:solidFill>
                          <a:schemeClr val="tx1"/>
                        </a:solidFill>
                        <a:effectLst/>
                        <a:latin typeface="Times New Roman"/>
                        <a:ea typeface="Times New Roman"/>
                      </a:endParaRPr>
                    </a:p>
                  </a:txBody>
                  <a:tcPr marL="45960" marR="45960" marT="63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31077">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GI-19</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600"/>
                        </a:spcAft>
                      </a:pPr>
                      <a:r>
                        <a:rPr lang="en-US" sz="1800" kern="1200" dirty="0" err="1">
                          <a:solidFill>
                            <a:srgbClr val="000000"/>
                          </a:solidFill>
                          <a:effectLst/>
                          <a:latin typeface="Times New Roman"/>
                          <a:ea typeface="Times New Roman"/>
                          <a:cs typeface="Arial"/>
                        </a:rPr>
                        <a:t>AmeriGEOSS</a:t>
                      </a:r>
                      <a:r>
                        <a:rPr lang="en-US" sz="1800" kern="1200" dirty="0">
                          <a:solidFill>
                            <a:srgbClr val="000000"/>
                          </a:solidFill>
                          <a:effectLst/>
                          <a:latin typeface="Times New Roman"/>
                          <a:ea typeface="Times New Roman"/>
                          <a:cs typeface="Arial"/>
                        </a:rPr>
                        <a:t> (new)</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algn="just">
                        <a:spcBef>
                          <a:spcPts val="0"/>
                        </a:spcBef>
                        <a:spcAft>
                          <a:spcPts val="600"/>
                        </a:spcAft>
                      </a:pP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defTabSz="914400" rtl="0" eaLnBrk="1" latinLnBrk="0" hangingPunct="1">
                        <a:spcBef>
                          <a:spcPts val="0"/>
                        </a:spcBef>
                        <a:spcAft>
                          <a:spcPts val="600"/>
                        </a:spcAft>
                      </a:pPr>
                      <a:r>
                        <a:rPr lang="en-US" sz="1800" kern="1200" dirty="0" smtClean="0">
                          <a:solidFill>
                            <a:schemeClr val="tx1"/>
                          </a:solidFill>
                          <a:effectLst/>
                          <a:latin typeface="Times New Roman"/>
                          <a:ea typeface="Times New Roman"/>
                          <a:cs typeface="Arial"/>
                        </a:rPr>
                        <a:t>GI-22</a:t>
                      </a:r>
                      <a:endParaRPr lang="en-US" sz="1800" kern="1200" dirty="0">
                        <a:solidFill>
                          <a:schemeClr val="tx1"/>
                        </a:solidFill>
                        <a:effectLst/>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defTabSz="914400" rtl="0" eaLnBrk="1" latinLnBrk="0" hangingPunct="1">
                        <a:spcBef>
                          <a:spcPts val="0"/>
                        </a:spcBef>
                        <a:spcAft>
                          <a:spcPts val="600"/>
                        </a:spcAft>
                      </a:pPr>
                      <a:r>
                        <a:rPr lang="en-US" sz="1800" b="0" kern="1200" dirty="0" smtClean="0">
                          <a:solidFill>
                            <a:schemeClr val="tx1"/>
                          </a:solidFill>
                          <a:effectLst/>
                          <a:latin typeface="Times New Roman"/>
                          <a:ea typeface="+mn-ea"/>
                          <a:cs typeface="Times New Roman"/>
                        </a:rPr>
                        <a:t>Asia-Oceania GEOSS –Asia-Oceania regional comprehensive earth observation application system</a:t>
                      </a:r>
                      <a:r>
                        <a:rPr lang="en-US" sz="1800" b="0" dirty="0" smtClean="0">
                          <a:solidFill>
                            <a:schemeClr val="tx1"/>
                          </a:solidFill>
                          <a:effectLst/>
                          <a:latin typeface="Times New Roman"/>
                          <a:cs typeface="Times New Roman"/>
                        </a:rPr>
                        <a:t> </a:t>
                      </a:r>
                      <a:endParaRPr lang="en-US" sz="1800" b="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GI-07</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Ocean and society - Blue Planet   </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GI-18</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GEO and SDGs. EOs role in providing support to countries in achieving SDGs and in defining and monitoring the associated indicators.</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95581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6652</TotalTime>
  <Words>1555</Words>
  <Application>Microsoft Office PowerPoint</Application>
  <PresentationFormat>On-screen Show (4:3)</PresentationFormat>
  <Paragraphs>326</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GEO and GEOSS status  10th SDCG   Osamu Ochiai GEO Secretariat  7 September 2016 Reading, UK</vt:lpstr>
      <vt:lpstr>Unique Time in GEO’s History</vt:lpstr>
      <vt:lpstr>Governance</vt:lpstr>
      <vt:lpstr>Societal Benefit Areas</vt:lpstr>
      <vt:lpstr>Four Types of GEO Activities</vt:lpstr>
      <vt:lpstr>SBAs, Community Activities and Initiatives</vt:lpstr>
      <vt:lpstr>SBAs, Community Activities and Initiatives</vt:lpstr>
      <vt:lpstr>SBAs, Community Activities and Initiatives</vt:lpstr>
      <vt:lpstr>GEO Initiatives not associated with one SBA</vt:lpstr>
      <vt:lpstr>Community Activities not associated with one SBA</vt:lpstr>
      <vt:lpstr>Foundational Tasks – Current List</vt:lpstr>
      <vt:lpstr>Strengtheninig Space-based Coordination</vt:lpstr>
      <vt:lpstr>PowerPoint Presentation</vt:lpstr>
      <vt:lpstr>PowerPoint Presentation</vt:lpstr>
      <vt:lpstr>PowerPoint Presentation</vt:lpstr>
      <vt:lpstr>   UNFCCC COP21  Subsidiary Body for Scientific and Technological Advice (SBSTA)  </vt:lpstr>
      <vt:lpstr>G20 Meeting of Agricultural Ministers Action Plan on Food Price Volatility and Agriculture Paris, France, June 2011   </vt:lpstr>
      <vt:lpstr>  G7 Science Ministers  </vt:lpstr>
      <vt:lpstr>GEOSS Implementation requires: Data Sharing Principles</vt:lpstr>
      <vt:lpstr>PowerPoint Presentation</vt:lpstr>
      <vt:lpstr>GEONETCast</vt:lpstr>
      <vt:lpstr>Expectations to SDCG</vt:lpstr>
      <vt:lpstr>PowerPoint Presentation</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Osamu OCHIAI</cp:lastModifiedBy>
  <cp:revision>584</cp:revision>
  <cp:lastPrinted>2016-04-11T08:45:05Z</cp:lastPrinted>
  <dcterms:created xsi:type="dcterms:W3CDTF">2007-10-16T08:11:19Z</dcterms:created>
  <dcterms:modified xsi:type="dcterms:W3CDTF">2016-09-06T07:18:36Z</dcterms:modified>
</cp:coreProperties>
</file>