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2"/>
  </p:notesMasterIdLst>
  <p:handoutMasterIdLst>
    <p:handoutMasterId r:id="rId23"/>
  </p:handoutMasterIdLst>
  <p:sldIdLst>
    <p:sldId id="425" r:id="rId3"/>
    <p:sldId id="429" r:id="rId4"/>
    <p:sldId id="448" r:id="rId5"/>
    <p:sldId id="433" r:id="rId6"/>
    <p:sldId id="435" r:id="rId7"/>
    <p:sldId id="434" r:id="rId8"/>
    <p:sldId id="437" r:id="rId9"/>
    <p:sldId id="440" r:id="rId10"/>
    <p:sldId id="441" r:id="rId11"/>
    <p:sldId id="442" r:id="rId12"/>
    <p:sldId id="438" r:id="rId13"/>
    <p:sldId id="443" r:id="rId14"/>
    <p:sldId id="444" r:id="rId15"/>
    <p:sldId id="439" r:id="rId16"/>
    <p:sldId id="445" r:id="rId17"/>
    <p:sldId id="449" r:id="rId18"/>
    <p:sldId id="446" r:id="rId19"/>
    <p:sldId id="436" r:id="rId20"/>
    <p:sldId id="432" r:id="rId21"/>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41"/>
    <p:restoredTop sz="94643"/>
  </p:normalViewPr>
  <p:slideViewPr>
    <p:cSldViewPr snapToGrid="0" snapToObjects="1">
      <p:cViewPr varScale="1">
        <p:scale>
          <a:sx n="120" d="100"/>
          <a:sy n="120" d="100"/>
        </p:scale>
        <p:origin x="2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1091E6A-672D-AE46-AC53-375A09660271}" type="datetime1">
              <a:rPr lang="en-US"/>
              <a:pPr>
                <a:defRPr/>
              </a:pPr>
              <a:t>9/6/16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F739E499-1CB6-4F4C-882A-1AFF65B2A08E}" type="slidenum">
              <a:rPr lang="en-US"/>
              <a:pPr>
                <a:defRPr/>
              </a:pPr>
              <a:t>‹#›</a:t>
            </a:fld>
            <a:endParaRPr lang="en-US"/>
          </a:p>
        </p:txBody>
      </p:sp>
    </p:spTree>
    <p:extLst>
      <p:ext uri="{BB962C8B-B14F-4D97-AF65-F5344CB8AC3E}">
        <p14:creationId xmlns:p14="http://schemas.microsoft.com/office/powerpoint/2010/main" val="108102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EED3E77B-B435-2542-A3DE-7067FFA574A5}" type="datetime1">
              <a:rPr lang="en-US"/>
              <a:pPr>
                <a:defRPr/>
              </a:pPr>
              <a:t>9/6/16</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6F5A7900-DBD2-8C40-B940-6C0CEBC9C340}" type="slidenum">
              <a:rPr lang="en-US"/>
              <a:pPr>
                <a:defRPr/>
              </a:pPr>
              <a:t>‹#›</a:t>
            </a:fld>
            <a:endParaRPr lang="en-US"/>
          </a:p>
        </p:txBody>
      </p:sp>
    </p:spTree>
    <p:extLst>
      <p:ext uri="{BB962C8B-B14F-4D97-AF65-F5344CB8AC3E}">
        <p14:creationId xmlns:p14="http://schemas.microsoft.com/office/powerpoint/2010/main" val="4025600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5A7900-DBD2-8C40-B940-6C0CEBC9C340}" type="slidenum">
              <a:rPr lang="en-US" smtClean="0"/>
              <a:pPr>
                <a:defRPr/>
              </a:pPr>
              <a:t>9</a:t>
            </a:fld>
            <a:endParaRPr lang="en-US"/>
          </a:p>
        </p:txBody>
      </p:sp>
    </p:spTree>
    <p:extLst>
      <p:ext uri="{BB962C8B-B14F-4D97-AF65-F5344CB8AC3E}">
        <p14:creationId xmlns:p14="http://schemas.microsoft.com/office/powerpoint/2010/main" val="1719946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125545"/>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78199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45128"/>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9461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8821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6974232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D5F3CE56-6FB0-AE4F-91CB-BBB4C2C895F5}" type="datetime1">
              <a:rPr lang="en-US"/>
              <a:pPr>
                <a:defRPr/>
              </a:pPr>
              <a:t>9/6/16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4BACC6"/>
                </a:solidFill>
                <a:latin typeface="Calibri" charset="0"/>
                <a:ea typeface="ＭＳ Ｐゴシック" charset="0"/>
                <a:cs typeface="ＭＳ Ｐゴシック" charset="0"/>
              </a:defRPr>
            </a:lvl1pPr>
          </a:lstStyle>
          <a:p>
            <a:pPr>
              <a:defRPr/>
            </a:pPr>
            <a:r>
              <a:rPr lang="en-US" dirty="0" smtClean="0"/>
              <a:t>SDCG-6</a:t>
            </a:r>
          </a:p>
          <a:p>
            <a:pPr>
              <a:defRPr/>
            </a:pPr>
            <a:r>
              <a:rPr lang="en-US" dirty="0" smtClean="0"/>
              <a:t>Oslo, Norway</a:t>
            </a:r>
          </a:p>
          <a:p>
            <a:pPr>
              <a:defRPr/>
            </a:pPr>
            <a:r>
              <a:rPr lang="en-US" dirty="0" smtClean="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4A6B069-877E-1348-9BF8-1DB9290FDB6D}"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smtClean="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smtClean="0">
                <a:solidFill>
                  <a:srgbClr val="4F81BD"/>
                </a:solidFill>
                <a:latin typeface="Calibri" charset="0"/>
              </a:rPr>
              <a:t>www.gfoi.org</a:t>
            </a:r>
            <a:endParaRPr lang="en-US" sz="1000" dirty="0" smtClean="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fontAlgn="auto">
              <a:spcBef>
                <a:spcPts val="0"/>
              </a:spcBef>
              <a:spcAft>
                <a:spcPts val="0"/>
              </a:spcAft>
              <a:defRPr/>
            </a:pPr>
            <a:r>
              <a:rPr lang="en-US" b="1" dirty="0" smtClean="0">
                <a:latin typeface="Calibri"/>
                <a:ea typeface=""/>
                <a:cs typeface=""/>
              </a:rPr>
              <a:t>SDCG-7</a:t>
            </a:r>
          </a:p>
          <a:p>
            <a:pPr fontAlgn="auto">
              <a:spcBef>
                <a:spcPts val="0"/>
              </a:spcBef>
              <a:spcAft>
                <a:spcPts val="0"/>
              </a:spcAft>
              <a:defRPr/>
            </a:pPr>
            <a:r>
              <a:rPr lang="en-US" b="1" dirty="0" smtClean="0">
                <a:latin typeface="Calibri"/>
                <a:ea typeface=""/>
                <a:cs typeface=""/>
              </a:rPr>
              <a:t>Sydney</a:t>
            </a:r>
            <a:r>
              <a:rPr lang="en-US" sz="1000" b="1" dirty="0" smtClean="0">
                <a:latin typeface="Calibri"/>
                <a:ea typeface=""/>
                <a:cs typeface=""/>
              </a:rPr>
              <a:t>, Australia</a:t>
            </a:r>
          </a:p>
          <a:p>
            <a:pPr fontAlgn="auto">
              <a:spcBef>
                <a:spcPts val="0"/>
              </a:spcBef>
              <a:spcAft>
                <a:spcPts val="0"/>
              </a:spcAft>
              <a:defRPr/>
            </a:pPr>
            <a:r>
              <a:rPr lang="en-US" sz="1000" b="1" dirty="0" smtClean="0">
                <a:latin typeface="Calibri"/>
                <a:ea typeface=""/>
                <a:cs typeface=""/>
              </a:rPr>
              <a:t>March 5</a:t>
            </a:r>
            <a:r>
              <a:rPr lang="en-US" sz="1000" b="1" baseline="30000" dirty="0" smtClean="0">
                <a:latin typeface="Calibri"/>
                <a:ea typeface=""/>
                <a:cs typeface=""/>
              </a:rPr>
              <a:t>th</a:t>
            </a:r>
            <a:r>
              <a:rPr lang="en-US" sz="1000" b="1" dirty="0" smtClean="0">
                <a:latin typeface="Calibri"/>
                <a:ea typeface=""/>
                <a:cs typeface=""/>
              </a:rPr>
              <a:t> – 6</a:t>
            </a:r>
            <a:r>
              <a:rPr lang="en-US" sz="1000" b="1" baseline="30000" dirty="0" smtClean="0">
                <a:latin typeface="Calibri"/>
                <a:ea typeface=""/>
                <a:cs typeface=""/>
              </a:rPr>
              <a:t>th</a:t>
            </a:r>
            <a:r>
              <a:rPr lang="en-US" sz="1000" b="1" dirty="0" smtClean="0">
                <a:latin typeface="Calibri"/>
                <a:ea typeface=""/>
                <a:cs typeface=""/>
              </a:rPr>
              <a:t> 2015</a:t>
            </a:r>
            <a:endParaRPr lang="en-US" sz="1000" dirty="0" smtClean="0">
              <a:latin typeface="Calibri"/>
              <a:ea typeface=""/>
              <a:cs typeface=""/>
            </a:endParaRPr>
          </a:p>
          <a:p>
            <a:pPr fontAlgn="auto">
              <a:spcBef>
                <a:spcPts val="0"/>
              </a:spcBef>
              <a:spcAft>
                <a:spcPts val="0"/>
              </a:spcAft>
            </a:pPr>
            <a:endParaRPr lang="en-US" dirty="0">
              <a:latin typeface="Calibri"/>
              <a:ea typeface=""/>
              <a:cs typeface=""/>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fontAlgn="auto">
              <a:spcBef>
                <a:spcPts val="0"/>
              </a:spcBef>
              <a:spcAft>
                <a:spcPts val="0"/>
              </a:spcAft>
            </a:pPr>
            <a:fld id="{82D36AB3-2316-484A-8EF9-67EFC1B9B32B}" type="slidenum">
              <a:rPr lang="en-US" smtClean="0">
                <a:latin typeface="Calibri"/>
                <a:ea typeface=""/>
                <a:cs typeface=""/>
              </a:rPr>
              <a:pPr algn="ctr" fontAlgn="auto">
                <a:spcBef>
                  <a:spcPts val="0"/>
                </a:spcBef>
                <a:spcAft>
                  <a:spcPts val="0"/>
                </a:spcAft>
              </a:pPr>
              <a:t>‹#›</a:t>
            </a:fld>
            <a:endParaRPr lang="en-US" dirty="0">
              <a:latin typeface="Calibri"/>
              <a:ea typeface=""/>
              <a:cs typeface=""/>
            </a:endParaRPr>
          </a:p>
        </p:txBody>
      </p:sp>
    </p:spTree>
    <p:extLst>
      <p:ext uri="{BB962C8B-B14F-4D97-AF65-F5344CB8AC3E}">
        <p14:creationId xmlns:p14="http://schemas.microsoft.com/office/powerpoint/2010/main" val="198042663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SESSION 2:</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GLOBAL DATA FLOWS STUDY</a:t>
            </a: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ormAutofit/>
          </a:bodyPr>
          <a:lstStyle/>
          <a:p>
            <a:r>
              <a:rPr lang="en-US" sz="1600" b="1" dirty="0" smtClean="0">
                <a:solidFill>
                  <a:schemeClr val="bg1"/>
                </a:solidFill>
                <a:latin typeface="Calibri" charset="0"/>
                <a:ea typeface="ＭＳ Ｐゴシック" charset="0"/>
                <a:cs typeface="ＭＳ Ｐゴシック" charset="0"/>
              </a:rPr>
              <a:t/>
            </a:r>
            <a:br>
              <a:rPr lang="en-US" sz="1600" b="1" dirty="0" smtClean="0">
                <a:solidFill>
                  <a:schemeClr val="bg1"/>
                </a:solidFill>
                <a:latin typeface="Calibri" charset="0"/>
                <a:ea typeface="ＭＳ Ｐゴシック" charset="0"/>
                <a:cs typeface="ＭＳ Ｐゴシック" charset="0"/>
              </a:rPr>
            </a:br>
            <a:r>
              <a:rPr lang="en-US" sz="1600" b="1" dirty="0" smtClean="0">
                <a:solidFill>
                  <a:schemeClr val="bg1"/>
                </a:solidFill>
                <a:latin typeface="Calibri" charset="0"/>
                <a:ea typeface="ＭＳ Ｐゴシック" charset="0"/>
                <a:cs typeface="ＭＳ Ｐゴシック" charset="0"/>
              </a:rPr>
              <a:t>SDCG-10: Reading, 7-9 September,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066" y="6307731"/>
            <a:ext cx="1803890" cy="265278"/>
          </a:xfrm>
          <a:prstGeom prst="rect">
            <a:avLst/>
          </a:prstGeom>
        </p:spPr>
      </p:pic>
    </p:spTree>
    <p:extLst>
      <p:ext uri="{BB962C8B-B14F-4D97-AF65-F5344CB8AC3E}">
        <p14:creationId xmlns:p14="http://schemas.microsoft.com/office/powerpoint/2010/main" val="105198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729054" cy="698785"/>
          </a:xfrm>
        </p:spPr>
        <p:txBody>
          <a:bodyPr/>
          <a:lstStyle/>
          <a:p>
            <a:r>
              <a:rPr lang="en-US" dirty="0" smtClean="0"/>
              <a:t>Rec’s – Space Data Providers (4/4)</a:t>
            </a:r>
            <a:endParaRPr lang="en-US" dirty="0"/>
          </a:p>
        </p:txBody>
      </p:sp>
      <p:sp>
        <p:nvSpPr>
          <p:cNvPr id="3" name="Content Placeholder 2"/>
          <p:cNvSpPr>
            <a:spLocks noGrp="1"/>
          </p:cNvSpPr>
          <p:nvPr>
            <p:ph idx="1"/>
          </p:nvPr>
        </p:nvSpPr>
        <p:spPr/>
        <p:txBody>
          <a:bodyPr/>
          <a:lstStyle/>
          <a:p>
            <a:r>
              <a:rPr lang="en-GB" dirty="0" smtClean="0"/>
              <a:t>[5b] </a:t>
            </a:r>
            <a:r>
              <a:rPr lang="en-GB" b="1" dirty="0" smtClean="0"/>
              <a:t>Support pilot </a:t>
            </a:r>
            <a:r>
              <a:rPr lang="en-GB" b="1" dirty="0"/>
              <a:t>activities initiated by SDCG</a:t>
            </a:r>
            <a:r>
              <a:rPr lang="en-GB" dirty="0"/>
              <a:t> to demonstrate the potential of these technologies</a:t>
            </a:r>
            <a:r>
              <a:rPr lang="en-GB" dirty="0" smtClean="0"/>
              <a:t>.</a:t>
            </a:r>
          </a:p>
          <a:p>
            <a:r>
              <a:rPr lang="en-GB" dirty="0" smtClean="0"/>
              <a:t>[5c] </a:t>
            </a:r>
            <a:r>
              <a:rPr lang="en-GB" b="1" dirty="0" smtClean="0"/>
              <a:t>Other topics highlighted </a:t>
            </a:r>
            <a:r>
              <a:rPr lang="en-GB" b="1" dirty="0"/>
              <a:t>by the FDA report</a:t>
            </a:r>
            <a:r>
              <a:rPr lang="en-GB" dirty="0"/>
              <a:t> </a:t>
            </a:r>
            <a:r>
              <a:rPr lang="en-GB" dirty="0" smtClean="0"/>
              <a:t>appear promising </a:t>
            </a:r>
            <a:r>
              <a:rPr lang="en-GB" dirty="0"/>
              <a:t>in support of the challenges facing </a:t>
            </a:r>
            <a:r>
              <a:rPr lang="en-GB" dirty="0" smtClean="0"/>
              <a:t>GFOI.</a:t>
            </a:r>
          </a:p>
          <a:p>
            <a:r>
              <a:rPr lang="en-GB" dirty="0" smtClean="0"/>
              <a:t>[6] </a:t>
            </a:r>
            <a:r>
              <a:rPr lang="en-GB" b="1" dirty="0" smtClean="0"/>
              <a:t>Support </a:t>
            </a:r>
            <a:r>
              <a:rPr lang="en-GB" b="1" dirty="0"/>
              <a:t>the development of a model pilot end-to-end NFMS based on the GFOI </a:t>
            </a:r>
            <a:r>
              <a:rPr lang="en-GB" b="1" dirty="0" smtClean="0"/>
              <a:t>components.</a:t>
            </a:r>
            <a:endParaRPr lang="en-US" dirty="0"/>
          </a:p>
        </p:txBody>
      </p:sp>
    </p:spTree>
    <p:extLst>
      <p:ext uri="{BB962C8B-B14F-4D97-AF65-F5344CB8AC3E}">
        <p14:creationId xmlns:p14="http://schemas.microsoft.com/office/powerpoint/2010/main" val="47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 Capacity Building (1/3)</a:t>
            </a:r>
            <a:endParaRPr lang="en-US" dirty="0"/>
          </a:p>
        </p:txBody>
      </p:sp>
      <p:sp>
        <p:nvSpPr>
          <p:cNvPr id="3" name="Content Placeholder 2"/>
          <p:cNvSpPr>
            <a:spLocks noGrp="1"/>
          </p:cNvSpPr>
          <p:nvPr>
            <p:ph idx="1"/>
          </p:nvPr>
        </p:nvSpPr>
        <p:spPr/>
        <p:txBody>
          <a:bodyPr/>
          <a:lstStyle/>
          <a:p>
            <a:r>
              <a:rPr lang="en-GB" dirty="0" smtClean="0"/>
              <a:t>[8] Capacity </a:t>
            </a:r>
            <a:r>
              <a:rPr lang="en-GB" dirty="0"/>
              <a:t>building partners and technology providers (e.g. FAO, </a:t>
            </a:r>
            <a:r>
              <a:rPr lang="en-GB" dirty="0" err="1"/>
              <a:t>SilvaCarbon</a:t>
            </a:r>
            <a:r>
              <a:rPr lang="en-GB" dirty="0"/>
              <a:t>, Google, </a:t>
            </a:r>
            <a:r>
              <a:rPr lang="en-GB" dirty="0" smtClean="0"/>
              <a:t>AWS) support </a:t>
            </a:r>
            <a:r>
              <a:rPr lang="en-GB" dirty="0"/>
              <a:t>transition to ARD </a:t>
            </a:r>
            <a:r>
              <a:rPr lang="en-GB" dirty="0" smtClean="0"/>
              <a:t>products.</a:t>
            </a:r>
          </a:p>
          <a:p>
            <a:r>
              <a:rPr lang="en-GB" dirty="0" smtClean="0"/>
              <a:t>[9] Give </a:t>
            </a:r>
            <a:r>
              <a:rPr lang="en-GB" dirty="0"/>
              <a:t>full consideration and support to pilot systems SDCG is currently developing to demonstrate the possibilities of alternate scenarios for the flow of space </a:t>
            </a:r>
            <a:r>
              <a:rPr lang="en-GB" dirty="0" smtClean="0"/>
              <a:t>data.</a:t>
            </a:r>
            <a:endParaRPr lang="en-US" dirty="0"/>
          </a:p>
        </p:txBody>
      </p:sp>
    </p:spTree>
    <p:extLst>
      <p:ext uri="{BB962C8B-B14F-4D97-AF65-F5344CB8AC3E}">
        <p14:creationId xmlns:p14="http://schemas.microsoft.com/office/powerpoint/2010/main" val="4416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 Capacity Building (2/3)</a:t>
            </a:r>
            <a:endParaRPr lang="en-US" dirty="0"/>
          </a:p>
        </p:txBody>
      </p:sp>
      <p:sp>
        <p:nvSpPr>
          <p:cNvPr id="3" name="Content Placeholder 2"/>
          <p:cNvSpPr>
            <a:spLocks noGrp="1"/>
          </p:cNvSpPr>
          <p:nvPr>
            <p:ph idx="1"/>
          </p:nvPr>
        </p:nvSpPr>
        <p:spPr/>
        <p:txBody>
          <a:bodyPr/>
          <a:lstStyle/>
          <a:p>
            <a:r>
              <a:rPr lang="en-GB" dirty="0" smtClean="0"/>
              <a:t>[10/10a] CEOS </a:t>
            </a:r>
            <a:r>
              <a:rPr lang="en-GB" dirty="0"/>
              <a:t>should develop a strategy for partnerships with donor bodies</a:t>
            </a:r>
            <a:r>
              <a:rPr lang="en-GB" dirty="0" smtClean="0"/>
              <a:t>.</a:t>
            </a:r>
          </a:p>
          <a:p>
            <a:r>
              <a:rPr lang="en-GB" dirty="0" smtClean="0"/>
              <a:t>[10b] UN </a:t>
            </a:r>
            <a:r>
              <a:rPr lang="en-GB" dirty="0"/>
              <a:t>agencies are often identified as important partners for </a:t>
            </a:r>
            <a:r>
              <a:rPr lang="en-GB" dirty="0" smtClean="0"/>
              <a:t>CEOS.</a:t>
            </a:r>
          </a:p>
          <a:p>
            <a:r>
              <a:rPr lang="en-GB" dirty="0" smtClean="0"/>
              <a:t>[10c] Novel </a:t>
            </a:r>
            <a:r>
              <a:rPr lang="en-GB" dirty="0"/>
              <a:t>partnerships with the ‘data giants</a:t>
            </a:r>
            <a:r>
              <a:rPr lang="en-GB" dirty="0" smtClean="0"/>
              <a:t>’ </a:t>
            </a:r>
            <a:r>
              <a:rPr lang="en-GB" dirty="0"/>
              <a:t>to help sustain CEOS pilot projects should be investigated</a:t>
            </a:r>
            <a:endParaRPr lang="en-US" dirty="0"/>
          </a:p>
        </p:txBody>
      </p:sp>
    </p:spTree>
    <p:extLst>
      <p:ext uri="{BB962C8B-B14F-4D97-AF65-F5344CB8AC3E}">
        <p14:creationId xmlns:p14="http://schemas.microsoft.com/office/powerpoint/2010/main" val="92930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 Capacity Building (3/3)</a:t>
            </a:r>
            <a:endParaRPr lang="en-US" dirty="0"/>
          </a:p>
        </p:txBody>
      </p:sp>
      <p:sp>
        <p:nvSpPr>
          <p:cNvPr id="3" name="Content Placeholder 2"/>
          <p:cNvSpPr>
            <a:spLocks noGrp="1"/>
          </p:cNvSpPr>
          <p:nvPr>
            <p:ph idx="1"/>
          </p:nvPr>
        </p:nvSpPr>
        <p:spPr/>
        <p:txBody>
          <a:bodyPr/>
          <a:lstStyle/>
          <a:p>
            <a:r>
              <a:rPr lang="en-GB" dirty="0" smtClean="0"/>
              <a:t>[11] CEOS </a:t>
            </a:r>
            <a:r>
              <a:rPr lang="en-GB" dirty="0"/>
              <a:t>should continue to develop discussions around the partnerships and geometries that will be required for success in relation to the growing emphasis on user </a:t>
            </a:r>
            <a:r>
              <a:rPr lang="en-GB" dirty="0" smtClean="0"/>
              <a:t>engagement.</a:t>
            </a:r>
            <a:endParaRPr lang="en-US" dirty="0"/>
          </a:p>
        </p:txBody>
      </p:sp>
    </p:spTree>
    <p:extLst>
      <p:ext uri="{BB962C8B-B14F-4D97-AF65-F5344CB8AC3E}">
        <p14:creationId xmlns:p14="http://schemas.microsoft.com/office/powerpoint/2010/main" val="16844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480860" cy="698785"/>
          </a:xfrm>
        </p:spPr>
        <p:txBody>
          <a:bodyPr/>
          <a:lstStyle/>
          <a:p>
            <a:r>
              <a:rPr lang="en-US" dirty="0" smtClean="0"/>
              <a:t>Rec’s – Users and Countries (1/2)</a:t>
            </a:r>
            <a:endParaRPr lang="en-US" dirty="0"/>
          </a:p>
        </p:txBody>
      </p:sp>
      <p:sp>
        <p:nvSpPr>
          <p:cNvPr id="3" name="Content Placeholder 2"/>
          <p:cNvSpPr>
            <a:spLocks noGrp="1"/>
          </p:cNvSpPr>
          <p:nvPr>
            <p:ph idx="1"/>
          </p:nvPr>
        </p:nvSpPr>
        <p:spPr/>
        <p:txBody>
          <a:bodyPr/>
          <a:lstStyle/>
          <a:p>
            <a:r>
              <a:rPr lang="en-GB" dirty="0" smtClean="0"/>
              <a:t>[12] Realising </a:t>
            </a:r>
            <a:r>
              <a:rPr lang="en-GB" dirty="0"/>
              <a:t>the gains offered by a move towards ARD requires significant communications, promotional, sales, and capacity building efforts by </a:t>
            </a:r>
            <a:r>
              <a:rPr lang="en-GB" dirty="0" smtClean="0"/>
              <a:t>CEOS.</a:t>
            </a:r>
          </a:p>
          <a:p>
            <a:r>
              <a:rPr lang="en-GB" dirty="0" smtClean="0"/>
              <a:t>[13] CEOS </a:t>
            </a:r>
            <a:r>
              <a:rPr lang="en-GB" dirty="0"/>
              <a:t>agency governments can all help with the promotion of GFOI MGD by insisting on its adoption in all of their forest-related aid </a:t>
            </a:r>
            <a:r>
              <a:rPr lang="en-GB" dirty="0" smtClean="0"/>
              <a:t>programmes.</a:t>
            </a:r>
            <a:endParaRPr lang="en-US" dirty="0"/>
          </a:p>
        </p:txBody>
      </p:sp>
    </p:spTree>
    <p:extLst>
      <p:ext uri="{BB962C8B-B14F-4D97-AF65-F5344CB8AC3E}">
        <p14:creationId xmlns:p14="http://schemas.microsoft.com/office/powerpoint/2010/main" val="147896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480860" cy="698785"/>
          </a:xfrm>
        </p:spPr>
        <p:txBody>
          <a:bodyPr/>
          <a:lstStyle/>
          <a:p>
            <a:r>
              <a:rPr lang="en-US" dirty="0" smtClean="0"/>
              <a:t>Rec’s – Users and Countries (2/2)</a:t>
            </a:r>
            <a:endParaRPr lang="en-US" dirty="0"/>
          </a:p>
        </p:txBody>
      </p:sp>
      <p:sp>
        <p:nvSpPr>
          <p:cNvPr id="3" name="Content Placeholder 2"/>
          <p:cNvSpPr>
            <a:spLocks noGrp="1"/>
          </p:cNvSpPr>
          <p:nvPr>
            <p:ph idx="1"/>
          </p:nvPr>
        </p:nvSpPr>
        <p:spPr/>
        <p:txBody>
          <a:bodyPr/>
          <a:lstStyle/>
          <a:p>
            <a:pPr lvl="0"/>
            <a:r>
              <a:rPr lang="en-GB" dirty="0" smtClean="0"/>
              <a:t>[14] Countries </a:t>
            </a:r>
            <a:r>
              <a:rPr lang="en-GB" dirty="0"/>
              <a:t>are best placed to determine the critical factors behind selection of the most promising scenario for their own satellite data flows in support of forest monitoring. SDCG remains available to assist in support of national space data assessments and to update countries on the latest developments within CEOS that may assist.</a:t>
            </a:r>
            <a:endParaRPr lang="en-US" dirty="0"/>
          </a:p>
        </p:txBody>
      </p:sp>
    </p:spTree>
    <p:extLst>
      <p:ext uri="{BB962C8B-B14F-4D97-AF65-F5344CB8AC3E}">
        <p14:creationId xmlns:p14="http://schemas.microsoft.com/office/powerpoint/2010/main" val="54524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Recommendations</a:t>
            </a:r>
            <a:endParaRPr lang="en-US" dirty="0"/>
          </a:p>
        </p:txBody>
      </p:sp>
      <p:sp>
        <p:nvSpPr>
          <p:cNvPr id="3" name="Content Placeholder 2"/>
          <p:cNvSpPr>
            <a:spLocks noGrp="1"/>
          </p:cNvSpPr>
          <p:nvPr>
            <p:ph idx="1"/>
          </p:nvPr>
        </p:nvSpPr>
        <p:spPr/>
        <p:txBody>
          <a:bodyPr/>
          <a:lstStyle/>
          <a:p>
            <a:r>
              <a:rPr lang="en-US" dirty="0" smtClean="0"/>
              <a:t>Are the recommendations sufficiently backed up by the study?</a:t>
            </a:r>
          </a:p>
          <a:p>
            <a:r>
              <a:rPr lang="en-US" dirty="0" smtClean="0"/>
              <a:t>Are the recommendations as phrased sufficiently useful for CEOS and its members agencies to respond to and implement?</a:t>
            </a:r>
          </a:p>
          <a:p>
            <a:r>
              <a:rPr lang="en-US" dirty="0" smtClean="0"/>
              <a:t>Are there any missing or redundant recommendations?</a:t>
            </a:r>
          </a:p>
          <a:p>
            <a:endParaRPr lang="en-US" dirty="0"/>
          </a:p>
        </p:txBody>
      </p:sp>
    </p:spTree>
    <p:extLst>
      <p:ext uri="{BB962C8B-B14F-4D97-AF65-F5344CB8AC3E}">
        <p14:creationId xmlns:p14="http://schemas.microsoft.com/office/powerpoint/2010/main" val="202451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a:t>How to coordinate with other GFOI components?</a:t>
            </a:r>
          </a:p>
          <a:p>
            <a:r>
              <a:rPr lang="en-US" dirty="0" smtClean="0"/>
              <a:t>How to draw links to implementation partners?</a:t>
            </a:r>
          </a:p>
          <a:p>
            <a:pPr lvl="1"/>
            <a:r>
              <a:rPr lang="en-US" dirty="0" err="1" smtClean="0"/>
              <a:t>SilvaCarbon</a:t>
            </a:r>
            <a:r>
              <a:rPr lang="en-US" dirty="0" smtClean="0"/>
              <a:t>, FAO, via donor bank relationships?</a:t>
            </a:r>
          </a:p>
          <a:p>
            <a:r>
              <a:rPr lang="en-US" dirty="0" smtClean="0"/>
              <a:t>If and how to approach the ’data giants’ and novel providers?</a:t>
            </a:r>
          </a:p>
          <a:p>
            <a:pPr lvl="1"/>
            <a:r>
              <a:rPr lang="en-US" dirty="0" smtClean="0"/>
              <a:t>Such as Google/</a:t>
            </a:r>
            <a:r>
              <a:rPr lang="en-US" dirty="0" err="1" smtClean="0"/>
              <a:t>SkyBox</a:t>
            </a:r>
            <a:r>
              <a:rPr lang="en-US" dirty="0" smtClean="0"/>
              <a:t>, AWS, Planet</a:t>
            </a:r>
          </a:p>
        </p:txBody>
      </p:sp>
    </p:spTree>
    <p:extLst>
      <p:ext uri="{BB962C8B-B14F-4D97-AF65-F5344CB8AC3E}">
        <p14:creationId xmlns:p14="http://schemas.microsoft.com/office/powerpoint/2010/main" val="37449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Discussion at SDCG-10</a:t>
            </a:r>
          </a:p>
          <a:p>
            <a:r>
              <a:rPr lang="en-US" dirty="0" smtClean="0"/>
              <a:t>Present summary at SIT Technical Workshop (next week, Oxford)</a:t>
            </a:r>
          </a:p>
          <a:p>
            <a:r>
              <a:rPr lang="en-US" dirty="0" err="1" smtClean="0"/>
              <a:t>Finalise</a:t>
            </a:r>
            <a:r>
              <a:rPr lang="en-US" dirty="0" smtClean="0"/>
              <a:t> GDF study in September</a:t>
            </a:r>
          </a:p>
          <a:p>
            <a:r>
              <a:rPr lang="en-US" dirty="0" smtClean="0"/>
              <a:t>Publish early October ahead of CEOS Plenary end October</a:t>
            </a:r>
            <a:endParaRPr lang="en-US" dirty="0"/>
          </a:p>
        </p:txBody>
      </p:sp>
    </p:spTree>
    <p:extLst>
      <p:ext uri="{BB962C8B-B14F-4D97-AF65-F5344CB8AC3E}">
        <p14:creationId xmlns:p14="http://schemas.microsoft.com/office/powerpoint/2010/main" val="5684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Questions and Discussion</a:t>
            </a:r>
            <a:r>
              <a:rPr lang="is-IS" dirty="0" smtClean="0"/>
              <a:t>…</a:t>
            </a:r>
            <a:endParaRPr lang="en-US" dirty="0"/>
          </a:p>
        </p:txBody>
      </p:sp>
    </p:spTree>
    <p:extLst>
      <p:ext uri="{BB962C8B-B14F-4D97-AF65-F5344CB8AC3E}">
        <p14:creationId xmlns:p14="http://schemas.microsoft.com/office/powerpoint/2010/main" val="149907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Overview</a:t>
            </a:r>
            <a:endParaRPr lang="en-US" dirty="0"/>
          </a:p>
        </p:txBody>
      </p:sp>
      <p:sp>
        <p:nvSpPr>
          <p:cNvPr id="4" name="Footer Placeholder 3"/>
          <p:cNvSpPr>
            <a:spLocks noGrp="1"/>
          </p:cNvSpPr>
          <p:nvPr>
            <p:ph type="ftr" sz="quarter" idx="11"/>
          </p:nvPr>
        </p:nvSpPr>
        <p:spPr>
          <a:xfrm>
            <a:off x="3921447" y="6226899"/>
            <a:ext cx="2098353" cy="569336"/>
          </a:xfrm>
        </p:spPr>
        <p:txBody>
          <a:bodyPr/>
          <a:lstStyle/>
          <a:p>
            <a:pPr>
              <a:defRPr/>
            </a:pPr>
            <a:r>
              <a:rPr lang="en-US" b="1" dirty="0" smtClean="0"/>
              <a:t>SDCG-10</a:t>
            </a:r>
          </a:p>
          <a:p>
            <a:pPr>
              <a:defRPr/>
            </a:pPr>
            <a:r>
              <a:rPr lang="en-US" b="1" dirty="0" smtClean="0"/>
              <a:t>Reading, UK</a:t>
            </a:r>
            <a:endParaRPr lang="en-US" sz="1000" b="1" dirty="0" smtClean="0"/>
          </a:p>
          <a:p>
            <a:pPr>
              <a:defRPr/>
            </a:pPr>
            <a:r>
              <a:rPr lang="en-US" sz="1000" b="1" dirty="0" smtClean="0"/>
              <a:t>September 7</a:t>
            </a:r>
            <a:r>
              <a:rPr lang="en-US" sz="1000" b="1" baseline="30000" dirty="0" smtClean="0"/>
              <a:t>th</a:t>
            </a:r>
            <a:r>
              <a:rPr lang="en-US" sz="1000" b="1" dirty="0" smtClean="0"/>
              <a:t>-9</a:t>
            </a:r>
            <a:r>
              <a:rPr lang="en-US" sz="1000" b="1" baseline="30000" dirty="0" smtClean="0"/>
              <a:t>th</a:t>
            </a:r>
            <a:r>
              <a:rPr lang="en-US" sz="1000" b="1" dirty="0" smtClean="0"/>
              <a:t> 2016</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2</a:t>
            </a:fld>
            <a:endParaRPr lang="en-US" dirty="0"/>
          </a:p>
        </p:txBody>
      </p:sp>
      <p:sp>
        <p:nvSpPr>
          <p:cNvPr id="9" name="Content Placeholder 8"/>
          <p:cNvSpPr>
            <a:spLocks noGrp="1"/>
          </p:cNvSpPr>
          <p:nvPr>
            <p:ph idx="1"/>
          </p:nvPr>
        </p:nvSpPr>
        <p:spPr>
          <a:xfrm>
            <a:off x="517194" y="1244472"/>
            <a:ext cx="8229600" cy="4525963"/>
          </a:xfrm>
        </p:spPr>
        <p:txBody>
          <a:bodyPr/>
          <a:lstStyle/>
          <a:p>
            <a:r>
              <a:rPr lang="en-US" dirty="0" smtClean="0"/>
              <a:t>Discussion of the GDF is one of the key outcomes of SDCG-10</a:t>
            </a:r>
          </a:p>
          <a:p>
            <a:r>
              <a:rPr lang="en-US" dirty="0" smtClean="0"/>
              <a:t>Total of 60 minutes between summary PPT and discussion</a:t>
            </a:r>
          </a:p>
          <a:p>
            <a:r>
              <a:rPr lang="en-US" dirty="0" smtClean="0"/>
              <a:t>Draft circulated prior to SDCG-10</a:t>
            </a:r>
          </a:p>
          <a:p>
            <a:r>
              <a:rPr lang="en-US" b="1" i="1" dirty="0" smtClean="0"/>
              <a:t>Draft Conclusions and Recommendations included </a:t>
            </a:r>
            <a:r>
              <a:rPr lang="en-US" b="1" i="1" dirty="0" smtClean="0">
                <a:sym typeface="Wingdings"/>
              </a:rPr>
              <a:t> to be </a:t>
            </a:r>
            <a:r>
              <a:rPr lang="en-US" b="1" i="1" dirty="0" err="1" smtClean="0">
                <a:sym typeface="Wingdings"/>
              </a:rPr>
              <a:t>finalised</a:t>
            </a:r>
            <a:r>
              <a:rPr lang="en-US" b="1" i="1" dirty="0" smtClean="0">
                <a:sym typeface="Wingdings"/>
              </a:rPr>
              <a:t> based on this discussion item and SDCG-10</a:t>
            </a:r>
            <a:endParaRPr lang="en-US" b="1" i="1" dirty="0"/>
          </a:p>
        </p:txBody>
      </p:sp>
    </p:spTree>
    <p:extLst>
      <p:ext uri="{BB962C8B-B14F-4D97-AF65-F5344CB8AC3E}">
        <p14:creationId xmlns:p14="http://schemas.microsoft.com/office/powerpoint/2010/main" val="94653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938060" cy="698785"/>
          </a:xfrm>
        </p:spPr>
        <p:txBody>
          <a:bodyPr/>
          <a:lstStyle/>
          <a:p>
            <a:r>
              <a:rPr lang="en-US" dirty="0" smtClean="0"/>
              <a:t>Study Provenance and Trajectory</a:t>
            </a:r>
            <a:endParaRPr lang="en-US" dirty="0"/>
          </a:p>
        </p:txBody>
      </p:sp>
      <p:sp>
        <p:nvSpPr>
          <p:cNvPr id="3" name="Content Placeholder 2"/>
          <p:cNvSpPr>
            <a:spLocks noGrp="1"/>
          </p:cNvSpPr>
          <p:nvPr>
            <p:ph idx="1"/>
          </p:nvPr>
        </p:nvSpPr>
        <p:spPr/>
        <p:txBody>
          <a:bodyPr/>
          <a:lstStyle/>
          <a:p>
            <a:r>
              <a:rPr lang="en-US" dirty="0" smtClean="0"/>
              <a:t>SDCG 2016-2018 Work Plan – Outcome 2</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61455397"/>
              </p:ext>
            </p:extLst>
          </p:nvPr>
        </p:nvGraphicFramePr>
        <p:xfrm>
          <a:off x="89757" y="2351313"/>
          <a:ext cx="9001991" cy="2164969"/>
        </p:xfrm>
        <a:graphic>
          <a:graphicData uri="http://schemas.openxmlformats.org/drawingml/2006/table">
            <a:tbl>
              <a:tblPr firstRow="1" firstCol="1" bandRow="1">
                <a:tableStyleId>{5C22544A-7EE6-4342-B048-85BDC9FD1C3A}</a:tableStyleId>
              </a:tblPr>
              <a:tblGrid>
                <a:gridCol w="239978"/>
                <a:gridCol w="1525190"/>
                <a:gridCol w="2560320"/>
                <a:gridCol w="2542392"/>
                <a:gridCol w="2134111"/>
              </a:tblGrid>
              <a:tr h="336169">
                <a:tc>
                  <a:txBody>
                    <a:bodyPr/>
                    <a:lstStyle/>
                    <a:p>
                      <a:pPr algn="just">
                        <a:lnSpc>
                          <a:spcPts val="1300"/>
                        </a:lnSpc>
                        <a:spcBef>
                          <a:spcPts val="600"/>
                        </a:spcBef>
                        <a:spcAft>
                          <a:spcPts val="600"/>
                        </a:spcAft>
                        <a:tabLst>
                          <a:tab pos="1536700" algn="l"/>
                        </a:tabLst>
                      </a:pPr>
                      <a:r>
                        <a:rPr lang="en-AU" sz="2000">
                          <a:effectLst/>
                        </a:rPr>
                        <a:t>#</a:t>
                      </a:r>
                      <a:endParaRPr lang="en-US" sz="2000">
                        <a:solidFill>
                          <a:srgbClr val="000000"/>
                        </a:solidFill>
                        <a:effectLst/>
                        <a:latin typeface="Book Antiqua" charset="0"/>
                        <a:ea typeface="MS Mincho" charset="-128"/>
                        <a:cs typeface="Times New Roman" charset="0"/>
                      </a:endParaRPr>
                    </a:p>
                  </a:txBody>
                  <a:tcPr marL="59249" marR="59249" marT="0" marB="0"/>
                </a:tc>
                <a:tc>
                  <a:txBody>
                    <a:bodyPr/>
                    <a:lstStyle/>
                    <a:p>
                      <a:pPr algn="just">
                        <a:spcBef>
                          <a:spcPts val="600"/>
                        </a:spcBef>
                        <a:spcAft>
                          <a:spcPts val="600"/>
                        </a:spcAft>
                      </a:pPr>
                      <a:r>
                        <a:rPr lang="en-AU" sz="2000" dirty="0">
                          <a:effectLst/>
                        </a:rPr>
                        <a:t>Outcome</a:t>
                      </a:r>
                      <a:endParaRPr lang="en-US" sz="2000" dirty="0">
                        <a:solidFill>
                          <a:srgbClr val="000000"/>
                        </a:solidFill>
                        <a:effectLst/>
                        <a:latin typeface="Book Antiqua" charset="0"/>
                        <a:ea typeface="MS Mincho" charset="-128"/>
                        <a:cs typeface="Times New Roman" charset="0"/>
                      </a:endParaRPr>
                    </a:p>
                  </a:txBody>
                  <a:tcPr marL="59249" marR="59249" marT="0" marB="0"/>
                </a:tc>
                <a:tc>
                  <a:txBody>
                    <a:bodyPr/>
                    <a:lstStyle/>
                    <a:p>
                      <a:pPr algn="just">
                        <a:spcBef>
                          <a:spcPts val="600"/>
                        </a:spcBef>
                        <a:spcAft>
                          <a:spcPts val="600"/>
                        </a:spcAft>
                      </a:pPr>
                      <a:r>
                        <a:rPr lang="en-AU" sz="2000" dirty="0">
                          <a:effectLst/>
                        </a:rPr>
                        <a:t>2016</a:t>
                      </a:r>
                      <a:endParaRPr lang="en-US" sz="2000" dirty="0">
                        <a:solidFill>
                          <a:srgbClr val="000000"/>
                        </a:solidFill>
                        <a:effectLst/>
                        <a:latin typeface="Book Antiqua" charset="0"/>
                        <a:ea typeface="MS Mincho" charset="-128"/>
                        <a:cs typeface="Times New Roman" charset="0"/>
                      </a:endParaRPr>
                    </a:p>
                  </a:txBody>
                  <a:tcPr marL="59249" marR="59249" marT="0" marB="0"/>
                </a:tc>
                <a:tc>
                  <a:txBody>
                    <a:bodyPr/>
                    <a:lstStyle/>
                    <a:p>
                      <a:pPr algn="just">
                        <a:spcBef>
                          <a:spcPts val="600"/>
                        </a:spcBef>
                        <a:spcAft>
                          <a:spcPts val="600"/>
                        </a:spcAft>
                      </a:pPr>
                      <a:r>
                        <a:rPr lang="en-AU" sz="2000">
                          <a:effectLst/>
                        </a:rPr>
                        <a:t>2017</a:t>
                      </a:r>
                      <a:endParaRPr lang="en-US" sz="2000">
                        <a:solidFill>
                          <a:srgbClr val="000000"/>
                        </a:solidFill>
                        <a:effectLst/>
                        <a:latin typeface="Book Antiqua" charset="0"/>
                        <a:ea typeface="MS Mincho" charset="-128"/>
                        <a:cs typeface="Times New Roman" charset="0"/>
                      </a:endParaRPr>
                    </a:p>
                  </a:txBody>
                  <a:tcPr marL="59249" marR="59249" marT="0" marB="0"/>
                </a:tc>
                <a:tc>
                  <a:txBody>
                    <a:bodyPr/>
                    <a:lstStyle/>
                    <a:p>
                      <a:pPr algn="just">
                        <a:spcBef>
                          <a:spcPts val="600"/>
                        </a:spcBef>
                        <a:spcAft>
                          <a:spcPts val="600"/>
                        </a:spcAft>
                      </a:pPr>
                      <a:r>
                        <a:rPr lang="en-AU" sz="2000">
                          <a:effectLst/>
                        </a:rPr>
                        <a:t>2018</a:t>
                      </a:r>
                      <a:endParaRPr lang="en-US" sz="2000">
                        <a:solidFill>
                          <a:srgbClr val="000000"/>
                        </a:solidFill>
                        <a:effectLst/>
                        <a:latin typeface="Book Antiqua" charset="0"/>
                        <a:ea typeface="MS Mincho" charset="-128"/>
                        <a:cs typeface="Times New Roman" charset="0"/>
                      </a:endParaRPr>
                    </a:p>
                  </a:txBody>
                  <a:tcPr marL="59249" marR="59249" marT="0" marB="0"/>
                </a:tc>
              </a:tr>
              <a:tr h="930928">
                <a:tc>
                  <a:txBody>
                    <a:bodyPr/>
                    <a:lstStyle/>
                    <a:p>
                      <a:pPr algn="just">
                        <a:spcBef>
                          <a:spcPts val="600"/>
                        </a:spcBef>
                        <a:spcAft>
                          <a:spcPts val="600"/>
                        </a:spcAft>
                      </a:pPr>
                      <a:r>
                        <a:rPr lang="en-AU" sz="2000" dirty="0">
                          <a:effectLst/>
                        </a:rPr>
                        <a:t>2</a:t>
                      </a:r>
                      <a:endParaRPr lang="en-US" sz="2000" dirty="0">
                        <a:solidFill>
                          <a:srgbClr val="000000"/>
                        </a:solidFill>
                        <a:effectLst/>
                        <a:latin typeface="Book Antiqua" charset="0"/>
                        <a:ea typeface="MS Mincho" charset="-128"/>
                        <a:cs typeface="Times New Roman" charset="0"/>
                      </a:endParaRPr>
                    </a:p>
                  </a:txBody>
                  <a:tcPr marL="59249" marR="59249" marT="0" marB="0"/>
                </a:tc>
                <a:tc>
                  <a:txBody>
                    <a:bodyPr/>
                    <a:lstStyle/>
                    <a:p>
                      <a:pPr algn="l">
                        <a:lnSpc>
                          <a:spcPts val="1300"/>
                        </a:lnSpc>
                        <a:spcBef>
                          <a:spcPts val="600"/>
                        </a:spcBef>
                        <a:spcAft>
                          <a:spcPts val="600"/>
                        </a:spcAft>
                        <a:tabLst>
                          <a:tab pos="1536700" algn="l"/>
                        </a:tabLst>
                      </a:pPr>
                      <a:endParaRPr lang="en-AU" sz="2000" dirty="0" smtClean="0">
                        <a:effectLst/>
                      </a:endParaRPr>
                    </a:p>
                    <a:p>
                      <a:pPr algn="l">
                        <a:lnSpc>
                          <a:spcPts val="1300"/>
                        </a:lnSpc>
                        <a:spcBef>
                          <a:spcPts val="600"/>
                        </a:spcBef>
                        <a:spcAft>
                          <a:spcPts val="600"/>
                        </a:spcAft>
                        <a:tabLst>
                          <a:tab pos="1536700" algn="l"/>
                        </a:tabLst>
                      </a:pPr>
                      <a:r>
                        <a:rPr lang="en-AU" sz="2000" dirty="0" smtClean="0">
                          <a:effectLst/>
                        </a:rPr>
                        <a:t>Efficient </a:t>
                      </a:r>
                      <a:r>
                        <a:rPr lang="en-AU" sz="2000" dirty="0">
                          <a:effectLst/>
                        </a:rPr>
                        <a:t>and effective global flows of data</a:t>
                      </a:r>
                      <a:endParaRPr lang="en-US" sz="2000" dirty="0">
                        <a:solidFill>
                          <a:srgbClr val="000000"/>
                        </a:solidFill>
                        <a:effectLst/>
                        <a:latin typeface="Book Antiqua" charset="0"/>
                        <a:ea typeface="MS Mincho" charset="-128"/>
                        <a:cs typeface="Times New Roman" charset="0"/>
                      </a:endParaRPr>
                    </a:p>
                  </a:txBody>
                  <a:tcPr marL="59249" marR="59249" marT="0" marB="0"/>
                </a:tc>
                <a:tc>
                  <a:txBody>
                    <a:bodyPr/>
                    <a:lstStyle/>
                    <a:p>
                      <a:pPr algn="l">
                        <a:spcBef>
                          <a:spcPts val="600"/>
                        </a:spcBef>
                        <a:spcAft>
                          <a:spcPts val="600"/>
                        </a:spcAft>
                      </a:pPr>
                      <a:r>
                        <a:rPr lang="en-AU" sz="2000" b="1" i="1" dirty="0">
                          <a:effectLst/>
                        </a:rPr>
                        <a:t>Complete global data flow study </a:t>
                      </a:r>
                      <a:r>
                        <a:rPr lang="en-AU" sz="2000" dirty="0">
                          <a:effectLst/>
                        </a:rPr>
                        <a:t>in cooperation with USGS, ESA/EC and SDCG Exec</a:t>
                      </a:r>
                      <a:endParaRPr lang="en-US" sz="2000" dirty="0">
                        <a:solidFill>
                          <a:srgbClr val="000000"/>
                        </a:solidFill>
                        <a:effectLst/>
                        <a:latin typeface="Book Antiqua" charset="0"/>
                        <a:ea typeface="MS Mincho" charset="-128"/>
                        <a:cs typeface="Times New Roman" charset="0"/>
                      </a:endParaRPr>
                    </a:p>
                  </a:txBody>
                  <a:tcPr marL="59249" marR="59249" marT="0" marB="0"/>
                </a:tc>
                <a:tc>
                  <a:txBody>
                    <a:bodyPr/>
                    <a:lstStyle/>
                    <a:p>
                      <a:pPr algn="l">
                        <a:spcBef>
                          <a:spcPts val="600"/>
                        </a:spcBef>
                        <a:spcAft>
                          <a:spcPts val="600"/>
                        </a:spcAft>
                      </a:pPr>
                      <a:r>
                        <a:rPr lang="en-AU" sz="2000" b="1" i="1" dirty="0">
                          <a:effectLst/>
                        </a:rPr>
                        <a:t>Implement</a:t>
                      </a:r>
                      <a:r>
                        <a:rPr lang="en-AU" sz="2000" dirty="0">
                          <a:effectLst/>
                        </a:rPr>
                        <a:t> processes and tools for efficient and effective global flows of data</a:t>
                      </a:r>
                      <a:endParaRPr lang="en-US" sz="2000" dirty="0">
                        <a:solidFill>
                          <a:srgbClr val="000000"/>
                        </a:solidFill>
                        <a:effectLst/>
                        <a:latin typeface="Book Antiqua" charset="0"/>
                        <a:ea typeface="MS Mincho" charset="-128"/>
                        <a:cs typeface="Times New Roman" charset="0"/>
                      </a:endParaRPr>
                    </a:p>
                  </a:txBody>
                  <a:tcPr marL="59249" marR="59249" marT="0" marB="0"/>
                </a:tc>
                <a:tc>
                  <a:txBody>
                    <a:bodyPr/>
                    <a:lstStyle/>
                    <a:p>
                      <a:pPr algn="l">
                        <a:spcBef>
                          <a:spcPts val="600"/>
                        </a:spcBef>
                        <a:spcAft>
                          <a:spcPts val="600"/>
                        </a:spcAft>
                      </a:pPr>
                      <a:r>
                        <a:rPr lang="en-AU" sz="2000" b="1" i="1" dirty="0">
                          <a:effectLst/>
                        </a:rPr>
                        <a:t>Efficient and effective global flows of data </a:t>
                      </a:r>
                      <a:r>
                        <a:rPr lang="en-AU" sz="2000" dirty="0">
                          <a:effectLst/>
                        </a:rPr>
                        <a:t>for development of GFOI standard products</a:t>
                      </a:r>
                      <a:endParaRPr lang="en-US" sz="2000" dirty="0">
                        <a:solidFill>
                          <a:srgbClr val="000000"/>
                        </a:solidFill>
                        <a:effectLst/>
                        <a:latin typeface="Book Antiqua" charset="0"/>
                        <a:ea typeface="MS Mincho" charset="-128"/>
                        <a:cs typeface="Times New Roman" charset="0"/>
                      </a:endParaRPr>
                    </a:p>
                  </a:txBody>
                  <a:tcPr marL="59249" marR="59249" marT="0" marB="0"/>
                </a:tc>
              </a:tr>
            </a:tbl>
          </a:graphicData>
        </a:graphic>
      </p:graphicFrame>
    </p:spTree>
    <p:extLst>
      <p:ext uri="{BB962C8B-B14F-4D97-AF65-F5344CB8AC3E}">
        <p14:creationId xmlns:p14="http://schemas.microsoft.com/office/powerpoint/2010/main" val="6662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Highlights (1/2)</a:t>
            </a:r>
            <a:endParaRPr lang="en-US" dirty="0"/>
          </a:p>
        </p:txBody>
      </p:sp>
      <p:sp>
        <p:nvSpPr>
          <p:cNvPr id="3" name="Content Placeholder 2"/>
          <p:cNvSpPr>
            <a:spLocks noGrp="1"/>
          </p:cNvSpPr>
          <p:nvPr>
            <p:ph idx="1"/>
          </p:nvPr>
        </p:nvSpPr>
        <p:spPr/>
        <p:txBody>
          <a:bodyPr/>
          <a:lstStyle/>
          <a:p>
            <a:pPr lvl="0"/>
            <a:r>
              <a:rPr lang="en-US" b="1" dirty="0" smtClean="0"/>
              <a:t>Increase </a:t>
            </a:r>
            <a:r>
              <a:rPr lang="en-US" b="1" dirty="0"/>
              <a:t>in satellite data volumes </a:t>
            </a:r>
            <a:r>
              <a:rPr lang="en-US" dirty="0"/>
              <a:t>resulting from new capacity </a:t>
            </a:r>
            <a:r>
              <a:rPr lang="en-US" dirty="0" smtClean="0"/>
              <a:t>is </a:t>
            </a:r>
            <a:r>
              <a:rPr lang="en-US" b="1" dirty="0"/>
              <a:t>outstripping the capacity of the national data handing infrastructure </a:t>
            </a:r>
            <a:r>
              <a:rPr lang="en-US" dirty="0"/>
              <a:t>of GFOI </a:t>
            </a:r>
            <a:r>
              <a:rPr lang="en-US" dirty="0" smtClean="0"/>
              <a:t>many countries</a:t>
            </a:r>
            <a:r>
              <a:rPr lang="en-US" dirty="0"/>
              <a:t>.</a:t>
            </a:r>
          </a:p>
          <a:p>
            <a:pPr lvl="0"/>
            <a:r>
              <a:rPr lang="en-US" b="1" dirty="0" smtClean="0"/>
              <a:t>BAU </a:t>
            </a:r>
            <a:r>
              <a:rPr lang="en-US" b="1" dirty="0"/>
              <a:t>approach </a:t>
            </a:r>
            <a:r>
              <a:rPr lang="en-US" b="1" dirty="0" smtClean="0"/>
              <a:t>is </a:t>
            </a:r>
            <a:r>
              <a:rPr lang="en-US" b="1" dirty="0"/>
              <a:t>considered unsustainable</a:t>
            </a:r>
            <a:r>
              <a:rPr lang="en-US" dirty="0"/>
              <a:t>, and in general a </a:t>
            </a:r>
            <a:r>
              <a:rPr lang="en-US" b="1" dirty="0"/>
              <a:t>move towards </a:t>
            </a:r>
            <a:r>
              <a:rPr lang="en-US" b="1" dirty="0" smtClean="0"/>
              <a:t>centralized </a:t>
            </a:r>
            <a:r>
              <a:rPr lang="en-US" b="1" dirty="0"/>
              <a:t>data handling </a:t>
            </a:r>
            <a:r>
              <a:rPr lang="en-US" dirty="0" smtClean="0"/>
              <a:t>is viewed as a potential solution to </a:t>
            </a:r>
            <a:r>
              <a:rPr lang="en-US" dirty="0"/>
              <a:t>make satellite-data support </a:t>
            </a:r>
            <a:r>
              <a:rPr lang="en-US" dirty="0" smtClean="0"/>
              <a:t>sustainable.</a:t>
            </a:r>
            <a:endParaRPr lang="en-US" dirty="0"/>
          </a:p>
        </p:txBody>
      </p:sp>
    </p:spTree>
    <p:extLst>
      <p:ext uri="{BB962C8B-B14F-4D97-AF65-F5344CB8AC3E}">
        <p14:creationId xmlns:p14="http://schemas.microsoft.com/office/powerpoint/2010/main" val="26065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Highlights (2/2)</a:t>
            </a:r>
            <a:endParaRPr lang="en-US" dirty="0"/>
          </a:p>
        </p:txBody>
      </p:sp>
      <p:sp>
        <p:nvSpPr>
          <p:cNvPr id="3" name="Content Placeholder 2"/>
          <p:cNvSpPr>
            <a:spLocks noGrp="1"/>
          </p:cNvSpPr>
          <p:nvPr>
            <p:ph idx="1"/>
          </p:nvPr>
        </p:nvSpPr>
        <p:spPr/>
        <p:txBody>
          <a:bodyPr/>
          <a:lstStyle/>
          <a:p>
            <a:pPr lvl="0"/>
            <a:r>
              <a:rPr lang="en-US" b="1" dirty="0" smtClean="0"/>
              <a:t>Increased volumes and number </a:t>
            </a:r>
            <a:r>
              <a:rPr lang="en-US" b="1" dirty="0"/>
              <a:t>of data sources </a:t>
            </a:r>
            <a:r>
              <a:rPr lang="en-US" dirty="0" smtClean="0"/>
              <a:t>require </a:t>
            </a:r>
            <a:r>
              <a:rPr lang="en-US" dirty="0"/>
              <a:t>more </a:t>
            </a:r>
            <a:r>
              <a:rPr lang="en-US" dirty="0" smtClean="0"/>
              <a:t>effective </a:t>
            </a:r>
            <a:r>
              <a:rPr lang="en-US" dirty="0"/>
              <a:t>data </a:t>
            </a:r>
            <a:r>
              <a:rPr lang="en-US" b="1" dirty="0"/>
              <a:t>discovery and access </a:t>
            </a:r>
            <a:r>
              <a:rPr lang="en-US" dirty="0"/>
              <a:t>tools.</a:t>
            </a:r>
          </a:p>
          <a:p>
            <a:pPr lvl="0"/>
            <a:r>
              <a:rPr lang="en-US" dirty="0" smtClean="0"/>
              <a:t>Cost/burden </a:t>
            </a:r>
            <a:r>
              <a:rPr lang="en-US" dirty="0"/>
              <a:t>of </a:t>
            </a:r>
            <a:r>
              <a:rPr lang="en-US" dirty="0" smtClean="0"/>
              <a:t>preprocessing data </a:t>
            </a:r>
            <a:r>
              <a:rPr lang="en-US" dirty="0"/>
              <a:t>needs to be minimized to </a:t>
            </a:r>
            <a:r>
              <a:rPr lang="en-US" dirty="0" smtClean="0"/>
              <a:t>foster uptake. Agency-backed </a:t>
            </a:r>
            <a:r>
              <a:rPr lang="en-US" b="1" dirty="0" smtClean="0"/>
              <a:t>ARD products and tools </a:t>
            </a:r>
            <a:r>
              <a:rPr lang="en-US" dirty="0" smtClean="0"/>
              <a:t>are steps </a:t>
            </a:r>
            <a:r>
              <a:rPr lang="en-US" dirty="0"/>
              <a:t>in that </a:t>
            </a:r>
            <a:r>
              <a:rPr lang="en-US" dirty="0" smtClean="0"/>
              <a:t>direction.</a:t>
            </a:r>
          </a:p>
          <a:p>
            <a:pPr lvl="0"/>
            <a:r>
              <a:rPr lang="en-US" dirty="0" smtClean="0"/>
              <a:t>Mechanisms will </a:t>
            </a:r>
            <a:r>
              <a:rPr lang="en-US" dirty="0"/>
              <a:t>vary, but </a:t>
            </a:r>
            <a:r>
              <a:rPr lang="en-US" b="1" dirty="0" smtClean="0"/>
              <a:t>quality of ARD </a:t>
            </a:r>
            <a:r>
              <a:rPr lang="en-US" b="1" dirty="0"/>
              <a:t>products needs to be </a:t>
            </a:r>
            <a:r>
              <a:rPr lang="en-US" b="1" dirty="0" smtClean="0"/>
              <a:t>assured by agencies</a:t>
            </a:r>
            <a:r>
              <a:rPr lang="en-US" dirty="0" smtClean="0"/>
              <a:t>.</a:t>
            </a:r>
            <a:endParaRPr lang="en-US" dirty="0"/>
          </a:p>
          <a:p>
            <a:endParaRPr lang="en-US" dirty="0"/>
          </a:p>
        </p:txBody>
      </p:sp>
    </p:spTree>
    <p:extLst>
      <p:ext uri="{BB962C8B-B14F-4D97-AF65-F5344CB8AC3E}">
        <p14:creationId xmlns:p14="http://schemas.microsoft.com/office/powerpoint/2010/main" val="58397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Current divided into three groupings</a:t>
            </a:r>
          </a:p>
          <a:p>
            <a:pPr lvl="1"/>
            <a:r>
              <a:rPr lang="en-US" dirty="0" smtClean="0"/>
              <a:t>Space Data Providers</a:t>
            </a:r>
          </a:p>
          <a:p>
            <a:pPr lvl="1"/>
            <a:r>
              <a:rPr lang="en-US" dirty="0" smtClean="0"/>
              <a:t>Capacity Building Partners</a:t>
            </a:r>
          </a:p>
          <a:p>
            <a:pPr lvl="1"/>
            <a:r>
              <a:rPr lang="en-US" dirty="0" smtClean="0"/>
              <a:t>Users and Countries</a:t>
            </a:r>
          </a:p>
          <a:p>
            <a:r>
              <a:rPr lang="en-US" dirty="0" smtClean="0"/>
              <a:t>Space Data Provider conclusions link clearly back to the study texts</a:t>
            </a:r>
          </a:p>
          <a:p>
            <a:r>
              <a:rPr lang="en-US" dirty="0" smtClean="0"/>
              <a:t>The others are more aspirational – </a:t>
            </a:r>
            <a:r>
              <a:rPr lang="en-US" b="1" i="1" dirty="0" smtClean="0"/>
              <a:t>for discussion</a:t>
            </a:r>
            <a:endParaRPr lang="en-US" b="1" i="1" dirty="0"/>
          </a:p>
        </p:txBody>
      </p:sp>
    </p:spTree>
    <p:extLst>
      <p:ext uri="{BB962C8B-B14F-4D97-AF65-F5344CB8AC3E}">
        <p14:creationId xmlns:p14="http://schemas.microsoft.com/office/powerpoint/2010/main" val="91043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7003374" cy="698785"/>
          </a:xfrm>
        </p:spPr>
        <p:txBody>
          <a:bodyPr/>
          <a:lstStyle/>
          <a:p>
            <a:r>
              <a:rPr lang="en-US" dirty="0" smtClean="0"/>
              <a:t>Rec’s – Space Data Providers (1/4)</a:t>
            </a:r>
            <a:endParaRPr lang="en-US" dirty="0"/>
          </a:p>
        </p:txBody>
      </p:sp>
      <p:sp>
        <p:nvSpPr>
          <p:cNvPr id="3" name="Content Placeholder 2"/>
          <p:cNvSpPr>
            <a:spLocks noGrp="1"/>
          </p:cNvSpPr>
          <p:nvPr>
            <p:ph idx="1"/>
          </p:nvPr>
        </p:nvSpPr>
        <p:spPr/>
        <p:txBody>
          <a:bodyPr/>
          <a:lstStyle/>
          <a:p>
            <a:r>
              <a:rPr lang="en-GB" b="1" dirty="0" smtClean="0"/>
              <a:t>[1] Widely-accepted </a:t>
            </a:r>
            <a:r>
              <a:rPr lang="en-GB" b="1" dirty="0"/>
              <a:t>ARD descriptions and specifications</a:t>
            </a:r>
            <a:r>
              <a:rPr lang="en-GB" dirty="0"/>
              <a:t> </a:t>
            </a:r>
            <a:r>
              <a:rPr lang="en-GB" dirty="0" smtClean="0"/>
              <a:t>are </a:t>
            </a:r>
            <a:r>
              <a:rPr lang="en-GB" dirty="0"/>
              <a:t>important to ensuring maximum benefit and interoperability for </a:t>
            </a:r>
            <a:r>
              <a:rPr lang="en-GB" dirty="0" smtClean="0"/>
              <a:t>GFOI data streams and should be confirmed.</a:t>
            </a:r>
          </a:p>
          <a:p>
            <a:r>
              <a:rPr lang="en-GB" b="1" dirty="0" smtClean="0"/>
              <a:t>[2] Improved </a:t>
            </a:r>
            <a:r>
              <a:rPr lang="en-GB" b="1" dirty="0"/>
              <a:t>data access </a:t>
            </a:r>
            <a:r>
              <a:rPr lang="en-GB" dirty="0" smtClean="0"/>
              <a:t>and </a:t>
            </a:r>
            <a:r>
              <a:rPr lang="en-GB" b="1" dirty="0" smtClean="0"/>
              <a:t>data </a:t>
            </a:r>
            <a:r>
              <a:rPr lang="en-GB" b="1" dirty="0"/>
              <a:t>discovery tools</a:t>
            </a:r>
            <a:r>
              <a:rPr lang="en-GB" dirty="0"/>
              <a:t> for multi-sensor search and ARD products </a:t>
            </a:r>
            <a:r>
              <a:rPr lang="en-GB" dirty="0" smtClean="0"/>
              <a:t>should be developed.</a:t>
            </a:r>
            <a:endParaRPr lang="en-US" dirty="0"/>
          </a:p>
        </p:txBody>
      </p:sp>
    </p:spTree>
    <p:extLst>
      <p:ext uri="{BB962C8B-B14F-4D97-AF65-F5344CB8AC3E}">
        <p14:creationId xmlns:p14="http://schemas.microsoft.com/office/powerpoint/2010/main" val="16471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715991" cy="698785"/>
          </a:xfrm>
        </p:spPr>
        <p:txBody>
          <a:bodyPr/>
          <a:lstStyle/>
          <a:p>
            <a:r>
              <a:rPr lang="en-US" dirty="0" smtClean="0"/>
              <a:t>Rec’s – Space Data Providers (2/4)</a:t>
            </a:r>
            <a:endParaRPr lang="en-US" dirty="0"/>
          </a:p>
        </p:txBody>
      </p:sp>
      <p:sp>
        <p:nvSpPr>
          <p:cNvPr id="3" name="Content Placeholder 2"/>
          <p:cNvSpPr>
            <a:spLocks noGrp="1"/>
          </p:cNvSpPr>
          <p:nvPr>
            <p:ph idx="1"/>
          </p:nvPr>
        </p:nvSpPr>
        <p:spPr/>
        <p:txBody>
          <a:bodyPr/>
          <a:lstStyle/>
          <a:p>
            <a:r>
              <a:rPr lang="en-GB" dirty="0" smtClean="0"/>
              <a:t>[3] CEOS should </a:t>
            </a:r>
            <a:r>
              <a:rPr lang="en-GB" b="1" dirty="0" smtClean="0"/>
              <a:t>promote </a:t>
            </a:r>
            <a:r>
              <a:rPr lang="en-GB" b="1" dirty="0"/>
              <a:t>community uptake of ARD</a:t>
            </a:r>
            <a:r>
              <a:rPr lang="en-GB" dirty="0"/>
              <a:t>, in particular to emerging </a:t>
            </a:r>
            <a:r>
              <a:rPr lang="en-GB" dirty="0" smtClean="0"/>
              <a:t>platforms </a:t>
            </a:r>
            <a:r>
              <a:rPr lang="en-GB" dirty="0"/>
              <a:t>from ‘data giants’ like Google and </a:t>
            </a:r>
            <a:r>
              <a:rPr lang="en-GB" dirty="0" smtClean="0"/>
              <a:t>Amazon</a:t>
            </a:r>
            <a:r>
              <a:rPr lang="en-US" dirty="0" smtClean="0"/>
              <a:t>.</a:t>
            </a:r>
          </a:p>
          <a:p>
            <a:r>
              <a:rPr lang="en-GB" dirty="0" smtClean="0"/>
              <a:t>[4] </a:t>
            </a:r>
            <a:r>
              <a:rPr lang="en-GB" b="1" dirty="0" smtClean="0"/>
              <a:t>Interoperability </a:t>
            </a:r>
            <a:r>
              <a:rPr lang="en-GB" b="1" dirty="0"/>
              <a:t>between </a:t>
            </a:r>
            <a:r>
              <a:rPr lang="en-GB" b="1" dirty="0" smtClean="0"/>
              <a:t>Landsat-8 </a:t>
            </a:r>
            <a:r>
              <a:rPr lang="en-GB" b="1" dirty="0"/>
              <a:t>and Sentinel-2</a:t>
            </a:r>
            <a:r>
              <a:rPr lang="en-GB" dirty="0"/>
              <a:t> would be of significant value to GFOI countries and </a:t>
            </a:r>
            <a:r>
              <a:rPr lang="en-GB" dirty="0" smtClean="0"/>
              <a:t>users and should be pursued</a:t>
            </a:r>
            <a:r>
              <a:rPr lang="en-US" dirty="0" smtClean="0"/>
              <a:t>.</a:t>
            </a:r>
            <a:endParaRPr lang="en-US" dirty="0"/>
          </a:p>
        </p:txBody>
      </p:sp>
    </p:spTree>
    <p:extLst>
      <p:ext uri="{BB962C8B-B14F-4D97-AF65-F5344CB8AC3E}">
        <p14:creationId xmlns:p14="http://schemas.microsoft.com/office/powerpoint/2010/main" val="210651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729054" cy="698785"/>
          </a:xfrm>
        </p:spPr>
        <p:txBody>
          <a:bodyPr/>
          <a:lstStyle/>
          <a:p>
            <a:r>
              <a:rPr lang="en-US" dirty="0" smtClean="0"/>
              <a:t>Rec’s – Space Data Providers (3/4)</a:t>
            </a:r>
            <a:endParaRPr lang="en-US" dirty="0"/>
          </a:p>
        </p:txBody>
      </p:sp>
      <p:sp>
        <p:nvSpPr>
          <p:cNvPr id="3" name="Content Placeholder 2"/>
          <p:cNvSpPr>
            <a:spLocks noGrp="1"/>
          </p:cNvSpPr>
          <p:nvPr>
            <p:ph idx="1"/>
          </p:nvPr>
        </p:nvSpPr>
        <p:spPr/>
        <p:txBody>
          <a:bodyPr/>
          <a:lstStyle/>
          <a:p>
            <a:r>
              <a:rPr lang="en-GB" dirty="0" smtClean="0"/>
              <a:t>[5] </a:t>
            </a:r>
            <a:r>
              <a:rPr lang="en-GB" b="1" dirty="0" smtClean="0"/>
              <a:t>Support pilot </a:t>
            </a:r>
            <a:r>
              <a:rPr lang="en-GB" b="1" dirty="0"/>
              <a:t>activities to exercise some of the fundamental and enabling elements of future data architectures</a:t>
            </a:r>
            <a:r>
              <a:rPr lang="en-GB" dirty="0"/>
              <a:t> which have the potential to address some </a:t>
            </a:r>
            <a:r>
              <a:rPr lang="en-GB" dirty="0" smtClean="0"/>
              <a:t>issues raised</a:t>
            </a:r>
            <a:r>
              <a:rPr lang="en-US" dirty="0" smtClean="0"/>
              <a:t>.</a:t>
            </a:r>
          </a:p>
          <a:p>
            <a:r>
              <a:rPr lang="en-GB" dirty="0" smtClean="0"/>
              <a:t>[5a] Include </a:t>
            </a:r>
            <a:r>
              <a:rPr lang="en-GB" dirty="0"/>
              <a:t>accommodation for </a:t>
            </a:r>
            <a:r>
              <a:rPr lang="en-GB" b="1" dirty="0"/>
              <a:t>tiled data and time series stacks, compatible with the CEOS Data Cube</a:t>
            </a:r>
            <a:r>
              <a:rPr lang="en-GB" dirty="0"/>
              <a:t> in </a:t>
            </a:r>
            <a:r>
              <a:rPr lang="en-GB" dirty="0" smtClean="0"/>
              <a:t>their product </a:t>
            </a:r>
            <a:r>
              <a:rPr lang="en-GB" dirty="0"/>
              <a:t>development</a:t>
            </a:r>
            <a:r>
              <a:rPr lang="en-GB" dirty="0" smtClean="0"/>
              <a:t> pathways.</a:t>
            </a:r>
            <a:endParaRPr lang="en-US" dirty="0"/>
          </a:p>
        </p:txBody>
      </p:sp>
    </p:spTree>
    <p:extLst>
      <p:ext uri="{BB962C8B-B14F-4D97-AF65-F5344CB8AC3E}">
        <p14:creationId xmlns:p14="http://schemas.microsoft.com/office/powerpoint/2010/main" val="1641473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22852</TotalTime>
  <Words>907</Words>
  <Application>Microsoft Macintosh PowerPoint</Application>
  <PresentationFormat>On-screen Show (4:3)</PresentationFormat>
  <Paragraphs>82</Paragraphs>
  <Slides>19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Book Antiqua</vt:lpstr>
      <vt:lpstr>Calibri</vt:lpstr>
      <vt:lpstr>MS Mincho</vt:lpstr>
      <vt:lpstr>ＭＳ Ｐゴシック</vt:lpstr>
      <vt:lpstr>Times New Roman</vt:lpstr>
      <vt:lpstr>Wingdings</vt:lpstr>
      <vt:lpstr>Arial</vt:lpstr>
      <vt:lpstr>Office Theme</vt:lpstr>
      <vt:lpstr>1_Office Theme</vt:lpstr>
      <vt:lpstr>SESSION 2: GLOBAL DATA FLOWS STUDY</vt:lpstr>
      <vt:lpstr>Item Overview</vt:lpstr>
      <vt:lpstr>Study Provenance and Trajectory</vt:lpstr>
      <vt:lpstr>Conclusions Highlights (1/2)</vt:lpstr>
      <vt:lpstr>Conclusions Highlights (2/2)</vt:lpstr>
      <vt:lpstr>Recommendations</vt:lpstr>
      <vt:lpstr>Rec’s – Space Data Providers (1/4)</vt:lpstr>
      <vt:lpstr>Rec’s – Space Data Providers (2/4)</vt:lpstr>
      <vt:lpstr>Rec’s – Space Data Providers (3/4)</vt:lpstr>
      <vt:lpstr>Rec’s – Space Data Providers (4/4)</vt:lpstr>
      <vt:lpstr>Rec’s – Capacity Building (1/3)</vt:lpstr>
      <vt:lpstr>Rec’s – Capacity Building (2/3)</vt:lpstr>
      <vt:lpstr>Rec’s – Capacity Building (3/3)</vt:lpstr>
      <vt:lpstr>Rec’s – Users and Countries (1/2)</vt:lpstr>
      <vt:lpstr>Rec’s – Users and Countries (2/2)</vt:lpstr>
      <vt:lpstr>Utility of Recommendations</vt:lpstr>
      <vt:lpstr>Implementation</vt:lpstr>
      <vt:lpstr>Next Steps</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Gene Fosnight</cp:lastModifiedBy>
  <cp:revision>568</cp:revision>
  <dcterms:created xsi:type="dcterms:W3CDTF">2013-01-29T13:10:08Z</dcterms:created>
  <dcterms:modified xsi:type="dcterms:W3CDTF">2016-09-06T17:01:58Z</dcterms:modified>
</cp:coreProperties>
</file>