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320" r:id="rId3"/>
    <p:sldId id="322" r:id="rId4"/>
    <p:sldId id="333" r:id="rId5"/>
    <p:sldId id="263" r:id="rId6"/>
    <p:sldId id="328" r:id="rId7"/>
    <p:sldId id="330" r:id="rId8"/>
    <p:sldId id="329" r:id="rId9"/>
    <p:sldId id="332" r:id="rId10"/>
    <p:sldId id="331" r:id="rId11"/>
    <p:sldId id="316" r:id="rId12"/>
    <p:sldId id="32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301" autoAdjust="0"/>
  </p:normalViewPr>
  <p:slideViewPr>
    <p:cSldViewPr>
      <p:cViewPr>
        <p:scale>
          <a:sx n="116" d="100"/>
          <a:sy n="116" d="100"/>
        </p:scale>
        <p:origin x="-1410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56B1F-8944-492F-A58B-7DF09CFD2E8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47454-1E6C-47B0-AD18-D35FEA8E4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0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6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4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62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5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2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4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9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4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2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99BD-9CDF-474B-AB7F-04D1519E08A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08EB-14DD-4973-96B8-699E142CBC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2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nwilson@usgs.gov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gfoiseasiacapacitybuilding/" TargetMode="External"/><Relationship Id="rId2" Type="http://schemas.openxmlformats.org/officeDocument/2006/relationships/hyperlink" Target="https://sites.google.com/site/talleresgeofc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sites.google.com/site/gfoiafricacapacitybuilding/home/first-gfoi-forest-monitoring-worksho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Partnering to Measure Forest Carbon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524750" cy="200025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29000" y="6156325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September 2016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66461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REMOTE SENSING</a:t>
            </a:r>
            <a:endParaRPr lang="en-US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28194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US" sz="1600" b="1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Does not developed tools, but support the development and testing of tools. </a:t>
            </a:r>
          </a:p>
          <a:p>
            <a:pPr marL="0" lvl="0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Present </a:t>
            </a:r>
            <a:r>
              <a:rPr lang="en-US" sz="1600" dirty="0">
                <a:latin typeface="Century Gothic" panose="020B0502020202020204" pitchFamily="34" charset="0"/>
              </a:rPr>
              <a:t>all GFOI capacity building efforts supporting forest cover mapping for reporting to REDD</a:t>
            </a:r>
            <a:r>
              <a:rPr lang="en-US" sz="1600" dirty="0" smtClean="0">
                <a:latin typeface="Century Gothic" panose="020B0502020202020204" pitchFamily="34" charset="0"/>
              </a:rPr>
              <a:t>+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  <a:p>
            <a:pPr lvl="0"/>
            <a:r>
              <a:rPr lang="en-US" sz="1600" b="1" dirty="0" smtClean="0">
                <a:latin typeface="Century Gothic" panose="020B0502020202020204" pitchFamily="34" charset="0"/>
              </a:rPr>
              <a:t>Support countries establish partnerships and implementing remote sensing methodologies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Promote research around EO for forest monitoring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9" y="4173801"/>
            <a:ext cx="2217911" cy="1663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3801"/>
            <a:ext cx="2938069" cy="1657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66" y="4173801"/>
            <a:ext cx="2217910" cy="16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How SilvaCarbon benefit from engagement with GFOI</a:t>
            </a:r>
            <a:endParaRPr lang="en-US" sz="2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903" y="1905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Open collaboration with others not only US. In the case of SE Asia and Africa, these synergies are key</a:t>
            </a:r>
          </a:p>
          <a:p>
            <a:endParaRPr lang="en-US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Avoid duplication among partners in same developing countries and create a greater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Access to R&amp;D community, use of collective training materials (REDD+ Compass), and access to data providers.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A bigger umbrella to operate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0458" y="303257"/>
            <a:ext cx="7317105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LOOKING FORWARD</a:t>
            </a:r>
            <a:endParaRPr lang="en-US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600200"/>
            <a:ext cx="8646565" cy="4724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1700" dirty="0" smtClean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en-US" sz="1700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en-US" sz="1700" dirty="0" smtClean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en-US" sz="1700" dirty="0" smtClean="0">
                <a:latin typeface="Century Gothic" panose="020B0502020202020204" pitchFamily="34" charset="0"/>
              </a:rPr>
              <a:t>FY17-19 strategy</a:t>
            </a:r>
          </a:p>
          <a:p>
            <a:pPr lvl="2"/>
            <a:r>
              <a:rPr lang="en-US" sz="1700" dirty="0" smtClean="0">
                <a:latin typeface="Century Gothic" panose="020B0502020202020204" pitchFamily="34" charset="0"/>
              </a:rPr>
              <a:t>Geographic priorities</a:t>
            </a:r>
          </a:p>
          <a:p>
            <a:pPr lvl="3"/>
            <a:r>
              <a:rPr lang="en-US" sz="1700" dirty="0" smtClean="0">
                <a:latin typeface="Century Gothic" panose="020B0502020202020204" pitchFamily="34" charset="0"/>
              </a:rPr>
              <a:t>Increase bilateral engagement</a:t>
            </a:r>
          </a:p>
          <a:p>
            <a:pPr lvl="3"/>
            <a:r>
              <a:rPr lang="en-US" sz="1700" dirty="0" smtClean="0">
                <a:latin typeface="Century Gothic" panose="020B0502020202020204" pitchFamily="34" charset="0"/>
              </a:rPr>
              <a:t>Enhance synergies with existing multilateral programs (</a:t>
            </a:r>
            <a:r>
              <a:rPr lang="en-US" sz="1700" dirty="0" err="1" smtClean="0">
                <a:latin typeface="Century Gothic" panose="020B0502020202020204" pitchFamily="34" charset="0"/>
              </a:rPr>
              <a:t>ie</a:t>
            </a:r>
            <a:r>
              <a:rPr lang="en-US" sz="1700" dirty="0" smtClean="0">
                <a:latin typeface="Century Gothic" panose="020B0502020202020204" pitchFamily="34" charset="0"/>
              </a:rPr>
              <a:t>, ISFL</a:t>
            </a:r>
            <a:r>
              <a:rPr lang="en-US" sz="1700" dirty="0">
                <a:latin typeface="Century Gothic" panose="020B0502020202020204" pitchFamily="34" charset="0"/>
              </a:rPr>
              <a:t>, FCPF, REDD Early </a:t>
            </a:r>
            <a:r>
              <a:rPr lang="en-US" sz="1700" dirty="0" smtClean="0">
                <a:latin typeface="Century Gothic" panose="020B0502020202020204" pitchFamily="34" charset="0"/>
              </a:rPr>
              <a:t>Movers</a:t>
            </a:r>
            <a:r>
              <a:rPr lang="en-US" sz="1700" dirty="0">
                <a:latin typeface="Century Gothic" panose="020B0502020202020204" pitchFamily="34" charset="0"/>
              </a:rPr>
              <a:t>)</a:t>
            </a:r>
            <a:endParaRPr lang="en-US" sz="1700" dirty="0" smtClean="0">
              <a:latin typeface="Century Gothic" panose="020B0502020202020204" pitchFamily="34" charset="0"/>
            </a:endParaRPr>
          </a:p>
          <a:p>
            <a:pPr marL="960120" lvl="4" indent="0">
              <a:buNone/>
            </a:pPr>
            <a:endParaRPr lang="en-US" sz="1700" dirty="0" smtClean="0">
              <a:latin typeface="Century Gothic" panose="020B0502020202020204" pitchFamily="34" charset="0"/>
            </a:endParaRPr>
          </a:p>
          <a:p>
            <a:pPr lvl="2"/>
            <a:r>
              <a:rPr lang="en-US" sz="1700" dirty="0" smtClean="0">
                <a:latin typeface="Century Gothic" panose="020B0502020202020204" pitchFamily="34" charset="0"/>
              </a:rPr>
              <a:t>Key technical support areas</a:t>
            </a:r>
          </a:p>
          <a:p>
            <a:pPr lvl="3"/>
            <a:r>
              <a:rPr lang="en-US" sz="1700" dirty="0" smtClean="0">
                <a:latin typeface="Century Gothic" panose="020B0502020202020204" pitchFamily="34" charset="0"/>
              </a:rPr>
              <a:t>Support Nationally </a:t>
            </a:r>
            <a:r>
              <a:rPr lang="en-US" sz="1700" dirty="0">
                <a:latin typeface="Century Gothic" panose="020B0502020202020204" pitchFamily="34" charset="0"/>
              </a:rPr>
              <a:t>Determined Contributions (</a:t>
            </a:r>
            <a:r>
              <a:rPr lang="en-US" sz="1700" dirty="0" smtClean="0">
                <a:latin typeface="Century Gothic" panose="020B0502020202020204" pitchFamily="34" charset="0"/>
              </a:rPr>
              <a:t>NDCs)</a:t>
            </a:r>
          </a:p>
          <a:p>
            <a:pPr lvl="3"/>
            <a:r>
              <a:rPr lang="en-US" sz="1700" dirty="0" smtClean="0">
                <a:latin typeface="Century Gothic" panose="020B0502020202020204" pitchFamily="34" charset="0"/>
              </a:rPr>
              <a:t>Development </a:t>
            </a:r>
            <a:r>
              <a:rPr lang="en-US" sz="1700" dirty="0">
                <a:latin typeface="Century Gothic" panose="020B0502020202020204" pitchFamily="34" charset="0"/>
              </a:rPr>
              <a:t>of baselines for REDD+ reference levels and NDCs </a:t>
            </a:r>
            <a:endParaRPr lang="en-US" sz="1700" dirty="0" smtClean="0">
              <a:latin typeface="Century Gothic" panose="020B0502020202020204" pitchFamily="34" charset="0"/>
            </a:endParaRPr>
          </a:p>
          <a:p>
            <a:pPr lvl="3"/>
            <a:r>
              <a:rPr lang="en-US" sz="1700" dirty="0" smtClean="0">
                <a:latin typeface="Century Gothic" panose="020B0502020202020204" pitchFamily="34" charset="0"/>
              </a:rPr>
              <a:t>Expanding </a:t>
            </a:r>
            <a:r>
              <a:rPr lang="en-US" sz="1700" dirty="0">
                <a:latin typeface="Century Gothic" panose="020B0502020202020204" pitchFamily="34" charset="0"/>
              </a:rPr>
              <a:t>beyond forests/REDD+ to the landscape </a:t>
            </a:r>
            <a:r>
              <a:rPr lang="en-US" sz="1700" dirty="0" smtClean="0">
                <a:latin typeface="Century Gothic" panose="020B0502020202020204" pitchFamily="34" charset="0"/>
              </a:rPr>
              <a:t>scale</a:t>
            </a:r>
          </a:p>
          <a:p>
            <a:pPr lvl="3"/>
            <a:r>
              <a:rPr lang="en-US" sz="1700" dirty="0" smtClean="0">
                <a:latin typeface="Century Gothic" panose="020B0502020202020204" pitchFamily="34" charset="0"/>
              </a:rPr>
              <a:t>Integration </a:t>
            </a:r>
            <a:r>
              <a:rPr lang="en-US" sz="1700" dirty="0">
                <a:latin typeface="Century Gothic" panose="020B0502020202020204" pitchFamily="34" charset="0"/>
              </a:rPr>
              <a:t>of subnational activities with national </a:t>
            </a:r>
            <a:r>
              <a:rPr lang="en-US" sz="1700" dirty="0" smtClean="0">
                <a:latin typeface="Century Gothic" panose="020B0502020202020204" pitchFamily="34" charset="0"/>
              </a:rPr>
              <a:t>strategies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64C-109C-4A63-9349-38A756159B4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4714"/>
            <a:ext cx="3962400" cy="233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27" y="3535933"/>
            <a:ext cx="8229600" cy="2057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/>
              <a:t>More information available at</a:t>
            </a:r>
          </a:p>
          <a:p>
            <a:pPr marL="0" indent="0" algn="ctr">
              <a:buNone/>
            </a:pPr>
            <a:r>
              <a:rPr lang="en-US" sz="2600" b="1" dirty="0" smtClean="0"/>
              <a:t>www.SilvaCarbon.org</a:t>
            </a:r>
            <a:endParaRPr lang="en-US" sz="2600" b="1" dirty="0"/>
          </a:p>
        </p:txBody>
      </p:sp>
      <p:pic>
        <p:nvPicPr>
          <p:cNvPr id="4" name="Picture 2" descr="C:\Documents and Settings\christamanderson\Desktop\tropical_header_1_bott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16319"/>
          <a:stretch/>
        </p:blipFill>
        <p:spPr bwMode="auto">
          <a:xfrm>
            <a:off x="0" y="4307459"/>
            <a:ext cx="9144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71600" y="10668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457" y="990600"/>
            <a:ext cx="529114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latin typeface="Calibri" pitchFamily="34" charset="0"/>
            </a:endParaRPr>
          </a:p>
          <a:p>
            <a:pPr algn="ctr">
              <a:defRPr/>
            </a:pPr>
            <a:endParaRPr lang="en-US" sz="2400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en-US" sz="2400" dirty="0" smtClean="0">
                <a:latin typeface="Calibri" pitchFamily="34" charset="0"/>
              </a:rPr>
              <a:t>Sylvia Wilson – USGS</a:t>
            </a:r>
          </a:p>
          <a:p>
            <a:pPr algn="ctr">
              <a:defRPr/>
            </a:pPr>
            <a:r>
              <a:rPr lang="en-US" sz="2400" dirty="0" smtClean="0">
                <a:latin typeface="Calibri" pitchFamily="34" charset="0"/>
                <a:hlinkClick r:id="rId3"/>
              </a:rPr>
              <a:t>snwilson@usgs.gov</a:t>
            </a:r>
            <a:endParaRPr lang="en-US" sz="2400" dirty="0" smtClean="0">
              <a:latin typeface="Calibri" pitchFamily="34" charset="0"/>
            </a:endParaRPr>
          </a:p>
          <a:p>
            <a:pPr algn="ctr"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91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SILVACARBON PARTNERS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862138"/>
            <a:ext cx="8686800" cy="49958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600" dirty="0" smtClean="0">
                <a:latin typeface="Century Gothic" panose="020B0502020202020204" pitchFamily="34" charset="0"/>
              </a:rPr>
              <a:t>U.S. Agency for International Development</a:t>
            </a:r>
          </a:p>
          <a:p>
            <a:pPr eaLnBrk="1" hangingPunct="1"/>
            <a:r>
              <a:rPr lang="en-US" sz="1600" dirty="0" smtClean="0">
                <a:latin typeface="Century Gothic" panose="020B0502020202020204" pitchFamily="34" charset="0"/>
              </a:rPr>
              <a:t>U.S. State Department</a:t>
            </a:r>
          </a:p>
          <a:p>
            <a:pPr eaLnBrk="1" hangingPunct="1"/>
            <a:r>
              <a:rPr lang="en-US" sz="1600" dirty="0" smtClean="0">
                <a:latin typeface="Century Gothic" panose="020B0502020202020204" pitchFamily="34" charset="0"/>
              </a:rPr>
              <a:t>U.S. Geological Survey</a:t>
            </a:r>
          </a:p>
          <a:p>
            <a:pPr eaLnBrk="1" hangingPunct="1"/>
            <a:r>
              <a:rPr lang="en-US" sz="1600" dirty="0" smtClean="0">
                <a:latin typeface="Century Gothic" panose="020B0502020202020204" pitchFamily="34" charset="0"/>
              </a:rPr>
              <a:t>U.S. Forest Service</a:t>
            </a:r>
          </a:p>
          <a:p>
            <a:pPr eaLnBrk="1" hangingPunct="1"/>
            <a:r>
              <a:rPr lang="en-US" sz="1600" dirty="0" smtClean="0">
                <a:latin typeface="Century Gothic" panose="020B0502020202020204" pitchFamily="34" charset="0"/>
              </a:rPr>
              <a:t>NASA</a:t>
            </a:r>
          </a:p>
          <a:p>
            <a:pPr eaLnBrk="1" hangingPunct="1"/>
            <a:r>
              <a:rPr lang="en-US" sz="1600" dirty="0" smtClean="0">
                <a:latin typeface="Century Gothic" panose="020B0502020202020204" pitchFamily="34" charset="0"/>
              </a:rPr>
              <a:t>U.S. Environmental Protection Agency</a:t>
            </a:r>
          </a:p>
          <a:p>
            <a:pPr eaLnBrk="1" hangingPunct="1"/>
            <a:r>
              <a:rPr lang="en-US" sz="1600" dirty="0" smtClean="0">
                <a:latin typeface="Century Gothic" panose="020B0502020202020204" pitchFamily="34" charset="0"/>
              </a:rPr>
              <a:t>NOAA</a:t>
            </a:r>
          </a:p>
          <a:p>
            <a:pPr eaLnBrk="1" hangingPunct="1"/>
            <a:r>
              <a:rPr lang="en-US" sz="1600" dirty="0" smtClean="0">
                <a:latin typeface="Century Gothic" panose="020B0502020202020204" pitchFamily="34" charset="0"/>
              </a:rPr>
              <a:t>Smithsonian Institution</a:t>
            </a:r>
          </a:p>
          <a:p>
            <a:pPr eaLnBrk="1" hangingPunct="1">
              <a:buFontTx/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As well as U.S. universities, NGOs, donors and industry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567123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29450"/>
            <a:ext cx="1314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506742"/>
            <a:ext cx="752117" cy="63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2000px-USGS_logo_green_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648532"/>
            <a:ext cx="1221003" cy="4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506742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5433547"/>
            <a:ext cx="689826" cy="6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8840" y="5413036"/>
            <a:ext cx="730360" cy="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christamanderson\My Documents\SilvaCarbon Global\Logos\Forest Servi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06742"/>
            <a:ext cx="633602" cy="6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23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PARTNER COUNTRIES</a:t>
            </a:r>
            <a:endParaRPr lang="en-US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4384" y="1543245"/>
            <a:ext cx="7239000" cy="5053175"/>
            <a:chOff x="4418012" y="2133600"/>
            <a:chExt cx="7560794" cy="3999580"/>
          </a:xfrm>
        </p:grpSpPr>
        <p:pic>
          <p:nvPicPr>
            <p:cNvPr id="29" name="Imagen 1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012" y="2133600"/>
              <a:ext cx="6938930" cy="32036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oup 29"/>
            <p:cNvGrpSpPr/>
            <p:nvPr/>
          </p:nvGrpSpPr>
          <p:grpSpPr>
            <a:xfrm>
              <a:off x="5968753" y="3617408"/>
              <a:ext cx="4028658" cy="835296"/>
              <a:chOff x="0" y="0"/>
              <a:chExt cx="2671039" cy="55380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Elipse 38"/>
              <p:cNvSpPr>
                <a:spLocks noChangeArrowheads="1"/>
              </p:cNvSpPr>
              <p:nvPr/>
            </p:nvSpPr>
            <p:spPr bwMode="auto">
              <a:xfrm>
                <a:off x="207169" y="147638"/>
                <a:ext cx="65951" cy="65814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32" name="Elipse 40"/>
              <p:cNvSpPr>
                <a:spLocks noChangeArrowheads="1"/>
              </p:cNvSpPr>
              <p:nvPr/>
            </p:nvSpPr>
            <p:spPr bwMode="auto">
              <a:xfrm>
                <a:off x="111919" y="142875"/>
                <a:ext cx="65951" cy="65814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33" name="Elipse 30"/>
              <p:cNvSpPr>
                <a:spLocks noChangeArrowheads="1"/>
              </p:cNvSpPr>
              <p:nvPr/>
            </p:nvSpPr>
            <p:spPr bwMode="auto">
              <a:xfrm>
                <a:off x="261938" y="338138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34" name="Elipse 31"/>
              <p:cNvSpPr>
                <a:spLocks noChangeArrowheads="1"/>
              </p:cNvSpPr>
              <p:nvPr/>
            </p:nvSpPr>
            <p:spPr bwMode="auto">
              <a:xfrm>
                <a:off x="273844" y="419100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 dirty="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35" name="Elipse 32"/>
              <p:cNvSpPr>
                <a:spLocks noChangeArrowheads="1"/>
              </p:cNvSpPr>
              <p:nvPr/>
            </p:nvSpPr>
            <p:spPr bwMode="auto">
              <a:xfrm>
                <a:off x="326231" y="488156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36" name="Elipse 33"/>
              <p:cNvSpPr>
                <a:spLocks noChangeArrowheads="1"/>
              </p:cNvSpPr>
              <p:nvPr/>
            </p:nvSpPr>
            <p:spPr bwMode="auto">
              <a:xfrm>
                <a:off x="1302544" y="252413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37" name="Elipse 34"/>
              <p:cNvSpPr>
                <a:spLocks noChangeArrowheads="1"/>
              </p:cNvSpPr>
              <p:nvPr/>
            </p:nvSpPr>
            <p:spPr bwMode="auto">
              <a:xfrm>
                <a:off x="1302544" y="316706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38" name="Elipse 35"/>
              <p:cNvSpPr>
                <a:spLocks noChangeArrowheads="1"/>
              </p:cNvSpPr>
              <p:nvPr/>
            </p:nvSpPr>
            <p:spPr bwMode="auto">
              <a:xfrm>
                <a:off x="1423988" y="383381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39" name="Elipse 41"/>
              <p:cNvSpPr>
                <a:spLocks noChangeArrowheads="1"/>
              </p:cNvSpPr>
              <p:nvPr/>
            </p:nvSpPr>
            <p:spPr bwMode="auto">
              <a:xfrm>
                <a:off x="61913" y="142875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0" name="Elipse 36"/>
              <p:cNvSpPr>
                <a:spLocks noChangeArrowheads="1"/>
              </p:cNvSpPr>
              <p:nvPr/>
            </p:nvSpPr>
            <p:spPr bwMode="auto">
              <a:xfrm>
                <a:off x="226219" y="219075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1" name="Elipse 39"/>
              <p:cNvSpPr>
                <a:spLocks noChangeArrowheads="1"/>
              </p:cNvSpPr>
              <p:nvPr/>
            </p:nvSpPr>
            <p:spPr bwMode="auto">
              <a:xfrm>
                <a:off x="161925" y="121444"/>
                <a:ext cx="65379" cy="65301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2" name="Elipse 42"/>
              <p:cNvSpPr>
                <a:spLocks noChangeArrowheads="1"/>
              </p:cNvSpPr>
              <p:nvPr/>
            </p:nvSpPr>
            <p:spPr bwMode="auto">
              <a:xfrm>
                <a:off x="126206" y="204788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3" name="Elipse 45"/>
              <p:cNvSpPr>
                <a:spLocks noChangeArrowheads="1"/>
              </p:cNvSpPr>
              <p:nvPr/>
            </p:nvSpPr>
            <p:spPr bwMode="auto">
              <a:xfrm>
                <a:off x="2581275" y="342900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4" name="Elipse 46"/>
              <p:cNvSpPr>
                <a:spLocks noChangeArrowheads="1"/>
              </p:cNvSpPr>
              <p:nvPr/>
            </p:nvSpPr>
            <p:spPr bwMode="auto">
              <a:xfrm>
                <a:off x="2605088" y="142875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5" name="Elipse 47"/>
              <p:cNvSpPr>
                <a:spLocks noChangeArrowheads="1"/>
              </p:cNvSpPr>
              <p:nvPr/>
            </p:nvSpPr>
            <p:spPr bwMode="auto">
              <a:xfrm>
                <a:off x="2247900" y="35719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6" name="Elipse 48"/>
              <p:cNvSpPr>
                <a:spLocks noChangeArrowheads="1"/>
              </p:cNvSpPr>
              <p:nvPr/>
            </p:nvSpPr>
            <p:spPr bwMode="auto">
              <a:xfrm>
                <a:off x="2145506" y="0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7" name="Elipse 49"/>
              <p:cNvSpPr>
                <a:spLocks noChangeArrowheads="1"/>
              </p:cNvSpPr>
              <p:nvPr/>
            </p:nvSpPr>
            <p:spPr bwMode="auto">
              <a:xfrm>
                <a:off x="2459831" y="173831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8" name="Elipse 50"/>
              <p:cNvSpPr>
                <a:spLocks noChangeArrowheads="1"/>
              </p:cNvSpPr>
              <p:nvPr/>
            </p:nvSpPr>
            <p:spPr bwMode="auto">
              <a:xfrm>
                <a:off x="2376488" y="211931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49" name="Elipse 51"/>
              <p:cNvSpPr>
                <a:spLocks noChangeArrowheads="1"/>
              </p:cNvSpPr>
              <p:nvPr/>
            </p:nvSpPr>
            <p:spPr bwMode="auto">
              <a:xfrm>
                <a:off x="2366963" y="130969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 dirty="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0" name="Elipse 52"/>
              <p:cNvSpPr>
                <a:spLocks noChangeArrowheads="1"/>
              </p:cNvSpPr>
              <p:nvPr/>
            </p:nvSpPr>
            <p:spPr bwMode="auto">
              <a:xfrm>
                <a:off x="2419350" y="47625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1" name="Elipse 37"/>
              <p:cNvSpPr>
                <a:spLocks noChangeArrowheads="1"/>
              </p:cNvSpPr>
              <p:nvPr/>
            </p:nvSpPr>
            <p:spPr bwMode="auto">
              <a:xfrm>
                <a:off x="157163" y="190500"/>
                <a:ext cx="65951" cy="65814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2" name="Elipse 33"/>
              <p:cNvSpPr>
                <a:spLocks noChangeArrowheads="1"/>
              </p:cNvSpPr>
              <p:nvPr/>
            </p:nvSpPr>
            <p:spPr bwMode="auto">
              <a:xfrm>
                <a:off x="1359694" y="330994"/>
                <a:ext cx="65379" cy="65301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3" name="Elipse 39"/>
              <p:cNvSpPr>
                <a:spLocks noChangeArrowheads="1"/>
              </p:cNvSpPr>
              <p:nvPr/>
            </p:nvSpPr>
            <p:spPr bwMode="auto">
              <a:xfrm>
                <a:off x="0" y="54769"/>
                <a:ext cx="65951" cy="65653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4" name="Elipse 39"/>
              <p:cNvSpPr>
                <a:spLocks noChangeArrowheads="1"/>
              </p:cNvSpPr>
              <p:nvPr/>
            </p:nvSpPr>
            <p:spPr bwMode="auto">
              <a:xfrm>
                <a:off x="538163" y="423863"/>
                <a:ext cx="64711" cy="64695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  <p:sp>
            <p:nvSpPr>
              <p:cNvPr id="55" name="Elipse 48"/>
              <p:cNvSpPr>
                <a:spLocks noChangeArrowheads="1"/>
              </p:cNvSpPr>
              <p:nvPr/>
            </p:nvSpPr>
            <p:spPr bwMode="auto">
              <a:xfrm>
                <a:off x="1490663" y="469106"/>
                <a:ext cx="65405" cy="65405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ts val="1300"/>
                  </a:lnSpc>
                  <a:spcBef>
                    <a:spcPts val="0"/>
                  </a:spcBef>
                  <a:spcAft>
                    <a:spcPts val="700"/>
                  </a:spcAft>
                  <a:tabLst>
                    <a:tab pos="139700" algn="l"/>
                  </a:tabLst>
                </a:pPr>
                <a:r>
                  <a:rPr lang="en-US" sz="900" spc="-20" dirty="0">
                    <a:noFill/>
                    <a:effectLst/>
                    <a:latin typeface="Source Sans Pro"/>
                    <a:ea typeface="MS Mincho" panose="02020609040205080304" pitchFamily="49" charset="-128"/>
                    <a:cs typeface="DIN-Regular"/>
                  </a:rPr>
                  <a:t>z</a:t>
                </a:r>
              </a:p>
            </p:txBody>
          </p:sp>
        </p:grpSp>
        <p:sp>
          <p:nvSpPr>
            <p:cNvPr id="59" name="Text Box 320"/>
            <p:cNvSpPr txBox="1"/>
            <p:nvPr/>
          </p:nvSpPr>
          <p:spPr>
            <a:xfrm>
              <a:off x="4652172" y="2990056"/>
              <a:ext cx="1362446" cy="314312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b="1" u="sng" dirty="0">
                  <a:solidFill>
                    <a:schemeClr val="tx1"/>
                  </a:solidFill>
                </a:rPr>
                <a:t>Americas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Belize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Brazil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Colombia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Costa Rica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Ecuador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El Salvador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Guatemala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Honduras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Mexico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Nicaragua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Panama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Peru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2800" spc="-20" dirty="0">
                  <a:solidFill>
                    <a:srgbClr val="404040"/>
                  </a:solidFill>
                  <a:effectLst/>
                  <a:latin typeface="Source Sans Pro"/>
                  <a:ea typeface="MS Mincho" panose="02020609040205080304" pitchFamily="49" charset="-128"/>
                  <a:cs typeface="DIN-Regular"/>
                </a:rPr>
                <a:t> </a:t>
              </a:r>
              <a:endParaRPr lang="en-US" sz="1400" spc="-20" dirty="0">
                <a:solidFill>
                  <a:srgbClr val="000000"/>
                </a:solidFill>
                <a:effectLst/>
                <a:latin typeface="Source Sans Pro"/>
                <a:ea typeface="MS Mincho" panose="02020609040205080304" pitchFamily="49" charset="-128"/>
                <a:cs typeface="DIN-Regular"/>
              </a:endParaRPr>
            </a:p>
          </p:txBody>
        </p:sp>
        <p:sp>
          <p:nvSpPr>
            <p:cNvPr id="60" name="Text Box 317"/>
            <p:cNvSpPr txBox="1"/>
            <p:nvPr/>
          </p:nvSpPr>
          <p:spPr>
            <a:xfrm>
              <a:off x="7116130" y="4036081"/>
              <a:ext cx="1417437" cy="207804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b="1" u="sng" dirty="0">
                  <a:solidFill>
                    <a:schemeClr val="tx1"/>
                  </a:solidFill>
                </a:rPr>
                <a:t>Africa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Cameroon 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DR of Congo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Gabon 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R of Congo </a:t>
              </a:r>
            </a:p>
            <a:p>
              <a:pPr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Zambia </a:t>
              </a:r>
            </a:p>
            <a:p>
              <a:pPr marL="0" marR="0"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700" spc="-20" dirty="0">
                  <a:solidFill>
                    <a:srgbClr val="404040"/>
                  </a:solidFill>
                  <a:effectLst/>
                  <a:latin typeface="Source Sans Pro"/>
                  <a:ea typeface="MS Mincho" panose="02020609040205080304" pitchFamily="49" charset="-128"/>
                  <a:cs typeface="DIN-Regular"/>
                </a:rPr>
                <a:t> </a:t>
              </a:r>
              <a:endParaRPr lang="en-US" sz="800" spc="-20" dirty="0">
                <a:solidFill>
                  <a:srgbClr val="000000"/>
                </a:solidFill>
                <a:effectLst/>
                <a:latin typeface="Source Sans Pro"/>
                <a:ea typeface="MS Mincho" panose="02020609040205080304" pitchFamily="49" charset="-128"/>
                <a:cs typeface="DIN-Regular"/>
              </a:endParaRPr>
            </a:p>
          </p:txBody>
        </p:sp>
        <p:sp>
          <p:nvSpPr>
            <p:cNvPr id="61" name="Text Box 318"/>
            <p:cNvSpPr txBox="1"/>
            <p:nvPr/>
          </p:nvSpPr>
          <p:spPr>
            <a:xfrm>
              <a:off x="10711883" y="2933596"/>
              <a:ext cx="1266923" cy="23229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b="1" u="sng" dirty="0">
                  <a:solidFill>
                    <a:schemeClr val="tx1"/>
                  </a:solidFill>
                </a:rPr>
                <a:t>Asia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Bangladesh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Cambodia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Indonesia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Lao PDR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Nepal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Philippines 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Thailand</a:t>
              </a:r>
            </a:p>
            <a:p>
              <a:pPr marL="0" marR="0">
                <a:spcBef>
                  <a:spcPts val="0"/>
                </a:spcBef>
                <a:spcAft>
                  <a:spcPts val="200"/>
                </a:spcAft>
                <a:tabLst>
                  <a:tab pos="139700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Vietnam </a:t>
              </a:r>
            </a:p>
          </p:txBody>
        </p:sp>
      </p:grpSp>
      <p:sp>
        <p:nvSpPr>
          <p:cNvPr id="62" name="Freeform 61"/>
          <p:cNvSpPr/>
          <p:nvPr/>
        </p:nvSpPr>
        <p:spPr>
          <a:xfrm>
            <a:off x="1561741" y="5857866"/>
            <a:ext cx="6139056" cy="628537"/>
          </a:xfrm>
          <a:custGeom>
            <a:avLst/>
            <a:gdLst>
              <a:gd name="connsiteX0" fmla="*/ 0 w 4464156"/>
              <a:gd name="connsiteY0" fmla="*/ 0 h 1395049"/>
              <a:gd name="connsiteX1" fmla="*/ 4464156 w 4464156"/>
              <a:gd name="connsiteY1" fmla="*/ 0 h 1395049"/>
              <a:gd name="connsiteX2" fmla="*/ 4464156 w 4464156"/>
              <a:gd name="connsiteY2" fmla="*/ 1395049 h 1395049"/>
              <a:gd name="connsiteX3" fmla="*/ 0 w 4464156"/>
              <a:gd name="connsiteY3" fmla="*/ 1395049 h 1395049"/>
              <a:gd name="connsiteX4" fmla="*/ 0 w 4464156"/>
              <a:gd name="connsiteY4" fmla="*/ 0 h 139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4156" h="1395049">
                <a:moveTo>
                  <a:pt x="0" y="0"/>
                </a:moveTo>
                <a:lnTo>
                  <a:pt x="4464156" y="0"/>
                </a:lnTo>
                <a:lnTo>
                  <a:pt x="4464156" y="1395049"/>
                </a:lnTo>
                <a:lnTo>
                  <a:pt x="0" y="13950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Engagement through </a:t>
            </a:r>
            <a:r>
              <a:rPr lang="en-US" sz="1600" b="1" kern="1200" dirty="0" smtClean="0"/>
              <a:t>bilateral</a:t>
            </a:r>
            <a:r>
              <a:rPr lang="en-US" sz="1600" kern="1200" dirty="0" smtClean="0"/>
              <a:t> and </a:t>
            </a:r>
            <a:r>
              <a:rPr lang="en-US" sz="1600" b="1" kern="1200" dirty="0" smtClean="0"/>
              <a:t>regional</a:t>
            </a:r>
            <a:r>
              <a:rPr lang="en-US" sz="1600" kern="1200" dirty="0" smtClean="0"/>
              <a:t> activities, </a:t>
            </a:r>
            <a:r>
              <a:rPr lang="en-US" sz="1600" b="1" kern="1200" dirty="0" smtClean="0"/>
              <a:t>research</a:t>
            </a:r>
            <a:r>
              <a:rPr lang="en-US" sz="1600" kern="1200" dirty="0" smtClean="0"/>
              <a:t>, and </a:t>
            </a:r>
            <a:r>
              <a:rPr lang="en-US" sz="1600" b="1" kern="1200" dirty="0" smtClean="0"/>
              <a:t>in-country technical advisors</a:t>
            </a:r>
            <a:endParaRPr lang="en-US" sz="1600" b="1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64C-109C-4A63-9349-38A756159B4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613" y="2421146"/>
            <a:ext cx="954925" cy="10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05" y="533400"/>
            <a:ext cx="8266461" cy="9144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What are the specific needs of REDD+ countries in terms of forest monitoring and MRV</a:t>
            </a:r>
            <a:endParaRPr lang="en-US" sz="2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077199" cy="44958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/>
              <a:t>Needs assessment varies among countries, the person asked in the country, and the program conducting the </a:t>
            </a:r>
            <a:r>
              <a:rPr lang="en-US" sz="2000" i="1" dirty="0" smtClean="0"/>
              <a:t>assessment</a:t>
            </a:r>
          </a:p>
          <a:p>
            <a:pPr marL="0" indent="0">
              <a:buNone/>
            </a:pPr>
            <a:endParaRPr lang="en-US" sz="2000" i="1" dirty="0" smtClean="0"/>
          </a:p>
          <a:p>
            <a:r>
              <a:rPr lang="en-US" sz="2000" dirty="0" smtClean="0"/>
              <a:t>Governance (legal frameworks, mandates and institutionalization of REDD+ processes)</a:t>
            </a:r>
          </a:p>
          <a:p>
            <a:r>
              <a:rPr lang="en-US" sz="2000" dirty="0" smtClean="0"/>
              <a:t>Capacity to set reference levels, and monitoring safeguards</a:t>
            </a:r>
          </a:p>
          <a:p>
            <a:r>
              <a:rPr lang="en-US" sz="2000" dirty="0" smtClean="0"/>
              <a:t>Technical, financial and administrative support</a:t>
            </a:r>
          </a:p>
          <a:p>
            <a:r>
              <a:rPr lang="en-US" sz="2000" dirty="0" smtClean="0"/>
              <a:t>Need to implement National Forest Monitoring Systems for other purposes beyond REDD+</a:t>
            </a:r>
          </a:p>
          <a:p>
            <a:r>
              <a:rPr lang="en-US" sz="2000" dirty="0" smtClean="0"/>
              <a:t>REDD projects in states and provinces for some regions (SE Asia)</a:t>
            </a:r>
          </a:p>
          <a:p>
            <a:r>
              <a:rPr lang="en-US" sz="2000" dirty="0" smtClean="0"/>
              <a:t>Emerging technologies </a:t>
            </a: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648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05" y="533400"/>
            <a:ext cx="8266461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How is SilvaCarbon helping to meet country needs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36" y="1295400"/>
            <a:ext cx="4353825" cy="22098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 smtClean="0">
              <a:latin typeface="Century Gothic" panose="020B0502020202020204" pitchFamily="34" charset="0"/>
            </a:endParaRPr>
          </a:p>
          <a:p>
            <a:r>
              <a:rPr lang="en-US" sz="1600" dirty="0" smtClean="0">
                <a:latin typeface="Century Gothic" panose="020B0502020202020204" pitchFamily="34" charset="0"/>
              </a:rPr>
              <a:t>Improved Forest Inventories 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Improved remote sensing</a:t>
            </a: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Integration of remotely sensed and </a:t>
            </a:r>
            <a:r>
              <a:rPr lang="en-US" sz="1600" i="1" dirty="0" smtClean="0">
                <a:latin typeface="Century Gothic" panose="020B0502020202020204" pitchFamily="34" charset="0"/>
              </a:rPr>
              <a:t>in situ </a:t>
            </a:r>
            <a:r>
              <a:rPr lang="en-US" sz="1600" dirty="0" smtClean="0">
                <a:latin typeface="Century Gothic" panose="020B0502020202020204" pitchFamily="34" charset="0"/>
              </a:rPr>
              <a:t>data </a:t>
            </a: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GHG </a:t>
            </a:r>
            <a:r>
              <a:rPr lang="en-US" sz="1600" dirty="0">
                <a:latin typeface="Century Gothic" panose="020B0502020202020204" pitchFamily="34" charset="0"/>
              </a:rPr>
              <a:t>inventory and reporting (ALU tool)</a:t>
            </a:r>
          </a:p>
          <a:p>
            <a:endParaRPr lang="en-US" sz="2000" dirty="0" smtClean="0"/>
          </a:p>
        </p:txBody>
      </p:sp>
      <p:pic>
        <p:nvPicPr>
          <p:cNvPr id="8" name="Picture 2" descr="http://lowemissionsasia.org/sites/default/files/Mangrove_Training_Trang_field%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89" y="1600200"/>
            <a:ext cx="284267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531667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100" i="1" dirty="0" smtClean="0"/>
              <a:t>2011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6019800"/>
            <a:ext cx="449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 smtClean="0"/>
              <a:t>           Goddard </a:t>
            </a:r>
            <a:r>
              <a:rPr lang="en-US" sz="1100" dirty="0"/>
              <a:t>Space Flight Center Scientific Visualization </a:t>
            </a:r>
            <a:r>
              <a:rPr lang="en-US" sz="1100" dirty="0" smtClean="0"/>
              <a:t>Studio/NASA</a:t>
            </a:r>
          </a:p>
          <a:p>
            <a:pPr lvl="0"/>
            <a:r>
              <a:rPr lang="en-US" sz="1100" dirty="0" smtClean="0">
                <a:solidFill>
                  <a:prstClr val="black"/>
                </a:solidFill>
              </a:rPr>
              <a:t>           </a:t>
            </a:r>
            <a:r>
              <a:rPr lang="en-US" sz="1100" dirty="0" err="1" smtClean="0">
                <a:solidFill>
                  <a:prstClr val="black"/>
                </a:solidFill>
              </a:rPr>
              <a:t>Rondoña</a:t>
            </a:r>
            <a:r>
              <a:rPr lang="en-US" sz="1100" dirty="0" smtClean="0">
                <a:solidFill>
                  <a:prstClr val="black"/>
                </a:solidFill>
              </a:rPr>
              <a:t>, Brazil – Human deforestation impact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733800"/>
            <a:ext cx="3314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66461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REMOTE SENSING</a:t>
            </a:r>
            <a:endParaRPr lang="en-US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28194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US" sz="1600" b="1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600" b="1" dirty="0" smtClean="0">
                <a:latin typeface="Century Gothic" panose="020B0502020202020204" pitchFamily="34" charset="0"/>
              </a:rPr>
              <a:t>Does not developed tools, but support the development and testing of tools. </a:t>
            </a:r>
          </a:p>
          <a:p>
            <a:pPr marL="0" lvl="0" indent="0">
              <a:buNone/>
            </a:pPr>
            <a:endParaRPr lang="en-US" sz="1600" b="1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Present </a:t>
            </a:r>
            <a:r>
              <a:rPr lang="en-US" sz="1600" dirty="0">
                <a:latin typeface="Century Gothic" panose="020B0502020202020204" pitchFamily="34" charset="0"/>
              </a:rPr>
              <a:t>all GFOI capacity building efforts supporting forest cover mapping for reporting to REDD</a:t>
            </a:r>
            <a:r>
              <a:rPr lang="en-US" sz="1600" dirty="0" smtClean="0">
                <a:latin typeface="Century Gothic" panose="020B0502020202020204" pitchFamily="34" charset="0"/>
              </a:rPr>
              <a:t>+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Support countries establish partnerships and implementing remote sensing methodologies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Promote research around EO for forest monitoring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9" y="4173801"/>
            <a:ext cx="2217911" cy="1663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3801"/>
            <a:ext cx="2938069" cy="1657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66" y="4173801"/>
            <a:ext cx="2217910" cy="16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66461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REMOTE SENSING</a:t>
            </a:r>
            <a:endParaRPr lang="en-US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28194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US" sz="1600" b="1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Does not developed tools, but support the development and testing of tools. </a:t>
            </a:r>
          </a:p>
          <a:p>
            <a:pPr marL="0" lvl="0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600" b="1" dirty="0" smtClean="0">
                <a:latin typeface="Century Gothic" panose="020B0502020202020204" pitchFamily="34" charset="0"/>
              </a:rPr>
              <a:t>Present </a:t>
            </a:r>
            <a:r>
              <a:rPr lang="en-US" sz="1600" b="1" dirty="0">
                <a:latin typeface="Century Gothic" panose="020B0502020202020204" pitchFamily="34" charset="0"/>
              </a:rPr>
              <a:t>all GFOI capacity building efforts supporting forest cover mapping for reporting to REDD</a:t>
            </a:r>
            <a:r>
              <a:rPr lang="en-US" sz="1600" b="1" dirty="0" smtClean="0">
                <a:latin typeface="Century Gothic" panose="020B0502020202020204" pitchFamily="34" charset="0"/>
              </a:rPr>
              <a:t>+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Support countries establish partnerships and implementing remote sensing methodologies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Promote research around EO for forest monitoring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9" y="4173801"/>
            <a:ext cx="2217911" cy="1663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3801"/>
            <a:ext cx="2938069" cy="1657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66" y="4173801"/>
            <a:ext cx="2217910" cy="16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66461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REMOTE SENSING</a:t>
            </a:r>
            <a:endParaRPr lang="en-US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452" y="3650635"/>
            <a:ext cx="4515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Objectives</a:t>
            </a:r>
            <a:endParaRPr lang="en-AU" sz="1600" b="1" dirty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Showcase </a:t>
            </a:r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</a:rPr>
              <a:t>operational methodologies for different aspects of forest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Provide and space </a:t>
            </a:r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</a:rPr>
              <a:t>for discuss new cutting edge research 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Provide an space for testing and demonstration of field methods using new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14308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4495800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Regional GFOI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14 in Latin-America</a:t>
            </a:r>
          </a:p>
          <a:p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  <a:hlinkClick r:id="rId2"/>
              </a:rPr>
              <a:t>https://sites.google.com/site/talleresgeofct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  <a:hlinkClick r:id="rId2"/>
              </a:rPr>
              <a:t>/</a:t>
            </a:r>
            <a:endParaRPr lang="en-AU" sz="1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</a:rPr>
              <a:t>5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 in SE Asia</a:t>
            </a:r>
          </a:p>
          <a:p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  <a:hlinkClick r:id="rId3"/>
              </a:rPr>
              <a:t>https://sites.google.com/site/gfoiseasiacapacitybuilding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  <a:hlinkClick r:id="rId3"/>
              </a:rPr>
              <a:t>/</a:t>
            </a:r>
            <a:endParaRPr lang="en-AU" sz="1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</a:rPr>
              <a:t>2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</a:rPr>
              <a:t> in Central Africa</a:t>
            </a:r>
          </a:p>
          <a:p>
            <a:r>
              <a:rPr lang="en-AU" sz="1400" dirty="0">
                <a:solidFill>
                  <a:srgbClr val="143084"/>
                </a:solidFill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AU" sz="1400" dirty="0" smtClean="0">
                <a:solidFill>
                  <a:srgbClr val="143084"/>
                </a:solidFill>
                <a:latin typeface="Century Gothic" panose="020B0502020202020204" pitchFamily="34" charset="0"/>
                <a:hlinkClick r:id="rId4"/>
              </a:rPr>
              <a:t>sites.google.com/site/gfoiafricacapacitybuilding/home/first-gfoi-forest-monitoring-workshop</a:t>
            </a:r>
            <a:endParaRPr lang="en-AU" sz="1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endParaRPr lang="en-AU" sz="1400" dirty="0" smtClean="0">
              <a:solidFill>
                <a:srgbClr val="143084"/>
              </a:solidFill>
              <a:latin typeface="Century Gothic" panose="020B0502020202020204" pitchFamily="34" charset="0"/>
            </a:endParaRPr>
          </a:p>
          <a:p>
            <a:endParaRPr lang="en-AU" sz="2400" dirty="0">
              <a:solidFill>
                <a:srgbClr val="14308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4" descr="https://lh6.googleusercontent.com/-8g6WhBWJfrE/UvjJlyGmWTI/AAAAAAAAHxs/DJ4PDMicQrU/s1152/DSC_6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65" y="2057400"/>
            <a:ext cx="3864509" cy="25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66461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REMOTE SENSING</a:t>
            </a:r>
            <a:endParaRPr lang="en-US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28194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US" sz="1600" b="1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Does not developed tools, but support the development and testing of tools. </a:t>
            </a:r>
          </a:p>
          <a:p>
            <a:pPr marL="0" lvl="0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Present </a:t>
            </a:r>
            <a:r>
              <a:rPr lang="en-US" sz="1600" dirty="0">
                <a:latin typeface="Century Gothic" panose="020B0502020202020204" pitchFamily="34" charset="0"/>
              </a:rPr>
              <a:t>all GFOI capacity building efforts supporting forest cover mapping for reporting to REDD</a:t>
            </a:r>
            <a:r>
              <a:rPr lang="en-US" sz="1600" dirty="0" smtClean="0">
                <a:latin typeface="Century Gothic" panose="020B0502020202020204" pitchFamily="34" charset="0"/>
              </a:rPr>
              <a:t>+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  <a:p>
            <a:pPr lvl="0"/>
            <a:r>
              <a:rPr lang="en-US" sz="1600" dirty="0" smtClean="0">
                <a:latin typeface="Century Gothic" panose="020B0502020202020204" pitchFamily="34" charset="0"/>
              </a:rPr>
              <a:t>Support countries establish partnerships and implementing remote sensing methodologies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  <a:p>
            <a:pPr lvl="0"/>
            <a:r>
              <a:rPr lang="en-US" sz="1600" b="1" dirty="0" smtClean="0">
                <a:latin typeface="Century Gothic" panose="020B0502020202020204" pitchFamily="34" charset="0"/>
              </a:rPr>
              <a:t>Promote research around EO for forest monitoring</a:t>
            </a:r>
            <a:endParaRPr lang="en-US" sz="1600" b="1" dirty="0">
              <a:latin typeface="Century Gothic" panose="020B0502020202020204" pitchFamily="34" charset="0"/>
            </a:endParaRPr>
          </a:p>
          <a:p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9" y="4173801"/>
            <a:ext cx="2217911" cy="1663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3801"/>
            <a:ext cx="2938069" cy="1657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66" y="4173801"/>
            <a:ext cx="2217910" cy="16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5205</TotalTime>
  <Words>633</Words>
  <Application>Microsoft Office PowerPoint</Application>
  <PresentationFormat>On-screen Show (4:3)</PresentationFormat>
  <Paragraphs>173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SILVACARBON PARTNERS</vt:lpstr>
      <vt:lpstr>PARTNER COUNTRIES</vt:lpstr>
      <vt:lpstr> What are the specific needs of REDD+ countries in terms of forest monitoring and MRV</vt:lpstr>
      <vt:lpstr>How is SilvaCarbon helping to meet country needs</vt:lpstr>
      <vt:lpstr>REMOTE SENSING</vt:lpstr>
      <vt:lpstr>REMOTE SENSING</vt:lpstr>
      <vt:lpstr>REMOTE SENSING</vt:lpstr>
      <vt:lpstr>REMOTE SENSING</vt:lpstr>
      <vt:lpstr>REMOTE SENSING</vt:lpstr>
      <vt:lpstr>How SilvaCarbon benefit from engagement with GFOI</vt:lpstr>
      <vt:lpstr>  LOOKING FORWARD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M Moore</dc:creator>
  <cp:lastModifiedBy>Wilson, Sylvia N.</cp:lastModifiedBy>
  <cp:revision>84</cp:revision>
  <dcterms:created xsi:type="dcterms:W3CDTF">2013-05-21T12:53:33Z</dcterms:created>
  <dcterms:modified xsi:type="dcterms:W3CDTF">2016-09-07T12:11:07Z</dcterms:modified>
</cp:coreProperties>
</file>