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01" r:id="rId3"/>
    <p:sldId id="309" r:id="rId4"/>
    <p:sldId id="31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5"/>
    <p:restoredTop sz="95829" autoAdjust="0"/>
  </p:normalViewPr>
  <p:slideViewPr>
    <p:cSldViewPr snapToGrid="0" snapToObjects="1">
      <p:cViewPr>
        <p:scale>
          <a:sx n="100" d="100"/>
          <a:sy n="100" d="100"/>
        </p:scale>
        <p:origin x="-432" y="4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54B0B-81C4-884E-B14F-07301C7FA896}" type="datetimeFigureOut">
              <a:rPr lang="en-US" smtClean="0"/>
              <a:t>08/09/16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535CD-27C0-1542-A83C-0E84A2E1E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709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8AEE1-B6DF-B643-873D-F3B314E6EA40}" type="datetimeFigureOut">
              <a:rPr lang="en-US" smtClean="0"/>
              <a:t>08/09/16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2A2F6-F579-EF4A-98AC-4E8D000D1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430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9237"/>
            <a:ext cx="6400800" cy="6674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77329" y="2501911"/>
            <a:ext cx="6860028" cy="69878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pic>
        <p:nvPicPr>
          <p:cNvPr id="10" name="Picture 9" descr="geo_logo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2"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21447" y="6226899"/>
            <a:ext cx="1761803" cy="569336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SDCG-8</a:t>
            </a:r>
          </a:p>
          <a:p>
            <a:pPr>
              <a:defRPr/>
            </a:pPr>
            <a:r>
              <a:rPr lang="en-US" b="1" dirty="0" smtClean="0"/>
              <a:t>DLR, Bonn, Germany</a:t>
            </a:r>
            <a:endParaRPr lang="en-US" sz="1000" b="1" dirty="0" smtClean="0"/>
          </a:p>
          <a:p>
            <a:pPr>
              <a:defRPr/>
            </a:pPr>
            <a:r>
              <a:rPr lang="en-US" sz="1000" b="1" dirty="0" smtClean="0"/>
              <a:t>September 23</a:t>
            </a:r>
            <a:r>
              <a:rPr lang="en-US" sz="1000" b="1" baseline="30000" dirty="0" smtClean="0"/>
              <a:t>rd</a:t>
            </a:r>
            <a:r>
              <a:rPr lang="en-US" sz="1000" b="1" dirty="0" smtClean="0"/>
              <a:t>-25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2015</a:t>
            </a:r>
            <a:endParaRPr lang="en-US" sz="1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08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09" y="89224"/>
            <a:ext cx="6004205" cy="698785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09" y="134989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21447" y="6226899"/>
            <a:ext cx="1759106" cy="56933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b="1" dirty="0" smtClean="0"/>
              <a:t>SDCG-8</a:t>
            </a:r>
          </a:p>
          <a:p>
            <a:pPr>
              <a:defRPr/>
            </a:pPr>
            <a:r>
              <a:rPr lang="en-US" b="1" dirty="0" smtClean="0"/>
              <a:t>DLR, Bonn, Germany</a:t>
            </a:r>
            <a:endParaRPr lang="en-US" sz="1000" b="1" dirty="0" smtClean="0"/>
          </a:p>
          <a:p>
            <a:pPr>
              <a:defRPr/>
            </a:pPr>
            <a:r>
              <a:rPr lang="en-US" sz="1000" b="1" dirty="0" smtClean="0"/>
              <a:t>September 23</a:t>
            </a:r>
            <a:r>
              <a:rPr lang="en-US" sz="1000" b="1" baseline="30000" dirty="0" smtClean="0"/>
              <a:t>rd</a:t>
            </a:r>
            <a:r>
              <a:rPr lang="en-US" sz="1000" b="1" dirty="0" smtClean="0"/>
              <a:t>-25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2015</a:t>
            </a:r>
            <a:endParaRPr lang="en-US" sz="1000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91601" y="6322870"/>
            <a:ext cx="51038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 algn="ctr"/>
            <a:fld id="{82D36AB3-2316-484A-8EF9-67EFC1B9B32B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7" name="Picture 6" descr="geo_logo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2"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157564"/>
            <a:ext cx="9144000" cy="646329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 smtClean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639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geo_logo.png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2"/>
          <a:stretch/>
        </p:blipFill>
        <p:spPr>
          <a:xfrm>
            <a:off x="157593" y="6322870"/>
            <a:ext cx="889949" cy="398431"/>
          </a:xfrm>
          <a:prstGeom prst="rect">
            <a:avLst/>
          </a:prstGeom>
        </p:spPr>
      </p:pic>
      <p:pic>
        <p:nvPicPr>
          <p:cNvPr id="12" name="Picture 11" descr="ceos_logo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487" y="6267408"/>
            <a:ext cx="1263253" cy="500248"/>
          </a:xfrm>
          <a:prstGeom prst="rect">
            <a:avLst/>
          </a:prstGeom>
        </p:spPr>
      </p:pic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21447" y="6226899"/>
            <a:ext cx="1752843" cy="569336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b="1" dirty="0" smtClean="0"/>
              <a:t>SDCG-8</a:t>
            </a:r>
          </a:p>
          <a:p>
            <a:pPr>
              <a:defRPr/>
            </a:pPr>
            <a:r>
              <a:rPr lang="en-US" b="1" dirty="0" smtClean="0"/>
              <a:t>DLR, Bonn, Germany</a:t>
            </a:r>
            <a:endParaRPr lang="en-US" sz="1000" b="1" dirty="0" smtClean="0"/>
          </a:p>
          <a:p>
            <a:pPr>
              <a:defRPr/>
            </a:pPr>
            <a:r>
              <a:rPr lang="en-US" sz="1000" b="1" dirty="0" smtClean="0"/>
              <a:t>September 23</a:t>
            </a:r>
            <a:r>
              <a:rPr lang="en-US" sz="1000" b="1" baseline="30000" dirty="0" smtClean="0"/>
              <a:t>rd</a:t>
            </a:r>
            <a:r>
              <a:rPr lang="en-US" sz="1000" b="1" dirty="0" smtClean="0"/>
              <a:t>-25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 2015</a:t>
            </a:r>
            <a:endParaRPr lang="en-US" sz="1000" dirty="0" smtClean="0"/>
          </a:p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1601" y="6322870"/>
            <a:ext cx="51038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 algn="ctr"/>
            <a:fld id="{82D36AB3-2316-484A-8EF9-67EFC1B9B32B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01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pot-take5.org" TargetMode="Externa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3712323"/>
            <a:ext cx="6400800" cy="901913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Frank Martin Seifert, ESA</a:t>
            </a:r>
            <a:endParaRPr lang="en-US" i="1" dirty="0"/>
          </a:p>
          <a:p>
            <a:r>
              <a:rPr lang="en-US" i="1" dirty="0" smtClean="0"/>
              <a:t>SDCG-10 Session #4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7329" y="1802428"/>
            <a:ext cx="6860028" cy="698785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  <a:latin typeface="Calibri" charset="0"/>
                <a:ea typeface="ＭＳ Ｐゴシック" charset="0"/>
                <a:cs typeface="ＭＳ Ｐゴシック" charset="0"/>
              </a:rPr>
              <a:t>ESA/CNES </a:t>
            </a:r>
            <a:r>
              <a:rPr lang="en-US" sz="3600" dirty="0">
                <a:solidFill>
                  <a:schemeClr val="accent2"/>
                </a:solidFill>
                <a:latin typeface="Calibri" charset="0"/>
                <a:ea typeface="ＭＳ Ｐゴシック" charset="0"/>
                <a:cs typeface="ＭＳ Ｐゴシック" charset="0"/>
              </a:rPr>
              <a:t>Spot5Take5 </a:t>
            </a:r>
            <a:r>
              <a:rPr lang="en-US" sz="3600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access to </a:t>
            </a:r>
            <a:br>
              <a:rPr lang="en-US" sz="3600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3600" dirty="0">
                <a:solidFill>
                  <a:schemeClr val="tx2"/>
                </a:solidFill>
                <a:latin typeface="Calibri" charset="0"/>
                <a:ea typeface="ＭＳ Ｐゴシック" charset="0"/>
                <a:cs typeface="ＭＳ Ｐゴシック" charset="0"/>
              </a:rPr>
              <a:t>R&amp;D Support strategy (</a:t>
            </a:r>
            <a:r>
              <a:rPr lang="en-AU" sz="3200" dirty="0">
                <a:solidFill>
                  <a:schemeClr val="tx2"/>
                </a:solidFill>
              </a:rPr>
              <a:t>Element 3</a:t>
            </a:r>
            <a:r>
              <a:rPr lang="en-AU" sz="3200" dirty="0" smtClean="0">
                <a:solidFill>
                  <a:schemeClr val="tx2"/>
                </a:solidFill>
              </a:rPr>
              <a:t>)</a:t>
            </a:r>
            <a:br>
              <a:rPr lang="en-AU" sz="3200" dirty="0" smtClean="0">
                <a:solidFill>
                  <a:schemeClr val="tx2"/>
                </a:solidFill>
              </a:rPr>
            </a:br>
            <a:r>
              <a:rPr lang="en-AU" sz="3200" dirty="0" smtClean="0">
                <a:solidFill>
                  <a:schemeClr val="tx2"/>
                </a:solidFill>
              </a:rPr>
              <a:t>– Status update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21447" y="6226899"/>
            <a:ext cx="1761803" cy="569336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SDCG-10</a:t>
            </a:r>
          </a:p>
          <a:p>
            <a:pPr>
              <a:defRPr/>
            </a:pPr>
            <a:r>
              <a:rPr lang="en-US" b="1" dirty="0" smtClean="0"/>
              <a:t>Reading, U.K.</a:t>
            </a:r>
            <a:endParaRPr lang="en-US" sz="1000" b="1" dirty="0" smtClean="0"/>
          </a:p>
          <a:p>
            <a:pPr>
              <a:defRPr/>
            </a:pPr>
            <a:r>
              <a:rPr lang="en-US" sz="1000" b="1" dirty="0" smtClean="0"/>
              <a:t>Sept 7-9, 2016</a:t>
            </a:r>
            <a:endParaRPr lang="en-US" sz="1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530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676400" y="122021"/>
            <a:ext cx="6011333" cy="656912"/>
          </a:xfrm>
        </p:spPr>
        <p:txBody>
          <a:bodyPr/>
          <a:lstStyle/>
          <a:p>
            <a:r>
              <a:rPr lang="en-GB" dirty="0"/>
              <a:t>ESA/CNES – Spot5Take5</a:t>
            </a:r>
            <a:endParaRPr lang="en-US" sz="36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396999" cy="88443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 descr="SPOT5T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8518"/>
            <a:ext cx="9144000" cy="5766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659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09600" y="1003300"/>
            <a:ext cx="7865533" cy="52578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600" b="1" i="1" dirty="0" smtClean="0">
                <a:solidFill>
                  <a:schemeClr val="tx2"/>
                </a:solidFill>
              </a:rPr>
              <a:t>Background</a:t>
            </a:r>
            <a:endParaRPr lang="en-US" sz="1200" b="1" i="1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en-US" sz="1200" b="1" i="1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From </a:t>
            </a:r>
            <a:r>
              <a:rPr lang="en-US" sz="2200" b="1" dirty="0" smtClean="0">
                <a:solidFill>
                  <a:schemeClr val="tx2"/>
                </a:solidFill>
              </a:rPr>
              <a:t>April to September 2015 </a:t>
            </a:r>
            <a:r>
              <a:rPr lang="en-US" sz="2200" dirty="0" smtClean="0">
                <a:solidFill>
                  <a:schemeClr val="tx2"/>
                </a:solidFill>
              </a:rPr>
              <a:t>SPOT</a:t>
            </a:r>
            <a:r>
              <a:rPr lang="en-US" sz="2200" dirty="0">
                <a:solidFill>
                  <a:schemeClr val="tx2"/>
                </a:solidFill>
              </a:rPr>
              <a:t>-5 was placed in a 5 days cycle </a:t>
            </a:r>
            <a:r>
              <a:rPr lang="en-US" sz="2200" dirty="0" smtClean="0">
                <a:solidFill>
                  <a:schemeClr val="tx2"/>
                </a:solidFill>
              </a:rPr>
              <a:t>orbit to acquires </a:t>
            </a:r>
            <a:r>
              <a:rPr lang="en-US" sz="2200" dirty="0">
                <a:solidFill>
                  <a:schemeClr val="tx2"/>
                </a:solidFill>
              </a:rPr>
              <a:t>data over </a:t>
            </a:r>
            <a:r>
              <a:rPr lang="en-US" sz="2200" b="1" dirty="0">
                <a:solidFill>
                  <a:schemeClr val="tx2"/>
                </a:solidFill>
              </a:rPr>
              <a:t>150 selected sites </a:t>
            </a:r>
            <a:r>
              <a:rPr lang="en-US" sz="2200" dirty="0">
                <a:solidFill>
                  <a:schemeClr val="tx2"/>
                </a:solidFill>
              </a:rPr>
              <a:t>every 5 days under constant angles</a:t>
            </a:r>
            <a:r>
              <a:rPr lang="en-US" sz="2200" dirty="0" smtClean="0">
                <a:solidFill>
                  <a:schemeClr val="tx2"/>
                </a:solidFill>
              </a:rPr>
              <a:t>.</a:t>
            </a:r>
            <a:endParaRPr lang="en-US" sz="22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r>
              <a:rPr lang="en-US" sz="2200" dirty="0">
                <a:solidFill>
                  <a:schemeClr val="tx2"/>
                </a:solidFill>
              </a:rPr>
              <a:t>These Sentinel-2 type time series are made available by ESA and CNES to the scientific community to support the development of time series analysis in preparation for the exploitation of the Sentinel-2 mission</a:t>
            </a:r>
            <a:r>
              <a:rPr lang="en-US" sz="1200" i="1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  <a:defRPr/>
            </a:pPr>
            <a:endParaRPr lang="en-US" sz="1200" i="1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r>
              <a:rPr lang="en-US" sz="2600" b="1" i="1" dirty="0">
                <a:solidFill>
                  <a:schemeClr val="tx2"/>
                </a:solidFill>
              </a:rPr>
              <a:t>Data provision procedures</a:t>
            </a:r>
          </a:p>
          <a:p>
            <a:pPr marL="0" indent="0">
              <a:buNone/>
              <a:defRPr/>
            </a:pPr>
            <a:endParaRPr lang="en-US" sz="1200" i="1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Spot5Take5 </a:t>
            </a:r>
            <a:r>
              <a:rPr lang="en-US" sz="2200" dirty="0">
                <a:solidFill>
                  <a:schemeClr val="tx2"/>
                </a:solidFill>
              </a:rPr>
              <a:t>data </a:t>
            </a:r>
            <a:r>
              <a:rPr lang="en-US" sz="2200" dirty="0" smtClean="0">
                <a:solidFill>
                  <a:schemeClr val="tx2"/>
                </a:solidFill>
              </a:rPr>
              <a:t>are distributed </a:t>
            </a:r>
            <a:r>
              <a:rPr lang="en-US" sz="2200" dirty="0">
                <a:solidFill>
                  <a:schemeClr val="tx2"/>
                </a:solidFill>
              </a:rPr>
              <a:t>with a free and open policy via the joint ESA-CNES </a:t>
            </a:r>
            <a:r>
              <a:rPr lang="en-US" sz="2200" dirty="0" err="1">
                <a:solidFill>
                  <a:schemeClr val="tx2"/>
                </a:solidFill>
              </a:rPr>
              <a:t>webportal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b="1" dirty="0">
                <a:solidFill>
                  <a:schemeClr val="tx2"/>
                </a:solidFill>
                <a:hlinkClick r:id="rId2"/>
              </a:rPr>
              <a:t>https://spot-take5.</a:t>
            </a:r>
            <a:r>
              <a:rPr lang="en-US" sz="2200" b="1" dirty="0" smtClean="0">
                <a:solidFill>
                  <a:schemeClr val="tx2"/>
                </a:solidFill>
                <a:hlinkClick r:id="rId2"/>
              </a:rPr>
              <a:t>org</a:t>
            </a:r>
            <a:endParaRPr lang="en-US" sz="2200" b="1" dirty="0" smtClean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2200" dirty="0" smtClean="0">
                <a:solidFill>
                  <a:schemeClr val="tx2"/>
                </a:solidFill>
              </a:rPr>
              <a:t>For R&amp;D purpose non-commercial use</a:t>
            </a:r>
            <a:endParaRPr lang="en-US" sz="22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676400" y="122021"/>
            <a:ext cx="6011333" cy="656912"/>
          </a:xfrm>
        </p:spPr>
        <p:txBody>
          <a:bodyPr/>
          <a:lstStyle/>
          <a:p>
            <a:r>
              <a:rPr lang="en-GB" dirty="0"/>
              <a:t>ESA/CNES – Spot5Take5</a:t>
            </a:r>
            <a:endParaRPr lang="en-US" sz="36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396999" cy="884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933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676400" y="122021"/>
            <a:ext cx="6011333" cy="656912"/>
          </a:xfrm>
        </p:spPr>
        <p:txBody>
          <a:bodyPr/>
          <a:lstStyle/>
          <a:p>
            <a:r>
              <a:rPr lang="en-GB" dirty="0"/>
              <a:t>ESA/CNES – Spot5Take5</a:t>
            </a:r>
            <a:endParaRPr lang="en-US" sz="36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396999" cy="884430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rcRect l="10061" r="10061"/>
          <a:stretch>
            <a:fillRect/>
          </a:stretch>
        </p:blipFill>
        <p:spPr>
          <a:xfrm>
            <a:off x="0" y="1773431"/>
            <a:ext cx="9144000" cy="5028847"/>
          </a:xfr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1003300"/>
            <a:ext cx="7865533" cy="52578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  <a:defRPr/>
            </a:pPr>
            <a:r>
              <a:rPr lang="en-US" sz="2600" b="1" dirty="0" smtClean="0">
                <a:solidFill>
                  <a:schemeClr val="tx2"/>
                </a:solidFill>
              </a:rPr>
              <a:t>150 sites globally</a:t>
            </a:r>
            <a:endParaRPr lang="en-US" sz="12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630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13734</TotalTime>
  <Words>155</Words>
  <Application>Microsoft Macintosh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ESA/CNES Spot5Take5 access to  R&amp;D Support strategy (Element 3) – Status update</vt:lpstr>
      <vt:lpstr>ESA/CNES – Spot5Take5</vt:lpstr>
      <vt:lpstr>ESA/CNES – Spot5Take5</vt:lpstr>
      <vt:lpstr>ESA/CNES – Spot5Take5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Steventon</dc:creator>
  <cp:lastModifiedBy>Frank Martin Seifert</cp:lastModifiedBy>
  <cp:revision>118</cp:revision>
  <dcterms:created xsi:type="dcterms:W3CDTF">2015-02-13T06:47:15Z</dcterms:created>
  <dcterms:modified xsi:type="dcterms:W3CDTF">2016-09-08T09:25:50Z</dcterms:modified>
</cp:coreProperties>
</file>