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286" r:id="rId4"/>
    <p:sldId id="309" r:id="rId5"/>
    <p:sldId id="310" r:id="rId6"/>
    <p:sldId id="301" r:id="rId7"/>
    <p:sldId id="303" r:id="rId8"/>
    <p:sldId id="311" r:id="rId9"/>
    <p:sldId id="312" r:id="rId10"/>
    <p:sldId id="313" r:id="rId11"/>
    <p:sldId id="314" r:id="rId12"/>
    <p:sldId id="315" r:id="rId13"/>
    <p:sldId id="31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829" autoAdjust="0"/>
  </p:normalViewPr>
  <p:slideViewPr>
    <p:cSldViewPr snapToGrid="0" snapToObjects="1">
      <p:cViewPr>
        <p:scale>
          <a:sx n="70" d="100"/>
          <a:sy n="70" d="100"/>
        </p:scale>
        <p:origin x="-2040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07/09/16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Delphine Fontannaz, C</a:t>
            </a:r>
            <a:r>
              <a:rPr lang="en-US" i="1" dirty="0"/>
              <a:t>éc</a:t>
            </a:r>
            <a:r>
              <a:rPr lang="en-US" i="1" dirty="0" smtClean="0"/>
              <a:t>ile Vignolles, Steven Hosford</a:t>
            </a:r>
            <a:endParaRPr lang="en-US" i="1" dirty="0"/>
          </a:p>
          <a:p>
            <a:r>
              <a:rPr lang="en-US" i="1" dirty="0" smtClean="0"/>
              <a:t>SDCG-10 Session #4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contributions to </a:t>
            </a:r>
            <a:b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R&amp;D Support strategy (</a:t>
            </a:r>
            <a:r>
              <a:rPr lang="en-AU" sz="3200" dirty="0">
                <a:solidFill>
                  <a:schemeClr val="tx2"/>
                </a:solidFill>
              </a:rPr>
              <a:t>Element 3</a:t>
            </a:r>
            <a:r>
              <a:rPr lang="en-AU" sz="3200" dirty="0" smtClean="0">
                <a:solidFill>
                  <a:schemeClr val="tx2"/>
                </a:solidFill>
              </a:rPr>
              <a:t>)</a:t>
            </a:r>
            <a:br>
              <a:rPr lang="en-AU" sz="3200" dirty="0" smtClean="0">
                <a:solidFill>
                  <a:schemeClr val="tx2"/>
                </a:solidFill>
              </a:rPr>
            </a:br>
            <a:r>
              <a:rPr lang="en-AU" sz="3200" dirty="0" smtClean="0">
                <a:solidFill>
                  <a:schemeClr val="tx2"/>
                </a:solidFill>
              </a:rPr>
              <a:t>– Status update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SDCG-10</a:t>
            </a:r>
          </a:p>
          <a:p>
            <a:pPr>
              <a:defRPr/>
            </a:pPr>
            <a:r>
              <a:rPr lang="en-US" b="1" dirty="0" smtClean="0"/>
              <a:t>Reading, U.K.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 7-9, 2016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10</a:t>
            </a:fld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3289109" y="1487607"/>
              <a:ext cx="19516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1000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registered</a:t>
              </a:r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users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55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Semantic</a:t>
            </a:r>
            <a:r>
              <a:rPr lang="fr-FR" dirty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sz="2400" dirty="0" smtClean="0"/>
              <a:t>(</a:t>
            </a:r>
            <a:r>
              <a:rPr lang="fr-FR" sz="2400" dirty="0" err="1" smtClean="0"/>
              <a:t>also</a:t>
            </a:r>
            <a:r>
              <a:rPr lang="fr-FR" sz="2400" dirty="0" smtClean="0"/>
              <a:t> in </a:t>
            </a:r>
            <a:r>
              <a:rPr lang="fr-FR" sz="2400" dirty="0" err="1" smtClean="0"/>
              <a:t>english</a:t>
            </a:r>
            <a:r>
              <a:rPr lang="fr-FR" sz="2400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11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2" y="1644558"/>
            <a:ext cx="9100578" cy="46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Standard </a:t>
            </a:r>
            <a:r>
              <a:rPr lang="fr-FR" dirty="0" err="1" smtClean="0"/>
              <a:t>search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8293" r="2330" b="1403"/>
          <a:stretch/>
        </p:blipFill>
        <p:spPr bwMode="auto">
          <a:xfrm>
            <a:off x="249060" y="1447927"/>
            <a:ext cx="84468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PEPS - </a:t>
            </a:r>
            <a:r>
              <a:rPr lang="fr-FR" dirty="0" err="1" smtClean="0"/>
              <a:t>some</a:t>
            </a:r>
            <a:r>
              <a:rPr lang="fr-FR" dirty="0" smtClean="0"/>
              <a:t> figures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931135" y="3716610"/>
            <a:ext cx="7070853" cy="24749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Des utilisateurs issus de </a:t>
            </a:r>
            <a:r>
              <a:rPr lang="fr-FR" dirty="0"/>
              <a:t>43 pays différents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ont 74 </a:t>
            </a:r>
            <a:r>
              <a:rPr lang="fr-FR" dirty="0"/>
              <a:t>% parlent français</a:t>
            </a:r>
          </a:p>
          <a:p>
            <a:pPr lvl="1"/>
            <a:r>
              <a:rPr lang="fr-FR" dirty="0" smtClean="0"/>
              <a:t>65 </a:t>
            </a:r>
            <a:r>
              <a:rPr lang="fr-FR" dirty="0"/>
              <a:t>% </a:t>
            </a:r>
            <a:r>
              <a:rPr lang="fr-FR" dirty="0" smtClean="0"/>
              <a:t>sont français</a:t>
            </a:r>
          </a:p>
          <a:p>
            <a:pPr lvl="1"/>
            <a:r>
              <a:rPr lang="fr-FR" dirty="0" smtClean="0"/>
              <a:t>Principalement des pays européens (Italie, Allemagne, Belgique,…),</a:t>
            </a:r>
            <a:br>
              <a:rPr lang="fr-FR" dirty="0" smtClean="0"/>
            </a:br>
            <a:r>
              <a:rPr lang="fr-FR" dirty="0" smtClean="0"/>
              <a:t>USA, Canada</a:t>
            </a:r>
            <a:br>
              <a:rPr lang="fr-FR" dirty="0" smtClean="0"/>
            </a:br>
            <a:r>
              <a:rPr lang="fr-FR" dirty="0" smtClean="0"/>
              <a:t>Mais aussi Gabon, Chine, Viet Nam, Maroc, Russie, Suisse, Algérie…</a:t>
            </a:r>
          </a:p>
          <a:p>
            <a:pPr lvl="1"/>
            <a:r>
              <a:rPr lang="fr-FR" dirty="0" smtClean="0"/>
              <a:t>52% </a:t>
            </a:r>
            <a:r>
              <a:rPr lang="fr-FR" sz="1700" dirty="0" smtClean="0"/>
              <a:t>(seulement)</a:t>
            </a:r>
            <a:r>
              <a:rPr lang="fr-FR" dirty="0" smtClean="0"/>
              <a:t> à des fins de recherche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580" t="6367" b="4858"/>
          <a:stretch/>
        </p:blipFill>
        <p:spPr>
          <a:xfrm>
            <a:off x="607602" y="3678558"/>
            <a:ext cx="768367" cy="7380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" y="4517842"/>
            <a:ext cx="674013" cy="6573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8049" b="8332"/>
          <a:stretch/>
        </p:blipFill>
        <p:spPr>
          <a:xfrm>
            <a:off x="920231" y="5244693"/>
            <a:ext cx="901465" cy="7538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5" y="5244694"/>
            <a:ext cx="744606" cy="7446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l="22524" r="23738"/>
          <a:stretch/>
        </p:blipFill>
        <p:spPr>
          <a:xfrm>
            <a:off x="699450" y="4471445"/>
            <a:ext cx="753666" cy="719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214" y="1057196"/>
            <a:ext cx="2869794" cy="2307669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7263657" y="1786270"/>
            <a:ext cx="2073142" cy="1052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topbadges.fr/2901/badge-drapeau-belgiqu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3" y="4452708"/>
            <a:ext cx="788022" cy="7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368782" y="1492822"/>
            <a:ext cx="6441451" cy="1474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 2" panose="05020102010507070707" pitchFamily="18" charset="2"/>
              <a:buChar char="ù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Char char="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fr-FR" sz="2400" dirty="0" smtClean="0"/>
              <a:t>End 2015 : 5 000 </a:t>
            </a:r>
            <a:r>
              <a:rPr lang="fr-FR" sz="2400" dirty="0" err="1" smtClean="0"/>
              <a:t>downloads</a:t>
            </a:r>
            <a:r>
              <a:rPr lang="fr-FR" sz="2400" dirty="0" smtClean="0"/>
              <a:t> (8 Tb) </a:t>
            </a:r>
            <a:br>
              <a:rPr lang="fr-FR" sz="2400" dirty="0" smtClean="0"/>
            </a:br>
            <a:r>
              <a:rPr lang="fr-FR" sz="2400" dirty="0" err="1" smtClean="0"/>
              <a:t>from</a:t>
            </a:r>
            <a:r>
              <a:rPr lang="fr-FR" sz="2400" dirty="0" smtClean="0"/>
              <a:t> 200 000 </a:t>
            </a:r>
            <a:r>
              <a:rPr lang="fr-FR" sz="2400" dirty="0" err="1" smtClean="0"/>
              <a:t>products</a:t>
            </a:r>
            <a:r>
              <a:rPr lang="fr-FR" sz="2400" dirty="0" smtClean="0"/>
              <a:t> </a:t>
            </a:r>
            <a:r>
              <a:rPr lang="fr-FR" sz="2400" dirty="0" err="1" smtClean="0"/>
              <a:t>published</a:t>
            </a:r>
            <a:endParaRPr lang="fr-FR" sz="2400" dirty="0" smtClean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fr-FR" sz="2400" dirty="0" smtClean="0"/>
              <a:t>723 User </a:t>
            </a:r>
            <a:r>
              <a:rPr lang="fr-FR" sz="2400" dirty="0" err="1" smtClean="0"/>
              <a:t>accounts</a:t>
            </a:r>
            <a:r>
              <a:rPr lang="fr-FR" sz="2400" dirty="0" smtClean="0"/>
              <a:t> in </a:t>
            </a:r>
            <a:r>
              <a:rPr lang="fr-FR" sz="2400" dirty="0" err="1" smtClean="0"/>
              <a:t>June</a:t>
            </a:r>
            <a:r>
              <a:rPr lang="fr-FR" sz="2400" dirty="0" smtClean="0"/>
              <a:t> 2016 (1000 in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909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GFO</a:t>
            </a:r>
            <a:r>
              <a:rPr lang="en-US" sz="2600" b="1" i="1" dirty="0" smtClean="0">
                <a:solidFill>
                  <a:srgbClr val="F789DF"/>
                </a:solidFill>
              </a:rPr>
              <a:t>I </a:t>
            </a:r>
            <a:r>
              <a:rPr lang="en-US" sz="2600" b="1" i="1" dirty="0" smtClean="0">
                <a:solidFill>
                  <a:schemeClr val="tx2"/>
                </a:solidFill>
              </a:rPr>
              <a:t>R&amp;D group satellite data requirements </a:t>
            </a:r>
            <a:r>
              <a:rPr lang="en-US" sz="2400" i="1" dirty="0" smtClean="0">
                <a:solidFill>
                  <a:schemeClr val="tx2"/>
                </a:solidFill>
              </a:rPr>
              <a:t>(El-3 v2.1)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</a:t>
            </a:r>
            <a:r>
              <a:rPr lang="en-US" dirty="0" err="1">
                <a:solidFill>
                  <a:srgbClr val="F789DF"/>
                </a:solidFill>
                <a:latin typeface="Calibri" charset="0"/>
                <a:ea typeface="ＭＳ Ｐゴシック" charset="0"/>
                <a:cs typeface="ＭＳ Ｐゴシック" charset="0"/>
              </a:rPr>
              <a:t>ia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RD team data reque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9" y="1541300"/>
            <a:ext cx="7687734" cy="50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850900"/>
            <a:ext cx="8343900" cy="55022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Approved support</a:t>
            </a:r>
            <a:r>
              <a:rPr lang="en-US" sz="1200" b="1" i="1" dirty="0" smtClean="0">
                <a:solidFill>
                  <a:schemeClr val="tx2"/>
                </a:solidFill>
              </a:rPr>
              <a:t> </a:t>
            </a:r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Group 1 	</a:t>
            </a:r>
            <a:r>
              <a:rPr lang="en-US" sz="2400" dirty="0"/>
              <a:t>Brazil</a:t>
            </a:r>
            <a:r>
              <a:rPr lang="en-US" sz="2400" dirty="0" smtClean="0"/>
              <a:t> </a:t>
            </a:r>
            <a:r>
              <a:rPr lang="en-US" sz="2400" dirty="0" err="1" smtClean="0"/>
              <a:t>Mato</a:t>
            </a:r>
            <a:r>
              <a:rPr lang="en-US" sz="2400" dirty="0" smtClean="0"/>
              <a:t> Grosso  	4200km2</a:t>
            </a:r>
            <a:endParaRPr lang="fr-FR" sz="2400" dirty="0" smtClean="0"/>
          </a:p>
          <a:p>
            <a:r>
              <a:rPr lang="en-US" sz="1400" dirty="0" smtClean="0"/>
              <a:t>Group </a:t>
            </a:r>
            <a:r>
              <a:rPr lang="en-US" sz="1400" dirty="0"/>
              <a:t>2 </a:t>
            </a:r>
            <a:r>
              <a:rPr lang="en-US" sz="1400" dirty="0" smtClean="0"/>
              <a:t>		Private company	</a:t>
            </a:r>
            <a:r>
              <a:rPr lang="en-US" sz="1400" dirty="0" smtClean="0">
                <a:solidFill>
                  <a:srgbClr val="FF0000"/>
                </a:solidFill>
              </a:rPr>
              <a:t>Not possible</a:t>
            </a:r>
            <a:endParaRPr lang="fr-FR" sz="1400" dirty="0">
              <a:solidFill>
                <a:srgbClr val="FF0000"/>
              </a:solidFill>
            </a:endParaRPr>
          </a:p>
          <a:p>
            <a:r>
              <a:rPr lang="en-US" sz="2400" dirty="0"/>
              <a:t>Group 3 	Colombia</a:t>
            </a:r>
            <a:r>
              <a:rPr lang="en-US" sz="2400" dirty="0" smtClean="0"/>
              <a:t> La </a:t>
            </a:r>
            <a:r>
              <a:rPr lang="en-US" sz="2400" dirty="0"/>
              <a:t>Victoria COL-7_VHR.kml </a:t>
            </a:r>
            <a:r>
              <a:rPr lang="en-US" sz="2400" dirty="0" smtClean="0"/>
              <a:t>100km2 </a:t>
            </a:r>
            <a:r>
              <a:rPr lang="en-US" sz="2400" dirty="0"/>
              <a:t>in 2016 </a:t>
            </a:r>
            <a:r>
              <a:rPr lang="en-US" sz="2400" dirty="0" smtClean="0"/>
              <a:t>and </a:t>
            </a:r>
            <a:r>
              <a:rPr lang="en-US" sz="2400" dirty="0"/>
              <a:t>2017. Also for archive data back </a:t>
            </a:r>
            <a:r>
              <a:rPr lang="en-US" sz="2400" dirty="0" smtClean="0"/>
              <a:t>to </a:t>
            </a:r>
            <a:r>
              <a:rPr lang="en-US" sz="2400" dirty="0" err="1" smtClean="0"/>
              <a:t>Pl</a:t>
            </a:r>
            <a:r>
              <a:rPr lang="en-US" sz="2400" dirty="0" err="1" smtClean="0">
                <a:solidFill>
                  <a:srgbClr val="F789DF"/>
                </a:solidFill>
              </a:rPr>
              <a:t>é</a:t>
            </a:r>
            <a:r>
              <a:rPr lang="en-US" sz="2400" dirty="0" err="1" smtClean="0"/>
              <a:t>iades</a:t>
            </a:r>
            <a:r>
              <a:rPr lang="en-US" sz="2400" dirty="0" smtClean="0"/>
              <a:t> launch </a:t>
            </a:r>
            <a:r>
              <a:rPr lang="en-US" sz="2400" dirty="0"/>
              <a:t>(1 coverage/an).</a:t>
            </a:r>
            <a:endParaRPr lang="fr-FR" sz="2400" dirty="0"/>
          </a:p>
          <a:p>
            <a:r>
              <a:rPr lang="en-US" sz="2400" dirty="0"/>
              <a:t>Group 4 </a:t>
            </a:r>
            <a:r>
              <a:rPr lang="en-US" sz="2400" dirty="0" smtClean="0"/>
              <a:t>	</a:t>
            </a:r>
            <a:r>
              <a:rPr lang="en-US" sz="2400" dirty="0"/>
              <a:t>Ethiopia/Fiji/Peru</a:t>
            </a:r>
            <a:r>
              <a:rPr lang="en-US" sz="2400" dirty="0" smtClean="0">
                <a:solidFill>
                  <a:srgbClr val="F789DF"/>
                </a:solidFill>
              </a:rPr>
              <a:t>	</a:t>
            </a:r>
            <a:r>
              <a:rPr lang="en-US" sz="2400" dirty="0"/>
              <a:t>total</a:t>
            </a:r>
            <a:r>
              <a:rPr lang="en-US" sz="2400" dirty="0" smtClean="0">
                <a:solidFill>
                  <a:srgbClr val="F789DF"/>
                </a:solidFill>
              </a:rPr>
              <a:t> </a:t>
            </a:r>
            <a:r>
              <a:rPr lang="en-US" sz="2400" dirty="0" smtClean="0"/>
              <a:t>3000km2 for 2016</a:t>
            </a:r>
            <a:endParaRPr lang="fr-FR" sz="2400" dirty="0"/>
          </a:p>
          <a:p>
            <a:r>
              <a:rPr lang="en-US" sz="2400" dirty="0"/>
              <a:t>Group 5 </a:t>
            </a:r>
            <a:r>
              <a:rPr lang="en-US" sz="2400" dirty="0" smtClean="0"/>
              <a:t>	</a:t>
            </a:r>
            <a:r>
              <a:rPr lang="en-US" sz="2400" dirty="0"/>
              <a:t>Guyana</a:t>
            </a:r>
            <a:r>
              <a:rPr lang="en-US" sz="2400" dirty="0" smtClean="0"/>
              <a:t> 3000km2 total for 2016</a:t>
            </a:r>
            <a:r>
              <a:rPr lang="en-US" sz="2400" dirty="0"/>
              <a:t>  </a:t>
            </a:r>
            <a:endParaRPr lang="fr-FR" sz="2400" dirty="0"/>
          </a:p>
          <a:p>
            <a:r>
              <a:rPr lang="en-US" sz="2400" dirty="0"/>
              <a:t>Group 6 </a:t>
            </a:r>
            <a:r>
              <a:rPr lang="en-US" sz="2400" dirty="0" smtClean="0"/>
              <a:t>	</a:t>
            </a:r>
            <a:r>
              <a:rPr lang="en-US" sz="2400" dirty="0"/>
              <a:t>Indonesia</a:t>
            </a:r>
            <a:r>
              <a:rPr lang="en-US" sz="2400" dirty="0" smtClean="0"/>
              <a:t> 2 </a:t>
            </a:r>
            <a:r>
              <a:rPr lang="en-US" sz="2400" dirty="0"/>
              <a:t>sites BOR-3 VHR and SUM-2 VHR until March </a:t>
            </a:r>
            <a:r>
              <a:rPr lang="en-US" sz="2400" dirty="0" smtClean="0"/>
              <a:t>2017</a:t>
            </a:r>
            <a:r>
              <a:rPr lang="en-US" sz="2400" dirty="0"/>
              <a:t>  </a:t>
            </a:r>
            <a:endParaRPr lang="fr-FR" sz="2400" dirty="0"/>
          </a:p>
          <a:p>
            <a:r>
              <a:rPr lang="en-US" sz="2400" dirty="0"/>
              <a:t>Group 7 	Tanzania</a:t>
            </a:r>
            <a:r>
              <a:rPr lang="en-US" sz="2400" dirty="0" smtClean="0"/>
              <a:t> </a:t>
            </a:r>
            <a:r>
              <a:rPr lang="en-US" sz="2400" dirty="0" err="1" smtClean="0"/>
              <a:t>Liwale</a:t>
            </a:r>
            <a:r>
              <a:rPr lang="en-US" sz="2400" dirty="0" smtClean="0"/>
              <a:t> - Issue with AOI.  OK for 3000km2 </a:t>
            </a:r>
            <a:r>
              <a:rPr lang="en-US" sz="2400" dirty="0"/>
              <a:t>in </a:t>
            </a:r>
            <a:r>
              <a:rPr lang="en-US" sz="2400" dirty="0" smtClean="0"/>
              <a:t>2016 ; Amani 200km2 </a:t>
            </a:r>
            <a:r>
              <a:rPr lang="en-US" sz="2400" dirty="0"/>
              <a:t>in August and September 2016 </a:t>
            </a:r>
            <a:r>
              <a:rPr lang="en-US" sz="2400" dirty="0" smtClean="0"/>
              <a:t>200km2 </a:t>
            </a:r>
            <a:r>
              <a:rPr lang="en-US" sz="2400" dirty="0"/>
              <a:t>in January and February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Group 8 	Clarify status of “Horizon consulting”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</a:t>
            </a:r>
            <a:r>
              <a:rPr lang="en-US" sz="3600" dirty="0" err="1" smtClean="0">
                <a:solidFill>
                  <a:srgbClr val="F789DF"/>
                </a:solidFill>
                <a:latin typeface="Calibri" charset="0"/>
                <a:ea typeface="ＭＳ Ｐゴシック" charset="0"/>
                <a:cs typeface="ＭＳ Ｐゴシック" charset="0"/>
              </a:rPr>
              <a:t>ia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04850" y="3562350"/>
            <a:ext cx="6305550" cy="581025"/>
          </a:xfrm>
          <a:prstGeom prst="ellipse">
            <a:avLst/>
          </a:prstGeom>
          <a:noFill/>
          <a:ln w="666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38350" y="478155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38350" y="40005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38350" y="307657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38350" y="193357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47875" y="120967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599" y="898525"/>
            <a:ext cx="8334375" cy="55022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Approved support</a:t>
            </a:r>
            <a:endParaRPr lang="fr-FR" sz="2400" dirty="0"/>
          </a:p>
          <a:p>
            <a:r>
              <a:rPr lang="en-US" sz="2400" dirty="0" smtClean="0"/>
              <a:t>Group </a:t>
            </a:r>
            <a:r>
              <a:rPr lang="en-US" sz="2400" dirty="0"/>
              <a:t>9 </a:t>
            </a:r>
            <a:r>
              <a:rPr lang="en-US" sz="2400" dirty="0" smtClean="0"/>
              <a:t>	Clarify </a:t>
            </a:r>
            <a:r>
              <a:rPr lang="en-US" sz="2400" dirty="0"/>
              <a:t>status of “ </a:t>
            </a:r>
            <a:r>
              <a:rPr lang="en-US" sz="2400" dirty="0" smtClean="0"/>
              <a:t>VTT”</a:t>
            </a:r>
            <a:endParaRPr lang="fr-FR" sz="2400" dirty="0"/>
          </a:p>
          <a:p>
            <a:r>
              <a:rPr lang="en-US" sz="1400" dirty="0"/>
              <a:t>Group 10 </a:t>
            </a:r>
            <a:r>
              <a:rPr lang="en-US" sz="1400" dirty="0" smtClean="0"/>
              <a:t>	No </a:t>
            </a:r>
            <a:r>
              <a:rPr lang="en-US" sz="1400" dirty="0"/>
              <a:t>ROI provided for VHR (noted as TBD)</a:t>
            </a:r>
            <a:endParaRPr lang="fr-FR" sz="1400" dirty="0"/>
          </a:p>
          <a:p>
            <a:r>
              <a:rPr lang="en-US" sz="2400" dirty="0"/>
              <a:t>Group 11 </a:t>
            </a:r>
            <a:r>
              <a:rPr lang="en-US" sz="2400" dirty="0" smtClean="0"/>
              <a:t>	</a:t>
            </a:r>
            <a:r>
              <a:rPr lang="en-US" sz="2400" dirty="0"/>
              <a:t>Australia</a:t>
            </a:r>
            <a:r>
              <a:rPr lang="en-US" sz="2400" dirty="0" smtClean="0"/>
              <a:t> Issue with “site footprint” (240km2). AOI 	provided covers 4200km2.  OK for site footprint 	in 2016</a:t>
            </a:r>
            <a:endParaRPr lang="fr-FR" sz="2400" dirty="0"/>
          </a:p>
          <a:p>
            <a:r>
              <a:rPr lang="en-US" sz="1400" dirty="0"/>
              <a:t>Group 12 </a:t>
            </a:r>
            <a:r>
              <a:rPr lang="en-US" sz="1400" dirty="0" smtClean="0"/>
              <a:t>		NO </a:t>
            </a:r>
            <a:r>
              <a:rPr lang="en-US" sz="1400" dirty="0"/>
              <a:t>VHR optical requested</a:t>
            </a:r>
            <a:endParaRPr lang="fr-FR" sz="1400" dirty="0"/>
          </a:p>
          <a:p>
            <a:r>
              <a:rPr lang="en-US" sz="2400" dirty="0"/>
              <a:t>Group </a:t>
            </a:r>
            <a:r>
              <a:rPr lang="en-US" sz="2400" dirty="0" smtClean="0"/>
              <a:t>13	</a:t>
            </a:r>
            <a:r>
              <a:rPr lang="en-US" sz="2400" dirty="0"/>
              <a:t>Brazil</a:t>
            </a:r>
            <a:r>
              <a:rPr lang="en-US" sz="2400" dirty="0" smtClean="0"/>
              <a:t> 3000 </a:t>
            </a:r>
            <a:r>
              <a:rPr lang="en-US" sz="2400" dirty="0"/>
              <a:t>km2 in </a:t>
            </a:r>
            <a:r>
              <a:rPr lang="en-US" sz="2400" dirty="0" smtClean="0"/>
              <a:t>2016</a:t>
            </a:r>
            <a:r>
              <a:rPr lang="en-US" sz="2400" dirty="0"/>
              <a:t>   </a:t>
            </a:r>
            <a:endParaRPr lang="fr-FR" sz="2400" dirty="0"/>
          </a:p>
          <a:p>
            <a:r>
              <a:rPr lang="en-US" sz="1400" dirty="0"/>
              <a:t>Group </a:t>
            </a:r>
            <a:r>
              <a:rPr lang="en-US" sz="1400" dirty="0" smtClean="0"/>
              <a:t>14 	No </a:t>
            </a:r>
            <a:r>
              <a:rPr lang="en-US" sz="1400" dirty="0"/>
              <a:t>VHR optical requested</a:t>
            </a:r>
            <a:endParaRPr lang="fr-FR" sz="1400" dirty="0"/>
          </a:p>
          <a:p>
            <a:r>
              <a:rPr lang="en-US" sz="1400" dirty="0"/>
              <a:t>Group </a:t>
            </a:r>
            <a:r>
              <a:rPr lang="en-US" sz="1400" dirty="0" smtClean="0"/>
              <a:t>15	ADS</a:t>
            </a:r>
            <a:r>
              <a:rPr lang="en-US" sz="1400" dirty="0"/>
              <a:t>/ Private</a:t>
            </a:r>
            <a:endParaRPr lang="fr-FR" sz="1400" dirty="0"/>
          </a:p>
          <a:p>
            <a:r>
              <a:rPr lang="en-US" sz="1400" dirty="0"/>
              <a:t>Group </a:t>
            </a:r>
            <a:r>
              <a:rPr lang="en-US" sz="1400" dirty="0" smtClean="0"/>
              <a:t>16 	No </a:t>
            </a:r>
            <a:r>
              <a:rPr lang="en-US" sz="1400" dirty="0"/>
              <a:t>VHR optical requested</a:t>
            </a:r>
            <a:endParaRPr lang="fr-FR" sz="1400" dirty="0"/>
          </a:p>
          <a:p>
            <a:r>
              <a:rPr lang="en-US" sz="2400" dirty="0"/>
              <a:t>Group 17 </a:t>
            </a:r>
            <a:r>
              <a:rPr lang="en-US" sz="2400" dirty="0" smtClean="0"/>
              <a:t>	</a:t>
            </a:r>
            <a:r>
              <a:rPr lang="en-US" sz="2400" dirty="0"/>
              <a:t>DR</a:t>
            </a:r>
            <a:r>
              <a:rPr lang="en-US" sz="2400" dirty="0" smtClean="0">
                <a:solidFill>
                  <a:srgbClr val="F789DF"/>
                </a:solidFill>
              </a:rPr>
              <a:t> </a:t>
            </a:r>
            <a:r>
              <a:rPr lang="en-US" sz="2400" dirty="0"/>
              <a:t>Congo</a:t>
            </a:r>
            <a:r>
              <a:rPr lang="en-US" sz="2400" dirty="0" smtClean="0">
                <a:solidFill>
                  <a:srgbClr val="F789DF"/>
                </a:solidFill>
              </a:rPr>
              <a:t> </a:t>
            </a:r>
            <a:r>
              <a:rPr lang="en-US" sz="2400" dirty="0" smtClean="0"/>
              <a:t>Mai </a:t>
            </a:r>
            <a:r>
              <a:rPr lang="en-US" sz="2400" dirty="0" err="1"/>
              <a:t>Ndombe</a:t>
            </a:r>
            <a:r>
              <a:rPr lang="en-US" sz="2400" dirty="0"/>
              <a:t> province </a:t>
            </a:r>
            <a:r>
              <a:rPr lang="en-US" sz="2400" dirty="0" smtClean="0"/>
              <a:t>too large for </a:t>
            </a:r>
            <a:r>
              <a:rPr lang="en-US" sz="2400" dirty="0"/>
              <a:t>VHR data </a:t>
            </a:r>
            <a:r>
              <a:rPr lang="en-US" sz="2400" dirty="0" smtClean="0"/>
              <a:t>(</a:t>
            </a:r>
            <a:r>
              <a:rPr lang="en-US" sz="2400" dirty="0"/>
              <a:t>128 000 km2</a:t>
            </a:r>
            <a:r>
              <a:rPr lang="en-US" sz="2400" dirty="0" smtClean="0"/>
              <a:t>!!)</a:t>
            </a:r>
            <a:endParaRPr lang="fr-FR" sz="2400" dirty="0"/>
          </a:p>
          <a:p>
            <a:r>
              <a:rPr lang="en-US" sz="2400" dirty="0"/>
              <a:t>Group </a:t>
            </a:r>
            <a:r>
              <a:rPr lang="en-US" sz="2400" dirty="0" smtClean="0"/>
              <a:t>18 	</a:t>
            </a:r>
            <a:r>
              <a:rPr lang="en-US" sz="2400" dirty="0"/>
              <a:t>Mexico</a:t>
            </a:r>
            <a:r>
              <a:rPr lang="en-US" sz="2400" dirty="0" smtClean="0">
                <a:solidFill>
                  <a:srgbClr val="F789DF"/>
                </a:solidFill>
              </a:rPr>
              <a:t> </a:t>
            </a:r>
            <a:r>
              <a:rPr lang="en-US" sz="2400" dirty="0"/>
              <a:t>2 sites</a:t>
            </a:r>
            <a:r>
              <a:rPr lang="en-US" sz="2400" dirty="0" smtClean="0">
                <a:solidFill>
                  <a:srgbClr val="F789DF"/>
                </a:solidFill>
              </a:rPr>
              <a:t> </a:t>
            </a:r>
            <a:r>
              <a:rPr lang="en-US" sz="2400" dirty="0" smtClean="0"/>
              <a:t>OK 2015-2017 for Mex-6_VHR </a:t>
            </a:r>
            <a:r>
              <a:rPr lang="en-US" sz="2400" dirty="0" err="1"/>
              <a:t>Hidalgo.kmz</a:t>
            </a:r>
            <a:r>
              <a:rPr lang="en-US" sz="2400" dirty="0"/>
              <a:t> , </a:t>
            </a:r>
            <a:r>
              <a:rPr lang="en-US" sz="2400" dirty="0" smtClean="0"/>
              <a:t>Mex-4_VHR </a:t>
            </a:r>
            <a:r>
              <a:rPr lang="en-US" sz="2400" dirty="0" err="1"/>
              <a:t>Kulic.kmz</a:t>
            </a:r>
            <a:r>
              <a:rPr lang="en-US" sz="2400" dirty="0"/>
              <a:t>, </a:t>
            </a:r>
            <a:r>
              <a:rPr lang="en-US" sz="2400" dirty="0" smtClean="0"/>
              <a:t>SA-1B_VHR.kmz</a:t>
            </a:r>
            <a:endParaRPr lang="fr-FR" sz="2400" dirty="0"/>
          </a:p>
          <a:p>
            <a:r>
              <a:rPr lang="en-US" sz="2400" dirty="0"/>
              <a:t>Group </a:t>
            </a:r>
            <a:r>
              <a:rPr lang="en-US" sz="2400" dirty="0" smtClean="0"/>
              <a:t>19	</a:t>
            </a:r>
            <a:r>
              <a:rPr lang="en-US" sz="2400" dirty="0"/>
              <a:t>Indonesia/Malaysia</a:t>
            </a:r>
            <a:r>
              <a:rPr lang="en-US" sz="2400" dirty="0" smtClean="0"/>
              <a:t> - No ROI</a:t>
            </a:r>
            <a:r>
              <a:rPr lang="en-US" sz="2400" dirty="0"/>
              <a:t>  </a:t>
            </a:r>
            <a:endParaRPr lang="fr-FR" sz="2400" dirty="0"/>
          </a:p>
          <a:p>
            <a:pPr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</a:t>
            </a:r>
            <a:r>
              <a:rPr lang="en-US" sz="3600" dirty="0" err="1" smtClean="0">
                <a:solidFill>
                  <a:srgbClr val="F789DF"/>
                </a:solidFill>
                <a:latin typeface="Calibri" charset="0"/>
                <a:ea typeface="ＭＳ Ｐゴシック" charset="0"/>
                <a:cs typeface="ＭＳ Ｐゴシック" charset="0"/>
              </a:rPr>
              <a:t>ia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704850" y="3150055"/>
            <a:ext cx="5191125" cy="495300"/>
          </a:xfrm>
          <a:prstGeom prst="ellipse">
            <a:avLst/>
          </a:prstGeom>
          <a:noFill/>
          <a:ln w="666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90525" y="5048251"/>
            <a:ext cx="8553449" cy="933450"/>
          </a:xfrm>
          <a:prstGeom prst="ellipse">
            <a:avLst/>
          </a:prstGeom>
          <a:noFill/>
          <a:ln w="666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47875" y="195262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47875" y="423862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71575" y="898525"/>
            <a:ext cx="8077200" cy="55022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sz="2600" b="1" i="1" dirty="0" smtClean="0">
                <a:solidFill>
                  <a:schemeClr val="tx2"/>
                </a:solidFill>
              </a:rPr>
              <a:t>Approved support</a:t>
            </a:r>
          </a:p>
          <a:p>
            <a:r>
              <a:rPr lang="en-IE" sz="2400" dirty="0" err="1">
                <a:solidFill>
                  <a:schemeClr val="tx2"/>
                </a:solidFill>
              </a:rPr>
              <a:t>Pléiades</a:t>
            </a:r>
            <a:r>
              <a:rPr lang="en-IE" sz="2400" dirty="0">
                <a:solidFill>
                  <a:schemeClr val="tx2"/>
                </a:solidFill>
              </a:rPr>
              <a:t> tasking activated for </a:t>
            </a:r>
            <a:r>
              <a:rPr lang="en-IE" sz="2400" dirty="0" smtClean="0">
                <a:solidFill>
                  <a:schemeClr val="tx2"/>
                </a:solidFill>
              </a:rPr>
              <a:t>2 request </a:t>
            </a:r>
            <a:r>
              <a:rPr lang="en-IE" sz="2400" dirty="0">
                <a:solidFill>
                  <a:schemeClr val="tx2"/>
                </a:solidFill>
              </a:rPr>
              <a:t>(</a:t>
            </a:r>
            <a:r>
              <a:rPr lang="en-IE" sz="2400" dirty="0" smtClean="0">
                <a:solidFill>
                  <a:schemeClr val="tx2"/>
                </a:solidFill>
              </a:rPr>
              <a:t>5, 18), </a:t>
            </a:r>
            <a:r>
              <a:rPr lang="en-IE" sz="2400" dirty="0">
                <a:solidFill>
                  <a:schemeClr val="tx2"/>
                </a:solidFill>
              </a:rPr>
              <a:t>2 being processed </a:t>
            </a:r>
            <a:r>
              <a:rPr lang="en-IE" sz="2400" dirty="0" smtClean="0">
                <a:solidFill>
                  <a:schemeClr val="tx2"/>
                </a:solidFill>
              </a:rPr>
              <a:t>(13)</a:t>
            </a:r>
            <a:endParaRPr lang="en-IE" sz="2400" dirty="0">
              <a:solidFill>
                <a:schemeClr val="tx2"/>
              </a:solidFill>
            </a:endParaRPr>
          </a:p>
          <a:p>
            <a:r>
              <a:rPr lang="en-IE" sz="2400" dirty="0">
                <a:solidFill>
                  <a:schemeClr val="tx2"/>
                </a:solidFill>
              </a:rPr>
              <a:t>7 requests awaiting clarification feedback from science teams (1, 3, 4, 6, 7, 11, 17)</a:t>
            </a:r>
          </a:p>
          <a:p>
            <a:r>
              <a:rPr lang="en-IE" sz="2400" dirty="0">
                <a:solidFill>
                  <a:schemeClr val="tx2"/>
                </a:solidFill>
              </a:rPr>
              <a:t>2 requests have not provided an ROI (10, 19)</a:t>
            </a:r>
          </a:p>
          <a:p>
            <a:r>
              <a:rPr lang="en-IE" sz="2400" dirty="0">
                <a:solidFill>
                  <a:schemeClr val="tx2"/>
                </a:solidFill>
              </a:rPr>
              <a:t>2 private companies (Group 2 and Group 15).  Awaiting feedback from Airbus</a:t>
            </a:r>
          </a:p>
          <a:p>
            <a:r>
              <a:rPr lang="en-IE" sz="2400" dirty="0">
                <a:solidFill>
                  <a:schemeClr val="tx2"/>
                </a:solidFill>
              </a:rPr>
              <a:t>2 </a:t>
            </a:r>
            <a:r>
              <a:rPr lang="en-IE" sz="2400" dirty="0" smtClean="0">
                <a:solidFill>
                  <a:schemeClr val="tx2"/>
                </a:solidFill>
              </a:rPr>
              <a:t>clarifications </a:t>
            </a:r>
            <a:r>
              <a:rPr lang="en-IE" sz="2400" dirty="0">
                <a:solidFill>
                  <a:schemeClr val="tx2"/>
                </a:solidFill>
              </a:rPr>
              <a:t>of user status needed (8, 9)</a:t>
            </a:r>
          </a:p>
          <a:p>
            <a:r>
              <a:rPr lang="en-IE" sz="2400" dirty="0">
                <a:solidFill>
                  <a:schemeClr val="tx2"/>
                </a:solidFill>
              </a:rPr>
              <a:t>3 requests contain no VHR (12, 14, 16)</a:t>
            </a:r>
          </a:p>
          <a:p>
            <a:endParaRPr lang="en-IE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E" sz="2400" b="1" dirty="0" smtClean="0">
                <a:solidFill>
                  <a:schemeClr val="tx2"/>
                </a:solidFill>
              </a:rPr>
              <a:t>Thanks to Ake for interfacing with the science teams!</a:t>
            </a:r>
            <a:r>
              <a:rPr lang="en-IE" sz="2200" dirty="0" smtClean="0">
                <a:solidFill>
                  <a:schemeClr val="tx2"/>
                </a:solidFill>
              </a:rPr>
              <a:t> </a:t>
            </a:r>
            <a:endParaRPr lang="en-IE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</a:t>
            </a:r>
            <a:r>
              <a:rPr lang="en-US" sz="3600" dirty="0" err="1" smtClean="0">
                <a:solidFill>
                  <a:srgbClr val="F789DF"/>
                </a:solidFill>
                <a:latin typeface="Calibri" charset="0"/>
                <a:ea typeface="ＭＳ Ｐゴシック" charset="0"/>
                <a:cs typeface="ＭＳ Ｐゴシック" charset="0"/>
              </a:rPr>
              <a:t>ia</a:t>
            </a:r>
            <a:r>
              <a:rPr lang="en-US" sz="3600" dirty="0" err="1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4337" y="207645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4301" y="1457326"/>
            <a:ext cx="1057274" cy="257175"/>
          </a:xfrm>
          <a:prstGeom prst="ellipse">
            <a:avLst/>
          </a:prstGeom>
          <a:noFill/>
          <a:ln w="666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14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4778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b="1" i="1" dirty="0">
                <a:solidFill>
                  <a:schemeClr val="tx2"/>
                </a:solidFill>
              </a:rPr>
              <a:t>Data provision procedures</a:t>
            </a:r>
            <a:endParaRPr lang="en-US" sz="1200" b="1" i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1200" i="1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Currently data provision will be handled “manually” by CNES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Plan for image database for “self-service” provision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Area limitations managed per request for each group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Data sharing is possible among groups 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All datasets will be accessible to all science teams (also among projects – GFOI/GEOGLAM/Disasters etc.) once labs have signed “Specific Agreement” with CNES</a:t>
            </a: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5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Other information and points of relevance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 </a:t>
            </a:r>
            <a:endParaRPr lang="en-US" sz="26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Focus on </a:t>
            </a:r>
            <a:r>
              <a:rPr lang="en-US" sz="2400" dirty="0" err="1" smtClean="0">
                <a:solidFill>
                  <a:schemeClr val="tx2"/>
                </a:solidFill>
              </a:rPr>
              <a:t>Pl</a:t>
            </a:r>
            <a:r>
              <a:rPr lang="en-US" sz="2400" dirty="0" err="1">
                <a:solidFill>
                  <a:schemeClr val="tx2"/>
                </a:solidFill>
              </a:rPr>
              <a:t>éia</a:t>
            </a:r>
            <a:r>
              <a:rPr lang="en-US" sz="2400" dirty="0" err="1" smtClean="0">
                <a:solidFill>
                  <a:schemeClr val="tx2"/>
                </a:solidFill>
              </a:rPr>
              <a:t>des</a:t>
            </a:r>
            <a:r>
              <a:rPr lang="en-US" sz="2400" dirty="0" smtClean="0">
                <a:solidFill>
                  <a:schemeClr val="tx2"/>
                </a:solidFill>
              </a:rPr>
              <a:t> - priority lower on SPOT 1-5 archive imagery for the moment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SPOT 6/7 access in discussion with Airbus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5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6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SDCG-8</a:t>
            </a:r>
          </a:p>
          <a:p>
            <a:pPr>
              <a:defRPr/>
            </a:pPr>
            <a:r>
              <a:rPr lang="en-US" b="1" smtClean="0"/>
              <a:t>DLR, Bonn, Germany</a:t>
            </a:r>
            <a:endParaRPr lang="en-US" sz="1000" b="1" smtClean="0"/>
          </a:p>
          <a:p>
            <a:pPr>
              <a:defRPr/>
            </a:pPr>
            <a:r>
              <a:rPr lang="en-US" sz="1000" b="1" smtClean="0"/>
              <a:t>September 23</a:t>
            </a:r>
            <a:r>
              <a:rPr lang="en-US" sz="1000" b="1" baseline="30000" smtClean="0"/>
              <a:t>rd</a:t>
            </a:r>
            <a:r>
              <a:rPr lang="en-US" sz="1000" b="1" smtClean="0"/>
              <a:t>-25</a:t>
            </a:r>
            <a:r>
              <a:rPr lang="en-US" sz="1000" b="1" baseline="30000" smtClean="0"/>
              <a:t>th</a:t>
            </a:r>
            <a:r>
              <a:rPr lang="en-US" sz="1000" b="1" smtClean="0"/>
              <a:t> 2015</a:t>
            </a:r>
            <a:endParaRPr lang="en-US" sz="100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3"/>
            <a:ext cx="9144000" cy="68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1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13852</TotalTime>
  <Words>418</Words>
  <Application>Microsoft Macintosh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CNES contributions to  R&amp;D Support strategy (Element 3) – Status update</vt:lpstr>
      <vt:lpstr>CNES Pléiades</vt:lpstr>
      <vt:lpstr>CNES Pléiades</vt:lpstr>
      <vt:lpstr>CNES Pléiades</vt:lpstr>
      <vt:lpstr>CNES Pléiades</vt:lpstr>
      <vt:lpstr>CNES</vt:lpstr>
      <vt:lpstr>CNES</vt:lpstr>
      <vt:lpstr>PowerPoint Presentation</vt:lpstr>
      <vt:lpstr>PowerPoint Presentation</vt:lpstr>
      <vt:lpstr>PowerPoint Presentation</vt:lpstr>
      <vt:lpstr>Semantic search (also in english)</vt:lpstr>
      <vt:lpstr>Standard search</vt:lpstr>
      <vt:lpstr>PEPS - some figures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Ake Rosenqvist</cp:lastModifiedBy>
  <cp:revision>136</cp:revision>
  <dcterms:created xsi:type="dcterms:W3CDTF">2015-02-13T06:47:15Z</dcterms:created>
  <dcterms:modified xsi:type="dcterms:W3CDTF">2016-09-07T09:52:58Z</dcterms:modified>
</cp:coreProperties>
</file>