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8" r:id="rId3"/>
    <p:sldId id="300" r:id="rId4"/>
    <p:sldId id="292" r:id="rId5"/>
    <p:sldId id="301" r:id="rId6"/>
    <p:sldId id="293" r:id="rId7"/>
    <p:sldId id="294" r:id="rId8"/>
    <p:sldId id="295" r:id="rId9"/>
    <p:sldId id="296" r:id="rId10"/>
    <p:sldId id="297" r:id="rId11"/>
    <p:sldId id="302" r:id="rId12"/>
    <p:sldId id="299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6E80A-4AE9-4A0D-8DAB-88620E7C9407}" type="datetimeFigureOut">
              <a:rPr lang="en-CA" smtClean="0"/>
              <a:pPr/>
              <a:t>01/09/16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E8B1-C842-49E8-B3D3-5080639C494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Towards an Enhanced Coordinated Data Response in Support of R&amp;D Topics for GFOI</a:t>
            </a:r>
            <a:br>
              <a:rPr lang="en-CA" dirty="0" smtClean="0"/>
            </a:br>
            <a:r>
              <a:rPr lang="en-CA" dirty="0" smtClean="0"/>
              <a:t>Part 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Y. Crevier</a:t>
            </a:r>
          </a:p>
          <a:p>
            <a:r>
              <a:rPr lang="en-CA" dirty="0" smtClean="0"/>
              <a:t>Sept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390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3. Enhance Accountability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CA" sz="1800" dirty="0" smtClean="0"/>
              <a:t>Objectives: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Define new rules and an accountability framework for data requirements response (space agencies) and scientific community reporting 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Better engage public agencies, and hybrid and commercial data providers through the precise definition of the R&amp;D activities 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Formalize SDCG response and related outcomes to GFOI R&amp;D plan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Provide a framework to a) address, b) focus and c) fast track key science questions</a:t>
            </a:r>
          </a:p>
          <a:p>
            <a:pPr>
              <a:spcBef>
                <a:spcPts val="0"/>
              </a:spcBef>
            </a:pPr>
            <a:r>
              <a:rPr lang="en-CA" sz="1800" dirty="0" smtClean="0"/>
              <a:t>Questions:</a:t>
            </a:r>
          </a:p>
          <a:p>
            <a:pPr lvl="1">
              <a:spcBef>
                <a:spcPts val="0"/>
              </a:spcBef>
            </a:pPr>
            <a:r>
              <a:rPr lang="en-CA" sz="1800" dirty="0"/>
              <a:t>What are the advantages, rewards, difficulties and pitfalls of the current approach? 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Thinking beyond just contributing data for science activities, is the R&amp;D activity a sole GFOI responsibility?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What are the space agencies expectations?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What are the science teams expectations – do we know them?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How can we structure the process to better engage the private sector data providers – what are there expectations?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How do we communicate and receive feedback on programmatic elements?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Do you believe an enhanced programmatic framework would be more attractive for Funding Agencies?</a:t>
            </a:r>
          </a:p>
          <a:p>
            <a:pPr lvl="1">
              <a:spcBef>
                <a:spcPts val="0"/>
              </a:spcBef>
            </a:pPr>
            <a:endParaRPr lang="en-CA" sz="1800" dirty="0" smtClean="0"/>
          </a:p>
          <a:p>
            <a:pPr lvl="1">
              <a:spcBef>
                <a:spcPts val="0"/>
              </a:spcBef>
            </a:pPr>
            <a:endParaRPr lang="en-CA" sz="1800" dirty="0"/>
          </a:p>
          <a:p>
            <a:pPr lvl="1">
              <a:spcBef>
                <a:spcPts val="0"/>
              </a:spcBef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67995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 slides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857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SDCG </a:t>
            </a:r>
            <a:r>
              <a:rPr lang="en-CA" dirty="0"/>
              <a:t>3-Year Work Plan Outcomes for 2015 </a:t>
            </a:r>
            <a:r>
              <a:rPr lang="en-CA" dirty="0" smtClean="0"/>
              <a:t>– 2017 – R&amp;D Component</a:t>
            </a:r>
            <a:br>
              <a:rPr lang="en-CA" dirty="0" smtClean="0"/>
            </a:br>
            <a:r>
              <a:rPr lang="en-CA" sz="3600" i="1" dirty="0" smtClean="0">
                <a:solidFill>
                  <a:srgbClr val="FF0000"/>
                </a:solidFill>
              </a:rPr>
              <a:t>How it can help meeting the WP Outcomes</a:t>
            </a:r>
            <a:endParaRPr lang="en-CA" sz="3600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56" y="2143397"/>
            <a:ext cx="822470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236296" y="2060848"/>
            <a:ext cx="1584176" cy="446449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72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GFOI Concept Phase report and Implementation Plan</a:t>
            </a:r>
            <a:endParaRPr lang="en-CA" dirty="0"/>
          </a:p>
          <a:p>
            <a:r>
              <a:rPr lang="en-CA" dirty="0" smtClean="0"/>
              <a:t>Review of Priority Research &amp; Development Topics</a:t>
            </a:r>
          </a:p>
          <a:p>
            <a:r>
              <a:rPr lang="en-CA" dirty="0" smtClean="0"/>
              <a:t>GFOI R&amp;D Plan 2015 +</a:t>
            </a:r>
          </a:p>
          <a:p>
            <a:r>
              <a:rPr lang="en-CA" dirty="0"/>
              <a:t>Archive Data acquired over GFOI R&amp;D Study Sites 2009-2011</a:t>
            </a:r>
            <a:endParaRPr lang="en-CA" dirty="0" smtClean="0"/>
          </a:p>
          <a:p>
            <a:r>
              <a:rPr lang="en-CA" dirty="0" smtClean="0"/>
              <a:t>GFOI Methods and Guidance Document</a:t>
            </a:r>
          </a:p>
          <a:p>
            <a:r>
              <a:rPr lang="en-CA" dirty="0" smtClean="0"/>
              <a:t>Satellite Data in Support of GFOI R&amp;D - Element 3</a:t>
            </a:r>
          </a:p>
          <a:p>
            <a:r>
              <a:rPr lang="en-CA" dirty="0" smtClean="0"/>
              <a:t>Global Baseline Data Acquisition Strategy </a:t>
            </a:r>
          </a:p>
          <a:p>
            <a:r>
              <a:rPr lang="en-CA" dirty="0" smtClean="0"/>
              <a:t>Etc.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3780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CA" dirty="0" smtClean="0"/>
              <a:t>Key Document</a:t>
            </a:r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08720"/>
            <a:ext cx="2869076" cy="40634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20" y="2420888"/>
            <a:ext cx="2869076" cy="40777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3427462" cy="4837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5877272"/>
            <a:ext cx="5688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GFOI (2013): Review of Priority Research &amp; Development Topics: R&amp;D related to the use </a:t>
            </a:r>
            <a:r>
              <a:rPr lang="en-CA" sz="1400" dirty="0" smtClean="0"/>
              <a:t>of Remote </a:t>
            </a:r>
            <a:r>
              <a:rPr lang="en-CA" sz="1400" dirty="0"/>
              <a:t>Sensing in National Forest Monitoring. Pub. GEO, Switzerland, 2013 ISBN </a:t>
            </a:r>
            <a:r>
              <a:rPr lang="en-CA" sz="1400" dirty="0" smtClean="0"/>
              <a:t>978-92-990047-5-3</a:t>
            </a:r>
            <a:r>
              <a:rPr lang="en-CA" sz="1400" dirty="0"/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3851920" y="1844824"/>
            <a:ext cx="2592288" cy="15841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6300192" y="3068960"/>
            <a:ext cx="2592288" cy="15841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14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SDCG </a:t>
            </a:r>
            <a:r>
              <a:rPr lang="en-CA" dirty="0"/>
              <a:t>3-Year Work Plan Outcomes for 2015 </a:t>
            </a:r>
            <a:r>
              <a:rPr lang="en-CA" dirty="0" smtClean="0"/>
              <a:t>– 2017 – R&amp;D Component</a:t>
            </a:r>
            <a:br>
              <a:rPr lang="en-CA" dirty="0" smtClean="0"/>
            </a:br>
            <a:endParaRPr lang="en-CA" sz="3600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812" y="1783357"/>
            <a:ext cx="822470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4368" y="1628800"/>
            <a:ext cx="1800200" cy="4752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84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Proposed 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Get an SDCG consensus to explore ways of enhancing our contribution to the GFOI R&amp;D - </a:t>
            </a:r>
            <a:r>
              <a:rPr lang="en-CA" dirty="0" smtClean="0">
                <a:solidFill>
                  <a:srgbClr val="0070C0"/>
                </a:solidFill>
              </a:rPr>
              <a:t>DONE</a:t>
            </a:r>
          </a:p>
          <a:p>
            <a:r>
              <a:rPr lang="en-CA" dirty="0" smtClean="0"/>
              <a:t>Work on a simple and sustained procedure to enhance our engagement, collective contribution and facilitate reporting (development of </a:t>
            </a:r>
            <a:r>
              <a:rPr lang="en-CA" dirty="0" err="1" smtClean="0"/>
              <a:t>SoP</a:t>
            </a:r>
            <a:r>
              <a:rPr lang="en-CA" dirty="0" smtClean="0"/>
              <a:t>) – </a:t>
            </a:r>
            <a:r>
              <a:rPr lang="en-CA" dirty="0" smtClean="0">
                <a:solidFill>
                  <a:srgbClr val="0070C0"/>
                </a:solidFill>
              </a:rPr>
              <a:t>TO BE DEV.</a:t>
            </a:r>
          </a:p>
          <a:p>
            <a:r>
              <a:rPr lang="en-CA" dirty="0" smtClean="0"/>
              <a:t>Bridging the current framework into the new framework and continue </a:t>
            </a:r>
            <a:r>
              <a:rPr lang="en-CA" dirty="0"/>
              <a:t>to work hand-in-hand with the GFOI  R&amp;D team in order to avoid any disruptions in the R&amp;D </a:t>
            </a:r>
            <a:r>
              <a:rPr lang="en-CA" dirty="0" smtClean="0"/>
              <a:t>plan – </a:t>
            </a:r>
            <a:r>
              <a:rPr lang="en-CA" dirty="0" smtClean="0">
                <a:solidFill>
                  <a:srgbClr val="0070C0"/>
                </a:solidFill>
              </a:rPr>
              <a:t>ON GOING</a:t>
            </a:r>
            <a:endParaRPr lang="en-CA" dirty="0">
              <a:solidFill>
                <a:srgbClr val="0070C0"/>
              </a:solidFill>
            </a:endParaRPr>
          </a:p>
          <a:p>
            <a:r>
              <a:rPr lang="en-CA" dirty="0" smtClean="0"/>
              <a:t>Develop a multi-year support strategy based on a coordinated and agreed upon analysis of </a:t>
            </a:r>
            <a:r>
              <a:rPr lang="en-CA" dirty="0"/>
              <a:t>the </a:t>
            </a:r>
            <a:r>
              <a:rPr lang="en-CA" i="1" dirty="0"/>
              <a:t>Priority Research &amp; Development </a:t>
            </a:r>
            <a:r>
              <a:rPr lang="en-CA" i="1" dirty="0" smtClean="0"/>
              <a:t>Topics</a:t>
            </a:r>
            <a:r>
              <a:rPr lang="en-CA" dirty="0" smtClean="0"/>
              <a:t> and other related documents </a:t>
            </a:r>
            <a:r>
              <a:rPr lang="en-CA" dirty="0"/>
              <a:t>- </a:t>
            </a:r>
            <a:r>
              <a:rPr lang="en-CA" dirty="0">
                <a:solidFill>
                  <a:srgbClr val="0070C0"/>
                </a:solidFill>
              </a:rPr>
              <a:t>TO BE DEV.</a:t>
            </a:r>
          </a:p>
          <a:p>
            <a:r>
              <a:rPr lang="en-CA" dirty="0" smtClean="0"/>
              <a:t>Continued reporting back to SDCG Exec. and GFOI R&amp;D – </a:t>
            </a:r>
            <a:r>
              <a:rPr lang="en-CA" dirty="0" smtClean="0">
                <a:solidFill>
                  <a:srgbClr val="0070C0"/>
                </a:solidFill>
              </a:rPr>
              <a:t>ON GOING</a:t>
            </a: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0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GFOI R&amp;D session</a:t>
            </a:r>
            <a:br>
              <a:rPr lang="en-CA" dirty="0"/>
            </a:br>
            <a:r>
              <a:rPr lang="en-CA" dirty="0"/>
              <a:t>Extracts from the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Adding value to the coordination by leveraging interactions between the teams and by that add value to individual actions </a:t>
            </a:r>
          </a:p>
          <a:p>
            <a:r>
              <a:rPr lang="en-CA" dirty="0"/>
              <a:t>Bringing the teams together – ensure convergence on R&amp;D activities</a:t>
            </a:r>
          </a:p>
          <a:p>
            <a:r>
              <a:rPr lang="en-CA" dirty="0"/>
              <a:t>Encouraging the creation of research synthesis</a:t>
            </a:r>
          </a:p>
          <a:p>
            <a:r>
              <a:rPr lang="en-CA" dirty="0"/>
              <a:t>How do you determine which subject is going to be supported?</a:t>
            </a:r>
          </a:p>
          <a:p>
            <a:r>
              <a:rPr lang="en-CA" dirty="0"/>
              <a:t>Adopting an R&amp;D priority-based approach</a:t>
            </a:r>
          </a:p>
          <a:p>
            <a:r>
              <a:rPr lang="en-CA" dirty="0"/>
              <a:t>R&amp;D should reflects the needs from Countries</a:t>
            </a:r>
          </a:p>
          <a:p>
            <a:r>
              <a:rPr lang="en-CA" dirty="0"/>
              <a:t>What is your plan – a plan should better inform funding agencies</a:t>
            </a:r>
          </a:p>
          <a:p>
            <a:r>
              <a:rPr lang="en-CA" dirty="0"/>
              <a:t>Providing feedback to the funding agencies</a:t>
            </a:r>
          </a:p>
          <a:p>
            <a:r>
              <a:rPr lang="en-CA" dirty="0"/>
              <a:t>No funding for projects – difficult to influence and focus the science activities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13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Encourage Horizontal Collaboration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Adding value to the coordination by leveraging interactions between the teams and by that add value to individual actions </a:t>
            </a:r>
          </a:p>
          <a:p>
            <a:r>
              <a:rPr lang="en-CA" dirty="0"/>
              <a:t>Bringing the teams together – ensure convergence on R&amp;D activities</a:t>
            </a:r>
          </a:p>
          <a:p>
            <a:r>
              <a:rPr lang="en-CA" dirty="0"/>
              <a:t>Encouraging the creation of research synthesis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How do you determine which subject is going to be supported?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Adopting an R&amp;D priority-based approach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R&amp;D should reflects the needs from Countries</a:t>
            </a:r>
          </a:p>
          <a:p>
            <a:r>
              <a:rPr lang="en-CA" dirty="0" smtClean="0">
                <a:solidFill>
                  <a:schemeClr val="bg1">
                    <a:lumMod val="50000"/>
                  </a:schemeClr>
                </a:solidFill>
              </a:rPr>
              <a:t>What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is your plan – a plan should better inform funding agencies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Providing feedback to the funding agencies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No funding for projects – difficult to influence and focus the science activities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820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2. Fast-Tracking Priorities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Adding value to the coordination by leveraging interactions between the teams and by that add value to individual actions 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Bringing the teams together – ensure convergence on R&amp;D activities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Encouraging the creation of research synthesis</a:t>
            </a:r>
          </a:p>
          <a:p>
            <a:r>
              <a:rPr lang="en-CA" dirty="0"/>
              <a:t>How do you determine which subject is going to be supported?</a:t>
            </a:r>
          </a:p>
          <a:p>
            <a:r>
              <a:rPr lang="en-CA" dirty="0"/>
              <a:t>Adopting an R&amp;D priority-based approach</a:t>
            </a:r>
          </a:p>
          <a:p>
            <a:r>
              <a:rPr lang="en-CA" dirty="0"/>
              <a:t>R&amp;D should reflects the needs from Countries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What is your plan – a plan should better inform funding agencies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Providing feedback to the funding agencies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No funding for projects – difficult to influence and focus the science activities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6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3. Enhance Accountability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Adding value to the coordination by leveraging interactions between the teams and by that add value to individual actions 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Bringing the teams together – ensure convergence on R&amp;D activities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Encouraging the creation of research synthesis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How do you determine which subject is going to be supported?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Adopting an R&amp;D priority-based approach</a:t>
            </a:r>
          </a:p>
          <a:p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R&amp;D should reflects the needs from Countries</a:t>
            </a:r>
          </a:p>
          <a:p>
            <a:r>
              <a:rPr lang="en-CA" dirty="0"/>
              <a:t>What is your plan – a plan should better inform funding agencies</a:t>
            </a:r>
          </a:p>
          <a:p>
            <a:r>
              <a:rPr lang="en-CA" dirty="0"/>
              <a:t>Providing feedback to the funding agencies</a:t>
            </a:r>
          </a:p>
          <a:p>
            <a:r>
              <a:rPr lang="en-CA" dirty="0"/>
              <a:t>No funding for projects – difficult to influence and focus the science activities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568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Encourage Horizontal Collaboration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Objectives:</a:t>
            </a:r>
          </a:p>
          <a:p>
            <a:pPr lvl="1"/>
            <a:r>
              <a:rPr lang="en-CA" dirty="0" smtClean="0"/>
              <a:t>Ensure fluid dialogue between the SDCG Element 3 and the GFOI R&amp;D</a:t>
            </a:r>
          </a:p>
          <a:p>
            <a:pPr lvl="1"/>
            <a:r>
              <a:rPr lang="en-CA" dirty="0" smtClean="0"/>
              <a:t>Encourage and “compel” exchanges and interactions across projects addressing similar thematic issues / using similar datasets</a:t>
            </a:r>
          </a:p>
          <a:p>
            <a:pPr lvl="1"/>
            <a:r>
              <a:rPr lang="en-CA" dirty="0" smtClean="0"/>
              <a:t>Provide interaction platforms (virtual or physical) for EL-3 stakeholders</a:t>
            </a:r>
          </a:p>
          <a:p>
            <a:pPr lvl="1"/>
            <a:r>
              <a:rPr lang="en-CA" dirty="0"/>
              <a:t>Allow for a better horizontal coordination on R&amp;D issues that require data interoperability, data complementarity and high frequency of revisit</a:t>
            </a:r>
            <a:endParaRPr lang="en-CA" dirty="0" smtClean="0"/>
          </a:p>
          <a:p>
            <a:r>
              <a:rPr lang="en-CA" dirty="0" smtClean="0"/>
              <a:t>Questions:</a:t>
            </a:r>
          </a:p>
          <a:p>
            <a:pPr lvl="1"/>
            <a:r>
              <a:rPr lang="en-CA" dirty="0" smtClean="0"/>
              <a:t>Do we have the appropriate </a:t>
            </a:r>
            <a:r>
              <a:rPr lang="en-CA" i="1" dirty="0" smtClean="0"/>
              <a:t>modus operandi</a:t>
            </a:r>
            <a:r>
              <a:rPr lang="en-CA" dirty="0" smtClean="0"/>
              <a:t>?   </a:t>
            </a:r>
          </a:p>
          <a:p>
            <a:pPr lvl="1"/>
            <a:r>
              <a:rPr lang="en-CA" dirty="0" smtClean="0"/>
              <a:t>How can we improve our way of doing things?</a:t>
            </a:r>
          </a:p>
          <a:p>
            <a:pPr lvl="1"/>
            <a:r>
              <a:rPr lang="en-CA" dirty="0" smtClean="0"/>
              <a:t>How do we entertain and nurture a dialogue?</a:t>
            </a:r>
          </a:p>
          <a:p>
            <a:pPr lvl="1"/>
            <a:r>
              <a:rPr lang="en-CA" dirty="0" smtClean="0"/>
              <a:t>How do we get feedback? </a:t>
            </a:r>
          </a:p>
          <a:p>
            <a:pPr lvl="1"/>
            <a:r>
              <a:rPr lang="en-CA" dirty="0" smtClean="0"/>
              <a:t>Other questions?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958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2. Fast-Tracking Priorities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Objectives:</a:t>
            </a:r>
          </a:p>
          <a:p>
            <a:pPr lvl="1"/>
            <a:r>
              <a:rPr lang="en-CA" dirty="0" smtClean="0"/>
              <a:t>Provide a coordinated framework with clear science objectives to be addressed within a finite horizon</a:t>
            </a:r>
          </a:p>
          <a:p>
            <a:r>
              <a:rPr lang="en-CA" dirty="0" smtClean="0"/>
              <a:t>Questions:</a:t>
            </a:r>
          </a:p>
          <a:p>
            <a:pPr lvl="1"/>
            <a:r>
              <a:rPr lang="en-CA" dirty="0" smtClean="0"/>
              <a:t>Can we be more proactive in identify low hanging fruits and invite data providers to select a set of R&amp;D themes that would focus our collective efforts and provide a structure result-based framework?</a:t>
            </a:r>
          </a:p>
          <a:p>
            <a:pPr lvl="1"/>
            <a:r>
              <a:rPr lang="en-CA" dirty="0" smtClean="0"/>
              <a:t> How do we reconcile data provider’s  priorities (national priority, application maturity, technological fit, etc.) with science and stakeholder’s  priorities?</a:t>
            </a:r>
          </a:p>
          <a:p>
            <a:pPr lvl="1"/>
            <a:r>
              <a:rPr lang="en-CA" dirty="0" smtClean="0"/>
              <a:t>How do we select projects?</a:t>
            </a:r>
          </a:p>
          <a:p>
            <a:pPr lvl="1"/>
            <a:r>
              <a:rPr lang="en-CA" dirty="0" smtClean="0"/>
              <a:t>Should we be more involved (with the GFOI R&amp;D) in R&amp;D activities through out the value chain (prioritize themes, agree on science activities, provide data, stimulate exchanges of results, stimulate publications, ensures migration to MGD…)?</a:t>
            </a:r>
          </a:p>
          <a:p>
            <a:pPr lvl="1"/>
            <a:r>
              <a:rPr lang="en-CA" dirty="0" smtClean="0"/>
              <a:t>Other questions?</a:t>
            </a:r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08752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9502</TotalTime>
  <Words>1149</Words>
  <Application>Microsoft Macintosh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Towards an Enhanced Coordinated Data Response in Support of R&amp;D Topics for GFOI Part 2</vt:lpstr>
      <vt:lpstr>SDCG 3-Year Work Plan Outcomes for 2015 – 2017 – R&amp;D Component </vt:lpstr>
      <vt:lpstr>Proposed Next Steps</vt:lpstr>
      <vt:lpstr>GFOI R&amp;D session Extracts from the Discussion</vt:lpstr>
      <vt:lpstr>1. Encourage Horizontal Collaboration</vt:lpstr>
      <vt:lpstr>2. Fast-Tracking Priorities</vt:lpstr>
      <vt:lpstr>3. Enhance Accountability</vt:lpstr>
      <vt:lpstr>1. Encourage Horizontal Collaboration</vt:lpstr>
      <vt:lpstr>2. Fast-Tracking Priorities</vt:lpstr>
      <vt:lpstr>3. Enhance Accountability</vt:lpstr>
      <vt:lpstr>Support slides</vt:lpstr>
      <vt:lpstr>SDCG 3-Year Work Plan Outcomes for 2015 – 2017 – R&amp;D Component How it can help meeting the WP Outcomes</vt:lpstr>
      <vt:lpstr>Reference Framework</vt:lpstr>
      <vt:lpstr>Key Document</vt:lpstr>
    </vt:vector>
  </TitlesOfParts>
  <Company>ASC-CSA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Ycrevier</dc:creator>
  <cp:lastModifiedBy>Ake Rosenqvist</cp:lastModifiedBy>
  <cp:revision>89</cp:revision>
  <dcterms:created xsi:type="dcterms:W3CDTF">2011-05-05T07:16:41Z</dcterms:created>
  <dcterms:modified xsi:type="dcterms:W3CDTF">2016-09-01T12:53:44Z</dcterms:modified>
</cp:coreProperties>
</file>