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425" r:id="rId3"/>
    <p:sldId id="427" r:id="rId4"/>
    <p:sldId id="417" r:id="rId5"/>
    <p:sldId id="440" r:id="rId6"/>
    <p:sldId id="448" r:id="rId7"/>
    <p:sldId id="447" r:id="rId8"/>
    <p:sldId id="470" r:id="rId9"/>
    <p:sldId id="449" r:id="rId10"/>
    <p:sldId id="450" r:id="rId11"/>
    <p:sldId id="451" r:id="rId12"/>
    <p:sldId id="452" r:id="rId13"/>
    <p:sldId id="469" r:id="rId14"/>
    <p:sldId id="467" r:id="rId15"/>
    <p:sldId id="468" r:id="rId16"/>
    <p:sldId id="465" r:id="rId17"/>
    <p:sldId id="453" r:id="rId18"/>
    <p:sldId id="446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8"/>
    <p:restoredTop sz="93338"/>
  </p:normalViewPr>
  <p:slideViewPr>
    <p:cSldViewPr snapToGrid="0" snapToObjects="1">
      <p:cViewPr varScale="1">
        <p:scale>
          <a:sx n="59" d="100"/>
          <a:sy n="59" d="100"/>
        </p:scale>
        <p:origin x="-6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5597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764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684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2633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0627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0441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6221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1950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9063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13769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9192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06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4299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5562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874158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689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5102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97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8: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Business Wrap-up &amp; Review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SDCG-10: Reading, 7-9 September, 2016</a:t>
            </a:r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6" y="6307731"/>
            <a:ext cx="1803890" cy="2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r>
              <a:rPr lang="en-US" dirty="0" err="1" smtClean="0"/>
              <a:t>Misc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TBA</a:t>
            </a:r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to 3 Year Work Plan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George Dyke, SDCG EXEC for Australia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SDCG-10: Reading, 7-9 September,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Work Plan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720" y="967273"/>
            <a:ext cx="6211083" cy="12660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Status Going Into to SDCG-10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1200" i="1" dirty="0" smtClean="0"/>
              <a:t>* Full outcome text in 3yWP and SDCG-10 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2009" y="2739279"/>
          <a:ext cx="8809967" cy="3226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534"/>
                <a:gridCol w="1947383"/>
                <a:gridCol w="2359550"/>
                <a:gridCol w="512064"/>
                <a:gridCol w="2020824"/>
                <a:gridCol w="1547612"/>
              </a:tblGrid>
              <a:tr h="2811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Outcome*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Outcome*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</a:tr>
              <a:tr h="314891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Baseline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#1: Global Coverage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 Progress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Service (Cont’d)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#10: Cloud</a:t>
                      </a:r>
                      <a:r>
                        <a:rPr lang="en-US" sz="1200" baseline="0" dirty="0" smtClean="0"/>
                        <a:t> Computing Pilots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 yes, Kenya no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7602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#2 Data Flows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</a:t>
                      </a:r>
                      <a:r>
                        <a:rPr lang="en-US" sz="1200" baseline="0" dirty="0" smtClean="0"/>
                        <a:t>Draft for Review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#11: National 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Colombia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considered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624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#3: Info.</a:t>
                      </a:r>
                      <a:r>
                        <a:rPr lang="en-US" sz="1200" baseline="0" dirty="0" smtClean="0"/>
                        <a:t> Products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Progress in ‘ARD’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R&amp;D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#12: E3 Strategy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Complete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6247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Services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#4: MGD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Integration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with MGD 2.0?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#13: Data for R&amp;D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 progress – ASI,</a:t>
                      </a:r>
                      <a:r>
                        <a:rPr lang="en-US" sz="1200" baseline="0" dirty="0" smtClean="0"/>
                        <a:t> CNES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829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#5: CB Meetings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SilvaCarbon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support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drifting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#14: Broker Commercial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Next steps?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543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#6: Ensured</a:t>
                      </a:r>
                      <a:r>
                        <a:rPr lang="en-US" sz="1200" baseline="0" dirty="0" smtClean="0"/>
                        <a:t> coverage (CDS)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For LS+S2A</a:t>
                      </a:r>
                      <a:endParaRPr lang="en-US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Component </a:t>
                      </a:r>
                      <a:r>
                        <a:rPr lang="en-US" sz="1200" dirty="0" err="1" smtClean="0"/>
                        <a:t>Coord’n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#15: Customer Experience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Not yet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419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#7: Interop</a:t>
                      </a:r>
                      <a:r>
                        <a:rPr lang="en-US" sz="1200" baseline="0" dirty="0" smtClean="0"/>
                        <a:t>. Discovery Tools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Any progress?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#16: Priority Country Service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Kenya only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010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#8: Core Data</a:t>
                      </a:r>
                      <a:r>
                        <a:rPr lang="en-US" sz="1200" baseline="0" dirty="0" smtClean="0"/>
                        <a:t> Assembly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Flow Study, ‘ARD’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#17: Country I/F Management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Not yet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214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#9: MGD</a:t>
                      </a:r>
                      <a:r>
                        <a:rPr lang="en-US" sz="1200" baseline="0" dirty="0" smtClean="0"/>
                        <a:t> 2.0 Integration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Has integration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been achieved?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19773" y="1406949"/>
          <a:ext cx="3077584" cy="82736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91622"/>
                <a:gridCol w="985962"/>
              </a:tblGrid>
              <a:tr h="278729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On Track / Complete</a:t>
                      </a:r>
                      <a:endParaRPr lang="en-US" sz="1200" b="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5/17</a:t>
                      </a:r>
                      <a:endParaRPr lang="en-US" sz="1200" b="1" i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29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Progressing</a:t>
                      </a:r>
                      <a:endParaRPr lang="en-US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/>
                        <a:t>8/17</a:t>
                      </a:r>
                      <a:endParaRPr lang="en-US" sz="1200" b="1" i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29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Not Progressing / Unknown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chemeClr val="bg1"/>
                          </a:solidFill>
                        </a:rPr>
                        <a:t>4/17</a:t>
                      </a:r>
                      <a:endParaRPr lang="en-US" sz="12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209835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SDCG-10</a:t>
            </a:r>
          </a:p>
          <a:p>
            <a:pPr>
              <a:defRPr/>
            </a:pPr>
            <a:r>
              <a:rPr lang="en-US" b="1" dirty="0" smtClean="0"/>
              <a:t>Reading, UK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7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-9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2016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1485" y="1406949"/>
            <a:ext cx="3320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REMINDER!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19" y="849149"/>
            <a:ext cx="874073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/>
              <a:t>Is the SDCG 3-Year Work Plan still relevant and on target?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1" y="1310984"/>
            <a:ext cx="8019143" cy="48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Changes to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Data Flows moves from study to implementation</a:t>
            </a:r>
          </a:p>
          <a:p>
            <a:r>
              <a:rPr lang="en-US" i="1" dirty="0"/>
              <a:t>GFOI Component Coordination and Country Engagement </a:t>
            </a:r>
            <a:r>
              <a:rPr lang="en-US" dirty="0" smtClean="0"/>
              <a:t>contingent on GFOI Office continuity</a:t>
            </a:r>
          </a:p>
          <a:p>
            <a:r>
              <a:rPr lang="en-US" dirty="0" smtClean="0"/>
              <a:t>Changes in services and Kenyan activities?</a:t>
            </a:r>
          </a:p>
          <a:p>
            <a:r>
              <a:rPr lang="en-US" dirty="0" smtClean="0"/>
              <a:t>Add SEO support agenda with FAO?</a:t>
            </a:r>
          </a:p>
          <a:p>
            <a:r>
              <a:rPr lang="en-US" dirty="0" smtClean="0"/>
              <a:t>Others?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2017-2019 WP Update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SDCG-10 </a:t>
            </a:r>
            <a:r>
              <a:rPr lang="en-US" b="1" dirty="0"/>
              <a:t>Action:</a:t>
            </a:r>
            <a:r>
              <a:rPr lang="en-US" dirty="0"/>
              <a:t> SDCG Work Plan thread leads to provide revised outcomes for the 2017-2019 Work </a:t>
            </a:r>
            <a:r>
              <a:rPr lang="en-US" dirty="0" smtClean="0"/>
              <a:t>Plan </a:t>
            </a:r>
            <a:r>
              <a:rPr lang="en-US" b="1" dirty="0" smtClean="0"/>
              <a:t>by 30 September.</a:t>
            </a:r>
            <a:endParaRPr lang="en-US" dirty="0"/>
          </a:p>
          <a:p>
            <a:r>
              <a:rPr lang="en-US" b="1" dirty="0" smtClean="0"/>
              <a:t>SDCG-10 Action: </a:t>
            </a:r>
            <a:r>
              <a:rPr lang="en-US" dirty="0" smtClean="0"/>
              <a:t>SDCG SEC to </a:t>
            </a:r>
            <a:r>
              <a:rPr lang="en-US" dirty="0" err="1" smtClean="0"/>
              <a:t>finalise</a:t>
            </a:r>
            <a:r>
              <a:rPr lang="en-US" dirty="0" smtClean="0"/>
              <a:t> updated 2017-2019 SDCG Work Plan </a:t>
            </a:r>
            <a:r>
              <a:rPr lang="en-US" b="1" dirty="0" smtClean="0"/>
              <a:t>by 31 November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Anticipating revisions to be relatively light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SDCG Future Activities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Stephen Ward, SDCG EXEC for Australia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SDCG-10: Reading, 7-9 September,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SDCG Future Activities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Where are we?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has been achieved?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And still to be achieved?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changes ahead in SDCG EXEC capacity?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impact?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meetings are likely and needed?</a:t>
            </a:r>
          </a:p>
          <a:p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course of action do we conclude, if any?</a:t>
            </a:r>
            <a:endParaRPr lang="en-US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GB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SDCG History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2011 CEOS Data Strategy for FCT/GFOI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SDCG formed at 2011 CEOS Plenary</a:t>
            </a:r>
          </a:p>
          <a:p>
            <a:r>
              <a:rPr lang="en-AU" sz="2400" i="1" dirty="0" smtClean="0">
                <a:latin typeface="Calibri" charset="0"/>
                <a:ea typeface="ＭＳ Ｐゴシック" charset="0"/>
                <a:cs typeface="ＭＳ Ｐゴシック" charset="0"/>
              </a:rPr>
              <a:t>Continuity of EO data supply for maintenance of time series and consistent reporting</a:t>
            </a:r>
            <a:endParaRPr lang="en-US" sz="2400" i="1" dirty="0"/>
          </a:p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Three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element strategy has served us well:</a:t>
            </a:r>
          </a:p>
          <a:p>
            <a:pPr lvl="1"/>
            <a:r>
              <a:rPr lang="en-US" sz="2000" b="1" dirty="0"/>
              <a:t>A baseline, coordinated global data acquisition strategy involving a number of ‘core data streams’ that can be used free-of-charge for GFOI </a:t>
            </a:r>
            <a:r>
              <a:rPr lang="en-US" sz="2000" b="1" dirty="0" smtClean="0"/>
              <a:t>purposes</a:t>
            </a:r>
            <a:r>
              <a:rPr lang="en-US" sz="2000" b="1" dirty="0"/>
              <a:t> </a:t>
            </a:r>
            <a:endParaRPr lang="en-US" sz="2000" dirty="0"/>
          </a:p>
          <a:p>
            <a:pPr lvl="1"/>
            <a:r>
              <a:rPr lang="en-US" sz="2000" b="1" dirty="0"/>
              <a:t>A coordinated strategy for national data </a:t>
            </a:r>
            <a:r>
              <a:rPr lang="en-US" sz="2000" b="1" dirty="0" smtClean="0"/>
              <a:t>acquisitions</a:t>
            </a:r>
          </a:p>
          <a:p>
            <a:pPr lvl="1"/>
            <a:r>
              <a:rPr lang="en-US" sz="2000" b="1" dirty="0"/>
              <a:t>Data supply in support of the FCT activities </a:t>
            </a:r>
            <a:r>
              <a:rPr lang="en-US" sz="2000" dirty="0" smtClean="0"/>
              <a:t>(evolved as ‘R&amp;D’)</a:t>
            </a:r>
            <a:endParaRPr lang="en-US" sz="2000" dirty="0"/>
          </a:p>
          <a:p>
            <a:pPr lvl="1"/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2012-2016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3822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Element 1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Defined and implemented global baseline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Successful launches, tweaks to strategies catalysed by GFOI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2014 was the global target, 2016 the reality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All countries should now have access to the EO satellite data required for annual reporting as needed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Element 1 should look after itself? Some new core data streams (S-2B, SAOCOM-1A, RCM) for new opportunities</a:t>
            </a:r>
          </a:p>
          <a:p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Global Data Flows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study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Element 1 is </a:t>
            </a:r>
            <a:r>
              <a:rPr lang="en-AU" sz="2400" i="1" dirty="0" smtClean="0">
                <a:latin typeface="Calibri" charset="0"/>
                <a:ea typeface="ＭＳ Ｐゴシック" charset="0"/>
                <a:cs typeface="ＭＳ Ｐゴシック" charset="0"/>
              </a:rPr>
              <a:t>internal business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and within our sphere of influence</a:t>
            </a:r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Contents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7" y="1169137"/>
            <a:ext cx="8534159" cy="4525963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Check consensus on major outcomes for each session</a:t>
            </a:r>
            <a:endParaRPr lang="en-US" sz="2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Check implications and next steps for each WP thread</a:t>
            </a:r>
          </a:p>
          <a:p>
            <a:pPr marL="0" indent="0">
              <a:buNone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BREAK</a:t>
            </a:r>
          </a:p>
          <a:p>
            <a:pPr marL="0" indent="0">
              <a:buNone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Next ‘stage’ for SDCG (capacity, meetings</a:t>
            </a:r>
            <a:r>
              <a:rPr lang="is-IS" sz="2800" dirty="0" smtClean="0">
                <a:latin typeface="Calibri" charset="0"/>
                <a:ea typeface="ＭＳ Ｐゴシック" charset="0"/>
                <a:cs typeface="ＭＳ Ｐゴシック" charset="0"/>
              </a:rPr>
              <a:t>…)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Reports to CEOS (Oxford, Brisbane)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800" dirty="0"/>
          </a:p>
          <a:p>
            <a:endParaRPr lang="en-GB" sz="2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2012-2016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46392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Element 2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Ad-hoc delivery of data on media by USGS/SC/some SEO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Space Data Services support to countries attending SDCG via SC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Regional workshops                            –  Impartial assessments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Historical coverage reports                –  Ensured ongoing coverage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Data discovery, assembly, delivery   –  Cloud storage, processing, analysis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Pilot activities to stimulate demos of data uptake, application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Some collaboration with FAO on country tools (SEPAL, SDMS)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Closer collaboration between SC and FAO on the CB component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MGD recently mature with online tools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Office established – for how long?</a:t>
            </a: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2012-2016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46392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>Element 3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Support from ESA has helped in 2015-16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New strategy document endorsed by CEOS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ESA funding ends March 2017 – exploring Horizon €€</a:t>
            </a:r>
            <a:endParaRPr lang="en-GB" dirty="0"/>
          </a:p>
          <a:p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Pursued engagement of commercial data providers and support from CEOS PPP </a:t>
            </a:r>
            <a:r>
              <a:rPr lang="en-GB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progarmmes</a:t>
            </a:r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What are the targets for 2017-19?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33180" y="1179568"/>
            <a:ext cx="8646392" cy="605801"/>
          </a:xfrm>
        </p:spPr>
        <p:txBody>
          <a:bodyPr/>
          <a:lstStyle/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In detail</a:t>
            </a:r>
            <a:r>
              <a:rPr lang="is-IS" sz="2400" dirty="0" smtClean="0">
                <a:latin typeface="Calibri" charset="0"/>
                <a:ea typeface="ＭＳ Ｐゴシック" charset="0"/>
                <a:cs typeface="ＭＳ Ｐゴシック" charset="0"/>
              </a:rPr>
              <a:t>… see the Work Plan</a:t>
            </a:r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4" y="1023412"/>
            <a:ext cx="2988733" cy="1572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179" y="1809449"/>
            <a:ext cx="82705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AU" dirty="0">
                <a:latin typeface="Calibri" charset="0"/>
              </a:rPr>
              <a:t>Big picture</a:t>
            </a:r>
            <a:r>
              <a:rPr lang="is-IS" dirty="0">
                <a:latin typeface="Calibri" charset="0"/>
              </a:rPr>
              <a:t>….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en-US" sz="2000" dirty="0">
                <a:latin typeface="Calibri" charset="0"/>
              </a:rPr>
              <a:t>G</a:t>
            </a:r>
            <a:r>
              <a:rPr lang="is-IS" sz="2000" dirty="0">
                <a:latin typeface="Calibri" charset="0"/>
              </a:rPr>
              <a:t>lobal coverage need not be a priority?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is-IS" sz="2000" dirty="0">
                <a:latin typeface="Calibri" charset="0"/>
              </a:rPr>
              <a:t>GFOI has yet to achieve substantial country engagement – and SDCG dependent on GFOI for the connections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is-IS" sz="2000" dirty="0">
                <a:latin typeface="Calibri" charset="0"/>
              </a:rPr>
              <a:t>Closer component coordination essential – SDCG to be proactive with both CB and MGD in engaging, supporting and supplying countries (joint WP?)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en-US" sz="2000" dirty="0">
                <a:latin typeface="Calibri" charset="0"/>
              </a:rPr>
              <a:t>M</a:t>
            </a:r>
            <a:r>
              <a:rPr lang="is-IS" sz="2000" dirty="0">
                <a:latin typeface="Calibri" charset="0"/>
              </a:rPr>
              <a:t>ainstreaming of GFOI in REDD+, FCPF is cited in the SDCG WP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is-IS" sz="2000" dirty="0">
                <a:latin typeface="Calibri" charset="0"/>
              </a:rPr>
              <a:t>The pilot activities we are pioneering are the future, and should be prioritised and highlighted (what about the big data aspects?)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is-IS" sz="2000" dirty="0">
                <a:latin typeface="Calibri" charset="0"/>
              </a:rPr>
              <a:t>SDCG proposed an end-to-end GFOI demo – Colombia: leads supportive</a:t>
            </a:r>
          </a:p>
          <a:p>
            <a:pPr marL="800100" lvl="1" indent="-342900">
              <a:buFont typeface=".AppleSystemUIFont" charset="0"/>
              <a:buChar char="-"/>
            </a:pPr>
            <a:r>
              <a:rPr lang="is-IS" sz="2000" dirty="0">
                <a:latin typeface="Calibri" charset="0"/>
              </a:rPr>
              <a:t>Element-3... </a:t>
            </a:r>
            <a:r>
              <a:rPr lang="en-US" sz="2000" dirty="0">
                <a:latin typeface="Calibri" charset="0"/>
              </a:rPr>
              <a:t>When c</a:t>
            </a:r>
            <a:r>
              <a:rPr lang="is-IS" sz="2000" dirty="0">
                <a:latin typeface="Calibri" charset="0"/>
              </a:rPr>
              <a:t>an we demonstrate some ROI?</a:t>
            </a:r>
          </a:p>
        </p:txBody>
      </p:sp>
    </p:spTree>
    <p:extLst>
      <p:ext uri="{BB962C8B-B14F-4D97-AF65-F5344CB8AC3E}">
        <p14:creationId xmlns:p14="http://schemas.microsoft.com/office/powerpoint/2010/main" val="788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SDCG Operations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46392" cy="4525963"/>
          </a:xfrm>
        </p:spPr>
        <p:txBody>
          <a:bodyPr/>
          <a:lstStyle/>
          <a:p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Australian support for SDCG SEC has allowed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~80+hrs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pcm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on average of capacity, plus 2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pax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to SDCG, GFOI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mtgs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, plus SIT, CEOS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Substantial % of SDCG Exec capacity &amp; SDCG Management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Ends Nov 2016 – no prospect of renewal</a:t>
            </a:r>
          </a:p>
          <a:p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Fallback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support (short-, maybe medium-term)</a:t>
            </a:r>
          </a:p>
          <a:p>
            <a:pPr lvl="1"/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JAXA CEOS Lead support allows ~ 10hrs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pcm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(GFOI-specific)</a:t>
            </a:r>
          </a:p>
          <a:p>
            <a:pPr lvl="1"/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1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pax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to SDCG, GFOI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mtgs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plus general CEOS meetings</a:t>
            </a:r>
          </a:p>
          <a:p>
            <a:pPr lvl="1"/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NASA SEO offered further ~ 10hrs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pcm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, plus poss. travel</a:t>
            </a:r>
          </a:p>
          <a:p>
            <a:pPr lvl="1"/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Limited to meetings, </a:t>
            </a:r>
            <a:r>
              <a:rPr lang="en-AU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telcons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, key materials</a:t>
            </a:r>
          </a:p>
          <a:p>
            <a:pPr marL="457200" lvl="1" indent="0">
              <a:buNone/>
            </a:pPr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SDCG Operations 2017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46392" cy="4525963"/>
          </a:xfrm>
        </p:spPr>
        <p:txBody>
          <a:bodyPr/>
          <a:lstStyle/>
          <a:p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Meeting commitments: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GFOI Plenary – March 2017, SE Asia  (</a:t>
            </a: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inc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SDCG-11)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SIT report – April 2017, Paris 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SIT TW report – Sep 2017, Germany (?)</a:t>
            </a:r>
          </a:p>
          <a:p>
            <a:pPr lvl="1"/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SDCG-12 (?)</a:t>
            </a:r>
          </a:p>
          <a:p>
            <a:pPr lvl="1"/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00050"/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CEOS strategy ultimately is for LSI-VC to integrate coordination efforts on forests, agriculture</a:t>
            </a:r>
            <a:r>
              <a:rPr lang="is-IS" sz="2400" dirty="0" smtClean="0">
                <a:latin typeface="Calibri" charset="0"/>
                <a:ea typeface="ＭＳ Ｐゴシック" charset="0"/>
                <a:cs typeface="ＭＳ Ｐゴシック" charset="0"/>
              </a:rPr>
              <a:t>… but that will take time and the VC is newly re-formulated</a:t>
            </a:r>
          </a:p>
          <a:p>
            <a:pPr marL="400050"/>
            <a:endParaRPr lang="is-I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00050"/>
            <a:r>
              <a:rPr lang="is-IS" sz="2400" dirty="0" smtClean="0">
                <a:latin typeface="Calibri" charset="0"/>
                <a:ea typeface="ＭＳ Ｐゴシック" charset="0"/>
                <a:cs typeface="ＭＳ Ｐゴシック" charset="0"/>
              </a:rPr>
              <a:t>Any GEOGLAM interaction needed?</a:t>
            </a:r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Reporting to CEOS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46392" cy="4525963"/>
          </a:xfrm>
        </p:spPr>
        <p:txBody>
          <a:bodyPr/>
          <a:lstStyle/>
          <a:p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SIT TW Oxford next week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CEOS Plenary Brisbane, early Nov</a:t>
            </a:r>
          </a:p>
          <a:p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Propose to focus on Global Data Flows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What else should we include? GFOI Review if available.</a:t>
            </a:r>
          </a:p>
          <a:p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Suggest to notify about SDCG EXEC capacity/status change?</a:t>
            </a:r>
          </a:p>
          <a:p>
            <a:pPr marL="457200" lvl="1" indent="0">
              <a:buNone/>
            </a:pPr>
            <a:endParaRPr lang="en-AU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Reporting to CEOS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16" y="1063626"/>
            <a:ext cx="6485467" cy="48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SDCG-10 Review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" y="2672159"/>
            <a:ext cx="7866255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Stephen Ward, SDCG EXEC for Australia</a:t>
            </a:r>
          </a:p>
          <a:p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SDCG-10: Reading, 7-9 September, 2016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72" y="6286720"/>
            <a:ext cx="1946765" cy="2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Baseline strategy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Ongoing coverage from L-7,-8 and S-1,-2 (1B commissioning)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S-2 GRI completion late 2017</a:t>
            </a:r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… Landsat data will be processed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Good pre-interoperability collaboration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L-9 essentially an L-8 clone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SDCG should input to the L-10 consultation process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German and French Copernicus data access points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Importance of L-band data stressed and resolve to write to JAXA to ensure continuity</a:t>
            </a:r>
          </a:p>
          <a:p>
            <a:endParaRPr lang="is-I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Global Data Flows will be reported to CEOS SIT next week</a:t>
            </a:r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UK session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GNU </a:t>
            </a:r>
            <a:r>
              <a:rPr lang="en-AU" sz="2000" dirty="0" err="1" smtClean="0">
                <a:latin typeface="Calibri" charset="0"/>
                <a:ea typeface="ＭＳ Ｐゴシック" charset="0"/>
                <a:cs typeface="ＭＳ Ｐゴシック" charset="0"/>
              </a:rPr>
              <a:t>commited</a:t>
            </a:r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 $5Bn in finance 2015-2021</a:t>
            </a: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UK interested to explore closer GFOI engagement</a:t>
            </a:r>
          </a:p>
          <a:p>
            <a:pPr lvl="1"/>
            <a:r>
              <a:rPr lang="en-US" sz="1600" dirty="0" smtClean="0"/>
              <a:t>inclusion </a:t>
            </a:r>
            <a:r>
              <a:rPr lang="en-US" sz="1600" dirty="0"/>
              <a:t>of </a:t>
            </a:r>
            <a:r>
              <a:rPr lang="en-US" sz="1600" dirty="0" err="1"/>
              <a:t>NovaSAR</a:t>
            </a:r>
            <a:r>
              <a:rPr lang="en-US" sz="1600" dirty="0"/>
              <a:t> S-band data in the GFOI R&amp;D </a:t>
            </a:r>
            <a:r>
              <a:rPr lang="en-US" sz="1600" dirty="0" err="1"/>
              <a:t>programme</a:t>
            </a:r>
            <a:r>
              <a:rPr lang="en-US" sz="1600" dirty="0"/>
              <a:t>, to help advance its application for forest applications</a:t>
            </a:r>
            <a:r>
              <a:rPr lang="en-US" sz="1600" dirty="0" smtClean="0"/>
              <a:t>;</a:t>
            </a:r>
            <a:endParaRPr lang="en-US" sz="1600" dirty="0"/>
          </a:p>
          <a:p>
            <a:pPr lvl="1"/>
            <a:r>
              <a:rPr lang="en-US" sz="1600" dirty="0" smtClean="0"/>
              <a:t>specifically </a:t>
            </a:r>
            <a:r>
              <a:rPr lang="en-US" sz="1600" dirty="0"/>
              <a:t>inclusion of </a:t>
            </a:r>
            <a:r>
              <a:rPr lang="en-US" sz="1600" dirty="0" err="1"/>
              <a:t>NovaSAR</a:t>
            </a:r>
            <a:r>
              <a:rPr lang="en-US" sz="1600" dirty="0"/>
              <a:t> data in the CEOS Data Cube to show its utility alongside better known data</a:t>
            </a:r>
            <a:r>
              <a:rPr lang="en-US" sz="1600" dirty="0" smtClean="0"/>
              <a:t>;</a:t>
            </a:r>
            <a:endParaRPr lang="en-US" sz="1600" dirty="0"/>
          </a:p>
          <a:p>
            <a:pPr lvl="1"/>
            <a:r>
              <a:rPr lang="en-US" sz="1600" dirty="0" smtClean="0"/>
              <a:t>exchanging </a:t>
            </a:r>
            <a:r>
              <a:rPr lang="en-US" sz="1600" dirty="0"/>
              <a:t>notes on the GFOI Capacity Building efforts with space data in </a:t>
            </a:r>
            <a:r>
              <a:rPr lang="en-US" sz="1600" dirty="0" smtClean="0"/>
              <a:t>countries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number of detailed technical collaborations that popped up in discussions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R&amp;D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El-3 strategy will be updated for SIT-32 information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Refinement of GFOI R&amp;D team data requirements (next slide)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Agency reports on data provision</a:t>
            </a:r>
          </a:p>
          <a:p>
            <a:pPr lvl="1"/>
            <a:r>
              <a:rPr lang="en-AU" sz="1600" b="1" dirty="0">
                <a:latin typeface="Calibri" charset="0"/>
                <a:ea typeface="ＭＳ Ｐゴシック" charset="0"/>
                <a:cs typeface="ＭＳ Ｐゴシック" charset="0"/>
              </a:rPr>
              <a:t>ASI and </a:t>
            </a:r>
            <a:r>
              <a:rPr lang="en-AU" sz="1600" b="1" dirty="0" smtClean="0">
                <a:latin typeface="Calibri" charset="0"/>
                <a:ea typeface="ＭＳ Ｐゴシック" charset="0"/>
                <a:cs typeface="ＭＳ Ｐゴシック" charset="0"/>
              </a:rPr>
              <a:t>CNES: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Supporting all groups without commercial provider requests; established contacts with the R&amp;D groups</a:t>
            </a:r>
          </a:p>
          <a:p>
            <a:pPr lvl="1"/>
            <a:r>
              <a:rPr lang="en-AU" sz="1600" b="1" dirty="0" smtClean="0">
                <a:latin typeface="Calibri" charset="0"/>
                <a:ea typeface="ＭＳ Ｐゴシック" charset="0"/>
                <a:cs typeface="ＭＳ Ｐゴシック" charset="0"/>
              </a:rPr>
              <a:t>CSA: </a:t>
            </a:r>
            <a:r>
              <a:rPr lang="en-AU" sz="1600" smtClean="0">
                <a:latin typeface="Calibri" charset="0"/>
                <a:ea typeface="ＭＳ Ｐゴシック" charset="0"/>
                <a:cs typeface="ＭＳ Ｐゴシック" charset="0"/>
              </a:rPr>
              <a:t>Will work to support groups with RADARDSAT-2 requests</a:t>
            </a:r>
            <a:endParaRPr lang="en-AU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1600" b="1" dirty="0">
                <a:latin typeface="Calibri" charset="0"/>
                <a:ea typeface="ＭＳ Ｐゴシック" charset="0"/>
                <a:cs typeface="ＭＳ Ｐゴシック" charset="0"/>
              </a:rPr>
              <a:t>DLR </a:t>
            </a:r>
            <a:r>
              <a:rPr lang="en-AU" sz="1600" b="1" dirty="0" smtClean="0">
                <a:latin typeface="Calibri" charset="0"/>
                <a:ea typeface="ＭＳ Ｐゴシック" charset="0"/>
                <a:cs typeface="ＭＳ Ｐゴシック" charset="0"/>
              </a:rPr>
              <a:t>and JAXA: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Support all groups that requested data; data distribution still to be commenced</a:t>
            </a:r>
          </a:p>
          <a:p>
            <a:pPr lvl="1"/>
            <a:r>
              <a:rPr lang="en-AU" sz="1600" b="1" dirty="0" smtClean="0">
                <a:latin typeface="Calibri" charset="0"/>
                <a:ea typeface="ＭＳ Ｐゴシック" charset="0"/>
                <a:cs typeface="ＭＳ Ｐゴシック" charset="0"/>
              </a:rPr>
              <a:t>ESA: </a:t>
            </a:r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Data available at Spot5Take5.org</a:t>
            </a: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ALOS-2 data approved for GFOI R&amp;D</a:t>
            </a:r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9" y="1541300"/>
            <a:ext cx="8109448" cy="5076303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7519294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Refinement of data </a:t>
            </a:r>
            <a:r>
              <a:rPr lang="en-US" sz="2600" b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requests from GFOI R&amp;D Teams</a:t>
            </a:r>
            <a:endParaRPr lang="en-US" sz="2600" b="0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Space Data Services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Latest news on SDCG tools, pilots and prototypes</a:t>
            </a:r>
          </a:p>
          <a:p>
            <a:r>
              <a:rPr lang="is-IS" sz="2000" dirty="0">
                <a:latin typeface="Calibri" charset="0"/>
                <a:ea typeface="ＭＳ Ｐゴシック" charset="0"/>
                <a:cs typeface="ＭＳ Ｐゴシック" charset="0"/>
              </a:rPr>
              <a:t>Colombia moving apace, Kenya </a:t>
            </a:r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Way forward on SEO-FAO collaboration</a:t>
            </a:r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…?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Data Cube Work Plan should go to CEOS for information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Discussed way forward in 2017/18 for the CDC and ARD activities – with a possible GFOI application emphasis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Heard latest on F-TEP from ESA</a:t>
            </a: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And from FAO on SEPAL 2.0</a:t>
            </a:r>
          </a:p>
          <a:p>
            <a:endParaRPr lang="is-IS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GFOI end-to-end demo: Colombia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Delayed</a:t>
            </a:r>
            <a:r>
              <a:rPr lang="is-I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dialogue... </a:t>
            </a:r>
            <a:r>
              <a:rPr lang="is-IS" sz="2000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otential of REDDCompass Workshop in Colombia to be used to explore insertion points for GFOI MGD in country? Leads/Office need to pick up the end-to-end demo </a:t>
            </a:r>
          </a:p>
          <a:p>
            <a:endParaRPr lang="is-I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Re-establish dialogue with Edersson</a:t>
            </a:r>
          </a:p>
          <a:p>
            <a:endParaRPr lang="is-I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Opportunity as CEOS Data Cube demo in 2017-18?</a:t>
            </a:r>
          </a:p>
          <a:p>
            <a:endParaRPr lang="is-I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s-IS" sz="2000" dirty="0" smtClean="0">
                <a:latin typeface="Calibri" charset="0"/>
                <a:ea typeface="ＭＳ Ｐゴシック" charset="0"/>
                <a:cs typeface="ＭＳ Ｐゴシック" charset="0"/>
              </a:rPr>
              <a:t>Matt Hansen</a:t>
            </a:r>
          </a:p>
          <a:p>
            <a:endParaRPr lang="is-I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23129</TotalTime>
  <Words>1456</Words>
  <Application>Microsoft Office PowerPoint</Application>
  <PresentationFormat>On-screen Show (4:3)</PresentationFormat>
  <Paragraphs>260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SESSION 8: Business Wrap-up &amp; Review </vt:lpstr>
      <vt:lpstr>Contents</vt:lpstr>
      <vt:lpstr>SDCG-10 Review</vt:lpstr>
      <vt:lpstr> Baseline strategy</vt:lpstr>
      <vt:lpstr> UK session</vt:lpstr>
      <vt:lpstr> R&amp;D</vt:lpstr>
      <vt:lpstr>PowerPoint Presentation</vt:lpstr>
      <vt:lpstr> Space Data Services</vt:lpstr>
      <vt:lpstr> GFOI end-to-end demo: Colombia</vt:lpstr>
      <vt:lpstr> Misc</vt:lpstr>
      <vt:lpstr> Updates to 3 Year Work Plan</vt:lpstr>
      <vt:lpstr>2016 Work Plan Outcomes</vt:lpstr>
      <vt:lpstr>Brief Discussion</vt:lpstr>
      <vt:lpstr>Major Changes to Reflect</vt:lpstr>
      <vt:lpstr>2017-2019 WP Update Plan</vt:lpstr>
      <vt:lpstr> SDCG Future Activities</vt:lpstr>
      <vt:lpstr> SDCG Future Activities</vt:lpstr>
      <vt:lpstr>SDCG History</vt:lpstr>
      <vt:lpstr>2012-2016</vt:lpstr>
      <vt:lpstr>2012-2016</vt:lpstr>
      <vt:lpstr>2012-2016</vt:lpstr>
      <vt:lpstr>What are the targets for 2017-19?</vt:lpstr>
      <vt:lpstr>SDCG Operations</vt:lpstr>
      <vt:lpstr>SDCG Operations 2017</vt:lpstr>
      <vt:lpstr>Reporting to CEOS</vt:lpstr>
      <vt:lpstr>Reporting to CEOS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George Dyke</cp:lastModifiedBy>
  <cp:revision>427</cp:revision>
  <dcterms:created xsi:type="dcterms:W3CDTF">2013-01-29T13:10:08Z</dcterms:created>
  <dcterms:modified xsi:type="dcterms:W3CDTF">2016-09-09T12:40:55Z</dcterms:modified>
</cp:coreProperties>
</file>