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2" r:id="rId3"/>
  </p:sldMasterIdLst>
  <p:notesMasterIdLst>
    <p:notesMasterId r:id="rId25"/>
  </p:notesMasterIdLst>
  <p:sldIdLst>
    <p:sldId id="256" r:id="rId4"/>
    <p:sldId id="257" r:id="rId5"/>
    <p:sldId id="266" r:id="rId6"/>
    <p:sldId id="298" r:id="rId7"/>
    <p:sldId id="267" r:id="rId8"/>
    <p:sldId id="259" r:id="rId9"/>
    <p:sldId id="296" r:id="rId10"/>
    <p:sldId id="270" r:id="rId11"/>
    <p:sldId id="297" r:id="rId12"/>
    <p:sldId id="277" r:id="rId13"/>
    <p:sldId id="275" r:id="rId14"/>
    <p:sldId id="276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4" r:id="rId23"/>
    <p:sldId id="27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86401"/>
  </p:normalViewPr>
  <p:slideViewPr>
    <p:cSldViewPr snapToGrid="0">
      <p:cViewPr varScale="1">
        <p:scale>
          <a:sx n="111" d="100"/>
          <a:sy n="111" d="100"/>
        </p:scale>
        <p:origin x="216" y="544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Cumulative LGAC Scenes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Sheet1!$A$1:$A$73</c:f>
              <c:numCache>
                <c:formatCode>mmm\-yy</c:formatCode>
                <c:ptCount val="73"/>
                <c:pt idx="0">
                  <c:v>40452.0</c:v>
                </c:pt>
                <c:pt idx="1">
                  <c:v>40483.0</c:v>
                </c:pt>
                <c:pt idx="2">
                  <c:v>40513.0</c:v>
                </c:pt>
                <c:pt idx="3">
                  <c:v>40544.0</c:v>
                </c:pt>
                <c:pt idx="4">
                  <c:v>40575.0</c:v>
                </c:pt>
                <c:pt idx="5">
                  <c:v>40603.0</c:v>
                </c:pt>
                <c:pt idx="6">
                  <c:v>40634.0</c:v>
                </c:pt>
                <c:pt idx="7">
                  <c:v>40664.0</c:v>
                </c:pt>
                <c:pt idx="8">
                  <c:v>40695.0</c:v>
                </c:pt>
                <c:pt idx="9">
                  <c:v>40725.0</c:v>
                </c:pt>
                <c:pt idx="10">
                  <c:v>40756.0</c:v>
                </c:pt>
                <c:pt idx="11">
                  <c:v>40787.0</c:v>
                </c:pt>
                <c:pt idx="12">
                  <c:v>40817.0</c:v>
                </c:pt>
                <c:pt idx="13">
                  <c:v>40848.0</c:v>
                </c:pt>
                <c:pt idx="14">
                  <c:v>40878.0</c:v>
                </c:pt>
                <c:pt idx="15">
                  <c:v>40909.0</c:v>
                </c:pt>
                <c:pt idx="16">
                  <c:v>40940.0</c:v>
                </c:pt>
                <c:pt idx="17">
                  <c:v>40969.0</c:v>
                </c:pt>
                <c:pt idx="18">
                  <c:v>41000.0</c:v>
                </c:pt>
                <c:pt idx="19">
                  <c:v>41030.0</c:v>
                </c:pt>
                <c:pt idx="20">
                  <c:v>41061.0</c:v>
                </c:pt>
                <c:pt idx="21">
                  <c:v>41091.0</c:v>
                </c:pt>
                <c:pt idx="22">
                  <c:v>41122.0</c:v>
                </c:pt>
                <c:pt idx="23">
                  <c:v>41153.0</c:v>
                </c:pt>
                <c:pt idx="24">
                  <c:v>41183.0</c:v>
                </c:pt>
                <c:pt idx="25">
                  <c:v>41214.0</c:v>
                </c:pt>
                <c:pt idx="26">
                  <c:v>41244.0</c:v>
                </c:pt>
                <c:pt idx="27">
                  <c:v>41275.0</c:v>
                </c:pt>
                <c:pt idx="28">
                  <c:v>41306.0</c:v>
                </c:pt>
                <c:pt idx="29">
                  <c:v>41334.0</c:v>
                </c:pt>
                <c:pt idx="30">
                  <c:v>41365.0</c:v>
                </c:pt>
                <c:pt idx="31">
                  <c:v>41395.0</c:v>
                </c:pt>
                <c:pt idx="32">
                  <c:v>41426.0</c:v>
                </c:pt>
                <c:pt idx="33">
                  <c:v>41456.0</c:v>
                </c:pt>
                <c:pt idx="34">
                  <c:v>41487.0</c:v>
                </c:pt>
                <c:pt idx="35">
                  <c:v>41518.0</c:v>
                </c:pt>
                <c:pt idx="36">
                  <c:v>41548.0</c:v>
                </c:pt>
                <c:pt idx="37">
                  <c:v>41579.0</c:v>
                </c:pt>
                <c:pt idx="38">
                  <c:v>41609.0</c:v>
                </c:pt>
                <c:pt idx="39">
                  <c:v>41640.0</c:v>
                </c:pt>
                <c:pt idx="40">
                  <c:v>41671.0</c:v>
                </c:pt>
                <c:pt idx="41">
                  <c:v>41699.0</c:v>
                </c:pt>
                <c:pt idx="42">
                  <c:v>41730.0</c:v>
                </c:pt>
                <c:pt idx="43">
                  <c:v>41760.0</c:v>
                </c:pt>
                <c:pt idx="44">
                  <c:v>41791.0</c:v>
                </c:pt>
                <c:pt idx="45">
                  <c:v>41821.0</c:v>
                </c:pt>
                <c:pt idx="46">
                  <c:v>41852.0</c:v>
                </c:pt>
                <c:pt idx="47">
                  <c:v>41883.0</c:v>
                </c:pt>
                <c:pt idx="48">
                  <c:v>41913.0</c:v>
                </c:pt>
                <c:pt idx="49">
                  <c:v>41944.0</c:v>
                </c:pt>
                <c:pt idx="50">
                  <c:v>41974.0</c:v>
                </c:pt>
                <c:pt idx="51">
                  <c:v>42005.0</c:v>
                </c:pt>
                <c:pt idx="52">
                  <c:v>42036.0</c:v>
                </c:pt>
                <c:pt idx="53">
                  <c:v>42064.0</c:v>
                </c:pt>
                <c:pt idx="54">
                  <c:v>42095.0</c:v>
                </c:pt>
                <c:pt idx="55">
                  <c:v>42125.0</c:v>
                </c:pt>
                <c:pt idx="56">
                  <c:v>42156.0</c:v>
                </c:pt>
                <c:pt idx="57">
                  <c:v>42186.0</c:v>
                </c:pt>
                <c:pt idx="58">
                  <c:v>42217.0</c:v>
                </c:pt>
                <c:pt idx="59">
                  <c:v>42248.0</c:v>
                </c:pt>
                <c:pt idx="60">
                  <c:v>42278.0</c:v>
                </c:pt>
                <c:pt idx="61">
                  <c:v>42309.0</c:v>
                </c:pt>
                <c:pt idx="62">
                  <c:v>42339.0</c:v>
                </c:pt>
                <c:pt idx="63">
                  <c:v>42370.0</c:v>
                </c:pt>
                <c:pt idx="64">
                  <c:v>42401.0</c:v>
                </c:pt>
                <c:pt idx="65">
                  <c:v>42430.0</c:v>
                </c:pt>
                <c:pt idx="66">
                  <c:v>42461.0</c:v>
                </c:pt>
                <c:pt idx="67">
                  <c:v>42491.0</c:v>
                </c:pt>
                <c:pt idx="68">
                  <c:v>42522.0</c:v>
                </c:pt>
                <c:pt idx="69">
                  <c:v>42552.0</c:v>
                </c:pt>
                <c:pt idx="70">
                  <c:v>42583.0</c:v>
                </c:pt>
                <c:pt idx="71">
                  <c:v>42614.0</c:v>
                </c:pt>
                <c:pt idx="72">
                  <c:v>42644.0</c:v>
                </c:pt>
              </c:numCache>
            </c:numRef>
          </c:cat>
          <c:val>
            <c:numRef>
              <c:f>Sheet1!$B$1:$B$73</c:f>
              <c:numCache>
                <c:formatCode>General</c:formatCode>
                <c:ptCount val="73"/>
                <c:pt idx="0">
                  <c:v>6600.0</c:v>
                </c:pt>
                <c:pt idx="1">
                  <c:v>11257.0</c:v>
                </c:pt>
                <c:pt idx="2">
                  <c:v>69650.0</c:v>
                </c:pt>
                <c:pt idx="3">
                  <c:v>120461.0</c:v>
                </c:pt>
                <c:pt idx="4">
                  <c:v>164610.0</c:v>
                </c:pt>
                <c:pt idx="5">
                  <c:v>210388.0</c:v>
                </c:pt>
                <c:pt idx="6">
                  <c:v>272385.0</c:v>
                </c:pt>
                <c:pt idx="7">
                  <c:v>361527.0</c:v>
                </c:pt>
                <c:pt idx="8">
                  <c:v>445567.0</c:v>
                </c:pt>
                <c:pt idx="9">
                  <c:v>464141.0</c:v>
                </c:pt>
                <c:pt idx="10">
                  <c:v>479629.0</c:v>
                </c:pt>
                <c:pt idx="11">
                  <c:v>491558.0</c:v>
                </c:pt>
                <c:pt idx="12">
                  <c:v>535210.0</c:v>
                </c:pt>
                <c:pt idx="13">
                  <c:v>602348.0</c:v>
                </c:pt>
                <c:pt idx="14">
                  <c:v>683064.0</c:v>
                </c:pt>
                <c:pt idx="15">
                  <c:v>764149.0</c:v>
                </c:pt>
                <c:pt idx="16">
                  <c:v>852698.0</c:v>
                </c:pt>
                <c:pt idx="17">
                  <c:v>908729.0</c:v>
                </c:pt>
                <c:pt idx="18">
                  <c:v>955179.0</c:v>
                </c:pt>
                <c:pt idx="19">
                  <c:v>966956.0</c:v>
                </c:pt>
                <c:pt idx="20">
                  <c:v>977333.0</c:v>
                </c:pt>
                <c:pt idx="21">
                  <c:v>994987.0</c:v>
                </c:pt>
                <c:pt idx="22">
                  <c:v>1.045659E6</c:v>
                </c:pt>
                <c:pt idx="23">
                  <c:v>1.087828E6</c:v>
                </c:pt>
                <c:pt idx="24">
                  <c:v>1.151416E6</c:v>
                </c:pt>
                <c:pt idx="25">
                  <c:v>1.216458E6</c:v>
                </c:pt>
                <c:pt idx="26">
                  <c:v>1.285035E6</c:v>
                </c:pt>
                <c:pt idx="27">
                  <c:v>1.435866E6</c:v>
                </c:pt>
                <c:pt idx="28">
                  <c:v>1.531899E6</c:v>
                </c:pt>
                <c:pt idx="29">
                  <c:v>1.592184E6</c:v>
                </c:pt>
                <c:pt idx="30">
                  <c:v>1.638132E6</c:v>
                </c:pt>
                <c:pt idx="31">
                  <c:v>1.686438E6</c:v>
                </c:pt>
                <c:pt idx="32">
                  <c:v>1.797125E6</c:v>
                </c:pt>
                <c:pt idx="33">
                  <c:v>1.927531E6</c:v>
                </c:pt>
                <c:pt idx="34">
                  <c:v>2.196932E6</c:v>
                </c:pt>
                <c:pt idx="35">
                  <c:v>2.531842E6</c:v>
                </c:pt>
                <c:pt idx="36">
                  <c:v>2.550354E6</c:v>
                </c:pt>
                <c:pt idx="37">
                  <c:v>2.661321E6</c:v>
                </c:pt>
                <c:pt idx="38">
                  <c:v>2.722371E6</c:v>
                </c:pt>
                <c:pt idx="39">
                  <c:v>2.748585E6</c:v>
                </c:pt>
                <c:pt idx="40">
                  <c:v>2.932966E6</c:v>
                </c:pt>
                <c:pt idx="41">
                  <c:v>2.973802E6</c:v>
                </c:pt>
                <c:pt idx="42">
                  <c:v>2.985004E6</c:v>
                </c:pt>
                <c:pt idx="43">
                  <c:v>2.994443E6</c:v>
                </c:pt>
                <c:pt idx="44">
                  <c:v>3.010208E6</c:v>
                </c:pt>
                <c:pt idx="45">
                  <c:v>3.025557E6</c:v>
                </c:pt>
                <c:pt idx="46">
                  <c:v>3.034355E6</c:v>
                </c:pt>
                <c:pt idx="47">
                  <c:v>3.047332E6</c:v>
                </c:pt>
                <c:pt idx="48">
                  <c:v>3.080486E6</c:v>
                </c:pt>
                <c:pt idx="49">
                  <c:v>3.091174E6</c:v>
                </c:pt>
                <c:pt idx="50">
                  <c:v>3.113204E6</c:v>
                </c:pt>
                <c:pt idx="51">
                  <c:v>3.164701E6</c:v>
                </c:pt>
                <c:pt idx="52">
                  <c:v>3.238213E6</c:v>
                </c:pt>
                <c:pt idx="53">
                  <c:v>3.257111E6</c:v>
                </c:pt>
                <c:pt idx="54">
                  <c:v>3.312024E6</c:v>
                </c:pt>
                <c:pt idx="55">
                  <c:v>3.356614E6</c:v>
                </c:pt>
                <c:pt idx="56">
                  <c:v>3.386105E6</c:v>
                </c:pt>
                <c:pt idx="57">
                  <c:v>3.397108E6</c:v>
                </c:pt>
                <c:pt idx="58">
                  <c:v>3.42653E6</c:v>
                </c:pt>
                <c:pt idx="59">
                  <c:v>3.43638E6</c:v>
                </c:pt>
                <c:pt idx="60">
                  <c:v>3.451355E6</c:v>
                </c:pt>
                <c:pt idx="61">
                  <c:v>3.502611E6</c:v>
                </c:pt>
                <c:pt idx="62">
                  <c:v>3.577991E6</c:v>
                </c:pt>
                <c:pt idx="63">
                  <c:v>3.602467E6</c:v>
                </c:pt>
                <c:pt idx="64">
                  <c:v>3.620549E6</c:v>
                </c:pt>
                <c:pt idx="65">
                  <c:v>3.65303E6</c:v>
                </c:pt>
                <c:pt idx="66">
                  <c:v>3.690814E6</c:v>
                </c:pt>
                <c:pt idx="67">
                  <c:v>3.745686E6</c:v>
                </c:pt>
                <c:pt idx="68">
                  <c:v>3.832116E6</c:v>
                </c:pt>
                <c:pt idx="69">
                  <c:v>3.888554E6</c:v>
                </c:pt>
                <c:pt idx="70">
                  <c:v>3.935224E6</c:v>
                </c:pt>
                <c:pt idx="71">
                  <c:v>3.981419E6</c:v>
                </c:pt>
                <c:pt idx="72">
                  <c:v>4.069571E6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63-4B3C-A358-7F26B64C1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4263680"/>
        <c:axId val="-174259216"/>
      </c:lineChart>
      <c:dateAx>
        <c:axId val="-1742636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crossAx val="-174259216"/>
        <c:crosses val="autoZero"/>
        <c:auto val="1"/>
        <c:lblOffset val="100"/>
        <c:baseTimeUnit val="months"/>
      </c:dateAx>
      <c:valAx>
        <c:axId val="-174259216"/>
        <c:scaling>
          <c:orientation val="minMax"/>
          <c:min val="0.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1742636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D16D2-5EFF-4B8A-AA0A-0DF3669120B1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ECD0-36C7-4486-AE8C-F9B8AA2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7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3225" y="696913"/>
            <a:ext cx="6178550" cy="347662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5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3225" y="696913"/>
            <a:ext cx="6178550" cy="347662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701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701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9463" indent="-22701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35EC5-8482-4A87-92C0-D5D4C756443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5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Final – circled month is reporting date used for LTWG #23 (April)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Date of LTWG #23 presentations was 9 June 2014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41763" y="8782050"/>
            <a:ext cx="3016250" cy="461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76" tIns="43787" rIns="87576" bIns="43787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613" indent="-27146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indent="-217488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0350" indent="-217488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0088" indent="-217488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72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44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6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88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6E036-6971-415D-BE8E-81AA69D89DA9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8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CF31-03C3-462C-B159-1110ADCCFE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1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CF31-03C3-462C-B159-1110ADCCFE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3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3,500,000 </a:t>
            </a:r>
            <a:r>
              <a:rPr lang="en-US" dirty="0">
                <a:latin typeface="+mn-lt"/>
              </a:rPr>
              <a:t>complete or </a:t>
            </a:r>
            <a:r>
              <a:rPr lang="en-US" dirty="0" smtClean="0">
                <a:latin typeface="+mn-lt"/>
              </a:rPr>
              <a:t>55%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6,350,000</a:t>
            </a:r>
            <a:r>
              <a:rPr lang="en-US" dirty="0" smtClean="0"/>
              <a:t> estimated</a:t>
            </a:r>
          </a:p>
          <a:p>
            <a:r>
              <a:rPr lang="en-US" dirty="0" smtClean="0">
                <a:latin typeface="+mn-lt"/>
              </a:rPr>
              <a:t>2,400,000 </a:t>
            </a:r>
            <a:r>
              <a:rPr lang="en-US" dirty="0">
                <a:latin typeface="+mn-lt"/>
              </a:rPr>
              <a:t>unique or </a:t>
            </a:r>
            <a:r>
              <a:rPr lang="en-US" dirty="0" smtClean="0">
                <a:latin typeface="+mn-lt"/>
              </a:rPr>
              <a:t>69%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28C-A332-417A-B197-7358BDC045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0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LS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an-fran-L7-070799-3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12192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9751" y="6083300"/>
            <a:ext cx="203581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sz="1000" b="1" dirty="0"/>
              <a:t>U.S. Department of the Interior</a:t>
            </a:r>
          </a:p>
          <a:p>
            <a:pPr defTabSz="885825"/>
            <a:r>
              <a:rPr lang="en-US" sz="1000" b="1" dirty="0"/>
              <a:t>U.S. Geological Survey</a:t>
            </a:r>
          </a:p>
        </p:txBody>
      </p:sp>
      <p:pic>
        <p:nvPicPr>
          <p:cNvPr id="7" name="Picture 9" descr="ident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09600" y="461964"/>
            <a:ext cx="27432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064" y="2368296"/>
            <a:ext cx="11074400" cy="45537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8000" y="1682496"/>
            <a:ext cx="11074400" cy="68305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12064" y="3200400"/>
            <a:ext cx="11074400" cy="2752344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8322255" y="6583364"/>
            <a:ext cx="3869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SDCG-11 Ho Chi Minh</a:t>
            </a:r>
            <a:r>
              <a:rPr lang="en-US" sz="1200" b="1" baseline="0" dirty="0" smtClean="0">
                <a:solidFill>
                  <a:srgbClr val="006600"/>
                </a:solidFill>
              </a:rPr>
              <a:t> City, Vietnam</a:t>
            </a:r>
            <a:r>
              <a:rPr lang="en-US" sz="1200" b="1" dirty="0" smtClean="0">
                <a:solidFill>
                  <a:srgbClr val="00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29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197167" y="6350001"/>
            <a:ext cx="533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DCF886-9194-4D1F-B27D-BF020E4F59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7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" y="3556000"/>
            <a:ext cx="11677557" cy="23099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" y="2133600"/>
            <a:ext cx="1167755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9393700" y="6583364"/>
            <a:ext cx="26131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LGSOWG #45 – Libreville,</a:t>
            </a:r>
            <a:r>
              <a:rPr lang="en-US" sz="1200" b="1" baseline="0" dirty="0" smtClean="0">
                <a:solidFill>
                  <a:srgbClr val="006600"/>
                </a:solidFill>
              </a:rPr>
              <a:t> Gabon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" y="6107411"/>
            <a:ext cx="2082799" cy="7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0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1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5" y="177800"/>
            <a:ext cx="11677557" cy="663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0" y="1065124"/>
            <a:ext cx="11683490" cy="50435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7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197167" y="6350001"/>
            <a:ext cx="533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DCF886-9194-4D1F-B27D-BF020E4F59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2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S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2"/>
            <a:ext cx="11074400" cy="54437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48570"/>
            <a:ext cx="11074400" cy="517123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 marL="1143000" indent="-228600">
              <a:buSzPct val="75000"/>
              <a:buFont typeface="Wingdings" pitchFamily="2" charset="2"/>
              <a:buChar char=""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7E58-EB99-42FC-A583-E294630EE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8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S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52400"/>
            <a:ext cx="11070336" cy="548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848570"/>
            <a:ext cx="5425440" cy="51681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848570"/>
            <a:ext cx="5425440" cy="51663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7E58-EB99-42FC-A583-E294630EE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S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52400"/>
            <a:ext cx="11070336" cy="548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7E58-EB99-42FC-A583-E294630EE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237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89F-3C87-4E7E-AD9E-A6F2F51CBB45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E58-EB99-42FC-A583-E294630EE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91200" y="6467349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E8B4429-B1AE-4934-887B-3664892FA3E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" y="3556000"/>
            <a:ext cx="11677557" cy="23099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" y="2133600"/>
            <a:ext cx="1167755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" y="6107411"/>
            <a:ext cx="2082799" cy="7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1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5" y="177800"/>
            <a:ext cx="11677557" cy="663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0" y="1065124"/>
            <a:ext cx="11683490" cy="50435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7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2.xml"/><Relationship Id="rId5" Type="http://schemas.openxmlformats.org/officeDocument/2006/relationships/image" Target="../media/image4.jpe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3.xml"/><Relationship Id="rId5" Type="http://schemas.openxmlformats.org/officeDocument/2006/relationships/image" Target="../media/image4.jpe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744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48570"/>
            <a:ext cx="11074400" cy="517123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13" descr="USGSno_tagB&amp;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096001"/>
            <a:ext cx="152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91200" y="6467349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7E58-EB99-42FC-A583-E294630EEE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09599" y="848570"/>
            <a:ext cx="109791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322253" y="6577827"/>
            <a:ext cx="3869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SDCG-11 Ho Chi Minh</a:t>
            </a:r>
            <a:r>
              <a:rPr lang="en-US" sz="1200" b="1" baseline="0" dirty="0" smtClean="0">
                <a:solidFill>
                  <a:srgbClr val="006600"/>
                </a:solidFill>
              </a:rPr>
              <a:t> City, Vietnam</a:t>
            </a:r>
            <a:r>
              <a:rPr lang="en-US" sz="1200" b="1" dirty="0" smtClean="0">
                <a:solidFill>
                  <a:srgbClr val="00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1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"/>
        <a:defRPr sz="26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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"/>
        <a:defRPr sz="18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"/>
        <a:defRPr sz="14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·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·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·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·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019197"/>
            <a:ext cx="12191999" cy="8414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920" y="1061050"/>
            <a:ext cx="11670995" cy="50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920" y="177800"/>
            <a:ext cx="11670996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846234" y="6637339"/>
            <a:ext cx="341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fld id="{793C37E8-B2E5-4BB0-A010-68E85D9E44D8}" type="slidenum">
              <a:rPr lang="en-US" sz="1000">
                <a:solidFill>
                  <a:schemeClr val="tx2"/>
                </a:solidFill>
              </a:rPr>
              <a:pPr eaLnBrk="0" hangingPunct="0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304800" y="975277"/>
            <a:ext cx="1158611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22"/>
          <p:cNvSpPr>
            <a:spLocks noChangeShapeType="1"/>
          </p:cNvSpPr>
          <p:nvPr userDrawn="1"/>
        </p:nvSpPr>
        <p:spPr bwMode="auto">
          <a:xfrm>
            <a:off x="304801" y="6019800"/>
            <a:ext cx="115861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4" y="6321531"/>
            <a:ext cx="1284621" cy="3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6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192">
          <p15:clr>
            <a:srgbClr val="F26B43"/>
          </p15:clr>
        </p15:guide>
        <p15:guide id="3" pos="3840">
          <p15:clr>
            <a:srgbClr val="F26B43"/>
          </p15:clr>
        </p15:guide>
        <p15:guide id="4" pos="74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019197"/>
            <a:ext cx="12191999" cy="8414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920" y="1061050"/>
            <a:ext cx="11670995" cy="50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920" y="177800"/>
            <a:ext cx="11670996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846234" y="6637339"/>
            <a:ext cx="341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fld id="{793C37E8-B2E5-4BB0-A010-68E85D9E44D8}" type="slidenum">
              <a:rPr lang="en-US" sz="1000">
                <a:solidFill>
                  <a:schemeClr val="tx2"/>
                </a:solidFill>
              </a:rPr>
              <a:pPr eaLnBrk="0" hangingPunct="0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304800" y="975277"/>
            <a:ext cx="1158611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22"/>
          <p:cNvSpPr>
            <a:spLocks noChangeShapeType="1"/>
          </p:cNvSpPr>
          <p:nvPr userDrawn="1"/>
        </p:nvSpPr>
        <p:spPr bwMode="auto">
          <a:xfrm>
            <a:off x="304801" y="6019800"/>
            <a:ext cx="115861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4"/>
          <p:cNvSpPr txBox="1">
            <a:spLocks noChangeArrowheads="1"/>
          </p:cNvSpPr>
          <p:nvPr userDrawn="1"/>
        </p:nvSpPr>
        <p:spPr bwMode="auto">
          <a:xfrm>
            <a:off x="9359820" y="6583364"/>
            <a:ext cx="26354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LGSOWG #45 – Libreville,</a:t>
            </a:r>
            <a:r>
              <a:rPr lang="en-US" sz="1200" b="1" baseline="0" dirty="0" smtClean="0">
                <a:solidFill>
                  <a:srgbClr val="006600"/>
                </a:solidFill>
              </a:rPr>
              <a:t> Gabon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4" y="6321531"/>
            <a:ext cx="1284621" cy="3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192">
          <p15:clr>
            <a:srgbClr val="F26B43"/>
          </p15:clr>
        </p15:guide>
        <p15:guide id="3" pos="3840">
          <p15:clr>
            <a:srgbClr val="F26B43"/>
          </p15:clr>
        </p15:guide>
        <p15:guide id="4" pos="7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Landsat Status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 January 2017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Brian </a:t>
            </a:r>
            <a:r>
              <a:rPr lang="en-US" b="1" dirty="0" smtClean="0"/>
              <a:t>Killough </a:t>
            </a:r>
          </a:p>
          <a:p>
            <a:r>
              <a:rPr lang="en-US" b="1" dirty="0" smtClean="0"/>
              <a:t>for Gene Fosnight</a:t>
            </a:r>
            <a:endParaRPr lang="en-US" b="1" dirty="0"/>
          </a:p>
          <a:p>
            <a:r>
              <a:rPr lang="en-US" dirty="0"/>
              <a:t>USGS EROS</a:t>
            </a:r>
          </a:p>
          <a:p>
            <a:r>
              <a:rPr lang="en-US" u="sng" dirty="0" err="1" smtClean="0">
                <a:solidFill>
                  <a:schemeClr val="hlink"/>
                </a:solidFill>
              </a:rPr>
              <a:t>fosnight@usgs.gov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U.S. Landsat Archive Overview</a:t>
            </a:r>
            <a:br>
              <a:rPr lang="en-US" altLang="en-US" dirty="0" smtClean="0"/>
            </a:br>
            <a:r>
              <a:rPr lang="en-US" altLang="en-US" sz="2400" dirty="0" smtClean="0"/>
              <a:t>(1 November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OLI-TIRS: Landsat 8</a:t>
            </a:r>
          </a:p>
          <a:p>
            <a:pPr lvl="1"/>
            <a:r>
              <a:rPr lang="en-US" sz="2000" dirty="0" smtClean="0"/>
              <a:t>855,921 </a:t>
            </a:r>
            <a:r>
              <a:rPr lang="en-US" altLang="en-US" sz="2000" dirty="0" smtClean="0"/>
              <a:t>scenes</a:t>
            </a:r>
          </a:p>
          <a:p>
            <a:pPr lvl="1"/>
            <a:endParaRPr lang="en-US" altLang="en-US" sz="1800" dirty="0" smtClean="0"/>
          </a:p>
          <a:p>
            <a:r>
              <a:rPr lang="en-US" altLang="en-US" sz="2000" dirty="0" smtClean="0"/>
              <a:t>ETM+: Landsat 7</a:t>
            </a:r>
          </a:p>
          <a:p>
            <a:pPr lvl="1"/>
            <a:r>
              <a:rPr lang="en-US" sz="2000" dirty="0" smtClean="0"/>
              <a:t>2,218,700  </a:t>
            </a:r>
            <a:r>
              <a:rPr lang="en-US" altLang="en-US" sz="2000" dirty="0" smtClean="0"/>
              <a:t>scenes</a:t>
            </a:r>
            <a:r>
              <a:rPr lang="en-US" altLang="en-US" sz="1800" dirty="0" smtClean="0"/>
              <a:t> </a:t>
            </a:r>
          </a:p>
          <a:p>
            <a:pPr lvl="1"/>
            <a:endParaRPr lang="en-US" altLang="en-US" sz="1800" dirty="0" smtClean="0"/>
          </a:p>
          <a:p>
            <a:r>
              <a:rPr lang="en-US" altLang="en-US" sz="2000" dirty="0" smtClean="0"/>
              <a:t>TM: Landsat 4 &amp; Landsat 5</a:t>
            </a:r>
          </a:p>
          <a:p>
            <a:pPr lvl="1"/>
            <a:r>
              <a:rPr lang="en-US" sz="2000" dirty="0" smtClean="0"/>
              <a:t>2,337,132</a:t>
            </a:r>
            <a:r>
              <a:rPr lang="en-US" altLang="en-US" sz="2000" dirty="0" smtClean="0"/>
              <a:t> scenes  </a:t>
            </a:r>
          </a:p>
          <a:p>
            <a:pPr lvl="1"/>
            <a:endParaRPr lang="en-US" altLang="en-US" sz="1800" dirty="0" smtClean="0"/>
          </a:p>
          <a:p>
            <a:r>
              <a:rPr lang="en-US" altLang="en-US" sz="2000" dirty="0" smtClean="0"/>
              <a:t>MSS: Landsat 1 through 5</a:t>
            </a:r>
          </a:p>
          <a:p>
            <a:pPr lvl="1"/>
            <a:r>
              <a:rPr lang="en-US" sz="2000" dirty="0" smtClean="0"/>
              <a:t>1,300,274 </a:t>
            </a:r>
            <a:r>
              <a:rPr lang="en-US" altLang="en-US" sz="2000" dirty="0" smtClean="0"/>
              <a:t> scenes </a:t>
            </a:r>
          </a:p>
          <a:p>
            <a:pPr lvl="1"/>
            <a:endParaRPr lang="en-US" altLang="en-US" sz="2000" dirty="0" smtClean="0"/>
          </a:p>
          <a:p>
            <a:r>
              <a:rPr lang="en-US" altLang="en-US" sz="2000" dirty="0" smtClean="0"/>
              <a:t>Total:</a:t>
            </a:r>
          </a:p>
          <a:p>
            <a:pPr lvl="1"/>
            <a:r>
              <a:rPr lang="en-US" sz="2000" dirty="0" smtClean="0"/>
              <a:t>6,712,027 </a:t>
            </a:r>
            <a:r>
              <a:rPr lang="en-US" altLang="en-US" sz="2000" dirty="0" smtClean="0"/>
              <a:t> scenes  </a:t>
            </a:r>
          </a:p>
          <a:p>
            <a:endParaRPr lang="en-US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6019800" y="1752600"/>
            <a:ext cx="3517900" cy="4108450"/>
            <a:chOff x="2952" y="868"/>
            <a:chExt cx="2216" cy="2588"/>
          </a:xfrm>
        </p:grpSpPr>
        <p:pic>
          <p:nvPicPr>
            <p:cNvPr id="5126" name="Picture 4" descr="Untitled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1744"/>
              <a:ext cx="1712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5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1326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" descr="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868"/>
              <a:ext cx="1712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700" y="1143000"/>
            <a:ext cx="271303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Monthly Downloads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71" y="1293341"/>
            <a:ext cx="8608459" cy="3274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771" y="4844057"/>
            <a:ext cx="8608459" cy="8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Downloads by 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746358"/>
            <a:ext cx="8913124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Landsat Global Archive Consolidation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E8B4429-B1AE-4934-887B-3664892FA3E9}" type="slidenum">
              <a:rPr lang="en-US" smtClean="0"/>
              <a:pPr algn="ctr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67" y="1076255"/>
            <a:ext cx="3001420" cy="222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372" y="2703295"/>
            <a:ext cx="2978519" cy="2233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034" y="924466"/>
            <a:ext cx="2529834" cy="189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08" y="2942187"/>
            <a:ext cx="1946743" cy="3460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519" y="3791230"/>
            <a:ext cx="3509866" cy="1754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154" y="944664"/>
            <a:ext cx="2772810" cy="17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19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48562" y="1343816"/>
          <a:ext cx="11811001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Cumulative LGAC Status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1229483" y="1876971"/>
            <a:ext cx="15815" cy="23912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0157255" y="3072603"/>
            <a:ext cx="995885" cy="222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324072" y="3294775"/>
            <a:ext cx="1833181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Previous </a:t>
            </a:r>
            <a:r>
              <a:rPr lang="en-US" sz="1600" dirty="0" smtClean="0"/>
              <a:t>Science Team Meeting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06286" y="4831424"/>
            <a:ext cx="10154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Woodcock Metric: </a:t>
            </a:r>
            <a:r>
              <a:rPr lang="en-US" sz="3200" b="1" dirty="0">
                <a:solidFill>
                  <a:srgbClr val="FF0000"/>
                </a:solidFill>
              </a:rPr>
              <a:t>4,069,571 </a:t>
            </a:r>
            <a:r>
              <a:rPr lang="en-US" sz="3200" b="1" dirty="0" smtClean="0">
                <a:solidFill>
                  <a:srgbClr val="FF0000"/>
                </a:solidFill>
              </a:rPr>
              <a:t>scenes </a:t>
            </a:r>
            <a:r>
              <a:rPr lang="en-US" sz="2000" b="1" i="1" dirty="0" smtClean="0">
                <a:solidFill>
                  <a:srgbClr val="FF0000"/>
                </a:solidFill>
              </a:rPr>
              <a:t>(October 2016)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Previous Metric: 3,745,686 scenes </a:t>
            </a:r>
            <a:r>
              <a:rPr lang="en-US" sz="2000" b="1" i="1" dirty="0" smtClean="0">
                <a:solidFill>
                  <a:srgbClr val="FF0000"/>
                </a:solidFill>
              </a:rPr>
              <a:t>(April 2016)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3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LGAC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96873" y="1078992"/>
            <a:ext cx="6807199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smtClean="0"/>
          </a:p>
          <a:p>
            <a:endParaRPr lang="en-US" sz="1800" smtClean="0"/>
          </a:p>
          <a:p>
            <a:r>
              <a:rPr lang="en-US" sz="1800" smtClean="0"/>
              <a:t>Argentina – LTOs</a:t>
            </a:r>
          </a:p>
          <a:p>
            <a:pPr lvl="1"/>
            <a:r>
              <a:rPr lang="en-US" sz="1600" smtClean="0"/>
              <a:t>TM and ETM+ data delivery continues</a:t>
            </a:r>
          </a:p>
          <a:p>
            <a:r>
              <a:rPr lang="en-US" sz="1800" smtClean="0"/>
              <a:t>Brazil – HDDTs</a:t>
            </a:r>
          </a:p>
          <a:p>
            <a:pPr lvl="1"/>
            <a:r>
              <a:rPr lang="en-US" sz="1600" smtClean="0"/>
              <a:t>USGS to investigate setting up Wideband Video Drive to read tapes</a:t>
            </a:r>
          </a:p>
          <a:p>
            <a:pPr lvl="2"/>
            <a:r>
              <a:rPr lang="en-US" sz="1400" smtClean="0"/>
              <a:t>~875 tapes to be sent by Brazil upon sample tape success</a:t>
            </a:r>
          </a:p>
          <a:p>
            <a:pPr lvl="2"/>
            <a:r>
              <a:rPr lang="en-US" sz="1400" smtClean="0"/>
              <a:t>Primarily consist of MSS data, with very small number of TM intervals also included</a:t>
            </a:r>
            <a:endParaRPr lang="en-US" sz="1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356531" y="1142556"/>
          <a:ext cx="4485137" cy="47338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9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3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8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996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Country (Organization)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Ground Station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</a:rPr>
                        <a:t> LGAC Delivered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 LGAC Ingested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488">
                <a:tc row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Argentina (CONAE)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COA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5000">
                          <a:srgbClr val="00B050"/>
                        </a:gs>
                        <a:gs pos="65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5000">
                          <a:srgbClr val="00B050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  <a:gs pos="65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rgbClr val="00B050"/>
                        </a:gs>
                        <a:gs pos="79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7000">
                          <a:srgbClr val="00B050"/>
                        </a:gs>
                        <a:gs pos="77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488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Australia (GA-NEO)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ASA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488">
                <a:tc row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Australia (GA-NEO)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HOA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488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Brazil (INPE)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CUB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bg1"/>
                        </a:gs>
                        <a:gs pos="94000">
                          <a:srgbClr val="00B05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94000">
                          <a:srgbClr val="00B050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4488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Canada (CCMEO)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GNC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4488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Canada (CCMEO)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PAC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804" marR="105804" marT="52891" marB="528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604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LGAC Status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357928" y="1141414"/>
          <a:ext cx="4473547" cy="47421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3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1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4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4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746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Country (Organization)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Ground Station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</a:rPr>
                        <a:t> LGAC Delivered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 LGAC Ingested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963">
                <a:tc row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China (RADI)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BJC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7000">
                          <a:srgbClr val="00B050"/>
                        </a:gs>
                        <a:gs pos="77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7000">
                          <a:srgbClr val="00B050"/>
                        </a:gs>
                        <a:gs pos="77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96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China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(RADI)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KHC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96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Ecuador (IEE)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CPE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3000">
                          <a:srgbClr val="00B050"/>
                        </a:gs>
                        <a:gs pos="63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963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Europe (ESA)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FUI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1000">
                          <a:srgbClr val="00B050"/>
                        </a:gs>
                        <a:gs pos="51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1000">
                          <a:srgbClr val="00B050"/>
                        </a:gs>
                        <a:gs pos="51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96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Europe (ESA)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KIS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1000">
                          <a:srgbClr val="00B050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  <a:gs pos="71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6000">
                          <a:srgbClr val="00B050"/>
                        </a:gs>
                        <a:gs pos="76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6000">
                          <a:srgbClr val="00B050"/>
                        </a:gs>
                        <a:gs pos="76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496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Europe (ESA)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MTI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rgbClr val="00B050"/>
                        </a:gs>
                        <a:gs pos="11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rgbClr val="00B050"/>
                        </a:gs>
                        <a:gs pos="11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6000">
                          <a:srgbClr val="00B050"/>
                        </a:gs>
                        <a:gs pos="36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6000">
                          <a:srgbClr val="00B050"/>
                        </a:gs>
                        <a:gs pos="36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496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Europe (ESA)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MPS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3000">
                          <a:srgbClr val="00B050"/>
                        </a:gs>
                        <a:gs pos="43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3000">
                          <a:srgbClr val="00B050"/>
                        </a:gs>
                        <a:gs pos="43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3000">
                          <a:srgbClr val="00B050"/>
                        </a:gs>
                        <a:gs pos="33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3000">
                          <a:srgbClr val="00B050"/>
                        </a:gs>
                        <a:gs pos="33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4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Europe (ESA)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NSG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4000">
                          <a:srgbClr val="00B050"/>
                        </a:gs>
                        <a:gs pos="84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5632" marR="105632" marT="52804" marB="5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4000">
                          <a:srgbClr val="00B050"/>
                        </a:gs>
                        <a:gs pos="84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9927" y="1078992"/>
            <a:ext cx="6932915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China </a:t>
            </a:r>
            <a:r>
              <a:rPr lang="en-US" sz="1800" dirty="0"/>
              <a:t>– Electronic data delivery</a:t>
            </a:r>
          </a:p>
          <a:p>
            <a:pPr lvl="1"/>
            <a:r>
              <a:rPr lang="en-US" sz="1600" dirty="0"/>
              <a:t>Significantly accelerated electronic data </a:t>
            </a:r>
            <a:r>
              <a:rPr lang="en-US" sz="1600" dirty="0" smtClean="0"/>
              <a:t>delivery in past 6 months</a:t>
            </a:r>
            <a:endParaRPr lang="en-US" sz="1600" dirty="0"/>
          </a:p>
          <a:p>
            <a:r>
              <a:rPr lang="en-US" sz="1800" dirty="0" smtClean="0"/>
              <a:t>Ecuador </a:t>
            </a:r>
            <a:r>
              <a:rPr lang="en-US" sz="1800" dirty="0"/>
              <a:t>– All data has been received</a:t>
            </a:r>
          </a:p>
          <a:p>
            <a:pPr lvl="1"/>
            <a:r>
              <a:rPr lang="en-US" sz="1600" dirty="0"/>
              <a:t>Addressing several problematic tapes</a:t>
            </a:r>
          </a:p>
          <a:p>
            <a:r>
              <a:rPr lang="en-US" sz="1800" dirty="0"/>
              <a:t>Europe – NAS HDs</a:t>
            </a:r>
          </a:p>
          <a:p>
            <a:pPr lvl="1"/>
            <a:r>
              <a:rPr lang="en-US" sz="1600" dirty="0" smtClean="0"/>
              <a:t>Transferring data with 30 TB hard drive</a:t>
            </a:r>
            <a:endParaRPr lang="en-US" sz="1600" dirty="0"/>
          </a:p>
          <a:p>
            <a:pPr lvl="1"/>
            <a:r>
              <a:rPr lang="en-US" sz="1600" dirty="0"/>
              <a:t>USGS working with ESA to obtain updated metadata lists and aid in data reconciliation efforts</a:t>
            </a:r>
          </a:p>
          <a:p>
            <a:pPr lvl="1"/>
            <a:r>
              <a:rPr lang="en-US" sz="1600" dirty="0"/>
              <a:t>USGS </a:t>
            </a:r>
            <a:r>
              <a:rPr lang="en-US" sz="1600" dirty="0" smtClean="0"/>
              <a:t>upgrading LPGS software by end of 2017 to handle ~500,000 TM scenes with missing PCD (</a:t>
            </a:r>
            <a:r>
              <a:rPr lang="en-US" sz="1600" i="1" dirty="0" smtClean="0"/>
              <a:t>Ron </a:t>
            </a:r>
            <a:r>
              <a:rPr lang="en-US" sz="1600" i="1" dirty="0" err="1" smtClean="0"/>
              <a:t>Morfitt</a:t>
            </a:r>
            <a:r>
              <a:rPr lang="en-US" sz="1600" i="1" dirty="0" smtClean="0"/>
              <a:t> will discuss on Thurs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MSS </a:t>
            </a:r>
            <a:r>
              <a:rPr lang="en-US" sz="1600" dirty="0"/>
              <a:t>data delivery pending</a:t>
            </a:r>
          </a:p>
        </p:txBody>
      </p:sp>
    </p:spTree>
    <p:extLst>
      <p:ext uri="{BB962C8B-B14F-4D97-AF65-F5344CB8AC3E}">
        <p14:creationId xmlns:p14="http://schemas.microsoft.com/office/powerpoint/2010/main" val="202154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LGAC Status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4294967295"/>
          </p:nvPr>
        </p:nvSpPr>
        <p:spPr>
          <a:xfrm>
            <a:off x="4987637" y="1078992"/>
            <a:ext cx="6905206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India </a:t>
            </a:r>
            <a:r>
              <a:rPr lang="en-US" sz="1800" dirty="0"/>
              <a:t>– </a:t>
            </a:r>
            <a:r>
              <a:rPr lang="en-US" sz="1800" dirty="0" smtClean="0"/>
              <a:t>Electronic data delivery</a:t>
            </a:r>
            <a:endParaRPr lang="en-US" sz="1800" dirty="0"/>
          </a:p>
          <a:p>
            <a:pPr lvl="1"/>
            <a:r>
              <a:rPr lang="en-US" sz="1600" dirty="0"/>
              <a:t>MSS data was only available in partially processed Level 1 format</a:t>
            </a:r>
          </a:p>
          <a:p>
            <a:pPr lvl="2"/>
            <a:r>
              <a:rPr lang="en-US" sz="1400" dirty="0"/>
              <a:t>USGS to assess options for data archival and </a:t>
            </a:r>
            <a:r>
              <a:rPr lang="en-US" sz="1400" dirty="0" smtClean="0"/>
              <a:t>distribution</a:t>
            </a:r>
          </a:p>
          <a:p>
            <a:pPr lvl="1"/>
            <a:r>
              <a:rPr lang="en-US" sz="1600" dirty="0" smtClean="0"/>
              <a:t>Newly acquired ETM+ 2016 data delivery pending</a:t>
            </a:r>
            <a:endParaRPr lang="en-US" sz="1600" dirty="0"/>
          </a:p>
          <a:p>
            <a:r>
              <a:rPr lang="en-US" sz="1800" dirty="0"/>
              <a:t>Indonesia – All data has been received</a:t>
            </a:r>
          </a:p>
          <a:p>
            <a:pPr lvl="1"/>
            <a:r>
              <a:rPr lang="en-US" sz="1600" dirty="0"/>
              <a:t>DCRSi</a:t>
            </a:r>
            <a:r>
              <a:rPr lang="en-US" sz="1400" dirty="0"/>
              <a:t> </a:t>
            </a:r>
            <a:r>
              <a:rPr lang="en-US" sz="1600" dirty="0"/>
              <a:t>drive parts needed for remaining tapes</a:t>
            </a:r>
          </a:p>
          <a:p>
            <a:r>
              <a:rPr lang="en-US" sz="1800" dirty="0" smtClean="0"/>
              <a:t>Pakistan </a:t>
            </a:r>
            <a:r>
              <a:rPr lang="en-US" sz="1800" dirty="0"/>
              <a:t>– All HDDTs have been received</a:t>
            </a:r>
          </a:p>
          <a:p>
            <a:pPr lvl="1"/>
            <a:r>
              <a:rPr lang="en-US" sz="1600" dirty="0"/>
              <a:t>HDDT reading completed</a:t>
            </a:r>
          </a:p>
          <a:p>
            <a:pPr lvl="1"/>
            <a:r>
              <a:rPr lang="en-US" sz="1600" dirty="0"/>
              <a:t>Delivery of additional TM data on LTOs pending</a:t>
            </a:r>
          </a:p>
          <a:p>
            <a:r>
              <a:rPr lang="en-US" sz="1800" dirty="0"/>
              <a:t>Russia – </a:t>
            </a:r>
            <a:r>
              <a:rPr lang="en-US" sz="1800" dirty="0" smtClean="0"/>
              <a:t>All data has been received</a:t>
            </a:r>
            <a:endParaRPr lang="en-US" sz="1800" dirty="0"/>
          </a:p>
          <a:p>
            <a:pPr lvl="1"/>
            <a:r>
              <a:rPr lang="en-US" sz="1600" dirty="0" smtClean="0"/>
              <a:t>Outstanding TM scenes have been received, ingested, and </a:t>
            </a:r>
            <a:r>
              <a:rPr lang="en-US" sz="1600" dirty="0"/>
              <a:t>archived </a:t>
            </a:r>
            <a:r>
              <a:rPr lang="en-US" sz="1600" dirty="0" smtClean="0"/>
              <a:t>(over </a:t>
            </a:r>
            <a:r>
              <a:rPr lang="en-US" sz="1600" dirty="0"/>
              <a:t>50,000 TM </a:t>
            </a:r>
            <a:r>
              <a:rPr lang="en-US" sz="1600" dirty="0" smtClean="0"/>
              <a:t>scenes)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56822" y="1143397"/>
          <a:ext cx="4492269" cy="4742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0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0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2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90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43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Country (Organization)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Ground Station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</a:rPr>
                        <a:t> LGAC Delivered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 LGAC Ingested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047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India (ISRO)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SGI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chemeClr val="bg1"/>
                        </a:gs>
                        <a:gs pos="62000">
                          <a:srgbClr val="00B05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72000">
                          <a:schemeClr val="bg1"/>
                        </a:gs>
                        <a:gs pos="62000">
                          <a:srgbClr val="00B05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047">
                <a:tc row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Indonesia (LAPAN)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DKI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3000">
                          <a:srgbClr val="00B050"/>
                        </a:gs>
                        <a:gs pos="63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0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0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Japan (HIT/HEEIC)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HIJ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047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Japan (JAXA/RESTEC)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HAJ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0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Kyrgyzstan (DLR)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BIK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0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Mongolia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(DLR)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ULM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5047">
                <a:tc row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Pakistan (SUPARCO)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ISP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91000">
                          <a:srgbClr val="00B05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1000">
                          <a:srgbClr val="00B050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50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Russia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ScanEx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IKR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50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Russia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ScanEx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MGR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50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Russia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ScanEx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MOR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027" marR="106027" marT="53003" marB="530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2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LGAC Status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4294967295"/>
          </p:nvPr>
        </p:nvSpPr>
        <p:spPr>
          <a:xfrm>
            <a:off x="4969164" y="1078992"/>
            <a:ext cx="6923677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smtClean="0"/>
              <a:t>Saudi Arabia – All HDDTs and DLTs have been delivered </a:t>
            </a:r>
          </a:p>
          <a:p>
            <a:pPr lvl="1"/>
            <a:r>
              <a:rPr lang="en-US" sz="1600" dirty="0" smtClean="0"/>
              <a:t>MSS and TM data</a:t>
            </a:r>
          </a:p>
          <a:p>
            <a:pPr lvl="1"/>
            <a:r>
              <a:rPr lang="en-US" sz="1600" dirty="0" smtClean="0"/>
              <a:t>Data from multiple sensors identified on media</a:t>
            </a:r>
          </a:p>
          <a:p>
            <a:pPr lvl="2"/>
            <a:r>
              <a:rPr lang="en-US" sz="1400" dirty="0" smtClean="0"/>
              <a:t>Approval has been received for reading the non-Landsat data </a:t>
            </a:r>
          </a:p>
          <a:p>
            <a:r>
              <a:rPr lang="en-US" sz="1800" dirty="0" smtClean="0"/>
              <a:t>South Africa – Electronic data delivery</a:t>
            </a:r>
          </a:p>
          <a:p>
            <a:pPr lvl="1"/>
            <a:r>
              <a:rPr lang="en-US" sz="1600" dirty="0" smtClean="0"/>
              <a:t>Delivery of MSS data pending</a:t>
            </a:r>
          </a:p>
          <a:p>
            <a:r>
              <a:rPr lang="en-US" sz="1800" dirty="0" smtClean="0"/>
              <a:t>Thailand – All data has been delivered</a:t>
            </a:r>
          </a:p>
          <a:p>
            <a:pPr lvl="1"/>
            <a:r>
              <a:rPr lang="en-US" sz="1600" dirty="0" smtClean="0"/>
              <a:t>HDDT tape baking, cleaning, reading, and ingest currently in progress</a:t>
            </a:r>
          </a:p>
          <a:p>
            <a:pPr lvl="1"/>
            <a:r>
              <a:rPr lang="en-US" sz="1600" dirty="0"/>
              <a:t>687 of 1,897 tapes (36%) </a:t>
            </a:r>
            <a:r>
              <a:rPr lang="en-US" sz="1600" dirty="0" smtClean="0"/>
              <a:t>completed</a:t>
            </a:r>
          </a:p>
          <a:p>
            <a:pPr lvl="1"/>
            <a:r>
              <a:rPr lang="en-US" sz="1600" dirty="0"/>
              <a:t>~100 tapes set aside for further </a:t>
            </a:r>
            <a:r>
              <a:rPr lang="en-US" sz="1600" dirty="0" smtClean="0"/>
              <a:t>analysis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56616" y="1143000"/>
          <a:ext cx="4497324" cy="34020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64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1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9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762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Country (Organization)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Ground Station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</a:rPr>
                        <a:t> LGAC Delivered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% LGAC Ingested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0F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255">
                <a:tc row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Saudi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Arabia (KACST)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RSA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MSS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chemeClr val="bg1"/>
                        </a:gs>
                        <a:gs pos="2000">
                          <a:srgbClr val="00B05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255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South Africa (SANSA)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JSA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2000">
                          <a:schemeClr val="bg1"/>
                        </a:gs>
                        <a:gs pos="82000">
                          <a:srgbClr val="00B05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2000">
                          <a:schemeClr val="bg1"/>
                        </a:gs>
                        <a:gs pos="82000">
                          <a:srgbClr val="00B05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0000">
                          <a:schemeClr val="bg1"/>
                        </a:gs>
                        <a:gs pos="80000">
                          <a:srgbClr val="00B05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0000">
                          <a:schemeClr val="bg1"/>
                        </a:gs>
                        <a:gs pos="80000">
                          <a:srgbClr val="00B05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Taiwan (CSRSR-NCU)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CLT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255">
                <a:tc rowSpan="3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Thailand (GISTDA)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BKT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7000">
                          <a:schemeClr val="bg1"/>
                        </a:gs>
                        <a:gs pos="93000">
                          <a:srgbClr val="00B05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25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US (U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Puerto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Rico)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UPR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ETM+</a:t>
                      </a:r>
                    </a:p>
                  </a:txBody>
                  <a:tcPr marL="106637" marR="106637" marT="53308" marB="53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537" y="4592704"/>
            <a:ext cx="3029528" cy="20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LGAC Status 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13195" y="4274838"/>
            <a:ext cx="24109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1" dirty="0"/>
              <a:t>Includes partial scenes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1" dirty="0">
                <a:solidFill>
                  <a:srgbClr val="00B050"/>
                </a:solidFill>
              </a:rPr>
              <a:t>Green = 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13194" y="3298410"/>
            <a:ext cx="24109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4.07 </a:t>
            </a:r>
            <a:r>
              <a:rPr lang="en-US" sz="1200" b="1" dirty="0"/>
              <a:t>million scenes ingested!</a:t>
            </a:r>
          </a:p>
          <a:p>
            <a:r>
              <a:rPr lang="en-US" sz="1200" b="1" dirty="0"/>
              <a:t>Approximately </a:t>
            </a:r>
            <a:r>
              <a:rPr lang="en-US" sz="1200" b="1" dirty="0" smtClean="0"/>
              <a:t>62% complete</a:t>
            </a:r>
            <a:endParaRPr lang="en-US" sz="1200" b="1" dirty="0"/>
          </a:p>
          <a:p>
            <a:r>
              <a:rPr lang="en-US" sz="1200" b="1" i="1" dirty="0">
                <a:solidFill>
                  <a:srgbClr val="FF0000"/>
                </a:solidFill>
              </a:rPr>
              <a:t>Approximately </a:t>
            </a:r>
            <a:r>
              <a:rPr lang="en-US" sz="1200" b="1" i="1" dirty="0" smtClean="0">
                <a:solidFill>
                  <a:srgbClr val="FF0000"/>
                </a:solidFill>
              </a:rPr>
              <a:t>71% </a:t>
            </a:r>
            <a:r>
              <a:rPr lang="en-US" sz="1200" b="1" i="1" dirty="0">
                <a:solidFill>
                  <a:srgbClr val="FF0000"/>
                </a:solidFill>
              </a:rPr>
              <a:t>of scenes are new to the archive!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2455" y="1121055"/>
          <a:ext cx="9048444" cy="4726026"/>
        </p:xfrm>
        <a:graphic>
          <a:graphicData uri="http://schemas.openxmlformats.org/drawingml/2006/table">
            <a:tbl>
              <a:tblPr/>
              <a:tblGrid>
                <a:gridCol w="629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2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91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7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22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9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22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91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795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7222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97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9105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0911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2795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9105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86978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149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GSID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Country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Location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Scenes Ingested Since Sept. 2010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MSS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TM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ETM+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Estimated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Comp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Unique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Unique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Estimated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Comp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Unique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Unique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Estimated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Comp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Unique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Unique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ASA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Alice Springs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237,583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237,000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167,213</a:t>
                      </a:r>
                      <a:endParaRPr lang="en-US" sz="7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186,021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186,000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181,883</a:t>
                      </a:r>
                      <a:endParaRPr lang="en-US" sz="7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226,030</a:t>
                      </a:r>
                      <a:endParaRPr lang="en-US" sz="7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226,000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128,469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57%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BIK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Kyrgyzstan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Bishkek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2,340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1,749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Beijing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376,326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363,958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BKT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Thailand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Bangkok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214,836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194,847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18,704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18,700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8,268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44%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CLT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Taiwan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Chung Li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11,586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11,600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11,297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Cordoba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103,643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96,185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137,192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CPE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Cotapaxi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25,246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12,304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Cuiaba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306,704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307,000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263,745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103,648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103,500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60,157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58%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DKI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Parepare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59,643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59,500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26,482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44%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FUI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Fucino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GNC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Gatineau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53,019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53,000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14,681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37,955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38,000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9,988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HAJ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Japan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Hatoyama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166,531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166,500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95,712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57%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131,556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131,500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127,107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20,556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20,500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10,667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HIJ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Japan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Hiroshima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39,365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39,300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15,316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HOA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Hobart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5,812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5,800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5,767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13,110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13,100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5,255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IKR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Russia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Irkutsk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23,431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23,400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23,363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ISP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Islamabad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504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413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82%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63,564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61,842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JSA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Africa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Hartebeesthoek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97,946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84,879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32,157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40,000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80%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9,113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28%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KHC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KaShi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30,681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30,600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29,240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95%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KIS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Kiruna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183,508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180,755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MGR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Magadan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Russia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2,970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2,970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2,440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82%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MOR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Moscow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Russia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27,344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27,300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26,613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97%</a:t>
                      </a:r>
                      <a:endParaRPr lang="en-US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Maspalomas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16,329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33%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16,329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MTI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6,385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NSG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Neustrelitz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5,160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5,000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5,130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PAC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Prince Albert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427,579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428,000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201,808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47%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369,790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370,000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193,020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100,374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28,671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RSA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Riyahd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SGI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Shadnagar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38,404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38,400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38,054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99%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ULM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Mongolia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Ulan Bator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565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565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554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98%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UPR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Mayaguez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315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837,357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1,561,000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470,276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2,293,256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3,838,135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1,951,147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938,958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1,190,915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451,632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04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Landsat 7 Status</a:t>
            </a:r>
          </a:p>
          <a:p>
            <a:r>
              <a:rPr lang="en-US" dirty="0" smtClean="0"/>
              <a:t>Landsat 8 Status</a:t>
            </a:r>
          </a:p>
          <a:p>
            <a:r>
              <a:rPr lang="en-US" dirty="0" smtClean="0"/>
              <a:t>Archive and LGAC Status</a:t>
            </a:r>
          </a:p>
        </p:txBody>
      </p:sp>
    </p:spTree>
    <p:extLst>
      <p:ext uri="{BB962C8B-B14F-4D97-AF65-F5344CB8AC3E}">
        <p14:creationId xmlns:p14="http://schemas.microsoft.com/office/powerpoint/2010/main" val="23438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LGAC Notional Timeline – 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E8B4429-B1AE-4934-887B-3664892FA3E9}" type="slidenum">
              <a:rPr lang="en-US" smtClean="0"/>
              <a:pPr algn="ctr"/>
              <a:t>20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549"/>
              </p:ext>
            </p:extLst>
          </p:nvPr>
        </p:nvGraphicFramePr>
        <p:xfrm>
          <a:off x="1261524" y="952681"/>
          <a:ext cx="10132696" cy="505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3" imgW="9151672" imgH="4556868" progId="Excel.Sheet.12">
                  <p:embed/>
                </p:oleObj>
              </mc:Choice>
              <mc:Fallback>
                <p:oleObj name="Worksheet" r:id="rId3" imgW="9151672" imgH="4556868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1524" y="952681"/>
                        <a:ext cx="10132696" cy="505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51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slides include additional download statistics and additional mission status details </a:t>
            </a:r>
          </a:p>
          <a:p>
            <a:pPr lvl="1"/>
            <a:r>
              <a:rPr lang="en-US" dirty="0" smtClean="0"/>
              <a:t>Doesn’t include Collection 1 Distribution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Mission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016" y="1081275"/>
            <a:ext cx="8243950" cy="5563365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Landsat 7 </a:t>
            </a:r>
          </a:p>
          <a:p>
            <a:pPr lvl="1"/>
            <a:r>
              <a:rPr lang="en-US" sz="3400" dirty="0" smtClean="0"/>
              <a:t>Acquiring at a rate of ~430 scenes per day with continental acquisition strategy</a:t>
            </a:r>
          </a:p>
          <a:p>
            <a:pPr lvl="2"/>
            <a:r>
              <a:rPr lang="en-US" sz="2900" dirty="0" smtClean="0"/>
              <a:t>105% duty cycle operations for ETM+ performing smoothly</a:t>
            </a:r>
          </a:p>
          <a:p>
            <a:pPr lvl="1"/>
            <a:r>
              <a:rPr lang="en-US" sz="3400" dirty="0"/>
              <a:t>On-orbit performance of Landsat </a:t>
            </a:r>
            <a:r>
              <a:rPr lang="en-US" sz="3400" dirty="0" smtClean="0"/>
              <a:t>7 </a:t>
            </a:r>
            <a:r>
              <a:rPr lang="en-US" sz="3400" dirty="0"/>
              <a:t>observatory continues to be outstanding </a:t>
            </a:r>
            <a:endParaRPr lang="en-US" sz="3400" dirty="0" smtClean="0"/>
          </a:p>
          <a:p>
            <a:pPr lvl="2"/>
            <a:r>
              <a:rPr lang="en-US" sz="2900" dirty="0" smtClean="0"/>
              <a:t>No spacecraft or instrument anomalies since October 2014</a:t>
            </a:r>
          </a:p>
          <a:p>
            <a:pPr lvl="1"/>
            <a:r>
              <a:rPr lang="en-US" sz="3400" dirty="0" smtClean="0"/>
              <a:t>Finalized end of mission planning – intent to overlap with Landsat 9 launch readiness</a:t>
            </a:r>
          </a:p>
          <a:p>
            <a:pPr lvl="1"/>
            <a:r>
              <a:rPr lang="en-US" sz="3400" dirty="0" smtClean="0"/>
              <a:t>Extended mission life potential to as late as July 2021</a:t>
            </a:r>
          </a:p>
          <a:p>
            <a:pPr lvl="1"/>
            <a:r>
              <a:rPr lang="en-US" sz="3400" dirty="0"/>
              <a:t>Landsat 7 error free flight operations for over 4 years and </a:t>
            </a:r>
            <a:r>
              <a:rPr lang="en-US" sz="3400" dirty="0" smtClean="0"/>
              <a:t>counting</a:t>
            </a:r>
          </a:p>
          <a:p>
            <a:r>
              <a:rPr lang="en-US" sz="3800" dirty="0" smtClean="0"/>
              <a:t>Landsat 8 </a:t>
            </a:r>
          </a:p>
          <a:p>
            <a:pPr lvl="1"/>
            <a:r>
              <a:rPr lang="en-US" sz="3400" dirty="0" smtClean="0"/>
              <a:t>Acquiring at a rate of ~740 scenes </a:t>
            </a:r>
            <a:r>
              <a:rPr lang="en-US" sz="3400" dirty="0"/>
              <a:t>per </a:t>
            </a:r>
            <a:r>
              <a:rPr lang="en-US" sz="3400" dirty="0" smtClean="0"/>
              <a:t>day </a:t>
            </a:r>
          </a:p>
          <a:p>
            <a:pPr lvl="1"/>
            <a:r>
              <a:rPr lang="en-US" sz="3400" dirty="0" smtClean="0"/>
              <a:t>On-orbit performance of Landsat 8 observatory continues to be outstanding; </a:t>
            </a:r>
          </a:p>
          <a:p>
            <a:pPr lvl="2"/>
            <a:r>
              <a:rPr lang="en-US" sz="2900" dirty="0" smtClean="0"/>
              <a:t>No spacecraft or instrument anomalies since September 2015</a:t>
            </a:r>
          </a:p>
          <a:p>
            <a:pPr lvl="2"/>
            <a:r>
              <a:rPr lang="en-US" sz="2900" dirty="0" smtClean="0"/>
              <a:t>Mission data management highly effective - on-board recorder averaging 70% margin</a:t>
            </a:r>
          </a:p>
          <a:p>
            <a:pPr lvl="1"/>
            <a:r>
              <a:rPr lang="en-US" sz="3400" dirty="0" smtClean="0"/>
              <a:t>TIRS Scene Select Mirror (SSM) Encoder Circuit B-side alternative operations concept performing very well</a:t>
            </a:r>
          </a:p>
          <a:p>
            <a:pPr lvl="1"/>
            <a:r>
              <a:rPr lang="en-US" sz="3400" dirty="0" smtClean="0"/>
              <a:t>Currently 5 LGN stations and 16 certified IC stations</a:t>
            </a:r>
          </a:p>
          <a:p>
            <a:pPr lvl="2"/>
            <a:r>
              <a:rPr lang="en-US" sz="2900" dirty="0" smtClean="0"/>
              <a:t>LGS (USGS), GLC (NOAA), NSN (DLR), ASN (GA), and SGS (KSAT)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2"/>
          <a:stretch/>
        </p:blipFill>
        <p:spPr>
          <a:xfrm>
            <a:off x="215285" y="851942"/>
            <a:ext cx="3063015" cy="2923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92" y="4194910"/>
            <a:ext cx="3114474" cy="14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3" name="Rectangle 39"/>
          <p:cNvSpPr>
            <a:spLocks noChangeArrowheads="1"/>
          </p:cNvSpPr>
          <p:nvPr/>
        </p:nvSpPr>
        <p:spPr bwMode="auto">
          <a:xfrm>
            <a:off x="428082" y="1074482"/>
            <a:ext cx="28228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u="sng" dirty="0" smtClean="0">
                <a:solidFill>
                  <a:srgbClr val="FC0128"/>
                </a:solidFill>
                <a:ea typeface="MS PGothic" panose="020B0600070205080204" pitchFamily="34" charset="-128"/>
              </a:rPr>
              <a:t>Almost</a:t>
            </a:r>
            <a:r>
              <a:rPr kumimoji="0" lang="en-US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18 </a:t>
            </a: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years of on-orbit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7 Observatory Status – No Change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523" y="2000375"/>
            <a:ext cx="50582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15 Nov 1999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SSR PWA #23 failure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26 Apr 2000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GXA - ETM+ interaction discovered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 Feb 2001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SSR PWA #12 failure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14 May 2002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EPS Circuit #14 failure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31 Jul 2002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Gyro 3 motor current spikes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24 Oct 2002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ETM+ Scan Mirror stops during imaging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31 May 2003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ETM+ SLC malfunction*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04 Sep 2003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PDF - FSW timing conflict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05 May 2004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Gyro 3 Shut down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24 Feb 2005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RCS Primary heater circuit disabled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16 May 2005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EPS Circuit #6 failure*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15 Jun 2005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First of several reduced gyro FSW loads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07 Dec 2005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SSR PWA #2 failure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01 Feb 2006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Reduced gyro phase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IIa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complete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01 Apr 2007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Switched to ETM+ Bumper mode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28 Mar 2008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SSR PWA #22 failure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 Aug 2008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EPS Circuit #14 recovery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03 Sep 2008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SSR PWA #23 recovery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25 Apr 2013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RCS Redundant heater circuit disabled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12 Oct 2013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SSR PWA #11 failure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27 Sep 2014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RTC A to RTC B autonomous switchover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18 Oct 2014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- CLOCKGEN prime to redundant autonomous switchover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*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Represents a permanent loss of redundancy and/or capability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05" y="1458998"/>
            <a:ext cx="8137141" cy="45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87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7 Decommissioning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primary objective regarding Landsat 7 end of mission planning is to operate Landsat 7 as long as the science mission is viable</a:t>
            </a:r>
          </a:p>
          <a:p>
            <a:pPr lvl="1"/>
            <a:r>
              <a:rPr lang="en-US" dirty="0"/>
              <a:t>Specifically, maximize the 8-day repeat imaging between Landsat 7 and Landsat 8 operations leading up to initiation of Landsat 9 operations</a:t>
            </a:r>
          </a:p>
          <a:p>
            <a:pPr lvl="1"/>
            <a:r>
              <a:rPr lang="en-US" dirty="0"/>
              <a:t>Historic science mission requirement for Mean Local Time (MLT) along the equatorial plane is 10:00 AM plus or minus 15 </a:t>
            </a:r>
            <a:r>
              <a:rPr lang="en-US" dirty="0" smtClean="0"/>
              <a:t>minutes</a:t>
            </a:r>
          </a:p>
          <a:p>
            <a:pPr lvl="1"/>
            <a:endParaRPr lang="en-US" sz="1300" dirty="0" smtClean="0"/>
          </a:p>
          <a:p>
            <a:r>
              <a:rPr lang="en-US" dirty="0" smtClean="0"/>
              <a:t>Landsat 7 Operational </a:t>
            </a:r>
            <a:r>
              <a:rPr lang="en-US" dirty="0"/>
              <a:t>mission will be declared over at the discretion of USGS, and may be triggered by any of the following </a:t>
            </a:r>
            <a:r>
              <a:rPr lang="en-US" dirty="0" smtClean="0"/>
              <a:t>reasons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Insufficient fuel to maintain inclination required for science mission operations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orbital Mean Local Time (MLT) drops below 9:15 </a:t>
            </a:r>
            <a:r>
              <a:rPr lang="en-US" dirty="0" smtClean="0"/>
              <a:t>AM</a:t>
            </a:r>
            <a:endParaRPr lang="en-US" dirty="0"/>
          </a:p>
          <a:p>
            <a:pPr lvl="2"/>
            <a:r>
              <a:rPr lang="en-US" dirty="0" smtClean="0"/>
              <a:t>Note:  Drag Make-Up (DMU) and Risk Mitigation Maneuvers (RMM) activities use minimal amounts of fuel (fractions of a kilogram)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Observatory </a:t>
            </a:r>
            <a:r>
              <a:rPr lang="en-US" dirty="0"/>
              <a:t>becomes unable, for any reason, to produce useable science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Due to </a:t>
            </a:r>
            <a:r>
              <a:rPr lang="en-US" dirty="0"/>
              <a:t>mission ending failures within either the spacecraft or ETM</a:t>
            </a:r>
            <a:r>
              <a:rPr lang="en-US" dirty="0" smtClean="0"/>
              <a:t>+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Key observatory subsystems demonstrate </a:t>
            </a:r>
            <a:r>
              <a:rPr lang="en-US" dirty="0"/>
              <a:t>signs of imminent failure which could result in loss of </a:t>
            </a:r>
            <a:r>
              <a:rPr lang="en-US" dirty="0" smtClean="0"/>
              <a:t>mission</a:t>
            </a:r>
          </a:p>
          <a:p>
            <a:pPr lvl="2"/>
            <a:r>
              <a:rPr lang="en-US" dirty="0" smtClean="0"/>
              <a:t>Attitude </a:t>
            </a:r>
            <a:r>
              <a:rPr lang="en-US" dirty="0"/>
              <a:t>control, propulsion, command &amp; data </a:t>
            </a:r>
            <a:r>
              <a:rPr lang="en-US" dirty="0" smtClean="0"/>
              <a:t>handling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710" y="1287887"/>
            <a:ext cx="5435090" cy="44818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Align with L9: Extend Landsat 7 science mission operations as close to Landsat 9 launch as possible</a:t>
            </a:r>
          </a:p>
          <a:p>
            <a:endParaRPr lang="en-US" dirty="0" smtClean="0"/>
          </a:p>
          <a:p>
            <a:r>
              <a:rPr lang="en-US" dirty="0" smtClean="0"/>
              <a:t>Determine optimized, safe disposal orbit</a:t>
            </a:r>
          </a:p>
          <a:p>
            <a:pPr lvl="1"/>
            <a:r>
              <a:rPr lang="en-US" dirty="0" smtClean="0"/>
              <a:t>Assessment indicates 8km drop to disposal orbit of 697km</a:t>
            </a:r>
          </a:p>
          <a:p>
            <a:pPr lvl="1"/>
            <a:r>
              <a:rPr lang="en-US" dirty="0" smtClean="0"/>
              <a:t>Fuel reserve allows for perigee burn to maximize orbital drag and decay</a:t>
            </a:r>
          </a:p>
          <a:p>
            <a:endParaRPr lang="en-US" dirty="0" smtClean="0"/>
          </a:p>
          <a:p>
            <a:r>
              <a:rPr lang="en-US" dirty="0" smtClean="0"/>
              <a:t>Conduct one additional inclination maneuver (Delta-I) in February 2017</a:t>
            </a:r>
          </a:p>
          <a:p>
            <a:pPr lvl="1"/>
            <a:r>
              <a:rPr lang="en-US" dirty="0" smtClean="0"/>
              <a:t>9:45 AM MLT May 2020</a:t>
            </a:r>
          </a:p>
          <a:p>
            <a:pPr lvl="1"/>
            <a:r>
              <a:rPr lang="en-US" dirty="0" smtClean="0"/>
              <a:t>9:30 AM MLT December 2020</a:t>
            </a:r>
          </a:p>
          <a:p>
            <a:pPr lvl="1"/>
            <a:r>
              <a:rPr lang="en-US" dirty="0" smtClean="0"/>
              <a:t>9:15 AM MLT July 2021</a:t>
            </a:r>
          </a:p>
          <a:p>
            <a:endParaRPr lang="en-US" dirty="0" smtClean="0"/>
          </a:p>
          <a:p>
            <a:r>
              <a:rPr lang="en-US" dirty="0" smtClean="0"/>
              <a:t>Lower 8km following crossing of 9:15 AM MLT</a:t>
            </a:r>
          </a:p>
          <a:p>
            <a:pPr lvl="1"/>
            <a:r>
              <a:rPr lang="en-US" dirty="0" smtClean="0"/>
              <a:t>Or proximity to Landsat 9 launch</a:t>
            </a:r>
          </a:p>
          <a:p>
            <a:pPr lvl="1"/>
            <a:r>
              <a:rPr lang="en-US" dirty="0" smtClean="0"/>
              <a:t>Approximately 4.27kg of fuel margin projected</a:t>
            </a:r>
          </a:p>
          <a:p>
            <a:pPr lvl="1"/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312" y="1149624"/>
            <a:ext cx="6187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7 Acquisitions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482" y="59749"/>
            <a:ext cx="5780597" cy="67729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9384" y="944729"/>
            <a:ext cx="5425440" cy="516636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Map to the right shows the scheduled acquisitions from the past year</a:t>
            </a:r>
          </a:p>
          <a:p>
            <a:endParaRPr lang="en-US" sz="2400" dirty="0" smtClean="0"/>
          </a:p>
          <a:p>
            <a:r>
              <a:rPr lang="en-US" sz="2400" dirty="0" smtClean="0"/>
              <a:t>Upper half is descending;  Lower half is ascending</a:t>
            </a:r>
          </a:p>
          <a:p>
            <a:pPr lvl="1"/>
            <a:r>
              <a:rPr lang="en-US" sz="2000" dirty="0" smtClean="0"/>
              <a:t>White = </a:t>
            </a:r>
            <a:r>
              <a:rPr lang="en-US" sz="2000" dirty="0"/>
              <a:t>S</a:t>
            </a:r>
            <a:r>
              <a:rPr lang="en-US" sz="2000" dirty="0" smtClean="0"/>
              <a:t>cheduled for all possible acquisitions (23 times)</a:t>
            </a:r>
          </a:p>
          <a:p>
            <a:pPr lvl="1"/>
            <a:r>
              <a:rPr lang="en-US" sz="2000" dirty="0" smtClean="0"/>
              <a:t>Black = Wasn’t scheduled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Increased duty cycle has enabled acquisition of about 430 scenes / day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1800" b="0" i="1" dirty="0" smtClean="0"/>
              <a:t>Data not acquired is lost forever! </a:t>
            </a:r>
          </a:p>
          <a:p>
            <a:pPr marL="0" indent="0">
              <a:buNone/>
            </a:pPr>
            <a:r>
              <a:rPr lang="en-US" sz="1800" b="0" i="1" dirty="0"/>
              <a:t> </a:t>
            </a:r>
            <a:r>
              <a:rPr lang="en-US" sz="1800" b="0" i="1" dirty="0" smtClean="0"/>
              <a:t>      – Eugene </a:t>
            </a:r>
            <a:r>
              <a:rPr lang="en-US" sz="1800" b="0" i="1" dirty="0" err="1" smtClean="0"/>
              <a:t>Fosnight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2458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8"/>
          <p:cNvSpPr>
            <a:spLocks noChangeArrowheads="1"/>
          </p:cNvSpPr>
          <p:nvPr/>
        </p:nvSpPr>
        <p:spPr bwMode="auto">
          <a:xfrm>
            <a:off x="1651000" y="1179513"/>
            <a:ext cx="8763000" cy="4824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11677650" cy="663575"/>
          </a:xfrm>
        </p:spPr>
        <p:txBody>
          <a:bodyPr/>
          <a:lstStyle/>
          <a:p>
            <a:r>
              <a:rPr lang="en-US" altLang="en-US" dirty="0" smtClean="0"/>
              <a:t>Landsat 8 Observatory Status – No Change</a:t>
            </a:r>
            <a:endParaRPr lang="en-US" altLang="en-US" dirty="0"/>
          </a:p>
        </p:txBody>
      </p:sp>
      <p:pic>
        <p:nvPicPr>
          <p:cNvPr id="38916" name="Picture 2" descr="D:\Documents\7 LDCM\Spacecraf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175" y="2146300"/>
            <a:ext cx="7950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7" name="Straight Arrow Connector 5"/>
          <p:cNvCxnSpPr>
            <a:cxnSpLocks noChangeShapeType="1"/>
          </p:cNvCxnSpPr>
          <p:nvPr/>
        </p:nvCxnSpPr>
        <p:spPr bwMode="auto">
          <a:xfrm>
            <a:off x="2854325" y="2054228"/>
            <a:ext cx="488950" cy="3714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651000" y="1792291"/>
            <a:ext cx="271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Operational Land Imager</a:t>
            </a: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888001" y="4283534"/>
            <a:ext cx="2667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Thermal Infrared Sensor</a:t>
            </a: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5140325" y="2413000"/>
            <a:ext cx="19396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Propulsion Subsyste</a:t>
            </a: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923088" y="1970088"/>
            <a:ext cx="2071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Thermal Control System</a:t>
            </a:r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8408991" y="3332163"/>
            <a:ext cx="20726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Electrical Power System</a:t>
            </a:r>
          </a:p>
        </p:txBody>
      </p:sp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6892163" y="2757715"/>
            <a:ext cx="2048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Attitude Control System</a:t>
            </a:r>
          </a:p>
        </p:txBody>
      </p:sp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4876803" y="1447800"/>
            <a:ext cx="17408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RF Communications</a:t>
            </a:r>
          </a:p>
        </p:txBody>
      </p:sp>
      <p:sp>
        <p:nvSpPr>
          <p:cNvPr id="38925" name="Rectangle 9"/>
          <p:cNvSpPr>
            <a:spLocks noChangeArrowheads="1"/>
          </p:cNvSpPr>
          <p:nvPr/>
        </p:nvSpPr>
        <p:spPr bwMode="auto">
          <a:xfrm>
            <a:off x="3906840" y="5389563"/>
            <a:ext cx="29960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Command &amp; Data Handling System</a:t>
            </a:r>
          </a:p>
        </p:txBody>
      </p:sp>
      <p:sp>
        <p:nvSpPr>
          <p:cNvPr id="38926" name="Rectangle 6"/>
          <p:cNvSpPr>
            <a:spLocks noChangeArrowheads="1"/>
          </p:cNvSpPr>
          <p:nvPr/>
        </p:nvSpPr>
        <p:spPr bwMode="auto">
          <a:xfrm>
            <a:off x="4876800" y="1884366"/>
            <a:ext cx="13033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X-band System</a:t>
            </a:r>
          </a:p>
        </p:txBody>
      </p:sp>
      <p:sp>
        <p:nvSpPr>
          <p:cNvPr id="38927" name="Rectangle 7"/>
          <p:cNvSpPr>
            <a:spLocks noChangeArrowheads="1"/>
          </p:cNvSpPr>
          <p:nvPr/>
        </p:nvSpPr>
        <p:spPr bwMode="auto">
          <a:xfrm>
            <a:off x="4876803" y="1670050"/>
            <a:ext cx="11541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S-band System 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203BC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928" name="Rectangle 14"/>
          <p:cNvSpPr>
            <a:spLocks noChangeArrowheads="1"/>
          </p:cNvSpPr>
          <p:nvPr/>
        </p:nvSpPr>
        <p:spPr bwMode="auto">
          <a:xfrm>
            <a:off x="8408991" y="3581400"/>
            <a:ext cx="6556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Batteries</a:t>
            </a:r>
          </a:p>
        </p:txBody>
      </p:sp>
      <p:sp>
        <p:nvSpPr>
          <p:cNvPr id="38929" name="Rectangle 27"/>
          <p:cNvSpPr>
            <a:spLocks noChangeArrowheads="1"/>
          </p:cNvSpPr>
          <p:nvPr/>
        </p:nvSpPr>
        <p:spPr bwMode="auto">
          <a:xfrm>
            <a:off x="3924300" y="5651500"/>
            <a:ext cx="377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Solid State Recorder – File Delete (ghost file) errors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-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Successfully corrected in September 2015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930" name="Rectangle 34"/>
          <p:cNvSpPr>
            <a:spLocks noChangeArrowheads="1"/>
          </p:cNvSpPr>
          <p:nvPr/>
        </p:nvSpPr>
        <p:spPr bwMode="auto">
          <a:xfrm>
            <a:off x="8408991" y="3784600"/>
            <a:ext cx="801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03BC4"/>
                </a:solidFill>
                <a:effectLst/>
                <a:uLnTx/>
                <a:uFillTx/>
                <a:latin typeface="Geneva" pitchFamily="34" charset="0"/>
                <a:ea typeface="MS PGothic" panose="020B0600070205080204" pitchFamily="34" charset="-128"/>
                <a:cs typeface="+mn-cs"/>
              </a:rPr>
              <a:t>Solar array</a:t>
            </a:r>
          </a:p>
        </p:txBody>
      </p:sp>
      <p:cxnSp>
        <p:nvCxnSpPr>
          <p:cNvPr id="38931" name="Straight Arrow Connector 26"/>
          <p:cNvCxnSpPr>
            <a:cxnSpLocks noChangeShapeType="1"/>
          </p:cNvCxnSpPr>
          <p:nvPr/>
        </p:nvCxnSpPr>
        <p:spPr bwMode="auto">
          <a:xfrm flipV="1">
            <a:off x="2697163" y="3775078"/>
            <a:ext cx="423862" cy="4619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2" name="Rectangle 39"/>
          <p:cNvSpPr>
            <a:spLocks noChangeArrowheads="1"/>
          </p:cNvSpPr>
          <p:nvPr/>
        </p:nvSpPr>
        <p:spPr bwMode="auto">
          <a:xfrm>
            <a:off x="505885" y="1247736"/>
            <a:ext cx="2263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~3 </a:t>
            </a: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years </a:t>
            </a:r>
            <a:r>
              <a:rPr kumimoji="0" lang="en-US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of </a:t>
            </a: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on-orbit operations</a:t>
            </a:r>
          </a:p>
        </p:txBody>
      </p:sp>
      <p:sp>
        <p:nvSpPr>
          <p:cNvPr id="38933" name="Rectangle 27"/>
          <p:cNvSpPr>
            <a:spLocks noChangeArrowheads="1"/>
          </p:cNvSpPr>
          <p:nvPr/>
        </p:nvSpPr>
        <p:spPr bwMode="auto">
          <a:xfrm>
            <a:off x="757829" y="4597859"/>
            <a:ext cx="3983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October 2014 - Side-A SSM Encoder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September 2015 – Encoder Side-B current fluctuations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January 2016 – Alternative Operations Concept B-Side</a:t>
            </a:r>
          </a:p>
        </p:txBody>
      </p:sp>
    </p:spTree>
    <p:extLst>
      <p:ext uri="{BB962C8B-B14F-4D97-AF65-F5344CB8AC3E}">
        <p14:creationId xmlns:p14="http://schemas.microsoft.com/office/powerpoint/2010/main" val="107943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8 Acquisitions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053301"/>
            <a:ext cx="5506403" cy="3749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962108"/>
            <a:ext cx="5506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Landsat 8 is tracking close to its 740 scene per day </a:t>
            </a:r>
            <a:r>
              <a:rPr lang="en-US" sz="2000" dirty="0" smtClean="0"/>
              <a:t>maximum. Includes </a:t>
            </a:r>
            <a:r>
              <a:rPr lang="en-US" sz="2000" dirty="0"/>
              <a:t>special requests and night imaging</a:t>
            </a:r>
          </a:p>
          <a:p>
            <a:endParaRPr lang="en-US" sz="2000" dirty="0"/>
          </a:p>
          <a:p>
            <a:r>
              <a:rPr lang="en-US" sz="2000" dirty="0"/>
              <a:t>User requests for off-nadir imaging remains limited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788" y="152402"/>
            <a:ext cx="5675588" cy="6649939"/>
          </a:xfrm>
        </p:spPr>
      </p:pic>
    </p:spTree>
    <p:extLst>
      <p:ext uri="{BB962C8B-B14F-4D97-AF65-F5344CB8AC3E}">
        <p14:creationId xmlns:p14="http://schemas.microsoft.com/office/powerpoint/2010/main" val="31681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LSD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Sauer - AutomatedARDStatus ScienceTeamSummer2016</Template>
  <TotalTime>836</TotalTime>
  <Words>2272</Words>
  <Application>Microsoft Macintosh PowerPoint</Application>
  <PresentationFormat>Widescreen</PresentationFormat>
  <Paragraphs>938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Geneva</vt:lpstr>
      <vt:lpstr>MS PGothic</vt:lpstr>
      <vt:lpstr>ＭＳ Ｐゴシック</vt:lpstr>
      <vt:lpstr>Wingdings</vt:lpstr>
      <vt:lpstr>Master_LSDS</vt:lpstr>
      <vt:lpstr>Microsoft Office 98</vt:lpstr>
      <vt:lpstr>1_Microsoft Office 98</vt:lpstr>
      <vt:lpstr>Worksheet</vt:lpstr>
      <vt:lpstr>Landsat Status Summary</vt:lpstr>
      <vt:lpstr>Agenda</vt:lpstr>
      <vt:lpstr>Landsat Mission Status</vt:lpstr>
      <vt:lpstr>Landsat 7 Observatory Status – No Change</vt:lpstr>
      <vt:lpstr>Landsat 7 Decommissioning Criteria</vt:lpstr>
      <vt:lpstr>Approach</vt:lpstr>
      <vt:lpstr>Landsat 7 Acquisitions</vt:lpstr>
      <vt:lpstr>Landsat 8 Observatory Status – No Change</vt:lpstr>
      <vt:lpstr>Landsat 8 Acquisitions</vt:lpstr>
      <vt:lpstr>U.S. Landsat Archive Overview (1 November 2016)</vt:lpstr>
      <vt:lpstr>Monthly Downloads</vt:lpstr>
      <vt:lpstr>Monthly Downloads by Type</vt:lpstr>
      <vt:lpstr>Landsat Global Archive Consolidation Status</vt:lpstr>
      <vt:lpstr>Cumulative LGAC Status</vt:lpstr>
      <vt:lpstr>LGAC Status</vt:lpstr>
      <vt:lpstr>LGAC Status</vt:lpstr>
      <vt:lpstr>LGAC Status</vt:lpstr>
      <vt:lpstr>LGAC Status</vt:lpstr>
      <vt:lpstr>LGAC Status Summary</vt:lpstr>
      <vt:lpstr>LGAC Notional Timeline – TM </vt:lpstr>
      <vt:lpstr>Questions???</vt:lpstr>
    </vt:vector>
  </TitlesOfParts>
  <Company>USGS EROS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ARD for Automated Analysis</dc:title>
  <dc:creator>Sauer, Brian</dc:creator>
  <cp:lastModifiedBy>Gene Fosnight</cp:lastModifiedBy>
  <cp:revision>45</cp:revision>
  <dcterms:created xsi:type="dcterms:W3CDTF">2016-12-20T19:20:46Z</dcterms:created>
  <dcterms:modified xsi:type="dcterms:W3CDTF">2017-04-05T23:45:02Z</dcterms:modified>
</cp:coreProperties>
</file>