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18" r:id="rId3"/>
    <p:sldId id="319" r:id="rId4"/>
    <p:sldId id="286" r:id="rId5"/>
    <p:sldId id="306" r:id="rId6"/>
    <p:sldId id="307" r:id="rId7"/>
    <p:sldId id="301" r:id="rId8"/>
    <p:sldId id="320" r:id="rId9"/>
    <p:sldId id="322" r:id="rId10"/>
    <p:sldId id="303" r:id="rId11"/>
    <p:sldId id="323" r:id="rId12"/>
    <p:sldId id="324" r:id="rId13"/>
    <p:sldId id="328" r:id="rId14"/>
    <p:sldId id="326" r:id="rId15"/>
    <p:sldId id="327" r:id="rId16"/>
    <p:sldId id="313" r:id="rId17"/>
    <p:sldId id="314" r:id="rId18"/>
    <p:sldId id="308" r:id="rId19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ck, Michael (RD-RE )" initials="BM()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/>
    <p:restoredTop sz="80322" autoAdjust="0"/>
  </p:normalViewPr>
  <p:slideViewPr>
    <p:cSldViewPr snapToGrid="0" snapToObjects="1">
      <p:cViewPr>
        <p:scale>
          <a:sx n="80" d="100"/>
          <a:sy n="80" d="100"/>
        </p:scale>
        <p:origin x="-72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54B0B-81C4-884E-B14F-07301C7FA896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535CD-27C0-1542-A83C-0E84A2E1E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099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8AEE1-B6DF-B643-873D-F3B314E6EA40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2A2F6-F579-EF4A-98AC-4E8D000D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430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2A2F6-F579-EF4A-98AC-4E8D000D15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72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2A2F6-F579-EF4A-98AC-4E8D000D15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07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also </a:t>
            </a:r>
            <a:r>
              <a:rPr lang="de-DE" dirty="0" err="1" smtClean="0"/>
              <a:t>discussing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better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maybe</a:t>
            </a:r>
            <a:r>
              <a:rPr lang="de-DE" baseline="0" dirty="0" smtClean="0"/>
              <a:t> 30 m) global DEM </a:t>
            </a:r>
            <a:r>
              <a:rPr lang="de-DE" baseline="0" dirty="0" err="1" smtClean="0"/>
              <a:t>product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relevant UN and global </a:t>
            </a:r>
            <a:r>
              <a:rPr lang="de-DE" baseline="0" dirty="0" err="1" smtClean="0"/>
              <a:t>programmes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interest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Partner Airbus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</a:t>
            </a:r>
            <a:r>
              <a:rPr lang="de-DE" baseline="0" dirty="0" smtClean="0"/>
              <a:t> on an </a:t>
            </a:r>
            <a:r>
              <a:rPr lang="de-DE" baseline="0" dirty="0" err="1" smtClean="0"/>
              <a:t>affordable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license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offered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development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cooperation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donor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realistic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funding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However</a:t>
            </a:r>
            <a:r>
              <a:rPr lang="de-DE" baseline="0" dirty="0" smtClean="0"/>
              <a:t>, Data </a:t>
            </a:r>
            <a:r>
              <a:rPr lang="de-DE" baseline="0" dirty="0" err="1" smtClean="0"/>
              <a:t>security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law</a:t>
            </a:r>
            <a:r>
              <a:rPr lang="de-DE" baseline="0" dirty="0" smtClean="0"/>
              <a:t> and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challenges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exist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2A2F6-F579-EF4A-98AC-4E8D000D15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96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</a:t>
            </a:r>
            <a:r>
              <a:rPr lang="en-GB" baseline="0" dirty="0" smtClean="0"/>
              <a:t> there was a clear message from GFOI to cover certain areas until Sept this year, this should be forwarded to DLR as soon as possible. There might still be a chance to integrate that into the acquisition plan for the coming months.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GFOI is also invited to make proposals for the coming phase from </a:t>
            </a:r>
            <a:r>
              <a:rPr lang="en-GB" baseline="0" dirty="0" err="1" smtClean="0"/>
              <a:t>oct</a:t>
            </a:r>
            <a:r>
              <a:rPr lang="en-GB" baseline="0" dirty="0" smtClean="0"/>
              <a:t> 2017 onwards. We are happy to consider them in the planning.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Michael Bock is the </a:t>
            </a:r>
            <a:r>
              <a:rPr lang="en-GB" baseline="0" dirty="0" err="1" smtClean="0"/>
              <a:t>PoC</a:t>
            </a:r>
            <a:r>
              <a:rPr lang="en-GB" baseline="0" dirty="0" smtClean="0"/>
              <a:t> for both short and medium term proposals.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2A2F6-F579-EF4A-98AC-4E8D000D15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56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2A2F6-F579-EF4A-98AC-4E8D000D15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66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2A2F6-F579-EF4A-98AC-4E8D000D15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66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19237"/>
            <a:ext cx="6400800" cy="6674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77329" y="2501911"/>
            <a:ext cx="6860028" cy="6987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geo_logo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52"/>
          <a:stretch/>
        </p:blipFill>
        <p:spPr>
          <a:xfrm>
            <a:off x="157593" y="6322870"/>
            <a:ext cx="889949" cy="398431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21447" y="6226899"/>
            <a:ext cx="1761803" cy="569336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SDCG-8</a:t>
            </a:r>
          </a:p>
          <a:p>
            <a:pPr>
              <a:defRPr/>
            </a:pPr>
            <a:r>
              <a:rPr lang="en-US" b="1" dirty="0" smtClean="0"/>
              <a:t>DLR, Bonn, Germany</a:t>
            </a:r>
            <a:endParaRPr lang="en-US" sz="1000" b="1" dirty="0" smtClean="0"/>
          </a:p>
          <a:p>
            <a:pPr>
              <a:defRPr/>
            </a:pPr>
            <a:r>
              <a:rPr lang="en-US" sz="1000" b="1" dirty="0" smtClean="0"/>
              <a:t>September 23</a:t>
            </a:r>
            <a:r>
              <a:rPr lang="en-US" sz="1000" b="1" baseline="30000" dirty="0" smtClean="0"/>
              <a:t>rd</a:t>
            </a:r>
            <a:r>
              <a:rPr lang="en-US" sz="1000" b="1" dirty="0" smtClean="0"/>
              <a:t>-25</a:t>
            </a:r>
            <a:r>
              <a:rPr lang="en-US" sz="1000" b="1" baseline="30000" dirty="0" smtClean="0"/>
              <a:t>th</a:t>
            </a:r>
            <a:r>
              <a:rPr lang="en-US" sz="1000" b="1" dirty="0" smtClean="0"/>
              <a:t> 2015</a:t>
            </a:r>
            <a:endParaRPr lang="en-US" sz="1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080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09" y="89224"/>
            <a:ext cx="6004205" cy="69878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009" y="134989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1447" y="6226899"/>
            <a:ext cx="1759106" cy="569336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b="1" dirty="0" smtClean="0"/>
              <a:t>SDCG-8</a:t>
            </a:r>
          </a:p>
          <a:p>
            <a:pPr>
              <a:defRPr/>
            </a:pPr>
            <a:r>
              <a:rPr lang="en-US" b="1" dirty="0" smtClean="0"/>
              <a:t>DLR, Bonn, Germany</a:t>
            </a:r>
            <a:endParaRPr lang="en-US" sz="1000" b="1" dirty="0" smtClean="0"/>
          </a:p>
          <a:p>
            <a:pPr>
              <a:defRPr/>
            </a:pPr>
            <a:r>
              <a:rPr lang="en-US" sz="1000" b="1" dirty="0" smtClean="0"/>
              <a:t>September 23</a:t>
            </a:r>
            <a:r>
              <a:rPr lang="en-US" sz="1000" b="1" baseline="30000" dirty="0" smtClean="0"/>
              <a:t>rd</a:t>
            </a:r>
            <a:r>
              <a:rPr lang="en-US" sz="1000" b="1" dirty="0" smtClean="0"/>
              <a:t>-25</a:t>
            </a:r>
            <a:r>
              <a:rPr lang="en-US" sz="1000" b="1" baseline="30000" dirty="0" smtClean="0"/>
              <a:t>th</a:t>
            </a:r>
            <a:r>
              <a:rPr lang="en-US" sz="1000" b="1" dirty="0" smtClean="0"/>
              <a:t> 2015</a:t>
            </a:r>
            <a:endParaRPr lang="en-US" sz="1000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1601" y="6322870"/>
            <a:ext cx="510387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82D36AB3-2316-484A-8EF9-67EFC1B9B32B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7" name="Picture 6" descr="geo_logo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52"/>
          <a:stretch/>
        </p:blipFill>
        <p:spPr>
          <a:xfrm>
            <a:off x="157593" y="6322870"/>
            <a:ext cx="889949" cy="39843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157564"/>
            <a:ext cx="9144000" cy="646329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6392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eo_logo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52"/>
          <a:stretch/>
        </p:blipFill>
        <p:spPr>
          <a:xfrm>
            <a:off x="157593" y="6322870"/>
            <a:ext cx="889949" cy="398431"/>
          </a:xfrm>
          <a:prstGeom prst="rect">
            <a:avLst/>
          </a:prstGeom>
        </p:spPr>
      </p:pic>
      <p:pic>
        <p:nvPicPr>
          <p:cNvPr id="12" name="Picture 11" descr="ceos_logo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87" y="6267408"/>
            <a:ext cx="1263253" cy="500248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1447" y="6226899"/>
            <a:ext cx="1752843" cy="569336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b="1" dirty="0" smtClean="0"/>
              <a:t>SDCG-8</a:t>
            </a:r>
          </a:p>
          <a:p>
            <a:pPr>
              <a:defRPr/>
            </a:pPr>
            <a:r>
              <a:rPr lang="en-US" b="1" dirty="0" smtClean="0"/>
              <a:t>DLR, Bonn, Germany</a:t>
            </a:r>
            <a:endParaRPr lang="en-US" sz="1000" b="1" dirty="0" smtClean="0"/>
          </a:p>
          <a:p>
            <a:pPr>
              <a:defRPr/>
            </a:pPr>
            <a:r>
              <a:rPr lang="en-US" sz="1000" b="1" dirty="0" smtClean="0"/>
              <a:t>September 23</a:t>
            </a:r>
            <a:r>
              <a:rPr lang="en-US" sz="1000" b="1" baseline="30000" dirty="0" smtClean="0"/>
              <a:t>rd</a:t>
            </a:r>
            <a:r>
              <a:rPr lang="en-US" sz="1000" b="1" dirty="0" smtClean="0"/>
              <a:t>-25</a:t>
            </a:r>
            <a:r>
              <a:rPr lang="en-US" sz="1000" b="1" baseline="30000" dirty="0" smtClean="0"/>
              <a:t>th</a:t>
            </a:r>
            <a:r>
              <a:rPr lang="en-US" sz="1000" b="1" dirty="0" smtClean="0"/>
              <a:t> 2015</a:t>
            </a:r>
            <a:endParaRPr lang="en-US" sz="1000" dirty="0" smtClean="0"/>
          </a:p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1601" y="6322870"/>
            <a:ext cx="510387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82D36AB3-2316-484A-8EF9-67EFC1B9B32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0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rban-tep.eo.esa.int/geobrowser/?id=timesca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3712323"/>
            <a:ext cx="6400800" cy="901913"/>
          </a:xfrm>
        </p:spPr>
        <p:txBody>
          <a:bodyPr>
            <a:normAutofit fontScale="92500" lnSpcReduction="10000"/>
          </a:bodyPr>
          <a:lstStyle/>
          <a:p>
            <a:r>
              <a:rPr lang="en-US" i="1" u="sng" dirty="0" smtClean="0"/>
              <a:t>Michael Bock</a:t>
            </a:r>
            <a:r>
              <a:rPr lang="en-US" i="1" dirty="0" smtClean="0"/>
              <a:t>, Helmut Staudenrausch </a:t>
            </a:r>
            <a:endParaRPr lang="en-US" i="1" dirty="0"/>
          </a:p>
          <a:p>
            <a:r>
              <a:rPr lang="en-US" i="1" dirty="0" smtClean="0"/>
              <a:t>SDCG-11 Session </a:t>
            </a:r>
            <a:r>
              <a:rPr lang="en-US" i="1" dirty="0"/>
              <a:t>3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7329" y="1802428"/>
            <a:ext cx="6860028" cy="698785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DLR</a:t>
            </a:r>
            <a:r>
              <a:rPr lang="en-US" sz="3600" dirty="0" smtClean="0">
                <a:solidFill>
                  <a:schemeClr val="accent2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contributions </a:t>
            </a:r>
            <a:r>
              <a:rPr lang="en-US" sz="36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to </a:t>
            </a:r>
            <a:br>
              <a:rPr lang="en-US" sz="36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R&amp;D Support strategy (</a:t>
            </a:r>
            <a:r>
              <a:rPr lang="en-AU" sz="3200" dirty="0">
                <a:solidFill>
                  <a:schemeClr val="tx2"/>
                </a:solidFill>
              </a:rPr>
              <a:t>Element 3</a:t>
            </a:r>
            <a:r>
              <a:rPr lang="en-AU" sz="3200" dirty="0" smtClean="0">
                <a:solidFill>
                  <a:schemeClr val="tx2"/>
                </a:solidFill>
              </a:rPr>
              <a:t>)</a:t>
            </a:r>
            <a:br>
              <a:rPr lang="en-AU" sz="3200" dirty="0" smtClean="0">
                <a:solidFill>
                  <a:schemeClr val="tx2"/>
                </a:solidFill>
              </a:rPr>
            </a:br>
            <a:r>
              <a:rPr lang="en-AU" sz="3200" dirty="0" smtClean="0">
                <a:solidFill>
                  <a:schemeClr val="tx2"/>
                </a:solidFill>
              </a:rPr>
              <a:t>– Status update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21447" y="6226899"/>
            <a:ext cx="1761803" cy="569336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</a:rPr>
              <a:t>SDCG-11</a:t>
            </a: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</a:rPr>
              <a:t>Ho Chi Minh City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000" b="1" dirty="0" smtClean="0">
                <a:solidFill>
                  <a:srgbClr val="FF0000"/>
                </a:solidFill>
              </a:rPr>
              <a:t>Apr 9-10, 2017</a:t>
            </a:r>
            <a:endParaRPr lang="en-US" sz="10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53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45660" y="1085184"/>
            <a:ext cx="8652680" cy="543844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2800" b="1" dirty="0" smtClean="0">
                <a:solidFill>
                  <a:schemeClr val="tx2"/>
                </a:solidFill>
              </a:rPr>
              <a:t>Sept 2016 – Sept. 2017</a:t>
            </a:r>
            <a:r>
              <a:rPr lang="de-DE" sz="2800" dirty="0" smtClean="0">
                <a:solidFill>
                  <a:schemeClr val="tx2"/>
                </a:solidFill>
              </a:rPr>
              <a:t>: </a:t>
            </a:r>
            <a:r>
              <a:rPr lang="de-DE" sz="2800" dirty="0" err="1" smtClean="0">
                <a:solidFill>
                  <a:schemeClr val="tx2"/>
                </a:solidFill>
              </a:rPr>
              <a:t>focus</a:t>
            </a:r>
            <a:r>
              <a:rPr lang="de-DE" sz="2800" dirty="0" smtClean="0">
                <a:solidFill>
                  <a:schemeClr val="tx2"/>
                </a:solidFill>
              </a:rPr>
              <a:t> on </a:t>
            </a:r>
            <a:r>
              <a:rPr lang="de-DE" sz="2800" dirty="0" err="1" smtClean="0">
                <a:solidFill>
                  <a:schemeClr val="tx2"/>
                </a:solidFill>
              </a:rPr>
              <a:t>areas</a:t>
            </a:r>
            <a:r>
              <a:rPr lang="de-DE" sz="2800" dirty="0" smtClean="0">
                <a:solidFill>
                  <a:schemeClr val="tx2"/>
                </a:solidFill>
              </a:rPr>
              <a:t> </a:t>
            </a:r>
            <a:r>
              <a:rPr lang="de-DE" sz="2800" dirty="0" err="1" smtClean="0">
                <a:solidFill>
                  <a:schemeClr val="tx2"/>
                </a:solidFill>
              </a:rPr>
              <a:t>with</a:t>
            </a:r>
            <a:r>
              <a:rPr lang="de-DE" sz="2800" dirty="0" smtClean="0">
                <a:solidFill>
                  <a:schemeClr val="tx2"/>
                </a:solidFill>
              </a:rPr>
              <a:t> high </a:t>
            </a:r>
            <a:r>
              <a:rPr lang="de-DE" sz="2800" dirty="0" err="1" smtClean="0">
                <a:solidFill>
                  <a:schemeClr val="tx2"/>
                </a:solidFill>
              </a:rPr>
              <a:t>dynamics</a:t>
            </a:r>
            <a:r>
              <a:rPr lang="de-DE" sz="2800" dirty="0" smtClean="0">
                <a:solidFill>
                  <a:schemeClr val="tx2"/>
                </a:solidFill>
              </a:rPr>
              <a:t> </a:t>
            </a:r>
            <a:r>
              <a:rPr lang="de-DE" sz="2800" dirty="0" err="1" smtClean="0">
                <a:solidFill>
                  <a:schemeClr val="tx2"/>
                </a:solidFill>
              </a:rPr>
              <a:t>and</a:t>
            </a:r>
            <a:r>
              <a:rPr lang="de-DE" sz="2800" dirty="0" smtClean="0">
                <a:solidFill>
                  <a:schemeClr val="tx2"/>
                </a:solidFill>
              </a:rPr>
              <a:t> </a:t>
            </a:r>
            <a:r>
              <a:rPr lang="de-DE" sz="2800" dirty="0" err="1" smtClean="0">
                <a:solidFill>
                  <a:schemeClr val="tx2"/>
                </a:solidFill>
              </a:rPr>
              <a:t>local</a:t>
            </a:r>
            <a:r>
              <a:rPr lang="de-DE" sz="2800" dirty="0" smtClean="0">
                <a:solidFill>
                  <a:schemeClr val="tx2"/>
                </a:solidFill>
              </a:rPr>
              <a:t> </a:t>
            </a:r>
            <a:r>
              <a:rPr lang="de-DE" sz="2800" dirty="0" err="1" smtClean="0">
                <a:solidFill>
                  <a:schemeClr val="tx2"/>
                </a:solidFill>
              </a:rPr>
              <a:t>height</a:t>
            </a:r>
            <a:r>
              <a:rPr lang="de-DE" sz="2800" dirty="0" smtClean="0">
                <a:solidFill>
                  <a:schemeClr val="tx2"/>
                </a:solidFill>
              </a:rPr>
              <a:t> </a:t>
            </a:r>
            <a:r>
              <a:rPr lang="de-DE" sz="2800" dirty="0" err="1" smtClean="0">
                <a:solidFill>
                  <a:schemeClr val="tx2"/>
                </a:solidFill>
              </a:rPr>
              <a:t>changes</a:t>
            </a:r>
            <a:r>
              <a:rPr lang="de-DE" sz="2800" dirty="0" smtClean="0">
                <a:solidFill>
                  <a:schemeClr val="tx2"/>
                </a:solidFill>
              </a:rPr>
              <a:t>:</a:t>
            </a:r>
          </a:p>
          <a:p>
            <a:pPr>
              <a:defRPr/>
            </a:pPr>
            <a:r>
              <a:rPr lang="de-DE" sz="2800" dirty="0" smtClean="0">
                <a:solidFill>
                  <a:schemeClr val="tx2"/>
                </a:solidFill>
              </a:rPr>
              <a:t>Permafrost  Boreal, </a:t>
            </a:r>
            <a:r>
              <a:rPr lang="de-DE" sz="2800" dirty="0" err="1" smtClean="0">
                <a:solidFill>
                  <a:schemeClr val="tx2"/>
                </a:solidFill>
              </a:rPr>
              <a:t>Arctic</a:t>
            </a:r>
            <a:r>
              <a:rPr lang="de-DE" sz="2800" dirty="0" smtClean="0">
                <a:solidFill>
                  <a:schemeClr val="tx2"/>
                </a:solidFill>
              </a:rPr>
              <a:t> &amp; </a:t>
            </a:r>
            <a:r>
              <a:rPr lang="de-DE" sz="2800" dirty="0" err="1" smtClean="0">
                <a:solidFill>
                  <a:schemeClr val="tx2"/>
                </a:solidFill>
              </a:rPr>
              <a:t>Antarctic</a:t>
            </a:r>
            <a:endParaRPr lang="de-DE" sz="280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de-DE" sz="2800" dirty="0" smtClean="0">
                <a:solidFill>
                  <a:schemeClr val="tx2"/>
                </a:solidFill>
              </a:rPr>
              <a:t>Global </a:t>
            </a:r>
            <a:r>
              <a:rPr lang="de-DE" sz="2800" dirty="0" err="1" smtClean="0">
                <a:solidFill>
                  <a:schemeClr val="tx2"/>
                </a:solidFill>
              </a:rPr>
              <a:t>Volcanos</a:t>
            </a:r>
            <a:r>
              <a:rPr lang="de-DE" sz="2800" dirty="0" smtClean="0">
                <a:solidFill>
                  <a:schemeClr val="tx2"/>
                </a:solidFill>
              </a:rPr>
              <a:t> / Sahara</a:t>
            </a:r>
          </a:p>
          <a:p>
            <a:pPr>
              <a:defRPr/>
            </a:pPr>
            <a:r>
              <a:rPr lang="de-DE" sz="2800" dirty="0" smtClean="0">
                <a:solidFill>
                  <a:schemeClr val="tx2"/>
                </a:solidFill>
              </a:rPr>
              <a:t>(Sub-) Tropical </a:t>
            </a:r>
            <a:r>
              <a:rPr lang="de-DE" sz="2800" dirty="0" err="1" smtClean="0">
                <a:solidFill>
                  <a:schemeClr val="tx2"/>
                </a:solidFill>
              </a:rPr>
              <a:t>Forests</a:t>
            </a:r>
            <a:endParaRPr lang="de-DE" sz="2800" dirty="0" smtClean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de-DE" sz="2800" b="1" dirty="0" err="1" smtClean="0">
                <a:solidFill>
                  <a:schemeClr val="tx2"/>
                </a:solidFill>
              </a:rPr>
              <a:t>Oct</a:t>
            </a:r>
            <a:r>
              <a:rPr lang="de-DE" sz="2800" b="1" dirty="0" smtClean="0">
                <a:solidFill>
                  <a:schemeClr val="tx2"/>
                </a:solidFill>
              </a:rPr>
              <a:t> 2017 – </a:t>
            </a:r>
            <a:r>
              <a:rPr lang="de-DE" sz="2800" b="1" dirty="0" err="1" smtClean="0">
                <a:solidFill>
                  <a:schemeClr val="tx2"/>
                </a:solidFill>
              </a:rPr>
              <a:t>Oct</a:t>
            </a:r>
            <a:r>
              <a:rPr lang="de-DE" sz="2800" b="1" dirty="0" smtClean="0">
                <a:solidFill>
                  <a:schemeClr val="tx2"/>
                </a:solidFill>
              </a:rPr>
              <a:t> 2020 </a:t>
            </a:r>
            <a:r>
              <a:rPr lang="de-DE" sz="2800" dirty="0" smtClean="0">
                <a:solidFill>
                  <a:schemeClr val="tx2"/>
                </a:solidFill>
              </a:rPr>
              <a:t>(initial </a:t>
            </a:r>
            <a:r>
              <a:rPr lang="de-DE" sz="2800" dirty="0" err="1" smtClean="0">
                <a:solidFill>
                  <a:schemeClr val="tx2"/>
                </a:solidFill>
              </a:rPr>
              <a:t>discussions</a:t>
            </a:r>
            <a:r>
              <a:rPr lang="de-DE" sz="2800" dirty="0" smtClean="0">
                <a:solidFill>
                  <a:schemeClr val="tx2"/>
                </a:solidFill>
              </a:rPr>
              <a:t> - not </a:t>
            </a:r>
            <a:r>
              <a:rPr lang="de-DE" sz="2800" dirty="0" err="1" smtClean="0">
                <a:solidFill>
                  <a:schemeClr val="tx2"/>
                </a:solidFill>
              </a:rPr>
              <a:t>approved</a:t>
            </a:r>
            <a:r>
              <a:rPr lang="de-DE" sz="2800" dirty="0" smtClean="0">
                <a:solidFill>
                  <a:schemeClr val="tx2"/>
                </a:solidFill>
              </a:rPr>
              <a:t>)</a:t>
            </a:r>
          </a:p>
          <a:p>
            <a:pPr>
              <a:defRPr/>
            </a:pPr>
            <a:r>
              <a:rPr lang="en-GB" sz="2800" dirty="0">
                <a:solidFill>
                  <a:schemeClr val="tx2"/>
                </a:solidFill>
              </a:rPr>
              <a:t>One additional global acquisition (2017-2020</a:t>
            </a:r>
            <a:r>
              <a:rPr lang="en-GB" sz="2800" dirty="0" smtClean="0">
                <a:solidFill>
                  <a:schemeClr val="tx2"/>
                </a:solidFill>
              </a:rPr>
              <a:t>): DEM 2.0</a:t>
            </a:r>
          </a:p>
          <a:p>
            <a:pPr>
              <a:defRPr/>
            </a:pPr>
            <a:r>
              <a:rPr lang="de-DE" sz="2800" dirty="0" smtClean="0">
                <a:solidFill>
                  <a:schemeClr val="tx2"/>
                </a:solidFill>
              </a:rPr>
              <a:t>Change </a:t>
            </a:r>
            <a:r>
              <a:rPr lang="de-DE" sz="2800" dirty="0" err="1" smtClean="0">
                <a:solidFill>
                  <a:schemeClr val="tx2"/>
                </a:solidFill>
              </a:rPr>
              <a:t>layer</a:t>
            </a:r>
            <a:endParaRPr lang="de-DE" sz="280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GB" sz="2800" dirty="0">
                <a:solidFill>
                  <a:schemeClr val="tx2"/>
                </a:solidFill>
              </a:rPr>
              <a:t>Acquisition with a second baseline for tropical forest</a:t>
            </a:r>
            <a:endParaRPr lang="de-DE" sz="2800" dirty="0" smtClean="0">
              <a:solidFill>
                <a:schemeClr val="tx2"/>
              </a:solidFill>
            </a:endParaRP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9050" y="10059"/>
            <a:ext cx="8229600" cy="829233"/>
          </a:xfrm>
        </p:spPr>
        <p:txBody>
          <a:bodyPr/>
          <a:lstStyle/>
          <a:p>
            <a:pPr algn="ctr"/>
            <a:r>
              <a:rPr lang="en-US" sz="2800" dirty="0" err="1" smtClean="0">
                <a:latin typeface="Calibri" charset="0"/>
                <a:ea typeface="ＭＳ Ｐゴシック" charset="0"/>
                <a:cs typeface="ＭＳ Ｐゴシック" charset="0"/>
              </a:rPr>
              <a:t>TanDEM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-X </a:t>
            </a:r>
            <a:b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Current and Future </a:t>
            </a:r>
            <a:r>
              <a:rPr lang="en-US" sz="2800" dirty="0" err="1" smtClean="0">
                <a:latin typeface="Calibri" charset="0"/>
                <a:ea typeface="ＭＳ Ｐゴシック" charset="0"/>
                <a:cs typeface="ＭＳ Ｐゴシック" charset="0"/>
              </a:rPr>
              <a:t>Obseravtion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scenario</a:t>
            </a:r>
            <a:endParaRPr lang="en-US" sz="2800" dirty="0">
              <a:solidFill>
                <a:srgbClr val="C0504D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0" y="5571041"/>
            <a:ext cx="7942997" cy="110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75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89224"/>
            <a:ext cx="7397087" cy="698785"/>
          </a:xfrm>
        </p:spPr>
        <p:txBody>
          <a:bodyPr/>
          <a:lstStyle/>
          <a:p>
            <a:r>
              <a:rPr lang="de-DE" sz="3200" dirty="0" err="1" smtClean="0"/>
              <a:t>TanDEM</a:t>
            </a:r>
            <a:r>
              <a:rPr lang="de-DE" sz="3200" dirty="0" smtClean="0"/>
              <a:t>-X: South </a:t>
            </a:r>
            <a:r>
              <a:rPr lang="de-DE" sz="3200" dirty="0" err="1" smtClean="0"/>
              <a:t>America</a:t>
            </a:r>
            <a:r>
              <a:rPr lang="de-DE" sz="3200" dirty="0" smtClean="0"/>
              <a:t> 9.2016 - 9.2017</a:t>
            </a:r>
            <a:endParaRPr lang="en-GB" sz="32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SDCG-8</a:t>
            </a:r>
          </a:p>
          <a:p>
            <a:pPr>
              <a:defRPr/>
            </a:pPr>
            <a:r>
              <a:rPr lang="en-US" b="1" smtClean="0"/>
              <a:t>DLR, Bonn, Germany</a:t>
            </a:r>
            <a:endParaRPr lang="en-US" sz="1000" b="1" smtClean="0"/>
          </a:p>
          <a:p>
            <a:pPr>
              <a:defRPr/>
            </a:pPr>
            <a:r>
              <a:rPr lang="en-US" sz="1000" b="1" smtClean="0"/>
              <a:t>September 23</a:t>
            </a:r>
            <a:r>
              <a:rPr lang="en-US" sz="1000" b="1" baseline="30000" smtClean="0"/>
              <a:t>rd</a:t>
            </a:r>
            <a:r>
              <a:rPr lang="en-US" sz="1000" b="1" smtClean="0"/>
              <a:t>-25</a:t>
            </a:r>
            <a:r>
              <a:rPr lang="en-US" sz="1000" b="1" baseline="30000" smtClean="0"/>
              <a:t>th</a:t>
            </a:r>
            <a:r>
              <a:rPr lang="en-US" sz="1000" b="1" smtClean="0"/>
              <a:t> 2015</a:t>
            </a:r>
            <a:endParaRPr lang="en-US" sz="1000" smtClean="0"/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2D36AB3-2316-484A-8EF9-67EFC1B9B32B}" type="slidenum">
              <a:rPr lang="en-US" smtClean="0"/>
              <a:pPr algn="ctr"/>
              <a:t>11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r="-4044"/>
          <a:stretch/>
        </p:blipFill>
        <p:spPr bwMode="auto">
          <a:xfrm>
            <a:off x="2593182" y="1395537"/>
            <a:ext cx="6660000" cy="469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197998" y="1628507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chemeClr val="tx2"/>
                </a:solidFill>
              </a:rPr>
              <a:t>Nicaragua</a:t>
            </a:r>
          </a:p>
          <a:p>
            <a:pPr>
              <a:defRPr/>
            </a:pPr>
            <a:r>
              <a:rPr lang="de-DE" sz="2400" dirty="0" smtClean="0">
                <a:solidFill>
                  <a:schemeClr val="tx2"/>
                </a:solidFill>
              </a:rPr>
              <a:t>Costa Rica</a:t>
            </a:r>
          </a:p>
          <a:p>
            <a:pPr>
              <a:defRPr/>
            </a:pPr>
            <a:r>
              <a:rPr lang="de-DE" sz="2400" dirty="0" smtClean="0">
                <a:solidFill>
                  <a:schemeClr val="tx2"/>
                </a:solidFill>
              </a:rPr>
              <a:t>Panama</a:t>
            </a:r>
            <a:endParaRPr lang="de-DE" sz="24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de-DE" sz="2400" dirty="0" err="1" smtClean="0">
                <a:solidFill>
                  <a:schemeClr val="tx2"/>
                </a:solidFill>
              </a:rPr>
              <a:t>Colombia</a:t>
            </a:r>
            <a:endParaRPr lang="de-DE" sz="240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de-DE" sz="2400" dirty="0" smtClean="0">
                <a:solidFill>
                  <a:schemeClr val="tx2"/>
                </a:solidFill>
              </a:rPr>
              <a:t>Peru</a:t>
            </a:r>
          </a:p>
          <a:p>
            <a:pPr>
              <a:defRPr/>
            </a:pPr>
            <a:r>
              <a:rPr lang="de-DE" sz="2400" dirty="0" err="1" smtClean="0">
                <a:solidFill>
                  <a:schemeClr val="tx2"/>
                </a:solidFill>
              </a:rPr>
              <a:t>Brazil</a:t>
            </a:r>
            <a:endParaRPr lang="de-DE" sz="240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de-DE" sz="2400" dirty="0" smtClean="0">
                <a:solidFill>
                  <a:schemeClr val="tx2"/>
                </a:solidFill>
              </a:rPr>
              <a:t>French- </a:t>
            </a:r>
            <a:r>
              <a:rPr lang="de-DE" sz="2400" dirty="0">
                <a:solidFill>
                  <a:schemeClr val="tx2"/>
                </a:solidFill>
              </a:rPr>
              <a:t>Guayana</a:t>
            </a:r>
            <a:endParaRPr lang="en-GB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0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2D36AB3-2316-484A-8EF9-67EFC1B9B32B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0" y="89224"/>
            <a:ext cx="7397087" cy="698785"/>
          </a:xfrm>
        </p:spPr>
        <p:txBody>
          <a:bodyPr/>
          <a:lstStyle/>
          <a:p>
            <a:r>
              <a:rPr lang="de-DE" sz="3200" dirty="0" err="1" smtClean="0"/>
              <a:t>TanDEM</a:t>
            </a:r>
            <a:r>
              <a:rPr lang="de-DE" sz="3200" dirty="0" smtClean="0"/>
              <a:t>-X: 	South-ASIA 9.2016 - 9.2017</a:t>
            </a:r>
            <a:endParaRPr lang="en-GB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39" y="1275071"/>
            <a:ext cx="7397087" cy="409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2395182" y="554381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de-DE" sz="2400" dirty="0">
                <a:solidFill>
                  <a:schemeClr val="tx2"/>
                </a:solidFill>
              </a:rPr>
              <a:t>Sumatra</a:t>
            </a:r>
          </a:p>
          <a:p>
            <a:pPr lvl="1">
              <a:defRPr/>
            </a:pPr>
            <a:r>
              <a:rPr lang="de-DE" sz="2400" dirty="0">
                <a:solidFill>
                  <a:schemeClr val="tx2"/>
                </a:solidFill>
              </a:rPr>
              <a:t>Borneo</a:t>
            </a:r>
          </a:p>
        </p:txBody>
      </p:sp>
    </p:spTree>
    <p:extLst>
      <p:ext uri="{BB962C8B-B14F-4D97-AF65-F5344CB8AC3E}">
        <p14:creationId xmlns:p14="http://schemas.microsoft.com/office/powerpoint/2010/main" val="217880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2D36AB3-2316-484A-8EF9-67EFC1B9B32B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0" y="89224"/>
            <a:ext cx="7397087" cy="698785"/>
          </a:xfrm>
        </p:spPr>
        <p:txBody>
          <a:bodyPr/>
          <a:lstStyle/>
          <a:p>
            <a:r>
              <a:rPr lang="de-DE" sz="3200" dirty="0" err="1" smtClean="0"/>
              <a:t>TanDEM</a:t>
            </a:r>
            <a:r>
              <a:rPr lang="de-DE" sz="3200" dirty="0" smtClean="0"/>
              <a:t>-X: 	South-ASIA 9.2016 - 9.2017</a:t>
            </a:r>
            <a:endParaRPr lang="en-GB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7" t="12013" r="7178" b="10876"/>
          <a:stretch/>
        </p:blipFill>
        <p:spPr bwMode="auto">
          <a:xfrm>
            <a:off x="107130" y="977941"/>
            <a:ext cx="9001988" cy="534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69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SDCG-8</a:t>
            </a:r>
          </a:p>
          <a:p>
            <a:pPr>
              <a:defRPr/>
            </a:pPr>
            <a:r>
              <a:rPr lang="en-US" b="1" smtClean="0"/>
              <a:t>DLR, Bonn, Germany</a:t>
            </a:r>
            <a:endParaRPr lang="en-US" sz="1000" b="1" smtClean="0"/>
          </a:p>
          <a:p>
            <a:pPr>
              <a:defRPr/>
            </a:pPr>
            <a:r>
              <a:rPr lang="en-US" sz="1000" b="1" smtClean="0"/>
              <a:t>September 23</a:t>
            </a:r>
            <a:r>
              <a:rPr lang="en-US" sz="1000" b="1" baseline="30000" smtClean="0"/>
              <a:t>rd</a:t>
            </a:r>
            <a:r>
              <a:rPr lang="en-US" sz="1000" b="1" smtClean="0"/>
              <a:t>-25</a:t>
            </a:r>
            <a:r>
              <a:rPr lang="en-US" sz="1000" b="1" baseline="30000" smtClean="0"/>
              <a:t>th</a:t>
            </a:r>
            <a:r>
              <a:rPr lang="en-US" sz="1000" b="1" smtClean="0"/>
              <a:t> 2015</a:t>
            </a:r>
            <a:endParaRPr lang="en-US" sz="1000" smtClean="0"/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2D36AB3-2316-484A-8EF9-67EFC1B9B32B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0" y="89224"/>
            <a:ext cx="7397087" cy="698785"/>
          </a:xfrm>
        </p:spPr>
        <p:txBody>
          <a:bodyPr/>
          <a:lstStyle/>
          <a:p>
            <a:r>
              <a:rPr lang="de-DE" sz="3200" dirty="0" err="1" smtClean="0"/>
              <a:t>TanDEM</a:t>
            </a:r>
            <a:r>
              <a:rPr lang="de-DE" sz="3200" dirty="0" smtClean="0"/>
              <a:t>-X: </a:t>
            </a:r>
            <a:r>
              <a:rPr lang="de-DE" sz="3200" dirty="0" err="1" smtClean="0"/>
              <a:t>Africa</a:t>
            </a:r>
            <a:r>
              <a:rPr lang="de-DE" sz="3200" dirty="0" smtClean="0"/>
              <a:t> 9.2016 - 9.2017</a:t>
            </a:r>
            <a:endParaRPr lang="en-GB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32" y="1035210"/>
            <a:ext cx="5753882" cy="553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764514" y="1369368"/>
            <a:ext cx="10749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chemeClr val="tx2"/>
                </a:solidFill>
              </a:rPr>
              <a:t>Gabun</a:t>
            </a:r>
          </a:p>
          <a:p>
            <a:pPr>
              <a:defRPr/>
            </a:pPr>
            <a:r>
              <a:rPr lang="de-DE" sz="2400" dirty="0" smtClean="0">
                <a:solidFill>
                  <a:schemeClr val="tx2"/>
                </a:solidFill>
              </a:rPr>
              <a:t>Nigeria</a:t>
            </a:r>
          </a:p>
          <a:p>
            <a:pPr lvl="1">
              <a:defRPr/>
            </a:pPr>
            <a:endParaRPr lang="de-DE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9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009" y="89224"/>
            <a:ext cx="7023066" cy="698785"/>
          </a:xfrm>
        </p:spPr>
        <p:txBody>
          <a:bodyPr/>
          <a:lstStyle/>
          <a:p>
            <a:r>
              <a:rPr lang="de-DE" dirty="0" err="1" smtClean="0"/>
              <a:t>TanDEM</a:t>
            </a:r>
            <a:r>
              <a:rPr lang="de-DE" dirty="0" smtClean="0"/>
              <a:t>-X:    Boreal &amp; </a:t>
            </a:r>
            <a:r>
              <a:rPr lang="de-DE" dirty="0" err="1" smtClean="0"/>
              <a:t>Arctic</a:t>
            </a:r>
            <a:r>
              <a:rPr lang="de-DE" dirty="0" smtClean="0"/>
              <a:t> 2017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SDCG-8</a:t>
            </a:r>
          </a:p>
          <a:p>
            <a:pPr>
              <a:defRPr/>
            </a:pPr>
            <a:r>
              <a:rPr lang="en-US" b="1" smtClean="0"/>
              <a:t>DLR, Bonn, Germany</a:t>
            </a:r>
            <a:endParaRPr lang="en-US" sz="1000" b="1" smtClean="0"/>
          </a:p>
          <a:p>
            <a:pPr>
              <a:defRPr/>
            </a:pPr>
            <a:r>
              <a:rPr lang="en-US" sz="1000" b="1" smtClean="0"/>
              <a:t>September 23</a:t>
            </a:r>
            <a:r>
              <a:rPr lang="en-US" sz="1000" b="1" baseline="30000" smtClean="0"/>
              <a:t>rd</a:t>
            </a:r>
            <a:r>
              <a:rPr lang="en-US" sz="1000" b="1" smtClean="0"/>
              <a:t>-25</a:t>
            </a:r>
            <a:r>
              <a:rPr lang="en-US" sz="1000" b="1" baseline="30000" smtClean="0"/>
              <a:t>th</a:t>
            </a:r>
            <a:r>
              <a:rPr lang="en-US" sz="1000" b="1" smtClean="0"/>
              <a:t> 2015</a:t>
            </a:r>
            <a:endParaRPr lang="en-US" sz="1000" smtClean="0"/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2D36AB3-2316-484A-8EF9-67EFC1B9B32B}" type="slidenum">
              <a:rPr lang="en-US" smtClean="0"/>
              <a:pPr algn="ctr"/>
              <a:t>15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06" y="1064525"/>
            <a:ext cx="6100668" cy="550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27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907764"/>
            <a:ext cx="7865533" cy="517524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400" b="1" i="1" dirty="0" smtClean="0">
                <a:solidFill>
                  <a:schemeClr val="tx2"/>
                </a:solidFill>
              </a:rPr>
              <a:t>Support to research GFOI R&amp;D groups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600" b="1" i="1" dirty="0" smtClean="0">
                <a:solidFill>
                  <a:schemeClr val="tx2"/>
                </a:solidFill>
              </a:rPr>
              <a:t> </a:t>
            </a:r>
          </a:p>
          <a:p>
            <a:pPr marL="0" indent="0">
              <a:buFont typeface="Arial" charset="0"/>
              <a:buNone/>
              <a:defRPr/>
            </a:pPr>
            <a:endParaRPr lang="en-US" sz="2600" dirty="0" smtClean="0">
              <a:solidFill>
                <a:schemeClr val="tx2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en-US" sz="2600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endParaRPr lang="en-US" sz="2600" b="1" i="1" dirty="0" smtClean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n-US" sz="2800" b="1" i="1" dirty="0">
                <a:solidFill>
                  <a:schemeClr val="tx2"/>
                </a:solidFill>
              </a:rPr>
              <a:t/>
            </a:r>
            <a:br>
              <a:rPr lang="en-US" sz="2800" b="1" i="1" dirty="0">
                <a:solidFill>
                  <a:schemeClr val="tx2"/>
                </a:solidFill>
              </a:rPr>
            </a:br>
            <a:endParaRPr lang="en-GB" sz="2800" dirty="0" smtClean="0"/>
          </a:p>
          <a:p>
            <a:pPr marL="0" indent="0">
              <a:buFont typeface="Arial" charset="0"/>
              <a:buNone/>
              <a:defRPr/>
            </a:pPr>
            <a:endParaRPr lang="en-US" sz="2600" dirty="0" smtClean="0">
              <a:solidFill>
                <a:schemeClr val="tx2"/>
              </a:solidFill>
            </a:endParaRP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9049" y="37355"/>
            <a:ext cx="7381875" cy="829233"/>
          </a:xfrm>
        </p:spPr>
        <p:txBody>
          <a:bodyPr/>
          <a:lstStyle/>
          <a:p>
            <a:pPr algn="ctr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DLR R&amp;D grants to GFOI R&amp;D teams</a:t>
            </a:r>
            <a:endParaRPr lang="en-US" sz="3600" dirty="0">
              <a:solidFill>
                <a:srgbClr val="C0504D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735052"/>
              </p:ext>
            </p:extLst>
          </p:nvPr>
        </p:nvGraphicFramePr>
        <p:xfrm>
          <a:off x="342900" y="1411639"/>
          <a:ext cx="8608326" cy="23048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03963"/>
                <a:gridCol w="583380"/>
                <a:gridCol w="3722519"/>
                <a:gridCol w="1472340"/>
                <a:gridCol w="1026124"/>
              </a:tblGrid>
              <a:tr h="597688">
                <a:tc>
                  <a:txBody>
                    <a:bodyPr/>
                    <a:lstStyle/>
                    <a:p>
                      <a:r>
                        <a:rPr lang="de-DE" dirty="0" smtClean="0"/>
                        <a:t>R&amp;D Team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Nr.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Scientific Focus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Sensors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used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Region</a:t>
                      </a:r>
                      <a:endParaRPr lang="en-GB" dirty="0"/>
                    </a:p>
                  </a:txBody>
                  <a:tcPr/>
                </a:tc>
              </a:tr>
              <a:tr h="884250">
                <a:tc>
                  <a:txBody>
                    <a:bodyPr/>
                    <a:lstStyle/>
                    <a:p>
                      <a:r>
                        <a:rPr lang="de-DE" sz="1600" i="1" dirty="0" smtClean="0"/>
                        <a:t>HU &amp; FU Berlin</a:t>
                      </a:r>
                      <a:br>
                        <a:rPr lang="de-DE" sz="1600" i="1" dirty="0" smtClean="0"/>
                      </a:br>
                      <a:r>
                        <a:rPr lang="de-DE" sz="1600" i="1" dirty="0" smtClean="0"/>
                        <a:t>(P.</a:t>
                      </a:r>
                      <a:r>
                        <a:rPr lang="de-DE" sz="1600" i="1" baseline="0" dirty="0" smtClean="0"/>
                        <a:t> </a:t>
                      </a:r>
                      <a:r>
                        <a:rPr lang="de-DE" sz="1600" i="1" baseline="0" dirty="0" err="1" smtClean="0"/>
                        <a:t>Hostert</a:t>
                      </a:r>
                      <a:r>
                        <a:rPr lang="de-DE" sz="1600" i="1" baseline="0" dirty="0" smtClean="0"/>
                        <a:t>, </a:t>
                      </a:r>
                      <a:br>
                        <a:rPr lang="de-DE" sz="1600" i="1" baseline="0" dirty="0" smtClean="0"/>
                      </a:br>
                      <a:r>
                        <a:rPr lang="de-DE" sz="1600" i="1" baseline="0" dirty="0" smtClean="0"/>
                        <a:t>B. Waske)</a:t>
                      </a:r>
                      <a:endParaRPr lang="en-GB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i="1" dirty="0" smtClean="0"/>
                        <a:t>SENSE</a:t>
                      </a:r>
                      <a:r>
                        <a:rPr lang="de-DE" sz="1600" i="1" baseline="0" dirty="0" smtClean="0"/>
                        <a:t> CARBON: I</a:t>
                      </a:r>
                      <a:r>
                        <a:rPr lang="en-GB" sz="1600" i="1" dirty="0" err="1" smtClean="0"/>
                        <a:t>mproved</a:t>
                      </a:r>
                      <a:r>
                        <a:rPr lang="en-GB" sz="1600" i="1" dirty="0" smtClean="0"/>
                        <a:t> mapping of REDD+</a:t>
                      </a:r>
                      <a:r>
                        <a:rPr lang="en-GB" sz="1600" i="1" baseline="0" dirty="0" smtClean="0"/>
                        <a:t> using</a:t>
                      </a:r>
                      <a:r>
                        <a:rPr lang="en-GB" sz="1600" i="1" dirty="0" smtClean="0"/>
                        <a:t> deep and dense time-series and large area compositing approaches</a:t>
                      </a:r>
                      <a:endParaRPr lang="en-GB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i="1" dirty="0" err="1" smtClean="0"/>
                        <a:t>Landsat</a:t>
                      </a:r>
                      <a:r>
                        <a:rPr lang="de-DE" sz="1600" i="1" dirty="0" smtClean="0"/>
                        <a:t>,</a:t>
                      </a:r>
                      <a:r>
                        <a:rPr lang="de-DE" sz="1600" i="1" baseline="0" dirty="0" smtClean="0"/>
                        <a:t> Rapid Eye, ASAR, TSX, Sentinel-1 /-2</a:t>
                      </a:r>
                      <a:endParaRPr lang="en-GB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i="1" dirty="0" err="1" smtClean="0"/>
                        <a:t>Brazil</a:t>
                      </a:r>
                      <a:r>
                        <a:rPr lang="de-DE" sz="1600" i="1" dirty="0" smtClean="0"/>
                        <a:t/>
                      </a:r>
                      <a:br>
                        <a:rPr lang="de-DE" sz="1600" i="1" dirty="0" smtClean="0"/>
                      </a:br>
                      <a:r>
                        <a:rPr lang="de-DE" sz="1600" i="1" dirty="0" smtClean="0"/>
                        <a:t>Mato Grosso</a:t>
                      </a:r>
                      <a:endParaRPr lang="en-GB" sz="1600" i="1" dirty="0"/>
                    </a:p>
                  </a:txBody>
                  <a:tcPr/>
                </a:tc>
              </a:tr>
              <a:tr h="59768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FSU Jena, (C.</a:t>
                      </a:r>
                      <a:r>
                        <a:rPr lang="de-DE" sz="1600" baseline="0" dirty="0" smtClean="0"/>
                        <a:t> Thiel)</a:t>
                      </a:r>
                      <a:endParaRPr lang="en-GB" sz="1600" dirty="0" smtClean="0"/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SEN4REDD: Development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of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dirty="0" err="1" smtClean="0"/>
                        <a:t>integrated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dirty="0" smtClean="0"/>
                        <a:t>multi-temporal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dirty="0" smtClean="0"/>
                        <a:t>Processing </a:t>
                      </a:r>
                      <a:r>
                        <a:rPr lang="de-DE" sz="1600" dirty="0" err="1" smtClean="0"/>
                        <a:t>chain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for</a:t>
                      </a:r>
                      <a:r>
                        <a:rPr lang="de-DE" sz="1600" dirty="0" smtClean="0"/>
                        <a:t> Sentinel-1 und 2 </a:t>
                      </a:r>
                      <a:r>
                        <a:rPr lang="de-DE" sz="1600" dirty="0" err="1" smtClean="0"/>
                        <a:t>data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to</a:t>
                      </a:r>
                      <a:r>
                        <a:rPr lang="de-DE" sz="1600" dirty="0" smtClean="0"/>
                        <a:t> REDD </a:t>
                      </a:r>
                      <a:r>
                        <a:rPr lang="de-DE" sz="1600" dirty="0" err="1" smtClean="0"/>
                        <a:t>support</a:t>
                      </a:r>
                      <a:endParaRPr lang="de-DE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Sentinel-1</a:t>
                      </a:r>
                      <a:br>
                        <a:rPr lang="de-DE" sz="1600" dirty="0" smtClean="0"/>
                      </a:br>
                      <a:r>
                        <a:rPr lang="de-DE" sz="1600" dirty="0" smtClean="0"/>
                        <a:t>Sentinel-2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Mexiko, South </a:t>
                      </a:r>
                      <a:r>
                        <a:rPr lang="de-DE" sz="1600" dirty="0" err="1" smtClean="0"/>
                        <a:t>Africa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774263"/>
              </p:ext>
            </p:extLst>
          </p:nvPr>
        </p:nvGraphicFramePr>
        <p:xfrm>
          <a:off x="342902" y="4288477"/>
          <a:ext cx="8458199" cy="2016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46486"/>
                <a:gridCol w="587740"/>
                <a:gridCol w="3668666"/>
                <a:gridCol w="1443204"/>
                <a:gridCol w="1012103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R&amp;D Team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Nr.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Scientific Focus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Sensors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used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Regions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i="1" dirty="0" smtClean="0"/>
                        <a:t>Airbus</a:t>
                      </a:r>
                      <a:r>
                        <a:rPr lang="de-DE" sz="1600" i="1" baseline="0" dirty="0" smtClean="0"/>
                        <a:t> DS / Univ. Hamburg</a:t>
                      </a:r>
                      <a:endParaRPr lang="en-GB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i="1" dirty="0" smtClean="0"/>
                        <a:t>Development </a:t>
                      </a:r>
                      <a:r>
                        <a:rPr lang="de-DE" sz="1600" i="1" dirty="0" err="1" smtClean="0"/>
                        <a:t>of</a:t>
                      </a:r>
                      <a:r>
                        <a:rPr lang="de-DE" sz="1600" i="1" dirty="0" smtClean="0"/>
                        <a:t> a </a:t>
                      </a:r>
                      <a:r>
                        <a:rPr lang="de-DE" sz="1600" i="1" dirty="0" err="1" smtClean="0"/>
                        <a:t>cost</a:t>
                      </a:r>
                      <a:r>
                        <a:rPr lang="de-DE" sz="1600" i="1" dirty="0" smtClean="0"/>
                        <a:t> </a:t>
                      </a:r>
                      <a:r>
                        <a:rPr lang="de-DE" sz="1600" i="1" dirty="0" err="1" smtClean="0"/>
                        <a:t>efficient</a:t>
                      </a:r>
                      <a:r>
                        <a:rPr lang="de-DE" sz="1600" i="1" dirty="0" smtClean="0"/>
                        <a:t> </a:t>
                      </a:r>
                      <a:r>
                        <a:rPr lang="de-DE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REDD+ Monitoring -</a:t>
                      </a:r>
                      <a:r>
                        <a:rPr lang="de-DE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concept</a:t>
                      </a:r>
                      <a:r>
                        <a:rPr lang="de-DE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</a:t>
                      </a:r>
                      <a:r>
                        <a:rPr lang="de-DE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</a:t>
                      </a:r>
                      <a:r>
                        <a:rPr lang="de-DE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TSX/TDX </a:t>
                      </a:r>
                      <a:r>
                        <a:rPr lang="de-DE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de-DE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Sentinel-2</a:t>
                      </a:r>
                      <a:endParaRPr lang="en-GB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i="1" dirty="0" smtClean="0"/>
                        <a:t>TSX/TDX</a:t>
                      </a:r>
                    </a:p>
                    <a:p>
                      <a:r>
                        <a:rPr lang="de-DE" sz="1600" i="1" dirty="0" smtClean="0"/>
                        <a:t>Sentinel-2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i="1" dirty="0" err="1" smtClean="0"/>
                        <a:t>SurinameIndonesia</a:t>
                      </a:r>
                      <a:endParaRPr lang="de-DE" sz="1600" i="1" dirty="0" smtClean="0"/>
                    </a:p>
                    <a:p>
                      <a:r>
                        <a:rPr lang="de-DE" sz="1600" i="1" dirty="0" smtClean="0"/>
                        <a:t>Ghana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RSS </a:t>
                      </a:r>
                      <a:br>
                        <a:rPr lang="de-DE" sz="1600" dirty="0" smtClean="0"/>
                      </a:br>
                      <a:r>
                        <a:rPr lang="de-DE" sz="1600" dirty="0" smtClean="0"/>
                        <a:t>(Florian</a:t>
                      </a:r>
                      <a:r>
                        <a:rPr lang="de-DE" sz="1600" baseline="0" dirty="0" smtClean="0"/>
                        <a:t> Siegert)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Estimation</a:t>
                      </a:r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forest</a:t>
                      </a:r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r>
                        <a:rPr lang="de-DE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de-DE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biomass</a:t>
                      </a:r>
                      <a:r>
                        <a:rPr lang="de-DE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using</a:t>
                      </a:r>
                      <a:r>
                        <a:rPr lang="de-DE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multipass X-</a:t>
                      </a:r>
                      <a:r>
                        <a:rPr lang="de-DE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de-DE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C-Band POL-INSAR </a:t>
                      </a:r>
                      <a:r>
                        <a:rPr lang="de-DE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  <a:r>
                        <a:rPr lang="de-DE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(CSA parallel </a:t>
                      </a:r>
                      <a:r>
                        <a:rPr lang="de-DE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</a:t>
                      </a:r>
                      <a:r>
                        <a:rPr lang="de-DE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AUG Signals)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TSX/TDX</a:t>
                      </a:r>
                      <a:br>
                        <a:rPr lang="de-DE" sz="1600" dirty="0" smtClean="0"/>
                      </a:br>
                      <a:r>
                        <a:rPr lang="de-DE" sz="1600" dirty="0" smtClean="0"/>
                        <a:t>Radarsat-2</a:t>
                      </a:r>
                    </a:p>
                    <a:p>
                      <a:r>
                        <a:rPr lang="de-DE" sz="1600" dirty="0" smtClean="0"/>
                        <a:t>Sentinel-1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Indonesia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342902" y="3792274"/>
            <a:ext cx="7183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tx2"/>
                </a:solidFill>
              </a:rPr>
              <a:t>Support to SME &amp; industry GFOI R&amp;D groups</a:t>
            </a:r>
            <a:r>
              <a:rPr lang="en-US" b="1" i="1" dirty="0" smtClean="0">
                <a:solidFill>
                  <a:schemeClr val="tx2"/>
                </a:solidFill>
              </a:rPr>
              <a:t>:</a:t>
            </a:r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9175" y="6305237"/>
            <a:ext cx="8782051" cy="51752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chemeClr val="tx2"/>
                </a:solidFill>
              </a:rPr>
              <a:t>Project Factsheets</a:t>
            </a:r>
            <a:r>
              <a:rPr lang="en-US" sz="2400" b="1" i="1" dirty="0" smtClean="0">
                <a:solidFill>
                  <a:schemeClr val="tx2"/>
                </a:solidFill>
              </a:rPr>
              <a:t>: </a:t>
            </a:r>
            <a:r>
              <a:rPr lang="en-US" sz="1600" b="1" i="1" dirty="0">
                <a:solidFill>
                  <a:schemeClr val="tx2"/>
                </a:solidFill>
              </a:rPr>
              <a:t>http://</a:t>
            </a:r>
            <a:r>
              <a:rPr lang="en-US" sz="1600" b="1" i="1" dirty="0" smtClean="0">
                <a:solidFill>
                  <a:schemeClr val="tx2"/>
                </a:solidFill>
              </a:rPr>
              <a:t>www.dlr.de/rd/desktopdefault.aspx/tabid-4285/6899_read-45464/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1600" b="1" i="1" dirty="0" smtClean="0">
                <a:solidFill>
                  <a:schemeClr val="tx2"/>
                </a:solidFill>
              </a:rPr>
              <a:t> </a:t>
            </a:r>
          </a:p>
          <a:p>
            <a:pPr marL="0" indent="0">
              <a:buFont typeface="Arial" charset="0"/>
              <a:buNone/>
              <a:defRPr/>
            </a:pPr>
            <a:endParaRPr lang="en-US" sz="2600" dirty="0" smtClean="0">
              <a:solidFill>
                <a:schemeClr val="tx2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en-US" sz="2600" dirty="0" smtClean="0">
              <a:solidFill>
                <a:schemeClr val="tx2"/>
              </a:solidFill>
            </a:endParaRPr>
          </a:p>
          <a:p>
            <a:pPr marL="0" indent="0">
              <a:buFont typeface="Arial"/>
              <a:buNone/>
              <a:defRPr/>
            </a:pPr>
            <a:endParaRPr lang="en-US" sz="2600" b="1" i="1" dirty="0" smtClean="0">
              <a:solidFill>
                <a:schemeClr val="tx2"/>
              </a:solidFill>
            </a:endParaRPr>
          </a:p>
          <a:p>
            <a:pPr marL="0" indent="0">
              <a:buFont typeface="Arial"/>
              <a:buNone/>
              <a:defRPr/>
            </a:pPr>
            <a:r>
              <a:rPr lang="en-US" sz="2800" b="1" i="1" dirty="0" smtClean="0">
                <a:solidFill>
                  <a:schemeClr val="tx2"/>
                </a:solidFill>
              </a:rPr>
              <a:t/>
            </a:r>
            <a:br>
              <a:rPr lang="en-US" sz="2800" b="1" i="1" dirty="0" smtClean="0">
                <a:solidFill>
                  <a:schemeClr val="tx2"/>
                </a:solidFill>
              </a:rPr>
            </a:br>
            <a:endParaRPr lang="en-GB" sz="2800" dirty="0" smtClean="0"/>
          </a:p>
          <a:p>
            <a:pPr marL="0" indent="0">
              <a:buFont typeface="Arial" charset="0"/>
              <a:buNone/>
              <a:defRPr/>
            </a:pPr>
            <a:endParaRPr lang="en-US" sz="2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4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86514" y="1003300"/>
            <a:ext cx="5054221" cy="2545118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400" b="1" i="1" dirty="0" smtClean="0">
                <a:solidFill>
                  <a:schemeClr val="tx2"/>
                </a:solidFill>
              </a:rPr>
              <a:t>DLR &amp; SAREDU support  CEOS WG CAP-D Regional Africa Workshops including </a:t>
            </a:r>
            <a:r>
              <a:rPr lang="en-US" sz="2400" b="1" i="1" dirty="0" smtClean="0">
                <a:solidFill>
                  <a:srgbClr val="00B050"/>
                </a:solidFill>
              </a:rPr>
              <a:t>forest and biomass topics</a:t>
            </a:r>
            <a:br>
              <a:rPr lang="en-US" sz="2400" b="1" i="1" dirty="0" smtClean="0">
                <a:solidFill>
                  <a:srgbClr val="00B050"/>
                </a:solidFill>
              </a:rPr>
            </a:br>
            <a:r>
              <a:rPr lang="en-US" sz="2400" b="1" i="1" dirty="0" smtClean="0">
                <a:solidFill>
                  <a:srgbClr val="00B050"/>
                </a:solidFill>
              </a:rPr>
              <a:t> </a:t>
            </a:r>
          </a:p>
          <a:p>
            <a:pPr>
              <a:defRPr/>
            </a:pPr>
            <a:r>
              <a:rPr lang="en-US" sz="2400" b="1" i="1" dirty="0" smtClean="0">
                <a:solidFill>
                  <a:schemeClr val="tx2"/>
                </a:solidFill>
              </a:rPr>
              <a:t>Zambia, Lusaka Oct. 2016 </a:t>
            </a:r>
          </a:p>
          <a:p>
            <a:pPr>
              <a:defRPr/>
            </a:pPr>
            <a:r>
              <a:rPr lang="en-US" sz="2400" b="1" i="1" dirty="0" smtClean="0">
                <a:solidFill>
                  <a:schemeClr val="tx2"/>
                </a:solidFill>
              </a:rPr>
              <a:t>Gabon, Libreville Feb. 2017.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endParaRPr lang="en-GB" sz="2800" dirty="0"/>
          </a:p>
          <a:p>
            <a:pPr marL="0" indent="0">
              <a:buNone/>
              <a:defRPr/>
            </a:pPr>
            <a:endParaRPr lang="en-GB" sz="2800" dirty="0"/>
          </a:p>
          <a:p>
            <a:pPr marL="0" indent="0">
              <a:buFont typeface="Arial" charset="0"/>
              <a:buNone/>
              <a:defRPr/>
            </a:pPr>
            <a:endParaRPr lang="en-US" sz="2600" dirty="0" smtClean="0">
              <a:solidFill>
                <a:schemeClr val="tx2"/>
              </a:solidFill>
            </a:endParaRP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9049" y="37355"/>
            <a:ext cx="7077075" cy="829233"/>
          </a:xfrm>
        </p:spPr>
        <p:txBody>
          <a:bodyPr/>
          <a:lstStyle/>
          <a:p>
            <a:pPr algn="ctr"/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CEOS WG CAPD SAR Capacity Building</a:t>
            </a:r>
            <a:endParaRPr lang="en-US" sz="3200" dirty="0">
              <a:solidFill>
                <a:srgbClr val="C0504D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87" y="3888901"/>
            <a:ext cx="4331103" cy="241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mbock\Desktop\isrse_sar-edu-17-teas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797" y="1691146"/>
            <a:ext cx="3600177" cy="234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626591" y="4618747"/>
            <a:ext cx="4626591" cy="135316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400" b="1" i="1" dirty="0" smtClean="0">
                <a:solidFill>
                  <a:schemeClr val="tx2"/>
                </a:solidFill>
              </a:rPr>
              <a:t>South Africa, Pretoria May 2017</a:t>
            </a:r>
            <a:br>
              <a:rPr lang="en-US" sz="2400" b="1" i="1" dirty="0" smtClean="0">
                <a:solidFill>
                  <a:schemeClr val="tx2"/>
                </a:solidFill>
              </a:rPr>
            </a:br>
            <a:r>
              <a:rPr lang="en-US" sz="2400" b="1" i="1" dirty="0" smtClean="0">
                <a:solidFill>
                  <a:schemeClr val="tx2"/>
                </a:solidFill>
              </a:rPr>
              <a:t>ISRSE SAR Summer school </a:t>
            </a:r>
            <a:br>
              <a:rPr lang="en-US" sz="2400" b="1" i="1" dirty="0" smtClean="0">
                <a:solidFill>
                  <a:schemeClr val="tx2"/>
                </a:solidFill>
              </a:rPr>
            </a:br>
            <a:r>
              <a:rPr lang="en-US" sz="2400" b="1" i="1" dirty="0" smtClean="0">
                <a:solidFill>
                  <a:schemeClr val="tx2"/>
                </a:solidFill>
              </a:rPr>
              <a:t>includes a </a:t>
            </a:r>
            <a:r>
              <a:rPr lang="en-US" sz="2400" b="1" i="1" dirty="0" smtClean="0">
                <a:solidFill>
                  <a:srgbClr val="00B050"/>
                </a:solidFill>
              </a:rPr>
              <a:t>specific REDD session </a:t>
            </a:r>
            <a:r>
              <a:rPr lang="en-US" sz="2400" b="1" i="1" dirty="0" smtClean="0">
                <a:solidFill>
                  <a:schemeClr val="tx2"/>
                </a:solidFill>
              </a:rPr>
              <a:t>.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0" indent="0">
              <a:buFont typeface="Arial"/>
              <a:buNone/>
              <a:defRPr/>
            </a:pPr>
            <a:endParaRPr lang="en-GB" sz="2800" dirty="0" smtClean="0"/>
          </a:p>
          <a:p>
            <a:pPr marL="0" indent="0">
              <a:buFont typeface="Arial"/>
              <a:buNone/>
              <a:defRPr/>
            </a:pPr>
            <a:endParaRPr lang="en-GB" sz="2800" dirty="0" smtClean="0"/>
          </a:p>
          <a:p>
            <a:pPr marL="0" indent="0">
              <a:buFont typeface="Arial" charset="0"/>
              <a:buNone/>
              <a:defRPr/>
            </a:pPr>
            <a:endParaRPr lang="en-US" sz="2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73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7986" y="1086292"/>
            <a:ext cx="7865533" cy="70156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600" b="1" dirty="0" smtClean="0">
                <a:solidFill>
                  <a:schemeClr val="tx2"/>
                </a:solidFill>
              </a:rPr>
              <a:t>Any suggestions for additional country coverages ?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37355"/>
            <a:ext cx="7229475" cy="829233"/>
          </a:xfrm>
        </p:spPr>
        <p:txBody>
          <a:bodyPr/>
          <a:lstStyle/>
          <a:p>
            <a:pPr algn="ctr"/>
            <a:r>
              <a:rPr lang="en-US" sz="3600" dirty="0" smtClean="0">
                <a:latin typeface="Calibri" charset="0"/>
                <a:ea typeface="ＭＳ Ｐゴシック" charset="0"/>
                <a:cs typeface="ＭＳ Ｐゴシック" charset="0"/>
              </a:rPr>
              <a:t>Questions ?</a:t>
            </a:r>
            <a:endParaRPr lang="en-US" sz="3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95" y="1651378"/>
            <a:ext cx="6522260" cy="395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067222" y="5671615"/>
            <a:ext cx="64963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DLR TIMESCAN </a:t>
            </a:r>
            <a:r>
              <a:rPr lang="de-DE" dirty="0" err="1" smtClean="0"/>
              <a:t>Landsat</a:t>
            </a:r>
            <a:r>
              <a:rPr lang="de-DE" dirty="0" smtClean="0"/>
              <a:t> 2013 – 2015 </a:t>
            </a:r>
          </a:p>
          <a:p>
            <a:pPr algn="ctr"/>
            <a:r>
              <a:rPr lang="de-DE" b="1" dirty="0" smtClean="0"/>
              <a:t>Ho Chi Minh Vietnam</a:t>
            </a:r>
          </a:p>
          <a:p>
            <a:pPr algn="ctr"/>
            <a:r>
              <a:rPr lang="en-GB" dirty="0" smtClean="0">
                <a:hlinkClick r:id="rId4"/>
              </a:rPr>
              <a:t>https</a:t>
            </a:r>
            <a:r>
              <a:rPr lang="en-GB" dirty="0">
                <a:hlinkClick r:id="rId4"/>
              </a:rPr>
              <a:t>://urban-tep.eo.esa.int/geobrowser/?</a:t>
            </a:r>
            <a:r>
              <a:rPr lang="en-GB" dirty="0" smtClean="0">
                <a:hlinkClick r:id="rId4"/>
              </a:rPr>
              <a:t>id=timescan</a:t>
            </a:r>
            <a:r>
              <a:rPr lang="en-GB" dirty="0" smtClean="0"/>
              <a:t> </a:t>
            </a:r>
          </a:p>
          <a:p>
            <a:pPr algn="ctr"/>
            <a:r>
              <a:rPr lang="en-GB" dirty="0" smtClean="0"/>
              <a:t>Or soon also on http:www.code-de.org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16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003299"/>
            <a:ext cx="7865533" cy="527367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GB" sz="2600" b="1" i="1" dirty="0">
                <a:solidFill>
                  <a:schemeClr val="tx2"/>
                </a:solidFill>
              </a:rPr>
              <a:t>Satellite </a:t>
            </a:r>
            <a:r>
              <a:rPr lang="en-GB" sz="2600" b="1" i="1" dirty="0" smtClean="0">
                <a:solidFill>
                  <a:schemeClr val="tx2"/>
                </a:solidFill>
              </a:rPr>
              <a:t>lifetimes</a:t>
            </a:r>
            <a:endParaRPr lang="en-GB" sz="2600" b="1" i="1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n-GB" sz="2200" dirty="0">
                <a:solidFill>
                  <a:schemeClr val="tx2"/>
                </a:solidFill>
              </a:rPr>
              <a:t>The </a:t>
            </a:r>
            <a:r>
              <a:rPr lang="en-GB" sz="2200" dirty="0" err="1">
                <a:solidFill>
                  <a:schemeClr val="tx2"/>
                </a:solidFill>
              </a:rPr>
              <a:t>TerraSAR</a:t>
            </a:r>
            <a:r>
              <a:rPr lang="en-GB" sz="2200" dirty="0">
                <a:solidFill>
                  <a:schemeClr val="tx2"/>
                </a:solidFill>
              </a:rPr>
              <a:t>-X and </a:t>
            </a:r>
            <a:r>
              <a:rPr lang="en-GB" sz="2200" dirty="0" err="1">
                <a:solidFill>
                  <a:schemeClr val="tx2"/>
                </a:solidFill>
              </a:rPr>
              <a:t>TanDEM</a:t>
            </a:r>
            <a:r>
              <a:rPr lang="en-GB" sz="2200" dirty="0">
                <a:solidFill>
                  <a:schemeClr val="tx2"/>
                </a:solidFill>
              </a:rPr>
              <a:t>-X satellites were launched in 2007 and 2010, respectively. Both satellites show an excellent health status: </a:t>
            </a:r>
          </a:p>
          <a:p>
            <a:pPr marL="0" indent="0">
              <a:buNone/>
              <a:defRPr/>
            </a:pPr>
            <a:r>
              <a:rPr lang="en-GB" sz="2200" dirty="0">
                <a:solidFill>
                  <a:schemeClr val="tx2"/>
                </a:solidFill>
              </a:rPr>
              <a:t>■ the radar instrument is working nominal </a:t>
            </a:r>
          </a:p>
          <a:p>
            <a:pPr marL="0" indent="0">
              <a:buNone/>
              <a:defRPr/>
            </a:pPr>
            <a:r>
              <a:rPr lang="en-GB" sz="2200" dirty="0">
                <a:solidFill>
                  <a:schemeClr val="tx2"/>
                </a:solidFill>
              </a:rPr>
              <a:t>■ the battery status is much better than specified </a:t>
            </a:r>
          </a:p>
          <a:p>
            <a:pPr marL="0" indent="0">
              <a:buNone/>
              <a:defRPr/>
            </a:pPr>
            <a:r>
              <a:rPr lang="en-GB" sz="2200" dirty="0">
                <a:solidFill>
                  <a:schemeClr val="tx2"/>
                </a:solidFill>
              </a:rPr>
              <a:t>■ </a:t>
            </a:r>
            <a:r>
              <a:rPr lang="en-GB" sz="2200" dirty="0" smtClean="0">
                <a:solidFill>
                  <a:schemeClr val="tx2"/>
                </a:solidFill>
              </a:rPr>
              <a:t>consumption </a:t>
            </a:r>
            <a:r>
              <a:rPr lang="en-GB" sz="2200" dirty="0">
                <a:solidFill>
                  <a:schemeClr val="tx2"/>
                </a:solidFill>
              </a:rPr>
              <a:t>of consumables (hydrazine) is well below initial predictions </a:t>
            </a:r>
            <a:endParaRPr lang="en-GB" sz="2200" dirty="0" smtClean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n-GB" sz="2200" dirty="0">
                <a:solidFill>
                  <a:schemeClr val="tx2"/>
                </a:solidFill>
              </a:rPr>
              <a:t>■ For both satellites a further lifetime beyond </a:t>
            </a:r>
            <a:r>
              <a:rPr lang="en-GB" sz="2200" dirty="0" smtClean="0">
                <a:solidFill>
                  <a:schemeClr val="tx2"/>
                </a:solidFill>
              </a:rPr>
              <a:t>2020-22 </a:t>
            </a:r>
            <a:r>
              <a:rPr lang="en-GB" sz="2200" dirty="0">
                <a:solidFill>
                  <a:schemeClr val="tx2"/>
                </a:solidFill>
              </a:rPr>
              <a:t>is </a:t>
            </a:r>
            <a:r>
              <a:rPr lang="en-GB" sz="2200" dirty="0" smtClean="0">
                <a:solidFill>
                  <a:schemeClr val="tx2"/>
                </a:solidFill>
              </a:rPr>
              <a:t>expected</a:t>
            </a:r>
          </a:p>
          <a:p>
            <a:pPr marL="0" indent="0">
              <a:buNone/>
              <a:defRPr/>
            </a:pPr>
            <a:r>
              <a:rPr lang="en-GB" sz="2200" dirty="0">
                <a:solidFill>
                  <a:schemeClr val="tx2"/>
                </a:solidFill>
              </a:rPr>
              <a:t>■ </a:t>
            </a:r>
            <a:r>
              <a:rPr lang="en-GB" sz="2200" dirty="0" smtClean="0">
                <a:solidFill>
                  <a:schemeClr val="tx2"/>
                </a:solidFill>
              </a:rPr>
              <a:t>This </a:t>
            </a:r>
            <a:r>
              <a:rPr lang="en-GB" sz="2200" dirty="0">
                <a:solidFill>
                  <a:schemeClr val="tx2"/>
                </a:solidFill>
              </a:rPr>
              <a:t>allows operations at least until the next-generation SAR mission is </a:t>
            </a:r>
            <a:r>
              <a:rPr lang="en-GB" sz="2200" dirty="0" smtClean="0">
                <a:solidFill>
                  <a:schemeClr val="tx2"/>
                </a:solidFill>
              </a:rPr>
              <a:t>operational</a:t>
            </a:r>
            <a:r>
              <a:rPr lang="en-GB" sz="2200" dirty="0">
                <a:solidFill>
                  <a:schemeClr val="tx2"/>
                </a:solidFill>
              </a:rPr>
              <a:t>.</a:t>
            </a:r>
            <a:endParaRPr lang="en-GB" sz="2200" dirty="0" smtClean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n-GB" sz="2200" dirty="0">
                <a:solidFill>
                  <a:schemeClr val="tx2"/>
                </a:solidFill>
              </a:rPr>
              <a:t>■ </a:t>
            </a:r>
            <a:r>
              <a:rPr lang="en-GB" sz="2200" dirty="0" smtClean="0">
                <a:solidFill>
                  <a:srgbClr val="FF0000"/>
                </a:solidFill>
              </a:rPr>
              <a:t>in May 2017 is the Mission Definition Review of the follow-on mission (“HRWS”) with a launch for 2022. Phase A to start soon.</a:t>
            </a:r>
          </a:p>
          <a:p>
            <a:pPr marL="0" indent="0">
              <a:buNone/>
              <a:defRPr/>
            </a:pPr>
            <a:r>
              <a:rPr lang="en-US" sz="2200" dirty="0" smtClean="0">
                <a:solidFill>
                  <a:schemeClr val="tx2"/>
                </a:solidFill>
              </a:rPr>
              <a:t>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-38101" y="37355"/>
            <a:ext cx="7419975" cy="829233"/>
          </a:xfrm>
        </p:spPr>
        <p:txBody>
          <a:bodyPr/>
          <a:lstStyle/>
          <a:p>
            <a:pPr algn="ctr"/>
            <a:r>
              <a:rPr lang="en-US" sz="3600" dirty="0" err="1" smtClean="0">
                <a:latin typeface="Calibri" charset="0"/>
                <a:ea typeface="ＭＳ Ｐゴシック" charset="0"/>
                <a:cs typeface="ＭＳ Ｐゴシック" charset="0"/>
              </a:rPr>
              <a:t>TerraSAR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3600" dirty="0" err="1" smtClean="0">
                <a:latin typeface="Calibri" charset="0"/>
                <a:ea typeface="ＭＳ Ｐゴシック" charset="0"/>
                <a:cs typeface="ＭＳ Ｐゴシック" charset="0"/>
              </a:rPr>
              <a:t>TanDEM</a:t>
            </a:r>
            <a:r>
              <a:rPr lang="en-US" sz="3600" dirty="0" smtClean="0">
                <a:latin typeface="Calibri" charset="0"/>
                <a:ea typeface="ＭＳ Ｐゴシック" charset="0"/>
                <a:cs typeface="ＭＳ Ｐゴシック" charset="0"/>
              </a:rPr>
              <a:t>-X Mission Status</a:t>
            </a:r>
            <a:endParaRPr lang="en-US" sz="3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599" y="1003299"/>
            <a:ext cx="8277225" cy="5854701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GB" sz="2600" b="1" i="1" dirty="0" err="1" smtClean="0">
                <a:solidFill>
                  <a:schemeClr val="tx2"/>
                </a:solidFill>
              </a:rPr>
              <a:t>TerraSAR</a:t>
            </a:r>
            <a:r>
              <a:rPr lang="en-GB" sz="2600" b="1" i="1" dirty="0" smtClean="0">
                <a:solidFill>
                  <a:schemeClr val="tx2"/>
                </a:solidFill>
              </a:rPr>
              <a:t>-X Mission</a:t>
            </a:r>
            <a:endParaRPr lang="en-GB" sz="2600" b="1" i="1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n-GB" sz="2200" dirty="0">
                <a:solidFill>
                  <a:schemeClr val="tx2"/>
                </a:solidFill>
              </a:rPr>
              <a:t>■ </a:t>
            </a:r>
            <a:r>
              <a:rPr lang="en-GB" sz="2200" dirty="0" smtClean="0">
                <a:solidFill>
                  <a:schemeClr val="tx2"/>
                </a:solidFill>
              </a:rPr>
              <a:t>The </a:t>
            </a:r>
            <a:r>
              <a:rPr lang="en-GB" sz="2200" dirty="0" err="1">
                <a:solidFill>
                  <a:schemeClr val="tx2"/>
                </a:solidFill>
              </a:rPr>
              <a:t>TerraSAR</a:t>
            </a:r>
            <a:r>
              <a:rPr lang="en-GB" sz="2200" dirty="0">
                <a:solidFill>
                  <a:schemeClr val="tx2"/>
                </a:solidFill>
              </a:rPr>
              <a:t>-X Mission is performed by </a:t>
            </a:r>
            <a:r>
              <a:rPr lang="en-GB" sz="2200" dirty="0" err="1">
                <a:solidFill>
                  <a:schemeClr val="tx2"/>
                </a:solidFill>
              </a:rPr>
              <a:t>TerraSAR</a:t>
            </a:r>
            <a:r>
              <a:rPr lang="en-GB" sz="2200" dirty="0">
                <a:solidFill>
                  <a:schemeClr val="tx2"/>
                </a:solidFill>
              </a:rPr>
              <a:t>-X and </a:t>
            </a:r>
            <a:r>
              <a:rPr lang="en-GB" sz="2200" dirty="0" err="1" smtClean="0">
                <a:solidFill>
                  <a:schemeClr val="tx2"/>
                </a:solidFill>
              </a:rPr>
              <a:t>TanDEM</a:t>
            </a:r>
            <a:r>
              <a:rPr lang="en-GB" sz="2200" dirty="0" smtClean="0">
                <a:solidFill>
                  <a:schemeClr val="tx2"/>
                </a:solidFill>
              </a:rPr>
              <a:t>-X </a:t>
            </a:r>
            <a:r>
              <a:rPr lang="en-GB" sz="2200" dirty="0" err="1" smtClean="0">
                <a:solidFill>
                  <a:schemeClr val="tx2"/>
                </a:solidFill>
              </a:rPr>
              <a:t>spacecrafts</a:t>
            </a:r>
            <a:r>
              <a:rPr lang="en-GB" sz="2200" dirty="0" smtClean="0">
                <a:solidFill>
                  <a:schemeClr val="tx2"/>
                </a:solidFill>
              </a:rPr>
              <a:t>, </a:t>
            </a:r>
            <a:r>
              <a:rPr lang="en-GB" sz="2200" dirty="0">
                <a:solidFill>
                  <a:schemeClr val="tx2"/>
                </a:solidFill>
              </a:rPr>
              <a:t>each contributing a part of their imaging resources</a:t>
            </a:r>
            <a:r>
              <a:rPr lang="en-GB" sz="2200" dirty="0" smtClean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  <a:defRPr/>
            </a:pPr>
            <a:r>
              <a:rPr lang="en-GB" sz="2200" dirty="0" smtClean="0">
                <a:solidFill>
                  <a:schemeClr val="tx2"/>
                </a:solidFill>
              </a:rPr>
              <a:t>■  </a:t>
            </a:r>
            <a:r>
              <a:rPr lang="en-GB" sz="2200" dirty="0">
                <a:solidFill>
                  <a:schemeClr val="tx2"/>
                </a:solidFill>
              </a:rPr>
              <a:t>In the case of the unavailability of one of the two satellites, the second system will ensure continuity of the </a:t>
            </a:r>
            <a:r>
              <a:rPr lang="en-GB" sz="2200" dirty="0" err="1">
                <a:solidFill>
                  <a:schemeClr val="tx2"/>
                </a:solidFill>
              </a:rPr>
              <a:t>TerraSAR</a:t>
            </a:r>
            <a:r>
              <a:rPr lang="en-GB" sz="2200" dirty="0">
                <a:solidFill>
                  <a:schemeClr val="tx2"/>
                </a:solidFill>
              </a:rPr>
              <a:t>-X Mission. 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600" b="1" i="1" dirty="0" err="1" smtClean="0">
                <a:solidFill>
                  <a:schemeClr val="tx2"/>
                </a:solidFill>
              </a:rPr>
              <a:t>TanDEM</a:t>
            </a:r>
            <a:r>
              <a:rPr lang="en-GB" sz="2600" b="1" i="1" dirty="0" smtClean="0">
                <a:solidFill>
                  <a:schemeClr val="tx2"/>
                </a:solidFill>
              </a:rPr>
              <a:t>-X </a:t>
            </a:r>
            <a:r>
              <a:rPr lang="en-GB" sz="2600" b="1" i="1" dirty="0">
                <a:solidFill>
                  <a:schemeClr val="tx2"/>
                </a:solidFill>
              </a:rPr>
              <a:t>Mission</a:t>
            </a:r>
          </a:p>
          <a:p>
            <a:pPr marL="0" indent="0">
              <a:buNone/>
              <a:defRPr/>
            </a:pPr>
            <a:r>
              <a:rPr lang="en-GB" sz="2200" dirty="0">
                <a:solidFill>
                  <a:schemeClr val="tx2"/>
                </a:solidFill>
              </a:rPr>
              <a:t>■ </a:t>
            </a:r>
            <a:r>
              <a:rPr lang="en-GB" sz="2200" dirty="0" smtClean="0">
                <a:solidFill>
                  <a:schemeClr val="tx2"/>
                </a:solidFill>
              </a:rPr>
              <a:t>The </a:t>
            </a:r>
            <a:r>
              <a:rPr lang="en-GB" sz="2200" dirty="0" err="1">
                <a:solidFill>
                  <a:schemeClr val="tx2"/>
                </a:solidFill>
              </a:rPr>
              <a:t>TanDEM</a:t>
            </a:r>
            <a:r>
              <a:rPr lang="en-GB" sz="2200" dirty="0">
                <a:solidFill>
                  <a:schemeClr val="tx2"/>
                </a:solidFill>
              </a:rPr>
              <a:t>-X Mission is performed by </a:t>
            </a:r>
            <a:r>
              <a:rPr lang="en-GB" sz="2200" dirty="0" err="1">
                <a:solidFill>
                  <a:schemeClr val="tx2"/>
                </a:solidFill>
              </a:rPr>
              <a:t>TerraSAR</a:t>
            </a:r>
            <a:r>
              <a:rPr lang="en-GB" sz="2200" dirty="0">
                <a:solidFill>
                  <a:schemeClr val="tx2"/>
                </a:solidFill>
              </a:rPr>
              <a:t>-X and </a:t>
            </a:r>
            <a:r>
              <a:rPr lang="en-GB" sz="2200" dirty="0" err="1">
                <a:solidFill>
                  <a:schemeClr val="tx2"/>
                </a:solidFill>
              </a:rPr>
              <a:t>TanDEM</a:t>
            </a:r>
            <a:r>
              <a:rPr lang="en-GB" sz="2200" dirty="0">
                <a:solidFill>
                  <a:schemeClr val="tx2"/>
                </a:solidFill>
              </a:rPr>
              <a:t>-X in close formation flight, each contributing a part of their </a:t>
            </a:r>
            <a:r>
              <a:rPr lang="en-GB" sz="2200" dirty="0" smtClean="0">
                <a:solidFill>
                  <a:schemeClr val="tx2"/>
                </a:solidFill>
              </a:rPr>
              <a:t>resources</a:t>
            </a:r>
            <a:r>
              <a:rPr lang="en-GB" sz="2200" dirty="0">
                <a:solidFill>
                  <a:schemeClr val="tx2"/>
                </a:solidFill>
              </a:rPr>
              <a:t>. </a:t>
            </a:r>
            <a:endParaRPr lang="en-GB" sz="2200" dirty="0" smtClean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n-GB" sz="2200" dirty="0" smtClean="0">
                <a:solidFill>
                  <a:schemeClr val="tx2"/>
                </a:solidFill>
              </a:rPr>
              <a:t>■ The </a:t>
            </a:r>
            <a:r>
              <a:rPr lang="en-GB" sz="2200" dirty="0">
                <a:solidFill>
                  <a:schemeClr val="tx2"/>
                </a:solidFill>
              </a:rPr>
              <a:t>close formation flight of both satellites is continued at least until </a:t>
            </a:r>
            <a:r>
              <a:rPr lang="en-GB" sz="2200" dirty="0" smtClean="0">
                <a:solidFill>
                  <a:schemeClr val="tx2"/>
                </a:solidFill>
              </a:rPr>
              <a:t>September 2017.</a:t>
            </a:r>
          </a:p>
          <a:p>
            <a:pPr marL="0" indent="0">
              <a:buNone/>
              <a:defRPr/>
            </a:pPr>
            <a:r>
              <a:rPr lang="en-GB" sz="2200" dirty="0">
                <a:solidFill>
                  <a:schemeClr val="tx2"/>
                </a:solidFill>
              </a:rPr>
              <a:t>■</a:t>
            </a:r>
            <a:r>
              <a:rPr lang="en-GB" sz="2200" dirty="0" smtClean="0">
                <a:solidFill>
                  <a:schemeClr val="tx2"/>
                </a:solidFill>
              </a:rPr>
              <a:t> </a:t>
            </a:r>
            <a:r>
              <a:rPr lang="en-GB" sz="2200" dirty="0" smtClean="0">
                <a:solidFill>
                  <a:srgbClr val="FF0000"/>
                </a:solidFill>
              </a:rPr>
              <a:t>DLR proposal for acquisition planning beyond Sept 2017 currently under discussion internally and with partners</a:t>
            </a:r>
            <a:endParaRPr lang="en-GB" sz="22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en-GB" sz="2200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n-GB" sz="2200" dirty="0" smtClean="0">
                <a:solidFill>
                  <a:schemeClr val="tx2"/>
                </a:solidFill>
              </a:rPr>
              <a:t> </a:t>
            </a:r>
            <a:endParaRPr lang="en-GB" sz="2200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endParaRPr lang="en-GB" sz="2200" dirty="0" smtClean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n-US" sz="2200" dirty="0" smtClean="0">
                <a:solidFill>
                  <a:schemeClr val="tx2"/>
                </a:solidFill>
              </a:rPr>
              <a:t>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-38101" y="37355"/>
            <a:ext cx="7419975" cy="829233"/>
          </a:xfrm>
        </p:spPr>
        <p:txBody>
          <a:bodyPr/>
          <a:lstStyle/>
          <a:p>
            <a:pPr algn="ctr"/>
            <a:r>
              <a:rPr lang="en-US" sz="3600" dirty="0" err="1" smtClean="0">
                <a:latin typeface="Calibri" charset="0"/>
                <a:ea typeface="ＭＳ Ｐゴシック" charset="0"/>
                <a:cs typeface="ＭＳ Ｐゴシック" charset="0"/>
              </a:rPr>
              <a:t>TerraSAR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3600" dirty="0" err="1" smtClean="0">
                <a:latin typeface="Calibri" charset="0"/>
                <a:ea typeface="ＭＳ Ｐゴシック" charset="0"/>
                <a:cs typeface="ＭＳ Ｐゴシック" charset="0"/>
              </a:rPr>
              <a:t>TanDEM</a:t>
            </a:r>
            <a:r>
              <a:rPr lang="en-US" sz="3600" dirty="0" smtClean="0">
                <a:latin typeface="Calibri" charset="0"/>
                <a:ea typeface="ＭＳ Ｐゴシック" charset="0"/>
                <a:cs typeface="ＭＳ Ｐゴシック" charset="0"/>
              </a:rPr>
              <a:t>-X Mission Status</a:t>
            </a:r>
            <a:endParaRPr lang="en-US" sz="3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1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003300"/>
            <a:ext cx="7865533" cy="550668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600" b="1" i="1" dirty="0" smtClean="0">
                <a:solidFill>
                  <a:schemeClr val="tx2"/>
                </a:solidFill>
              </a:rPr>
              <a:t>Approved support</a:t>
            </a:r>
            <a:endParaRPr lang="en-US" sz="1200" b="1" i="1" dirty="0" smtClean="0">
              <a:solidFill>
                <a:schemeClr val="tx2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1200" b="1" i="1" dirty="0" smtClean="0">
                <a:solidFill>
                  <a:schemeClr val="tx2"/>
                </a:solidFill>
              </a:rPr>
              <a:t> </a:t>
            </a:r>
            <a:endParaRPr lang="en-US" sz="120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2200" dirty="0" smtClean="0">
                <a:solidFill>
                  <a:schemeClr val="tx2"/>
                </a:solidFill>
              </a:rPr>
              <a:t>By E3 doc 11 R&amp;D </a:t>
            </a:r>
            <a:r>
              <a:rPr lang="en-US" sz="2200" dirty="0">
                <a:solidFill>
                  <a:schemeClr val="tx2"/>
                </a:solidFill>
              </a:rPr>
              <a:t>groups </a:t>
            </a:r>
            <a:r>
              <a:rPr lang="en-US" sz="2200" dirty="0" smtClean="0">
                <a:solidFill>
                  <a:schemeClr val="tx2"/>
                </a:solidFill>
              </a:rPr>
              <a:t>have </a:t>
            </a:r>
            <a:r>
              <a:rPr lang="en-US" sz="2200" dirty="0">
                <a:solidFill>
                  <a:schemeClr val="tx2"/>
                </a:solidFill>
              </a:rPr>
              <a:t>requested data from </a:t>
            </a:r>
            <a:r>
              <a:rPr lang="en-US" sz="2200" dirty="0" smtClean="0">
                <a:solidFill>
                  <a:schemeClr val="tx2"/>
                </a:solidFill>
              </a:rPr>
              <a:t>TSX/TDX mission(s</a:t>
            </a:r>
            <a:r>
              <a:rPr lang="en-US" sz="2200" dirty="0">
                <a:solidFill>
                  <a:schemeClr val="tx2"/>
                </a:solidFill>
              </a:rPr>
              <a:t>) </a:t>
            </a:r>
            <a:r>
              <a:rPr lang="en-US" sz="2200" dirty="0" smtClean="0">
                <a:solidFill>
                  <a:schemeClr val="tx2"/>
                </a:solidFill>
              </a:rPr>
              <a:t>as </a:t>
            </a:r>
            <a:r>
              <a:rPr lang="en-US" sz="2200" dirty="0">
                <a:solidFill>
                  <a:schemeClr val="tx2"/>
                </a:solidFill>
              </a:rPr>
              <a:t>per Element-3 doc </a:t>
            </a:r>
            <a:r>
              <a:rPr lang="en-US" sz="2200" dirty="0" smtClean="0">
                <a:solidFill>
                  <a:schemeClr val="tx2"/>
                </a:solidFill>
              </a:rPr>
              <a:t>v2.1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b="1" dirty="0" smtClean="0">
                <a:solidFill>
                  <a:schemeClr val="tx2"/>
                </a:solidFill>
              </a:rPr>
              <a:t>but only very limited feedback </a:t>
            </a:r>
            <a:r>
              <a:rPr lang="en-US" sz="2200" dirty="0" smtClean="0">
                <a:solidFill>
                  <a:schemeClr val="tx2"/>
                </a:solidFill>
              </a:rPr>
              <a:t>available besides German R&amp;D groups</a:t>
            </a:r>
            <a:br>
              <a:rPr lang="en-US" sz="2200" dirty="0" smtClean="0">
                <a:solidFill>
                  <a:schemeClr val="tx2"/>
                </a:solidFill>
              </a:rPr>
            </a:br>
            <a:endParaRPr lang="en-US" sz="220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2200" dirty="0" smtClean="0">
                <a:solidFill>
                  <a:schemeClr val="tx2"/>
                </a:solidFill>
              </a:rPr>
              <a:t>TSX Background started mid 2015 mission for GFOI will be stopped soon for most sides </a:t>
            </a:r>
            <a:r>
              <a:rPr lang="en-US" sz="2200" b="1" dirty="0" smtClean="0">
                <a:solidFill>
                  <a:schemeClr val="tx2"/>
                </a:solidFill>
              </a:rPr>
              <a:t>due to missing feedback</a:t>
            </a:r>
            <a:br>
              <a:rPr lang="en-US" sz="2200" b="1" dirty="0" smtClean="0">
                <a:solidFill>
                  <a:schemeClr val="tx2"/>
                </a:solidFill>
              </a:rPr>
            </a:br>
            <a:r>
              <a:rPr lang="en-US" sz="2200" dirty="0" smtClean="0">
                <a:solidFill>
                  <a:schemeClr val="tx2"/>
                </a:solidFill>
              </a:rPr>
              <a:t> (e.g. to KMLs provided, no information if TSX/TDX proposals were handed in, marginal respond to E-Mails )</a:t>
            </a:r>
            <a:br>
              <a:rPr lang="en-US" sz="2200" dirty="0" smtClean="0">
                <a:solidFill>
                  <a:schemeClr val="tx2"/>
                </a:solidFill>
              </a:rPr>
            </a:br>
            <a:endParaRPr lang="en-US" sz="220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2200" dirty="0" smtClean="0">
                <a:solidFill>
                  <a:schemeClr val="tx2"/>
                </a:solidFill>
              </a:rPr>
              <a:t>DLR will still support </a:t>
            </a:r>
            <a:r>
              <a:rPr lang="en-US" sz="2200" b="1" dirty="0" smtClean="0">
                <a:solidFill>
                  <a:schemeClr val="tx2"/>
                </a:solidFill>
              </a:rPr>
              <a:t>R&amp;D </a:t>
            </a:r>
            <a:r>
              <a:rPr lang="en-US" sz="2200" b="1" dirty="0">
                <a:solidFill>
                  <a:schemeClr val="tx2"/>
                </a:solidFill>
              </a:rPr>
              <a:t>groups </a:t>
            </a:r>
            <a:r>
              <a:rPr lang="en-US" sz="2200" dirty="0" smtClean="0">
                <a:solidFill>
                  <a:schemeClr val="tx2"/>
                </a:solidFill>
              </a:rPr>
              <a:t>with TSX/TDX data </a:t>
            </a:r>
            <a:r>
              <a:rPr lang="en-US" sz="2200" dirty="0">
                <a:solidFill>
                  <a:schemeClr val="tx2"/>
                </a:solidFill>
              </a:rPr>
              <a:t>(new acquisitions and/or from archive</a:t>
            </a:r>
            <a:r>
              <a:rPr lang="en-US" sz="2200" dirty="0" smtClean="0">
                <a:solidFill>
                  <a:schemeClr val="tx2"/>
                </a:solidFill>
              </a:rPr>
              <a:t>) </a:t>
            </a:r>
            <a:r>
              <a:rPr lang="en-US" sz="2200" b="1" dirty="0" smtClean="0">
                <a:solidFill>
                  <a:schemeClr val="tx2"/>
                </a:solidFill>
              </a:rPr>
              <a:t>using Standard AO procedures</a:t>
            </a:r>
          </a:p>
          <a:p>
            <a:pPr marL="0" indent="0">
              <a:buNone/>
              <a:defRPr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" y="37355"/>
            <a:ext cx="8229600" cy="829233"/>
          </a:xfrm>
        </p:spPr>
        <p:txBody>
          <a:bodyPr/>
          <a:lstStyle/>
          <a:p>
            <a:pPr algn="ctr"/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TerraSAR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TanDEM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-X Mission</a:t>
            </a:r>
            <a:endParaRPr lang="en-US" sz="3600" dirty="0">
              <a:solidFill>
                <a:srgbClr val="C0504D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49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284"/>
            <a:ext cx="9144000" cy="57417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7" name="Nach oben gebogener Pfeil 36"/>
          <p:cNvSpPr/>
          <p:nvPr/>
        </p:nvSpPr>
        <p:spPr>
          <a:xfrm rot="5400000">
            <a:off x="3373182" y="5332735"/>
            <a:ext cx="293177" cy="713806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hteck 33"/>
          <p:cNvSpPr/>
          <p:nvPr/>
        </p:nvSpPr>
        <p:spPr>
          <a:xfrm>
            <a:off x="4276725" y="5170146"/>
            <a:ext cx="621505" cy="1476375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feld 34"/>
          <p:cNvSpPr txBox="1"/>
          <p:nvPr/>
        </p:nvSpPr>
        <p:spPr>
          <a:xfrm>
            <a:off x="2539676" y="4961252"/>
            <a:ext cx="1311257" cy="52322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/>
              <a:t>Data </a:t>
            </a:r>
            <a:r>
              <a:rPr lang="de-DE" sz="1400" b="1" dirty="0" err="1"/>
              <a:t>access</a:t>
            </a:r>
            <a:endParaRPr lang="de-DE" sz="1400" b="1" dirty="0"/>
          </a:p>
          <a:p>
            <a:pPr algn="ctr"/>
            <a:r>
              <a:rPr lang="de-DE" sz="1400" b="1" dirty="0"/>
              <a:t> </a:t>
            </a:r>
            <a:r>
              <a:rPr lang="de-DE" sz="1400" b="1" dirty="0" err="1"/>
              <a:t>by</a:t>
            </a:r>
            <a:r>
              <a:rPr lang="de-DE" sz="1400" b="1" dirty="0"/>
              <a:t> </a:t>
            </a:r>
            <a:r>
              <a:rPr lang="de-DE" sz="1400" b="1" dirty="0" smtClean="0"/>
              <a:t>AO </a:t>
            </a:r>
            <a:r>
              <a:rPr lang="de-DE" sz="1400" b="1" dirty="0" err="1" smtClean="0"/>
              <a:t>ongoing</a:t>
            </a:r>
            <a:endParaRPr lang="en-GB" sz="1400" b="1" dirty="0"/>
          </a:p>
        </p:txBody>
      </p:sp>
      <p:sp>
        <p:nvSpPr>
          <p:cNvPr id="36" name="Rechteckiger Pfeil 35"/>
          <p:cNvSpPr/>
          <p:nvPr/>
        </p:nvSpPr>
        <p:spPr>
          <a:xfrm>
            <a:off x="3165870" y="4037093"/>
            <a:ext cx="866775" cy="258139"/>
          </a:xfrm>
          <a:prstGeom prst="bentArrow">
            <a:avLst>
              <a:gd name="adj1" fmla="val 28690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276725" y="4162425"/>
            <a:ext cx="304800" cy="866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2009" y="20984"/>
            <a:ext cx="7596272" cy="797882"/>
          </a:xfrm>
        </p:spPr>
        <p:txBody>
          <a:bodyPr/>
          <a:lstStyle/>
          <a:p>
            <a:pPr algn="ctr"/>
            <a:r>
              <a:rPr lang="en-GB" sz="2600" dirty="0"/>
              <a:t>DLR</a:t>
            </a:r>
            <a:r>
              <a:rPr lang="en-GB" sz="2600" dirty="0" smtClean="0"/>
              <a:t>:  same slide as SDGC-10</a:t>
            </a:r>
            <a:br>
              <a:rPr lang="en-GB" sz="2600" dirty="0" smtClean="0"/>
            </a:br>
            <a:r>
              <a:rPr lang="en-GB" sz="2600" dirty="0" smtClean="0"/>
              <a:t> Marginal or no feedback from R&amp;D groups</a:t>
            </a:r>
            <a:endParaRPr lang="en-GB" sz="2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5347881"/>
            <a:ext cx="609600" cy="152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1" name="Rechteck 10"/>
          <p:cNvSpPr/>
          <p:nvPr/>
        </p:nvSpPr>
        <p:spPr>
          <a:xfrm>
            <a:off x="4276725" y="3829050"/>
            <a:ext cx="304800" cy="1675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/>
          <p:cNvSpPr/>
          <p:nvPr/>
        </p:nvSpPr>
        <p:spPr>
          <a:xfrm>
            <a:off x="4276725" y="6023893"/>
            <a:ext cx="304800" cy="1675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hteck 23"/>
          <p:cNvSpPr/>
          <p:nvPr/>
        </p:nvSpPr>
        <p:spPr>
          <a:xfrm>
            <a:off x="4276725" y="4000500"/>
            <a:ext cx="304800" cy="1675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uppieren 29"/>
          <p:cNvGrpSpPr/>
          <p:nvPr/>
        </p:nvGrpSpPr>
        <p:grpSpPr>
          <a:xfrm>
            <a:off x="2695573" y="2827091"/>
            <a:ext cx="2674144" cy="3363489"/>
            <a:chOff x="2695573" y="2827091"/>
            <a:chExt cx="2674144" cy="3363489"/>
          </a:xfrm>
        </p:grpSpPr>
        <p:sp>
          <p:nvSpPr>
            <p:cNvPr id="10" name="Textfeld 9"/>
            <p:cNvSpPr txBox="1"/>
            <p:nvPr/>
          </p:nvSpPr>
          <p:spPr>
            <a:xfrm>
              <a:off x="2695573" y="2827091"/>
              <a:ext cx="2674144" cy="7386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 err="1"/>
                <a:t>N</a:t>
              </a:r>
              <a:r>
                <a:rPr lang="de-DE" sz="1400" b="1" dirty="0" err="1" smtClean="0"/>
                <a:t>o</a:t>
              </a:r>
              <a:r>
                <a:rPr lang="de-DE" sz="1400" b="1" dirty="0" smtClean="0"/>
                <a:t> </a:t>
              </a:r>
              <a:r>
                <a:rPr lang="de-DE" sz="1400" b="1" dirty="0" err="1"/>
                <a:t>data</a:t>
              </a:r>
              <a:r>
                <a:rPr lang="de-DE" sz="1400" b="1" dirty="0"/>
                <a:t> </a:t>
              </a:r>
              <a:r>
                <a:rPr lang="de-DE" sz="1400" b="1" dirty="0" err="1"/>
                <a:t>request</a:t>
              </a:r>
              <a:r>
                <a:rPr lang="de-DE" sz="1400" b="1" dirty="0"/>
                <a:t> </a:t>
              </a:r>
              <a:r>
                <a:rPr lang="de-DE" sz="1400" b="1" dirty="0" err="1" smtClean="0"/>
                <a:t>known</a:t>
              </a:r>
              <a:r>
                <a:rPr lang="de-DE" sz="1400" b="1" dirty="0" smtClean="0"/>
                <a:t> </a:t>
              </a:r>
              <a:r>
                <a:rPr lang="de-DE" sz="1400" b="1" dirty="0" err="1" smtClean="0"/>
                <a:t>yet</a:t>
              </a:r>
              <a:r>
                <a:rPr lang="de-DE" sz="1400" b="1" dirty="0" smtClean="0"/>
                <a:t> !</a:t>
              </a:r>
              <a:br>
                <a:rPr lang="de-DE" sz="1400" b="1" dirty="0" smtClean="0"/>
              </a:br>
              <a:r>
                <a:rPr lang="de-DE" sz="1400" b="1" dirty="0" err="1" smtClean="0"/>
                <a:t>Use</a:t>
              </a:r>
              <a:r>
                <a:rPr lang="de-DE" sz="1400" b="1" dirty="0" smtClean="0"/>
                <a:t> TSX-General </a:t>
              </a:r>
              <a:r>
                <a:rPr lang="de-DE" sz="1400" b="1" dirty="0" err="1" smtClean="0"/>
                <a:t>or</a:t>
              </a:r>
              <a:r>
                <a:rPr lang="de-DE" sz="1400" b="1" dirty="0" smtClean="0"/>
                <a:t> Archiv AO  </a:t>
              </a:r>
            </a:p>
            <a:p>
              <a:r>
                <a:rPr lang="de-DE" sz="1400" b="1" dirty="0" smtClean="0"/>
                <a:t>Background </a:t>
              </a:r>
              <a:r>
                <a:rPr lang="de-DE" sz="1400" b="1" dirty="0" err="1" smtClean="0"/>
                <a:t>misson</a:t>
              </a:r>
              <a:r>
                <a:rPr lang="de-DE" sz="1400" b="1" dirty="0" smtClean="0"/>
                <a:t> </a:t>
              </a:r>
              <a:r>
                <a:rPr lang="de-DE" sz="1400" b="1" dirty="0" err="1" smtClean="0"/>
                <a:t>ongoing</a:t>
              </a:r>
              <a:endParaRPr lang="en-GB" sz="1400" b="1" dirty="0"/>
            </a:p>
          </p:txBody>
        </p:sp>
        <p:sp>
          <p:nvSpPr>
            <p:cNvPr id="26" name="Nach oben gebogener Pfeil 25"/>
            <p:cNvSpPr/>
            <p:nvPr/>
          </p:nvSpPr>
          <p:spPr>
            <a:xfrm rot="5400000">
              <a:off x="3674720" y="4390120"/>
              <a:ext cx="352425" cy="577167"/>
            </a:xfrm>
            <a:prstGeom prst="bentUp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Nach oben gebogener Pfeil 27"/>
            <p:cNvSpPr/>
            <p:nvPr/>
          </p:nvSpPr>
          <p:spPr>
            <a:xfrm rot="5400000">
              <a:off x="3674720" y="3531846"/>
              <a:ext cx="352425" cy="577167"/>
            </a:xfrm>
            <a:prstGeom prst="bentUp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Nach oben gebogener Pfeil 28"/>
            <p:cNvSpPr/>
            <p:nvPr/>
          </p:nvSpPr>
          <p:spPr>
            <a:xfrm rot="5400000">
              <a:off x="3700461" y="5725784"/>
              <a:ext cx="352425" cy="577167"/>
            </a:xfrm>
            <a:prstGeom prst="bentUp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Rechteck 26"/>
          <p:cNvSpPr/>
          <p:nvPr/>
        </p:nvSpPr>
        <p:spPr>
          <a:xfrm>
            <a:off x="4276725" y="5343525"/>
            <a:ext cx="609600" cy="199524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hteck 31"/>
          <p:cNvSpPr/>
          <p:nvPr/>
        </p:nvSpPr>
        <p:spPr>
          <a:xfrm>
            <a:off x="4612480" y="4007191"/>
            <a:ext cx="304800" cy="116488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feld 30"/>
          <p:cNvSpPr txBox="1"/>
          <p:nvPr/>
        </p:nvSpPr>
        <p:spPr>
          <a:xfrm>
            <a:off x="5436393" y="2827091"/>
            <a:ext cx="1237005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/>
              <a:t>TanDEM</a:t>
            </a:r>
            <a:r>
              <a:rPr lang="de-DE" sz="1400" b="1" dirty="0"/>
              <a:t>-X</a:t>
            </a:r>
          </a:p>
          <a:p>
            <a:pPr algn="ctr"/>
            <a:r>
              <a:rPr lang="de-DE" sz="1400" b="1" dirty="0" err="1" smtClean="0"/>
              <a:t>Use</a:t>
            </a:r>
            <a:endParaRPr lang="de-DE" sz="1400" b="1" dirty="0" smtClean="0"/>
          </a:p>
          <a:p>
            <a:pPr algn="ctr"/>
            <a:r>
              <a:rPr lang="de-DE" sz="1400" b="1" dirty="0" smtClean="0"/>
              <a:t>Final-DEM-AO</a:t>
            </a:r>
            <a:endParaRPr lang="de-DE" sz="1400" b="1" dirty="0"/>
          </a:p>
        </p:txBody>
      </p:sp>
      <p:sp>
        <p:nvSpPr>
          <p:cNvPr id="2049" name="Rechteckiger Pfeil 2048"/>
          <p:cNvSpPr/>
          <p:nvPr/>
        </p:nvSpPr>
        <p:spPr>
          <a:xfrm rot="10800000">
            <a:off x="5112543" y="4007191"/>
            <a:ext cx="1012032" cy="495300"/>
          </a:xfrm>
          <a:prstGeom prst="ben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276725" y="5172075"/>
            <a:ext cx="621505" cy="1476375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feld 12"/>
          <p:cNvSpPr txBox="1"/>
          <p:nvPr/>
        </p:nvSpPr>
        <p:spPr>
          <a:xfrm>
            <a:off x="2539676" y="4963181"/>
            <a:ext cx="1311257" cy="52322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/>
              <a:t>Data </a:t>
            </a:r>
            <a:r>
              <a:rPr lang="de-DE" sz="1400" b="1" dirty="0" err="1"/>
              <a:t>access</a:t>
            </a:r>
            <a:endParaRPr lang="de-DE" sz="1400" b="1" dirty="0"/>
          </a:p>
          <a:p>
            <a:pPr algn="ctr"/>
            <a:r>
              <a:rPr lang="de-DE" sz="1400" b="1" dirty="0"/>
              <a:t> </a:t>
            </a:r>
            <a:r>
              <a:rPr lang="de-DE" sz="1400" b="1" dirty="0" err="1"/>
              <a:t>by</a:t>
            </a:r>
            <a:r>
              <a:rPr lang="de-DE" sz="1400" b="1" dirty="0"/>
              <a:t> </a:t>
            </a:r>
            <a:r>
              <a:rPr lang="de-DE" sz="1400" b="1" dirty="0" smtClean="0"/>
              <a:t>AO </a:t>
            </a:r>
            <a:r>
              <a:rPr lang="de-DE" sz="1400" b="1" dirty="0" err="1" smtClean="0"/>
              <a:t>ongoing</a:t>
            </a:r>
            <a:endParaRPr lang="en-GB" sz="1400" b="1" dirty="0"/>
          </a:p>
        </p:txBody>
      </p:sp>
      <p:sp>
        <p:nvSpPr>
          <p:cNvPr id="14" name="Rechteckiger Pfeil 13"/>
          <p:cNvSpPr/>
          <p:nvPr/>
        </p:nvSpPr>
        <p:spPr>
          <a:xfrm>
            <a:off x="3165870" y="4039022"/>
            <a:ext cx="866775" cy="258139"/>
          </a:xfrm>
          <a:prstGeom prst="bentArrow">
            <a:avLst>
              <a:gd name="adj1" fmla="val 28690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Nach oben gebogener Pfeil 14"/>
          <p:cNvSpPr/>
          <p:nvPr/>
        </p:nvSpPr>
        <p:spPr>
          <a:xfrm rot="5400000">
            <a:off x="3373182" y="5334664"/>
            <a:ext cx="293177" cy="713806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0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1" y="879289"/>
            <a:ext cx="8877301" cy="110191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600" b="1" i="1" dirty="0" smtClean="0">
                <a:solidFill>
                  <a:schemeClr val="tx2"/>
                </a:solidFill>
              </a:rPr>
              <a:t>Example Group 16 CSIRS South Africa</a:t>
            </a:r>
          </a:p>
          <a:p>
            <a:pPr marL="0" indent="0">
              <a:buNone/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28 TSX </a:t>
            </a:r>
            <a:r>
              <a:rPr lang="en-US" sz="2400" dirty="0" err="1" smtClean="0">
                <a:solidFill>
                  <a:schemeClr val="tx2"/>
                </a:solidFill>
              </a:rPr>
              <a:t>stripmaps</a:t>
            </a:r>
            <a:r>
              <a:rPr lang="en-US" sz="2400" dirty="0" smtClean="0">
                <a:solidFill>
                  <a:schemeClr val="tx2"/>
                </a:solidFill>
              </a:rPr>
              <a:t>, </a:t>
            </a:r>
            <a:r>
              <a:rPr lang="en-US" sz="2400" dirty="0" err="1" smtClean="0">
                <a:solidFill>
                  <a:schemeClr val="tx2"/>
                </a:solidFill>
              </a:rPr>
              <a:t>asc</a:t>
            </a:r>
            <a:r>
              <a:rPr lang="en-US" sz="2400" dirty="0" smtClean="0">
                <a:solidFill>
                  <a:schemeClr val="tx2"/>
                </a:solidFill>
              </a:rPr>
              <a:t>/</a:t>
            </a:r>
            <a:r>
              <a:rPr lang="en-US" sz="2400" dirty="0" err="1" smtClean="0">
                <a:solidFill>
                  <a:schemeClr val="tx2"/>
                </a:solidFill>
              </a:rPr>
              <a:t>dec</a:t>
            </a:r>
            <a:r>
              <a:rPr lang="en-US" sz="2400" dirty="0" smtClean="0">
                <a:solidFill>
                  <a:schemeClr val="tx2"/>
                </a:solidFill>
              </a:rPr>
              <a:t> mode, at least monthly July 15 –Sept. 16.</a:t>
            </a: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n-US" sz="2800" dirty="0">
                <a:solidFill>
                  <a:schemeClr val="tx2"/>
                </a:solidFill>
              </a:rPr>
              <a:t> </a:t>
            </a: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en-US" sz="2600" dirty="0" smtClean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endParaRPr lang="en-US" sz="2200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endParaRPr lang="en-US" sz="2200" dirty="0" smtClean="0">
              <a:solidFill>
                <a:schemeClr val="tx2"/>
              </a:solidFill>
            </a:endParaRP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-47625" y="37355"/>
            <a:ext cx="8229600" cy="829233"/>
          </a:xfrm>
        </p:spPr>
        <p:txBody>
          <a:bodyPr/>
          <a:lstStyle/>
          <a:p>
            <a:pPr algn="ctr"/>
            <a:r>
              <a:rPr lang="en-US" sz="3600" dirty="0" err="1" smtClean="0">
                <a:latin typeface="Calibri" charset="0"/>
                <a:ea typeface="ＭＳ Ｐゴシック" charset="0"/>
                <a:cs typeface="ＭＳ Ｐゴシック" charset="0"/>
              </a:rPr>
              <a:t>TerraSAR</a:t>
            </a:r>
            <a:r>
              <a:rPr lang="en-US" sz="3600" dirty="0" smtClean="0">
                <a:latin typeface="Calibri" charset="0"/>
                <a:ea typeface="ＭＳ Ｐゴシック" charset="0"/>
                <a:cs typeface="ＭＳ Ｐゴシック" charset="0"/>
              </a:rPr>
              <a:t> Background Mission</a:t>
            </a:r>
            <a:endParaRPr lang="en-US" sz="3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8340526" cy="397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1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003299"/>
            <a:ext cx="7865533" cy="506995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600" b="1" i="1" dirty="0">
                <a:solidFill>
                  <a:schemeClr val="tx2"/>
                </a:solidFill>
              </a:rPr>
              <a:t>Data provision procedures</a:t>
            </a:r>
            <a:endParaRPr lang="en-US" sz="1200" b="1" i="1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n-US" sz="1200" i="1" dirty="0">
                <a:solidFill>
                  <a:schemeClr val="tx2"/>
                </a:solidFill>
              </a:rPr>
              <a:t> </a:t>
            </a:r>
          </a:p>
          <a:p>
            <a:pPr>
              <a:defRPr/>
            </a:pPr>
            <a:r>
              <a:rPr lang="en-US" sz="2200" dirty="0" smtClean="0">
                <a:solidFill>
                  <a:schemeClr val="tx2"/>
                </a:solidFill>
              </a:rPr>
              <a:t>TSX-Data </a:t>
            </a:r>
            <a:r>
              <a:rPr lang="en-US" sz="2200" b="1" dirty="0" err="1" smtClean="0">
                <a:solidFill>
                  <a:schemeClr val="tx2"/>
                </a:solidFill>
              </a:rPr>
              <a:t>Archiv</a:t>
            </a:r>
            <a:r>
              <a:rPr lang="en-US" sz="2200" b="1" dirty="0" smtClean="0">
                <a:solidFill>
                  <a:schemeClr val="tx2"/>
                </a:solidFill>
              </a:rPr>
              <a:t> data</a:t>
            </a:r>
            <a:r>
              <a:rPr lang="en-US" sz="2200" dirty="0" smtClean="0">
                <a:solidFill>
                  <a:schemeClr val="tx2"/>
                </a:solidFill>
              </a:rPr>
              <a:t>: </a:t>
            </a:r>
            <a:r>
              <a:rPr lang="en-US" sz="2200" dirty="0" err="1" smtClean="0">
                <a:solidFill>
                  <a:schemeClr val="tx2"/>
                </a:solidFill>
              </a:rPr>
              <a:t>TerraSAR</a:t>
            </a:r>
            <a:r>
              <a:rPr lang="en-US" sz="2200" dirty="0" smtClean="0">
                <a:solidFill>
                  <a:schemeClr val="tx2"/>
                </a:solidFill>
              </a:rPr>
              <a:t> </a:t>
            </a:r>
            <a:r>
              <a:rPr lang="en-US" sz="2200" b="1" dirty="0" smtClean="0">
                <a:solidFill>
                  <a:schemeClr val="tx2"/>
                </a:solidFill>
              </a:rPr>
              <a:t>Archive AO </a:t>
            </a:r>
            <a:r>
              <a:rPr lang="en-US" sz="2200" dirty="0" smtClean="0">
                <a:solidFill>
                  <a:schemeClr val="tx2"/>
                </a:solidFill>
              </a:rPr>
              <a:t>(no costs, open unlimited)</a:t>
            </a:r>
            <a:endParaRPr lang="en-US" sz="22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2200" dirty="0" smtClean="0">
                <a:solidFill>
                  <a:schemeClr val="tx2"/>
                </a:solidFill>
              </a:rPr>
              <a:t>TSX-Data </a:t>
            </a:r>
            <a:r>
              <a:rPr lang="en-US" sz="2200" b="1" dirty="0" smtClean="0">
                <a:solidFill>
                  <a:schemeClr val="tx2"/>
                </a:solidFill>
              </a:rPr>
              <a:t>New acquisitions</a:t>
            </a:r>
            <a:r>
              <a:rPr lang="en-US" sz="2200" dirty="0" smtClean="0">
                <a:solidFill>
                  <a:schemeClr val="tx2"/>
                </a:solidFill>
              </a:rPr>
              <a:t>: </a:t>
            </a:r>
            <a:r>
              <a:rPr lang="en-US" sz="2200" dirty="0" err="1" smtClean="0">
                <a:solidFill>
                  <a:schemeClr val="tx2"/>
                </a:solidFill>
              </a:rPr>
              <a:t>TerraSAR</a:t>
            </a:r>
            <a:r>
              <a:rPr lang="en-US" sz="2200" dirty="0" smtClean="0">
                <a:solidFill>
                  <a:schemeClr val="tx2"/>
                </a:solidFill>
              </a:rPr>
              <a:t> </a:t>
            </a:r>
            <a:r>
              <a:rPr lang="en-US" sz="2200" b="1" dirty="0" smtClean="0">
                <a:solidFill>
                  <a:schemeClr val="tx2"/>
                </a:solidFill>
              </a:rPr>
              <a:t>General AO</a:t>
            </a:r>
          </a:p>
          <a:p>
            <a:pPr>
              <a:defRPr/>
            </a:pPr>
            <a:r>
              <a:rPr lang="en-US" sz="2200" dirty="0" smtClean="0">
                <a:solidFill>
                  <a:schemeClr val="tx2"/>
                </a:solidFill>
              </a:rPr>
              <a:t>TDX-X DEM: </a:t>
            </a:r>
            <a:r>
              <a:rPr lang="en-US" sz="2200" b="1" dirty="0" smtClean="0">
                <a:solidFill>
                  <a:schemeClr val="tx2"/>
                </a:solidFill>
              </a:rPr>
              <a:t>General AO (</a:t>
            </a:r>
            <a:r>
              <a:rPr lang="en-US" sz="2200" dirty="0">
                <a:solidFill>
                  <a:schemeClr val="tx2"/>
                </a:solidFill>
              </a:rPr>
              <a:t>TDX-</a:t>
            </a:r>
            <a:r>
              <a:rPr lang="en-US" sz="2200" b="1" dirty="0">
                <a:solidFill>
                  <a:schemeClr val="tx2"/>
                </a:solidFill>
              </a:rPr>
              <a:t>Final-DEM AO </a:t>
            </a:r>
            <a:r>
              <a:rPr lang="en-US" sz="2200" b="1" dirty="0" smtClean="0">
                <a:solidFill>
                  <a:schemeClr val="tx2"/>
                </a:solidFill>
              </a:rPr>
              <a:t>closed)</a:t>
            </a:r>
          </a:p>
          <a:p>
            <a:pPr>
              <a:defRPr/>
            </a:pPr>
            <a:r>
              <a:rPr lang="en-US" sz="2200" b="1" dirty="0" smtClean="0">
                <a:solidFill>
                  <a:schemeClr val="tx2"/>
                </a:solidFill>
              </a:rPr>
              <a:t>General AO Costs </a:t>
            </a:r>
            <a:r>
              <a:rPr lang="en-US" sz="2200" b="1" dirty="0">
                <a:solidFill>
                  <a:schemeClr val="tx2"/>
                </a:solidFill>
              </a:rPr>
              <a:t>for GFOI R&amp;D group can be waived  </a:t>
            </a:r>
            <a:r>
              <a:rPr lang="en-US" sz="2200" dirty="0">
                <a:solidFill>
                  <a:schemeClr val="tx2"/>
                </a:solidFill>
              </a:rPr>
              <a:t>if DLR Agency is contacted before AO-proposal submission</a:t>
            </a:r>
          </a:p>
          <a:p>
            <a:pPr>
              <a:defRPr/>
            </a:pPr>
            <a:r>
              <a:rPr lang="en-US" sz="2200" b="1" dirty="0" smtClean="0">
                <a:solidFill>
                  <a:schemeClr val="tx2"/>
                </a:solidFill>
              </a:rPr>
              <a:t>New </a:t>
            </a:r>
            <a:r>
              <a:rPr lang="en-US" sz="2200" b="1" dirty="0" err="1" smtClean="0">
                <a:solidFill>
                  <a:schemeClr val="tx2"/>
                </a:solidFill>
              </a:rPr>
              <a:t>TanDEM</a:t>
            </a:r>
            <a:r>
              <a:rPr lang="en-US" sz="2200" b="1" dirty="0" smtClean="0">
                <a:solidFill>
                  <a:schemeClr val="tx2"/>
                </a:solidFill>
              </a:rPr>
              <a:t>-X acquisitions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smtClean="0">
                <a:solidFill>
                  <a:schemeClr val="tx2"/>
                </a:solidFill>
              </a:rPr>
              <a:t>e.g. for forest monitoring: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smtClean="0">
                <a:solidFill>
                  <a:schemeClr val="tx2"/>
                </a:solidFill>
              </a:rPr>
              <a:t>please contact us for current and future acquisition planning (see next slides)</a:t>
            </a:r>
          </a:p>
          <a:p>
            <a:pPr>
              <a:defRPr/>
            </a:pPr>
            <a:r>
              <a:rPr lang="en-US" sz="2200" b="1" dirty="0" smtClean="0">
                <a:solidFill>
                  <a:schemeClr val="tx2"/>
                </a:solidFill>
              </a:rPr>
              <a:t>Global 90m DEM: </a:t>
            </a:r>
            <a:r>
              <a:rPr lang="en-US" sz="2200" dirty="0" err="1" smtClean="0">
                <a:solidFill>
                  <a:schemeClr val="tx2"/>
                </a:solidFill>
              </a:rPr>
              <a:t>SatDSiG</a:t>
            </a:r>
            <a:r>
              <a:rPr lang="en-US" sz="2200" dirty="0" smtClean="0">
                <a:solidFill>
                  <a:schemeClr val="tx2"/>
                </a:solidFill>
              </a:rPr>
              <a:t> approval still pending, but release expected soon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050" y="37355"/>
            <a:ext cx="8229600" cy="8292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latin typeface="Calibri" charset="0"/>
                <a:ea typeface="ＭＳ Ｐゴシック" charset="0"/>
                <a:cs typeface="ＭＳ Ｐゴシック" charset="0"/>
              </a:rPr>
              <a:t>TerraSAR/TanDEM-X Mission</a:t>
            </a:r>
            <a:endParaRPr lang="en-US" dirty="0">
              <a:solidFill>
                <a:srgbClr val="C0504D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5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TanDEM</a:t>
            </a:r>
            <a:r>
              <a:rPr lang="de-DE" dirty="0" smtClean="0"/>
              <a:t>-X DEM AO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2D36AB3-2316-484A-8EF9-67EFC1B9B32B}" type="slidenum">
              <a:rPr lang="en-US" smtClean="0"/>
              <a:pPr algn="ctr"/>
              <a:t>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528" y="993212"/>
            <a:ext cx="4196685" cy="208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64024" y="166502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  </a:t>
            </a:r>
            <a:endParaRPr lang="en-GB" dirty="0"/>
          </a:p>
        </p:txBody>
      </p:sp>
      <p:sp>
        <p:nvSpPr>
          <p:cNvPr id="18" name="Rechteck 17"/>
          <p:cNvSpPr/>
          <p:nvPr/>
        </p:nvSpPr>
        <p:spPr>
          <a:xfrm>
            <a:off x="4666350" y="5672706"/>
            <a:ext cx="2325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/>
              <a:t>Absolute  </a:t>
            </a:r>
            <a:r>
              <a:rPr lang="en-GB" sz="1600" dirty="0"/>
              <a:t>Height Error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per </a:t>
            </a:r>
            <a:r>
              <a:rPr lang="en-GB" sz="1600" dirty="0"/>
              <a:t>DEM Tile.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-109183" y="1372360"/>
            <a:ext cx="464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 smtClean="0"/>
              <a:t>Number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AO </a:t>
            </a:r>
            <a:r>
              <a:rPr lang="de-DE" b="1" dirty="0" err="1" smtClean="0"/>
              <a:t>proposals</a:t>
            </a:r>
            <a:r>
              <a:rPr lang="de-DE" b="1" dirty="0" smtClean="0"/>
              <a:t>: 		757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 smtClean="0"/>
              <a:t>Number</a:t>
            </a:r>
            <a:r>
              <a:rPr lang="de-DE" b="1" dirty="0"/>
              <a:t>:</a:t>
            </a:r>
            <a:r>
              <a:rPr lang="de-DE" b="1" dirty="0" smtClean="0"/>
              <a:t> </a:t>
            </a:r>
            <a:r>
              <a:rPr lang="de-DE" b="1" dirty="0" err="1" smtClean="0"/>
              <a:t>Forest</a:t>
            </a:r>
            <a:r>
              <a:rPr lang="de-DE" b="1" dirty="0" smtClean="0"/>
              <a:t> DEM-</a:t>
            </a:r>
            <a:r>
              <a:rPr lang="de-DE" b="1" dirty="0" err="1" smtClean="0"/>
              <a:t>Tiles</a:t>
            </a:r>
            <a:r>
              <a:rPr lang="de-DE" b="1" dirty="0" smtClean="0"/>
              <a:t>: 	466 (4.36 %)</a:t>
            </a:r>
            <a:endParaRPr lang="en-GB" b="1" dirty="0"/>
          </a:p>
        </p:txBody>
      </p:sp>
      <p:pic>
        <p:nvPicPr>
          <p:cNvPr id="1035" name="Picture 11" descr="http://www.dlr.de/blogs/Portaldata/66/Resources/tandem_x/KIOST-inertisl-DEM_6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05" y="3167713"/>
            <a:ext cx="4003316" cy="225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97" y="3252537"/>
            <a:ext cx="4159616" cy="20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223" y="5478648"/>
            <a:ext cx="1669490" cy="115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95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TanDEM</a:t>
            </a:r>
            <a:r>
              <a:rPr lang="de-DE" dirty="0" smtClean="0"/>
              <a:t>-X DEM </a:t>
            </a: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maps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2D36AB3-2316-484A-8EF9-67EFC1B9B32B}" type="slidenum">
              <a:rPr lang="en-US" smtClean="0"/>
              <a:pPr algn="ctr"/>
              <a:t>9</a:t>
            </a:fld>
            <a:endParaRPr lang="en-US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3"/>
            <a:ext cx="4563578" cy="446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64" y="1307560"/>
            <a:ext cx="4498536" cy="438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5420674" y="5900159"/>
            <a:ext cx="2948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DEM Product </a:t>
            </a:r>
            <a:r>
              <a:rPr lang="en-GB" b="1" dirty="0" err="1"/>
              <a:t>Heatmap</a:t>
            </a:r>
            <a:r>
              <a:rPr lang="en-GB" b="1" dirty="0"/>
              <a:t>: Asia </a:t>
            </a:r>
            <a:endParaRPr lang="en-GB" dirty="0"/>
          </a:p>
        </p:txBody>
      </p:sp>
      <p:sp>
        <p:nvSpPr>
          <p:cNvPr id="8" name="Rechteck 7"/>
          <p:cNvSpPr/>
          <p:nvPr/>
        </p:nvSpPr>
        <p:spPr>
          <a:xfrm>
            <a:off x="142009" y="587585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smtClean="0"/>
              <a:t>DEM </a:t>
            </a:r>
            <a:r>
              <a:rPr lang="en-GB" b="1" dirty="0"/>
              <a:t>Product </a:t>
            </a:r>
            <a:r>
              <a:rPr lang="en-GB" b="1" dirty="0" err="1"/>
              <a:t>Heatmap</a:t>
            </a:r>
            <a:r>
              <a:rPr lang="en-GB" b="1" dirty="0"/>
              <a:t>: South America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47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3c2a5454-65b1-4f07-bbce-f899fbf9fe4c.md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949</Words>
  <Application>Microsoft Office PowerPoint</Application>
  <PresentationFormat>On-screen Show (4:3)</PresentationFormat>
  <Paragraphs>177</Paragraphs>
  <Slides>18</Slides>
  <Notes>6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DLR contributions to  R&amp;D Support strategy (Element 3) – Status update</vt:lpstr>
      <vt:lpstr>TerraSAR/TanDEM-X Mission Status</vt:lpstr>
      <vt:lpstr>TerraSAR/TanDEM-X Mission Status</vt:lpstr>
      <vt:lpstr>TerraSAR/TanDEM-X Mission</vt:lpstr>
      <vt:lpstr>DLR:  same slide as SDGC-10  Marginal or no feedback from R&amp;D groups</vt:lpstr>
      <vt:lpstr>TerraSAR Background Mission</vt:lpstr>
      <vt:lpstr>PowerPoint Presentation</vt:lpstr>
      <vt:lpstr>TanDEM-X DEM AO</vt:lpstr>
      <vt:lpstr>TanDEM-X DEM Heat maps</vt:lpstr>
      <vt:lpstr>TanDEM-X  Current and Future Obseravtion scenario</vt:lpstr>
      <vt:lpstr>TanDEM-X: South America 9.2016 - 9.2017</vt:lpstr>
      <vt:lpstr>TanDEM-X:  South-ASIA 9.2016 - 9.2017</vt:lpstr>
      <vt:lpstr>TanDEM-X:  South-ASIA 9.2016 - 9.2017</vt:lpstr>
      <vt:lpstr>TanDEM-X: Africa 9.2016 - 9.2017</vt:lpstr>
      <vt:lpstr>TanDEM-X:    Boreal &amp; Arctic 2017</vt:lpstr>
      <vt:lpstr>DLR R&amp;D grants to GFOI R&amp;D teams</vt:lpstr>
      <vt:lpstr>CEOS WG CAPD SAR Capacity Building</vt:lpstr>
      <vt:lpstr>Questions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Steventon</dc:creator>
  <cp:lastModifiedBy>AVITECH.COM.VN</cp:lastModifiedBy>
  <cp:revision>187</cp:revision>
  <dcterms:created xsi:type="dcterms:W3CDTF">2015-02-13T06:47:15Z</dcterms:created>
  <dcterms:modified xsi:type="dcterms:W3CDTF">2017-04-09T08:07:24Z</dcterms:modified>
</cp:coreProperties>
</file>