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3" r:id="rId5"/>
  </p:sldMasterIdLst>
  <p:notesMasterIdLst>
    <p:notesMasterId r:id="rId9"/>
  </p:notesMasterIdLst>
  <p:handoutMasterIdLst>
    <p:handoutMasterId r:id="rId10"/>
  </p:handoutMasterIdLst>
  <p:sldIdLst>
    <p:sldId id="292" r:id="rId6"/>
    <p:sldId id="294" r:id="rId7"/>
    <p:sldId id="296" r:id="rId8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E2E"/>
    <a:srgbClr val="0070C0"/>
    <a:srgbClr val="00705C"/>
    <a:srgbClr val="00549F"/>
    <a:srgbClr val="0098DB"/>
    <a:srgbClr val="FDC82F"/>
    <a:srgbClr val="00338D"/>
    <a:srgbClr val="D0103A"/>
    <a:srgbClr val="008542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0" autoAdjust="0"/>
    <p:restoredTop sz="91095" autoAdjust="0"/>
  </p:normalViewPr>
  <p:slideViewPr>
    <p:cSldViewPr snapToGrid="0">
      <p:cViewPr>
        <p:scale>
          <a:sx n="100" d="100"/>
          <a:sy n="100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06/09/17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693738"/>
            <a:ext cx="4621213" cy="3465512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>
                <a:solidFill>
                  <a:schemeClr val="bg2"/>
                </a:solidFill>
                <a:latin typeface="Calibri" charset="0"/>
              </a:rPr>
              <a:t>AGB and canopy height with 200 m res, forest clearing with 50 m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>
                <a:solidFill>
                  <a:schemeClr val="bg2"/>
                </a:solidFill>
                <a:latin typeface="Calibri" charset="0"/>
              </a:rPr>
              <a:t>Design drivers: Large deployable antenna of 12 m diameter</a:t>
            </a:r>
            <a:r>
              <a:rPr lang="en-US">
                <a:latin typeface="Calibri" charset="0"/>
              </a:rPr>
              <a:t> and </a:t>
            </a:r>
            <a:r>
              <a:rPr lang="en-US">
                <a:solidFill>
                  <a:schemeClr val="bg2"/>
                </a:solidFill>
                <a:latin typeface="Calibri" charset="0"/>
              </a:rPr>
              <a:t>Vega launcher compatibility</a:t>
            </a:r>
          </a:p>
          <a:p>
            <a:endParaRPr lang="en-GB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1A8B7D4-EDE8-D641-A488-55EEFB8612CF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693738"/>
            <a:ext cx="4621213" cy="3465512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>
                <a:solidFill>
                  <a:schemeClr val="bg2"/>
                </a:solidFill>
                <a:latin typeface="Calibri" charset="0"/>
              </a:rPr>
              <a:t>AGB and canopy height with 200 m res, forest clearing with 50 m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>
                <a:solidFill>
                  <a:schemeClr val="bg2"/>
                </a:solidFill>
                <a:latin typeface="Calibri" charset="0"/>
              </a:rPr>
              <a:t>Design drivers: Large deployable antenna of 12 m diameter</a:t>
            </a:r>
            <a:r>
              <a:rPr lang="en-US">
                <a:latin typeface="Calibri" charset="0"/>
              </a:rPr>
              <a:t> and </a:t>
            </a:r>
            <a:r>
              <a:rPr lang="en-US">
                <a:solidFill>
                  <a:schemeClr val="bg2"/>
                </a:solidFill>
                <a:latin typeface="Calibri" charset="0"/>
              </a:rPr>
              <a:t>Vega launcher compatibility</a:t>
            </a:r>
          </a:p>
          <a:p>
            <a:endParaRPr lang="en-GB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1A8B7D4-EDE8-D641-A488-55EEFB8612CF}" type="slidenum">
              <a:rPr lang="en-US" sz="1200">
                <a:cs typeface="Arial" charset="0"/>
              </a:rPr>
              <a:pPr eaLnBrk="1" hangingPunct="1"/>
              <a:t>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34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4" y="6621101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80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6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8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x-none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1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3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4" y="6621097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8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4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x-none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1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ESA UNCLASSIFIED - For Official Use</a:t>
            </a:r>
            <a:endParaRPr lang="en-GB" sz="8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6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8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20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88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329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042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199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05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8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7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07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90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7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0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6791" y="6639193"/>
            <a:ext cx="6526966" cy="231767"/>
          </a:xfrm>
          <a:prstGeom prst="rect">
            <a:avLst/>
          </a:prstGeom>
        </p:spPr>
        <p:txBody>
          <a:bodyPr lIns="91348" tIns="45677" rIns="91348" bIns="45677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6359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006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JRC_Slides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52" y="6460689"/>
            <a:ext cx="612497" cy="39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"/>
            <a:ext cx="9144000" cy="957299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8" tIns="45681" rIns="91358" bIns="45681" anchor="ctr"/>
          <a:lstStyle/>
          <a:p>
            <a:pPr algn="ctr" defTabSz="456795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10" descr="JRC_Slides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7" y="259123"/>
            <a:ext cx="1435498" cy="10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80"/>
            <a:ext cx="7869600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74863" y="6426136"/>
            <a:ext cx="2133555" cy="154032"/>
          </a:xfrm>
          <a:prstGeom prst="rect">
            <a:avLst/>
          </a:prstGeom>
        </p:spPr>
        <p:txBody>
          <a:bodyPr lIns="91358" tIns="45681" rIns="91358" bIns="45681"/>
          <a:lstStyle>
            <a:lvl1pPr>
              <a:defRPr/>
            </a:lvl1pPr>
          </a:lstStyle>
          <a:p>
            <a:pPr>
              <a:defRPr/>
            </a:pPr>
            <a:fld id="{D01026BA-403F-D741-9E5A-AFBF1ABF696E}" type="slidenum">
              <a:rPr lang="en-GB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678" y="6270665"/>
            <a:ext cx="5511117" cy="184262"/>
          </a:xfrm>
          <a:prstGeom prst="rect">
            <a:avLst/>
          </a:prstGeom>
        </p:spPr>
        <p:txBody>
          <a:bodyPr lIns="91358" tIns="45681" rIns="91358" bIns="45681"/>
          <a:lstStyle>
            <a:lvl1pPr>
              <a:defRPr sz="1200">
                <a:latin typeface="Verdana" panose="020B0604030504040204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Visit of Ms Agrita Kiopa, Member of Board of Governors</a:t>
            </a:r>
          </a:p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5 March 2014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61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6990075" y="6377191"/>
            <a:ext cx="1969226" cy="364206"/>
          </a:xfrm>
          <a:prstGeom prst="rect">
            <a:avLst/>
          </a:prstGeom>
        </p:spPr>
        <p:txBody>
          <a:bodyPr lIns="87243" tIns="43623" rIns="87243" bIns="43623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D2FC79-8A59-8145-B45A-7C401A2C2D29}" type="slidenum">
              <a:rPr lang="en-GB" sz="90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35" y="1489538"/>
            <a:ext cx="7745270" cy="492443"/>
          </a:xfrm>
        </p:spPr>
        <p:txBody>
          <a:bodyPr/>
          <a:lstStyle>
            <a:lvl1pPr algn="l">
              <a:defRPr sz="2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17395" y="6524029"/>
            <a:ext cx="3616586" cy="289349"/>
          </a:xfrm>
          <a:prstGeom prst="rect">
            <a:avLst/>
          </a:prstGeom>
        </p:spPr>
        <p:txBody>
          <a:bodyPr lIns="87243" tIns="43623" rIns="87243" bIns="43623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60CE9C-2BEF-E746-84D1-0B7E23CE069C}" type="slidenum">
              <a:rPr lang="en-GB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839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35" y="1489538"/>
            <a:ext cx="7745270" cy="492443"/>
          </a:xfrm>
        </p:spPr>
        <p:txBody>
          <a:bodyPr/>
          <a:lstStyle>
            <a:lvl1pPr algn="l">
              <a:defRPr sz="2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25654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24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9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8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94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81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30" Type="http://schemas.openxmlformats.org/officeDocument/2006/relationships/image" Target="../media/image15.png"/><Relationship Id="rId31" Type="http://schemas.openxmlformats.org/officeDocument/2006/relationships/image" Target="../media/image16.png"/><Relationship Id="rId32" Type="http://schemas.openxmlformats.org/officeDocument/2006/relationships/image" Target="../media/image17.png"/><Relationship Id="rId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33" Type="http://schemas.openxmlformats.org/officeDocument/2006/relationships/image" Target="../media/image18.png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37" Type="http://schemas.openxmlformats.org/officeDocument/2006/relationships/image" Target="../media/image22.png"/><Relationship Id="rId38" Type="http://schemas.openxmlformats.org/officeDocument/2006/relationships/image" Target="../media/image23.png"/><Relationship Id="rId39" Type="http://schemas.openxmlformats.org/officeDocument/2006/relationships/image" Target="../media/image24.png"/><Relationship Id="rId40" Type="http://schemas.openxmlformats.org/officeDocument/2006/relationships/image" Target="../media/image25.png"/><Relationship Id="rId41" Type="http://schemas.openxmlformats.org/officeDocument/2006/relationships/image" Target="../media/image26.png"/><Relationship Id="rId42" Type="http://schemas.openxmlformats.org/officeDocument/2006/relationships/image" Target="../media/image27.png"/><Relationship Id="rId43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3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95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6528877" y="6279900"/>
            <a:ext cx="24719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Frank Martin Seifert | 06/10/2016 | Slide  </a:t>
            </a:r>
            <a:fld id="{6EDC3D03-FE45-B448-AD0E-ACEB5C2E77C3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4" y="6621101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9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3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91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6528874" y="6279900"/>
            <a:ext cx="24719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rgbClr val="4D4F53"/>
                </a:solidFill>
                <a:ea typeface="ＭＳ Ｐゴシック" charset="0"/>
                <a:cs typeface="ＭＳ Ｐゴシック" charset="0"/>
              </a:rPr>
              <a:t>Frank Martin Seifert | 06/10/2016 | Slide  </a:t>
            </a:r>
            <a:fld id="{6EDC3D03-FE45-B448-AD0E-ACEB5C2E77C3}" type="slidenum">
              <a:rPr lang="en-GB" sz="800" noProof="1" smtClean="0">
                <a:solidFill>
                  <a:srgbClr val="4D4F53"/>
                </a:solidFill>
                <a:ea typeface="ＭＳ Ｐゴシック" charset="0"/>
                <a:cs typeface="ＭＳ Ｐゴシック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charset="0"/>
                <a:cs typeface="ＭＳ Ｐゴシック" charset="0"/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4" y="6621097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7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31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79400" y="166765"/>
            <a:ext cx="7469844" cy="426602"/>
          </a:xfrm>
          <a:prstGeom prst="rect">
            <a:avLst/>
          </a:prstGeom>
          <a:noFill/>
        </p:spPr>
        <p:txBody>
          <a:bodyPr wrap="square" lIns="87191" tIns="43598" rIns="87191" bIns="43598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+mj-lt"/>
                <a:cs typeface="Arial" pitchFamily="34" charset="0"/>
              </a:rPr>
              <a:t>Earth Explorer BIOMASS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/>
        </p:nvSpPr>
        <p:spPr bwMode="auto">
          <a:xfrm>
            <a:off x="314416" y="872129"/>
            <a:ext cx="5087394" cy="32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91" tIns="43598" rIns="87191" bIns="43598"/>
          <a:lstStyle/>
          <a:p>
            <a:pPr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2"/>
                </a:solidFill>
              </a:rPr>
              <a:t>BIOMASS will be the </a:t>
            </a:r>
            <a:r>
              <a:rPr lang="en-US" sz="1900" b="1" dirty="0">
                <a:solidFill>
                  <a:schemeClr val="bg2"/>
                </a:solidFill>
              </a:rPr>
              <a:t>7th Earth Explorer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Selected by ESA’s Earth Observation </a:t>
            </a:r>
            <a:r>
              <a:rPr lang="en-US" sz="1900" dirty="0" err="1">
                <a:solidFill>
                  <a:schemeClr val="bg2"/>
                </a:solidFill>
              </a:rPr>
              <a:t>Programme</a:t>
            </a:r>
            <a:r>
              <a:rPr lang="en-US" sz="1900" dirty="0">
                <a:solidFill>
                  <a:schemeClr val="bg2"/>
                </a:solidFill>
              </a:rPr>
              <a:t> Board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Biomass based on global </a:t>
            </a:r>
            <a:r>
              <a:rPr lang="en-US" sz="1900" dirty="0" err="1">
                <a:solidFill>
                  <a:schemeClr val="bg2"/>
                </a:solidFill>
              </a:rPr>
              <a:t>interferometric</a:t>
            </a:r>
            <a:r>
              <a:rPr lang="en-US" sz="1900" dirty="0">
                <a:solidFill>
                  <a:schemeClr val="bg2"/>
                </a:solidFill>
              </a:rPr>
              <a:t> and </a:t>
            </a:r>
            <a:r>
              <a:rPr lang="en-US" sz="1900" dirty="0" err="1">
                <a:solidFill>
                  <a:schemeClr val="bg2"/>
                </a:solidFill>
              </a:rPr>
              <a:t>polarimetric</a:t>
            </a:r>
            <a:r>
              <a:rPr lang="en-US" sz="1900" dirty="0">
                <a:solidFill>
                  <a:schemeClr val="bg2"/>
                </a:solidFill>
              </a:rPr>
              <a:t> </a:t>
            </a:r>
            <a:br>
              <a:rPr lang="en-US" sz="1900" dirty="0">
                <a:solidFill>
                  <a:schemeClr val="bg2"/>
                </a:solidFill>
              </a:rPr>
            </a:br>
            <a:r>
              <a:rPr lang="en-US" sz="1900" dirty="0">
                <a:solidFill>
                  <a:schemeClr val="bg2"/>
                </a:solidFill>
              </a:rPr>
              <a:t>P-Band Radar observations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Essential to understand the Earth’s carbon cycle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To be launched in </a:t>
            </a:r>
            <a:r>
              <a:rPr lang="en-US" sz="1900" dirty="0" smtClean="0">
                <a:solidFill>
                  <a:schemeClr val="bg2"/>
                </a:solidFill>
              </a:rPr>
              <a:t>July 2021</a:t>
            </a: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latin typeface="Calibri" charset="0"/>
              <a:cs typeface="Calibri" charset="0"/>
            </a:endParaRPr>
          </a:p>
          <a:p>
            <a:pPr marL="326969" indent="-326969">
              <a:spcBef>
                <a:spcPct val="20000"/>
              </a:spcBef>
              <a:defRPr/>
            </a:pPr>
            <a:endParaRPr lang="en-US" sz="2500" dirty="0">
              <a:latin typeface="Calibri" charset="0"/>
              <a:cs typeface="Calibri" charset="0"/>
            </a:endParaRPr>
          </a:p>
        </p:txBody>
      </p:sp>
      <p:pic>
        <p:nvPicPr>
          <p:cNvPr id="76803" name="Picture 1" descr="Figure 5.14 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11" y="4311011"/>
            <a:ext cx="2760990" cy="17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66" y="720968"/>
            <a:ext cx="3809434" cy="35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/>
        </p:nvSpPr>
        <p:spPr bwMode="auto">
          <a:xfrm>
            <a:off x="5322344" y="4292483"/>
            <a:ext cx="3821657" cy="188004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87191" tIns="43598" rIns="87191" bIns="43598"/>
          <a:lstStyle/>
          <a:p>
            <a:pPr>
              <a:spcBef>
                <a:spcPct val="20000"/>
              </a:spcBef>
              <a:defRPr/>
            </a:pPr>
            <a:r>
              <a:rPr lang="en-US" sz="1900" b="1" dirty="0">
                <a:solidFill>
                  <a:schemeClr val="bg2"/>
                </a:solidFill>
              </a:rPr>
              <a:t>EE7 BIOMASS products</a:t>
            </a:r>
          </a:p>
          <a:p>
            <a:pPr marL="762933" lvl="1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Above ground forest biomass</a:t>
            </a:r>
          </a:p>
          <a:p>
            <a:pPr marL="762933" lvl="1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Upper canopy height</a:t>
            </a:r>
          </a:p>
          <a:p>
            <a:pPr marL="762933" lvl="1" indent="-326969">
              <a:spcBef>
                <a:spcPct val="20000"/>
              </a:spcBef>
              <a:buFontTx/>
              <a:buChar char="•"/>
              <a:defRPr/>
            </a:pPr>
            <a:r>
              <a:rPr lang="en-US" sz="1900" dirty="0">
                <a:solidFill>
                  <a:schemeClr val="bg2"/>
                </a:solidFill>
              </a:rPr>
              <a:t>Areas of forest clearing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latin typeface="Calibri" charset="0"/>
              <a:cs typeface="Calibri" charset="0"/>
            </a:endParaRPr>
          </a:p>
          <a:p>
            <a:pPr marL="326969" indent="-326969">
              <a:spcBef>
                <a:spcPct val="20000"/>
              </a:spcBef>
              <a:defRPr/>
            </a:pPr>
            <a:endParaRPr lang="en-US" sz="25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52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/>
          <p:nvPr/>
        </p:nvGrpSpPr>
        <p:grpSpPr>
          <a:xfrm>
            <a:off x="2766711" y="837631"/>
            <a:ext cx="3377184" cy="5259054"/>
            <a:chOff x="2766711" y="1129731"/>
            <a:chExt cx="3377184" cy="5259054"/>
          </a:xfrm>
        </p:grpSpPr>
        <p:sp>
          <p:nvSpPr>
            <p:cNvPr id="274" name="ZoneTexte 7"/>
            <p:cNvSpPr txBox="1">
              <a:spLocks noChangeArrowheads="1"/>
            </p:cNvSpPr>
            <p:nvPr/>
          </p:nvSpPr>
          <p:spPr bwMode="auto">
            <a:xfrm>
              <a:off x="2766711" y="1129731"/>
              <a:ext cx="337718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 err="1" smtClean="0"/>
                <a:t>PolInSAR</a:t>
              </a:r>
              <a:endParaRPr lang="fr-FR" dirty="0" smtClean="0"/>
            </a:p>
            <a:p>
              <a:pPr algn="ctr"/>
              <a:r>
                <a:rPr lang="fr-FR" sz="1400" dirty="0"/>
                <a:t>(</a:t>
              </a:r>
              <a:r>
                <a:rPr lang="fr-FR" sz="1400" dirty="0" err="1"/>
                <a:t>Polarimetric</a:t>
              </a:r>
              <a:r>
                <a:rPr lang="fr-FR" sz="1400" dirty="0"/>
                <a:t> SAR </a:t>
              </a:r>
              <a:r>
                <a:rPr lang="fr-FR" sz="1400" dirty="0" err="1"/>
                <a:t>Interferometry</a:t>
              </a:r>
              <a:r>
                <a:rPr lang="fr-FR" sz="1400" dirty="0"/>
                <a:t>)</a:t>
              </a:r>
            </a:p>
          </p:txBody>
        </p:sp>
        <p:grpSp>
          <p:nvGrpSpPr>
            <p:cNvPr id="6" name="Groupe 180"/>
            <p:cNvGrpSpPr/>
            <p:nvPr/>
          </p:nvGrpSpPr>
          <p:grpSpPr>
            <a:xfrm>
              <a:off x="3135597" y="1859833"/>
              <a:ext cx="2451261" cy="2480780"/>
              <a:chOff x="3231133" y="1488755"/>
              <a:chExt cx="2451261" cy="2480780"/>
            </a:xfrm>
          </p:grpSpPr>
          <p:grpSp>
            <p:nvGrpSpPr>
              <p:cNvPr id="7" name="Groupe 15"/>
              <p:cNvGrpSpPr/>
              <p:nvPr/>
            </p:nvGrpSpPr>
            <p:grpSpPr>
              <a:xfrm>
                <a:off x="3561461" y="2352472"/>
                <a:ext cx="1962469" cy="1416335"/>
                <a:chOff x="2232560" y="2895186"/>
                <a:chExt cx="3063835" cy="2211203"/>
              </a:xfrm>
            </p:grpSpPr>
            <p:cxnSp>
              <p:nvCxnSpPr>
                <p:cNvPr id="224" name="Connecteur droit avec flèche 223"/>
                <p:cNvCxnSpPr/>
                <p:nvPr/>
              </p:nvCxnSpPr>
              <p:spPr>
                <a:xfrm flipV="1">
                  <a:off x="2232560" y="3574598"/>
                  <a:ext cx="2581859" cy="11518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Connecteur droit avec flèche 224"/>
                <p:cNvCxnSpPr/>
                <p:nvPr/>
              </p:nvCxnSpPr>
              <p:spPr>
                <a:xfrm rot="16200000" flipV="1">
                  <a:off x="2676685" y="3567344"/>
                  <a:ext cx="134431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Connecteur droit avec flèche 225"/>
                <p:cNvCxnSpPr/>
                <p:nvPr/>
              </p:nvCxnSpPr>
              <p:spPr>
                <a:xfrm>
                  <a:off x="3334986" y="4213770"/>
                  <a:ext cx="1961409" cy="89261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Forme libre 184"/>
              <p:cNvSpPr/>
              <p:nvPr/>
            </p:nvSpPr>
            <p:spPr>
              <a:xfrm>
                <a:off x="4169979" y="3114654"/>
                <a:ext cx="1414803" cy="638943"/>
              </a:xfrm>
              <a:custGeom>
                <a:avLst/>
                <a:gdLst>
                  <a:gd name="connsiteX0" fmla="*/ 0 w 2208811"/>
                  <a:gd name="connsiteY0" fmla="*/ 688769 h 997527"/>
                  <a:gd name="connsiteX1" fmla="*/ 724395 w 2208811"/>
                  <a:gd name="connsiteY1" fmla="*/ 997527 h 997527"/>
                  <a:gd name="connsiteX2" fmla="*/ 2208811 w 2208811"/>
                  <a:gd name="connsiteY2" fmla="*/ 296883 h 997527"/>
                  <a:gd name="connsiteX3" fmla="*/ 1436914 w 2208811"/>
                  <a:gd name="connsiteY3" fmla="*/ 0 h 997527"/>
                  <a:gd name="connsiteX4" fmla="*/ 0 w 2208811"/>
                  <a:gd name="connsiteY4" fmla="*/ 688769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811" h="997527">
                    <a:moveTo>
                      <a:pt x="0" y="688769"/>
                    </a:moveTo>
                    <a:lnTo>
                      <a:pt x="724395" y="997527"/>
                    </a:lnTo>
                    <a:lnTo>
                      <a:pt x="2208811" y="296883"/>
                    </a:lnTo>
                    <a:lnTo>
                      <a:pt x="1436914" y="0"/>
                    </a:lnTo>
                    <a:lnTo>
                      <a:pt x="0" y="688769"/>
                    </a:lnTo>
                    <a:close/>
                  </a:path>
                </a:pathLst>
              </a:cu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2700">
                <a:solidFill>
                  <a:schemeClr val="accent3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86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987" y="3127202"/>
                <a:ext cx="174948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0464" y="3072689"/>
                <a:ext cx="242139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218" y="3040995"/>
                <a:ext cx="164703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9" name="ZoneTexte 188"/>
              <p:cNvSpPr txBox="1"/>
              <p:nvPr/>
            </p:nvSpPr>
            <p:spPr>
              <a:xfrm>
                <a:off x="5151166" y="2605035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x</a:t>
                </a:r>
              </a:p>
            </p:txBody>
          </p:sp>
          <p:sp>
            <p:nvSpPr>
              <p:cNvPr id="190" name="ZoneTexte 189"/>
              <p:cNvSpPr txBox="1"/>
              <p:nvPr/>
            </p:nvSpPr>
            <p:spPr>
              <a:xfrm>
                <a:off x="5469413" y="3600203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y</a:t>
                </a:r>
              </a:p>
            </p:txBody>
          </p:sp>
          <p:sp>
            <p:nvSpPr>
              <p:cNvPr id="191" name="ZoneTexte 190"/>
              <p:cNvSpPr txBox="1"/>
              <p:nvPr/>
            </p:nvSpPr>
            <p:spPr>
              <a:xfrm>
                <a:off x="4256870" y="2243414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z</a:t>
                </a:r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4190274" y="3150156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  <p:grpSp>
            <p:nvGrpSpPr>
              <p:cNvPr id="8" name="Groupe 36"/>
              <p:cNvGrpSpPr/>
              <p:nvPr/>
            </p:nvGrpSpPr>
            <p:grpSpPr>
              <a:xfrm>
                <a:off x="4065066" y="2817748"/>
                <a:ext cx="1016870" cy="616528"/>
                <a:chOff x="3006921" y="3669072"/>
                <a:chExt cx="1587551" cy="962531"/>
              </a:xfrm>
            </p:grpSpPr>
            <p:sp>
              <p:nvSpPr>
                <p:cNvPr id="202" name="Arc 201"/>
                <p:cNvSpPr/>
                <p:nvPr/>
              </p:nvSpPr>
              <p:spPr>
                <a:xfrm rot="19150418" flipV="1">
                  <a:off x="3006921" y="36690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rot="19150418" flipV="1">
                  <a:off x="3052446" y="37264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12" name="Connecteur droit 211"/>
                <p:cNvCxnSpPr/>
                <p:nvPr/>
              </p:nvCxnSpPr>
              <p:spPr>
                <a:xfrm>
                  <a:off x="4417675" y="3978231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221"/>
                <p:cNvCxnSpPr/>
                <p:nvPr/>
              </p:nvCxnSpPr>
              <p:spPr>
                <a:xfrm>
                  <a:off x="3952575" y="4546256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Forme libre 193"/>
              <p:cNvSpPr/>
              <p:nvPr/>
            </p:nvSpPr>
            <p:spPr>
              <a:xfrm>
                <a:off x="4676728" y="3015007"/>
                <a:ext cx="320065" cy="396271"/>
              </a:xfrm>
              <a:custGeom>
                <a:avLst/>
                <a:gdLst>
                  <a:gd name="connsiteX0" fmla="*/ 0 w 499691"/>
                  <a:gd name="connsiteY0" fmla="*/ 574474 h 618664"/>
                  <a:gd name="connsiteX1" fmla="*/ 95179 w 499691"/>
                  <a:gd name="connsiteY1" fmla="*/ 503089 h 618664"/>
                  <a:gd name="connsiteX2" fmla="*/ 169963 w 499691"/>
                  <a:gd name="connsiteY2" fmla="*/ 435104 h 618664"/>
                  <a:gd name="connsiteX3" fmla="*/ 237948 w 499691"/>
                  <a:gd name="connsiteY3" fmla="*/ 367119 h 618664"/>
                  <a:gd name="connsiteX4" fmla="*/ 319530 w 499691"/>
                  <a:gd name="connsiteY4" fmla="*/ 261742 h 618664"/>
                  <a:gd name="connsiteX5" fmla="*/ 387515 w 499691"/>
                  <a:gd name="connsiteY5" fmla="*/ 152966 h 618664"/>
                  <a:gd name="connsiteX6" fmla="*/ 431705 w 499691"/>
                  <a:gd name="connsiteY6" fmla="*/ 54388 h 618664"/>
                  <a:gd name="connsiteX7" fmla="*/ 445302 w 499691"/>
                  <a:gd name="connsiteY7" fmla="*/ 0 h 618664"/>
                  <a:gd name="connsiteX8" fmla="*/ 499691 w 499691"/>
                  <a:gd name="connsiteY8" fmla="*/ 33992 h 618664"/>
                  <a:gd name="connsiteX9" fmla="*/ 486094 w 499691"/>
                  <a:gd name="connsiteY9" fmla="*/ 84981 h 618664"/>
                  <a:gd name="connsiteX10" fmla="*/ 458899 w 499691"/>
                  <a:gd name="connsiteY10" fmla="*/ 149567 h 618664"/>
                  <a:gd name="connsiteX11" fmla="*/ 431705 w 499691"/>
                  <a:gd name="connsiteY11" fmla="*/ 207354 h 618664"/>
                  <a:gd name="connsiteX12" fmla="*/ 404511 w 499691"/>
                  <a:gd name="connsiteY12" fmla="*/ 254944 h 618664"/>
                  <a:gd name="connsiteX13" fmla="*/ 363720 w 499691"/>
                  <a:gd name="connsiteY13" fmla="*/ 319530 h 618664"/>
                  <a:gd name="connsiteX14" fmla="*/ 322929 w 499691"/>
                  <a:gd name="connsiteY14" fmla="*/ 373918 h 618664"/>
                  <a:gd name="connsiteX15" fmla="*/ 285537 w 499691"/>
                  <a:gd name="connsiteY15" fmla="*/ 418108 h 618664"/>
                  <a:gd name="connsiteX16" fmla="*/ 241347 w 499691"/>
                  <a:gd name="connsiteY16" fmla="*/ 465698 h 618664"/>
                  <a:gd name="connsiteX17" fmla="*/ 200556 w 499691"/>
                  <a:gd name="connsiteY17" fmla="*/ 506489 h 618664"/>
                  <a:gd name="connsiteX18" fmla="*/ 156366 w 499691"/>
                  <a:gd name="connsiteY18" fmla="*/ 547280 h 618664"/>
                  <a:gd name="connsiteX19" fmla="*/ 95179 w 499691"/>
                  <a:gd name="connsiteY19" fmla="*/ 594869 h 618664"/>
                  <a:gd name="connsiteX20" fmla="*/ 64586 w 499691"/>
                  <a:gd name="connsiteY20" fmla="*/ 618664 h 618664"/>
                  <a:gd name="connsiteX21" fmla="*/ 0 w 499691"/>
                  <a:gd name="connsiteY21" fmla="*/ 574474 h 61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9691" h="618664">
                    <a:moveTo>
                      <a:pt x="0" y="574474"/>
                    </a:moveTo>
                    <a:lnTo>
                      <a:pt x="95179" y="503089"/>
                    </a:lnTo>
                    <a:lnTo>
                      <a:pt x="169963" y="435104"/>
                    </a:lnTo>
                    <a:lnTo>
                      <a:pt x="237948" y="367119"/>
                    </a:lnTo>
                    <a:lnTo>
                      <a:pt x="319530" y="261742"/>
                    </a:lnTo>
                    <a:lnTo>
                      <a:pt x="387515" y="152966"/>
                    </a:lnTo>
                    <a:lnTo>
                      <a:pt x="431705" y="54388"/>
                    </a:lnTo>
                    <a:lnTo>
                      <a:pt x="445302" y="0"/>
                    </a:lnTo>
                    <a:lnTo>
                      <a:pt x="499691" y="33992"/>
                    </a:lnTo>
                    <a:lnTo>
                      <a:pt x="486094" y="84981"/>
                    </a:lnTo>
                    <a:lnTo>
                      <a:pt x="458899" y="149567"/>
                    </a:lnTo>
                    <a:lnTo>
                      <a:pt x="431705" y="207354"/>
                    </a:lnTo>
                    <a:lnTo>
                      <a:pt x="404511" y="254944"/>
                    </a:lnTo>
                    <a:lnTo>
                      <a:pt x="363720" y="319530"/>
                    </a:lnTo>
                    <a:lnTo>
                      <a:pt x="322929" y="373918"/>
                    </a:lnTo>
                    <a:lnTo>
                      <a:pt x="285537" y="418108"/>
                    </a:lnTo>
                    <a:lnTo>
                      <a:pt x="241347" y="465698"/>
                    </a:lnTo>
                    <a:lnTo>
                      <a:pt x="200556" y="506489"/>
                    </a:lnTo>
                    <a:lnTo>
                      <a:pt x="156366" y="547280"/>
                    </a:lnTo>
                    <a:lnTo>
                      <a:pt x="95179" y="594869"/>
                    </a:lnTo>
                    <a:lnTo>
                      <a:pt x="64586" y="618664"/>
                    </a:lnTo>
                    <a:lnTo>
                      <a:pt x="0" y="574474"/>
                    </a:lnTo>
                    <a:close/>
                  </a:path>
                </a:pathLst>
              </a:custGeom>
              <a:solidFill>
                <a:srgbClr val="C0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95" name="Connecteur droit 194"/>
              <p:cNvCxnSpPr>
                <a:endCxn id="194" idx="3"/>
              </p:cNvCxnSpPr>
              <p:nvPr/>
            </p:nvCxnSpPr>
            <p:spPr>
              <a:xfrm>
                <a:off x="3452813" y="1895475"/>
                <a:ext cx="1376327" cy="1354682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>
                <a:endCxn id="194" idx="3"/>
              </p:cNvCxnSpPr>
              <p:nvPr/>
            </p:nvCxnSpPr>
            <p:spPr>
              <a:xfrm>
                <a:off x="3790950" y="1885950"/>
                <a:ext cx="1038190" cy="1364207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 rot="600000" flipV="1">
                <a:off x="3231133" y="1488755"/>
                <a:ext cx="1110675" cy="6998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 rot="600000" flipV="1">
                <a:off x="3376941" y="1532311"/>
                <a:ext cx="1110675" cy="6998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0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3332941" y="1809520"/>
                <a:ext cx="359429" cy="216967"/>
              </a:xfrm>
              <a:prstGeom prst="rect">
                <a:avLst/>
              </a:prstGeom>
              <a:noFill/>
            </p:spPr>
          </p:pic>
          <p:pic>
            <p:nvPicPr>
              <p:cNvPr id="201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3656786" y="1792853"/>
                <a:ext cx="359429" cy="216967"/>
              </a:xfrm>
              <a:prstGeom prst="rect">
                <a:avLst/>
              </a:prstGeom>
              <a:noFill/>
            </p:spPr>
          </p:pic>
        </p:grpSp>
        <p:sp>
          <p:nvSpPr>
            <p:cNvPr id="111" name="Flèche vers le bas 110"/>
            <p:cNvSpPr/>
            <p:nvPr/>
          </p:nvSpPr>
          <p:spPr>
            <a:xfrm>
              <a:off x="3935105" y="4549267"/>
              <a:ext cx="627797" cy="50496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0393" y="4940223"/>
              <a:ext cx="2607412" cy="144856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67638" y="892372"/>
            <a:ext cx="2606246" cy="5205540"/>
            <a:chOff x="267638" y="1184472"/>
            <a:chExt cx="2606246" cy="5205540"/>
          </a:xfrm>
        </p:grpSpPr>
        <p:sp>
          <p:nvSpPr>
            <p:cNvPr id="273" name="ZoneTexte 6"/>
            <p:cNvSpPr txBox="1">
              <a:spLocks noChangeArrowheads="1"/>
            </p:cNvSpPr>
            <p:nvPr/>
          </p:nvSpPr>
          <p:spPr bwMode="auto">
            <a:xfrm>
              <a:off x="504798" y="1184472"/>
              <a:ext cx="157815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dirty="0"/>
                <a:t> </a:t>
              </a:r>
              <a:r>
                <a:rPr lang="fr-FR" dirty="0" err="1" smtClean="0"/>
                <a:t>PolSAR</a:t>
              </a:r>
              <a:endParaRPr lang="fr-FR" dirty="0" smtClean="0"/>
            </a:p>
            <a:p>
              <a:pPr algn="ctr"/>
              <a:r>
                <a:rPr lang="fr-FR" sz="1200" dirty="0"/>
                <a:t>(SAR </a:t>
              </a:r>
              <a:r>
                <a:rPr lang="fr-FR" sz="1200" dirty="0" err="1"/>
                <a:t>Polarimetry</a:t>
              </a:r>
              <a:r>
                <a:rPr lang="fr-FR" sz="1200" dirty="0"/>
                <a:t>) </a:t>
              </a:r>
            </a:p>
          </p:txBody>
        </p:sp>
        <p:grpSp>
          <p:nvGrpSpPr>
            <p:cNvPr id="2" name="Groupe 226"/>
            <p:cNvGrpSpPr/>
            <p:nvPr/>
          </p:nvGrpSpPr>
          <p:grpSpPr>
            <a:xfrm>
              <a:off x="267638" y="1845251"/>
              <a:ext cx="2464761" cy="2478885"/>
              <a:chOff x="267638" y="1490649"/>
              <a:chExt cx="2464761" cy="2478885"/>
            </a:xfrm>
          </p:grpSpPr>
          <p:grpSp>
            <p:nvGrpSpPr>
              <p:cNvPr id="3" name="Groupe 15"/>
              <p:cNvGrpSpPr/>
              <p:nvPr/>
            </p:nvGrpSpPr>
            <p:grpSpPr>
              <a:xfrm>
                <a:off x="611466" y="2352470"/>
                <a:ext cx="1962469" cy="1416335"/>
                <a:chOff x="2232560" y="2895186"/>
                <a:chExt cx="3063835" cy="2211203"/>
              </a:xfrm>
            </p:grpSpPr>
            <p:cxnSp>
              <p:nvCxnSpPr>
                <p:cNvPr id="246" name="Connecteur droit avec flèche 245"/>
                <p:cNvCxnSpPr/>
                <p:nvPr/>
              </p:nvCxnSpPr>
              <p:spPr>
                <a:xfrm flipV="1">
                  <a:off x="2232560" y="3574598"/>
                  <a:ext cx="2581859" cy="11518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Connecteur droit avec flèche 246"/>
                <p:cNvCxnSpPr/>
                <p:nvPr/>
              </p:nvCxnSpPr>
              <p:spPr>
                <a:xfrm rot="16200000" flipV="1">
                  <a:off x="2676685" y="3567344"/>
                  <a:ext cx="134431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Connecteur droit avec flèche 247"/>
                <p:cNvCxnSpPr/>
                <p:nvPr/>
              </p:nvCxnSpPr>
              <p:spPr>
                <a:xfrm>
                  <a:off x="3334986" y="4213770"/>
                  <a:ext cx="1961409" cy="89261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9" name="Forme libre 228"/>
              <p:cNvSpPr/>
              <p:nvPr/>
            </p:nvSpPr>
            <p:spPr>
              <a:xfrm>
                <a:off x="1219984" y="3114653"/>
                <a:ext cx="1414803" cy="638943"/>
              </a:xfrm>
              <a:custGeom>
                <a:avLst/>
                <a:gdLst>
                  <a:gd name="connsiteX0" fmla="*/ 0 w 2208811"/>
                  <a:gd name="connsiteY0" fmla="*/ 688769 h 997527"/>
                  <a:gd name="connsiteX1" fmla="*/ 724395 w 2208811"/>
                  <a:gd name="connsiteY1" fmla="*/ 997527 h 997527"/>
                  <a:gd name="connsiteX2" fmla="*/ 2208811 w 2208811"/>
                  <a:gd name="connsiteY2" fmla="*/ 296883 h 997527"/>
                  <a:gd name="connsiteX3" fmla="*/ 1436914 w 2208811"/>
                  <a:gd name="connsiteY3" fmla="*/ 0 h 997527"/>
                  <a:gd name="connsiteX4" fmla="*/ 0 w 2208811"/>
                  <a:gd name="connsiteY4" fmla="*/ 688769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811" h="997527">
                    <a:moveTo>
                      <a:pt x="0" y="688769"/>
                    </a:moveTo>
                    <a:lnTo>
                      <a:pt x="724395" y="997527"/>
                    </a:lnTo>
                    <a:lnTo>
                      <a:pt x="2208811" y="296883"/>
                    </a:lnTo>
                    <a:lnTo>
                      <a:pt x="1436914" y="0"/>
                    </a:lnTo>
                    <a:lnTo>
                      <a:pt x="0" y="688769"/>
                    </a:lnTo>
                    <a:close/>
                  </a:path>
                </a:pathLst>
              </a:cu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2700">
                <a:solidFill>
                  <a:schemeClr val="accent3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30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992" y="3127202"/>
                <a:ext cx="174948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1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469" y="3072688"/>
                <a:ext cx="242139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2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223" y="3040994"/>
                <a:ext cx="164703" cy="38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3" name="ZoneTexte 232"/>
              <p:cNvSpPr txBox="1"/>
              <p:nvPr/>
            </p:nvSpPr>
            <p:spPr>
              <a:xfrm>
                <a:off x="2201171" y="2605035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x</a:t>
                </a:r>
              </a:p>
            </p:txBody>
          </p:sp>
          <p:sp>
            <p:nvSpPr>
              <p:cNvPr id="234" name="ZoneTexte 233"/>
              <p:cNvSpPr txBox="1"/>
              <p:nvPr/>
            </p:nvSpPr>
            <p:spPr>
              <a:xfrm>
                <a:off x="2519418" y="3600202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y</a:t>
                </a:r>
              </a:p>
            </p:txBody>
          </p:sp>
          <p:sp>
            <p:nvSpPr>
              <p:cNvPr id="235" name="ZoneTexte 234"/>
              <p:cNvSpPr txBox="1"/>
              <p:nvPr/>
            </p:nvSpPr>
            <p:spPr>
              <a:xfrm>
                <a:off x="1306875" y="2243413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z</a:t>
                </a:r>
              </a:p>
            </p:txBody>
          </p:sp>
          <p:sp>
            <p:nvSpPr>
              <p:cNvPr id="236" name="ZoneTexte 235"/>
              <p:cNvSpPr txBox="1"/>
              <p:nvPr/>
            </p:nvSpPr>
            <p:spPr>
              <a:xfrm>
                <a:off x="1240279" y="3150155"/>
                <a:ext cx="212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  <p:grpSp>
            <p:nvGrpSpPr>
              <p:cNvPr id="4" name="Groupe 36"/>
              <p:cNvGrpSpPr/>
              <p:nvPr/>
            </p:nvGrpSpPr>
            <p:grpSpPr>
              <a:xfrm>
                <a:off x="1115071" y="2817748"/>
                <a:ext cx="1016870" cy="616528"/>
                <a:chOff x="3006921" y="3669072"/>
                <a:chExt cx="1587551" cy="962531"/>
              </a:xfrm>
            </p:grpSpPr>
            <p:sp>
              <p:nvSpPr>
                <p:cNvPr id="242" name="Arc 241"/>
                <p:cNvSpPr/>
                <p:nvPr/>
              </p:nvSpPr>
              <p:spPr>
                <a:xfrm rot="19150418" flipV="1">
                  <a:off x="3006921" y="36690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Arc 242"/>
                <p:cNvSpPr/>
                <p:nvPr/>
              </p:nvSpPr>
              <p:spPr>
                <a:xfrm rot="19150418" flipV="1">
                  <a:off x="3052446" y="37264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44" name="Connecteur droit 243"/>
                <p:cNvCxnSpPr/>
                <p:nvPr/>
              </p:nvCxnSpPr>
              <p:spPr>
                <a:xfrm>
                  <a:off x="4417675" y="3978231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Connecteur droit 244"/>
                <p:cNvCxnSpPr/>
                <p:nvPr/>
              </p:nvCxnSpPr>
              <p:spPr>
                <a:xfrm>
                  <a:off x="3952575" y="4546256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8" name="Forme libre 237"/>
              <p:cNvSpPr/>
              <p:nvPr/>
            </p:nvSpPr>
            <p:spPr>
              <a:xfrm>
                <a:off x="1726733" y="3015006"/>
                <a:ext cx="320065" cy="396271"/>
              </a:xfrm>
              <a:custGeom>
                <a:avLst/>
                <a:gdLst>
                  <a:gd name="connsiteX0" fmla="*/ 0 w 499691"/>
                  <a:gd name="connsiteY0" fmla="*/ 574474 h 618664"/>
                  <a:gd name="connsiteX1" fmla="*/ 95179 w 499691"/>
                  <a:gd name="connsiteY1" fmla="*/ 503089 h 618664"/>
                  <a:gd name="connsiteX2" fmla="*/ 169963 w 499691"/>
                  <a:gd name="connsiteY2" fmla="*/ 435104 h 618664"/>
                  <a:gd name="connsiteX3" fmla="*/ 237948 w 499691"/>
                  <a:gd name="connsiteY3" fmla="*/ 367119 h 618664"/>
                  <a:gd name="connsiteX4" fmla="*/ 319530 w 499691"/>
                  <a:gd name="connsiteY4" fmla="*/ 261742 h 618664"/>
                  <a:gd name="connsiteX5" fmla="*/ 387515 w 499691"/>
                  <a:gd name="connsiteY5" fmla="*/ 152966 h 618664"/>
                  <a:gd name="connsiteX6" fmla="*/ 431705 w 499691"/>
                  <a:gd name="connsiteY6" fmla="*/ 54388 h 618664"/>
                  <a:gd name="connsiteX7" fmla="*/ 445302 w 499691"/>
                  <a:gd name="connsiteY7" fmla="*/ 0 h 618664"/>
                  <a:gd name="connsiteX8" fmla="*/ 499691 w 499691"/>
                  <a:gd name="connsiteY8" fmla="*/ 33992 h 618664"/>
                  <a:gd name="connsiteX9" fmla="*/ 486094 w 499691"/>
                  <a:gd name="connsiteY9" fmla="*/ 84981 h 618664"/>
                  <a:gd name="connsiteX10" fmla="*/ 458899 w 499691"/>
                  <a:gd name="connsiteY10" fmla="*/ 149567 h 618664"/>
                  <a:gd name="connsiteX11" fmla="*/ 431705 w 499691"/>
                  <a:gd name="connsiteY11" fmla="*/ 207354 h 618664"/>
                  <a:gd name="connsiteX12" fmla="*/ 404511 w 499691"/>
                  <a:gd name="connsiteY12" fmla="*/ 254944 h 618664"/>
                  <a:gd name="connsiteX13" fmla="*/ 363720 w 499691"/>
                  <a:gd name="connsiteY13" fmla="*/ 319530 h 618664"/>
                  <a:gd name="connsiteX14" fmla="*/ 322929 w 499691"/>
                  <a:gd name="connsiteY14" fmla="*/ 373918 h 618664"/>
                  <a:gd name="connsiteX15" fmla="*/ 285537 w 499691"/>
                  <a:gd name="connsiteY15" fmla="*/ 418108 h 618664"/>
                  <a:gd name="connsiteX16" fmla="*/ 241347 w 499691"/>
                  <a:gd name="connsiteY16" fmla="*/ 465698 h 618664"/>
                  <a:gd name="connsiteX17" fmla="*/ 200556 w 499691"/>
                  <a:gd name="connsiteY17" fmla="*/ 506489 h 618664"/>
                  <a:gd name="connsiteX18" fmla="*/ 156366 w 499691"/>
                  <a:gd name="connsiteY18" fmla="*/ 547280 h 618664"/>
                  <a:gd name="connsiteX19" fmla="*/ 95179 w 499691"/>
                  <a:gd name="connsiteY19" fmla="*/ 594869 h 618664"/>
                  <a:gd name="connsiteX20" fmla="*/ 64586 w 499691"/>
                  <a:gd name="connsiteY20" fmla="*/ 618664 h 618664"/>
                  <a:gd name="connsiteX21" fmla="*/ 0 w 499691"/>
                  <a:gd name="connsiteY21" fmla="*/ 574474 h 61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9691" h="618664">
                    <a:moveTo>
                      <a:pt x="0" y="574474"/>
                    </a:moveTo>
                    <a:lnTo>
                      <a:pt x="95179" y="503089"/>
                    </a:lnTo>
                    <a:lnTo>
                      <a:pt x="169963" y="435104"/>
                    </a:lnTo>
                    <a:lnTo>
                      <a:pt x="237948" y="367119"/>
                    </a:lnTo>
                    <a:lnTo>
                      <a:pt x="319530" y="261742"/>
                    </a:lnTo>
                    <a:lnTo>
                      <a:pt x="387515" y="152966"/>
                    </a:lnTo>
                    <a:lnTo>
                      <a:pt x="431705" y="54388"/>
                    </a:lnTo>
                    <a:lnTo>
                      <a:pt x="445302" y="0"/>
                    </a:lnTo>
                    <a:lnTo>
                      <a:pt x="499691" y="33992"/>
                    </a:lnTo>
                    <a:lnTo>
                      <a:pt x="486094" y="84981"/>
                    </a:lnTo>
                    <a:lnTo>
                      <a:pt x="458899" y="149567"/>
                    </a:lnTo>
                    <a:lnTo>
                      <a:pt x="431705" y="207354"/>
                    </a:lnTo>
                    <a:lnTo>
                      <a:pt x="404511" y="254944"/>
                    </a:lnTo>
                    <a:lnTo>
                      <a:pt x="363720" y="319530"/>
                    </a:lnTo>
                    <a:lnTo>
                      <a:pt x="322929" y="373918"/>
                    </a:lnTo>
                    <a:lnTo>
                      <a:pt x="285537" y="418108"/>
                    </a:lnTo>
                    <a:lnTo>
                      <a:pt x="241347" y="465698"/>
                    </a:lnTo>
                    <a:lnTo>
                      <a:pt x="200556" y="506489"/>
                    </a:lnTo>
                    <a:lnTo>
                      <a:pt x="156366" y="547280"/>
                    </a:lnTo>
                    <a:lnTo>
                      <a:pt x="95179" y="594869"/>
                    </a:lnTo>
                    <a:lnTo>
                      <a:pt x="64586" y="618664"/>
                    </a:lnTo>
                    <a:lnTo>
                      <a:pt x="0" y="574474"/>
                    </a:lnTo>
                    <a:close/>
                  </a:path>
                </a:pathLst>
              </a:custGeom>
              <a:solidFill>
                <a:srgbClr val="C0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39" name="Connecteur droit 238"/>
              <p:cNvCxnSpPr>
                <a:endCxn id="238" idx="3"/>
              </p:cNvCxnSpPr>
              <p:nvPr/>
            </p:nvCxnSpPr>
            <p:spPr>
              <a:xfrm>
                <a:off x="516731" y="1912144"/>
                <a:ext cx="1362414" cy="1338012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/>
              <p:cNvCxnSpPr/>
              <p:nvPr/>
            </p:nvCxnSpPr>
            <p:spPr>
              <a:xfrm rot="600000" flipV="1">
                <a:off x="267638" y="1490649"/>
                <a:ext cx="1110675" cy="6998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1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396858" y="1811902"/>
                <a:ext cx="359429" cy="216967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Flèche vers le bas 108"/>
            <p:cNvSpPr/>
            <p:nvPr/>
          </p:nvSpPr>
          <p:spPr>
            <a:xfrm>
              <a:off x="1201002" y="4549267"/>
              <a:ext cx="627797" cy="50496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57" y="4941450"/>
              <a:ext cx="2416627" cy="1448562"/>
            </a:xfrm>
            <a:prstGeom prst="rect">
              <a:avLst/>
            </a:prstGeom>
          </p:spPr>
        </p:pic>
      </p:grpSp>
      <p:grpSp>
        <p:nvGrpSpPr>
          <p:cNvPr id="9" name="Group 14"/>
          <p:cNvGrpSpPr/>
          <p:nvPr/>
        </p:nvGrpSpPr>
        <p:grpSpPr>
          <a:xfrm>
            <a:off x="6162515" y="868408"/>
            <a:ext cx="2614591" cy="5227988"/>
            <a:chOff x="6162514" y="1160508"/>
            <a:chExt cx="2614591" cy="5227988"/>
          </a:xfrm>
        </p:grpSpPr>
        <p:sp>
          <p:nvSpPr>
            <p:cNvPr id="275" name="ZoneTexte 8"/>
            <p:cNvSpPr txBox="1">
              <a:spLocks noChangeArrowheads="1"/>
            </p:cNvSpPr>
            <p:nvPr/>
          </p:nvSpPr>
          <p:spPr bwMode="auto">
            <a:xfrm>
              <a:off x="6554990" y="1160508"/>
              <a:ext cx="1886404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dirty="0" err="1" smtClean="0"/>
                <a:t>TomoSAR</a:t>
              </a:r>
              <a:endParaRPr lang="fr-FR" dirty="0" smtClean="0"/>
            </a:p>
            <a:p>
              <a:pPr algn="ctr"/>
              <a:r>
                <a:rPr lang="fr-FR" sz="1400" dirty="0"/>
                <a:t>(SAR </a:t>
              </a:r>
              <a:r>
                <a:rPr lang="fr-FR" sz="1400" dirty="0" err="1"/>
                <a:t>Tomography</a:t>
              </a:r>
              <a:r>
                <a:rPr lang="fr-FR" sz="1400" dirty="0"/>
                <a:t>)</a:t>
              </a:r>
            </a:p>
          </p:txBody>
        </p:sp>
        <p:grpSp>
          <p:nvGrpSpPr>
            <p:cNvPr id="10" name="Groupe 109"/>
            <p:cNvGrpSpPr/>
            <p:nvPr/>
          </p:nvGrpSpPr>
          <p:grpSpPr>
            <a:xfrm>
              <a:off x="6162514" y="1736499"/>
              <a:ext cx="2602170" cy="2554471"/>
              <a:chOff x="6380882" y="1340707"/>
              <a:chExt cx="2602170" cy="2554471"/>
            </a:xfrm>
          </p:grpSpPr>
          <p:grpSp>
            <p:nvGrpSpPr>
              <p:cNvPr id="14" name="Groupe 15"/>
              <p:cNvGrpSpPr/>
              <p:nvPr/>
            </p:nvGrpSpPr>
            <p:grpSpPr>
              <a:xfrm>
                <a:off x="6766228" y="2221701"/>
                <a:ext cx="2051196" cy="1480370"/>
                <a:chOff x="2232560" y="2895186"/>
                <a:chExt cx="3063835" cy="2211203"/>
              </a:xfrm>
            </p:grpSpPr>
            <p:cxnSp>
              <p:nvCxnSpPr>
                <p:cNvPr id="177" name="Connecteur droit avec flèche 176"/>
                <p:cNvCxnSpPr/>
                <p:nvPr/>
              </p:nvCxnSpPr>
              <p:spPr>
                <a:xfrm flipV="1">
                  <a:off x="2232560" y="3574598"/>
                  <a:ext cx="2581859" cy="115180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avec flèche 178"/>
                <p:cNvCxnSpPr/>
                <p:nvPr/>
              </p:nvCxnSpPr>
              <p:spPr>
                <a:xfrm rot="16200000" flipV="1">
                  <a:off x="2676685" y="3567344"/>
                  <a:ext cx="1344315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avec flèche 179"/>
                <p:cNvCxnSpPr/>
                <p:nvPr/>
              </p:nvCxnSpPr>
              <p:spPr>
                <a:xfrm>
                  <a:off x="3334986" y="4213770"/>
                  <a:ext cx="1961409" cy="89261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Forme libre 133"/>
              <p:cNvSpPr/>
              <p:nvPr/>
            </p:nvSpPr>
            <p:spPr>
              <a:xfrm>
                <a:off x="7402258" y="3018344"/>
                <a:ext cx="1478769" cy="667831"/>
              </a:xfrm>
              <a:custGeom>
                <a:avLst/>
                <a:gdLst>
                  <a:gd name="connsiteX0" fmla="*/ 0 w 2208811"/>
                  <a:gd name="connsiteY0" fmla="*/ 688769 h 997527"/>
                  <a:gd name="connsiteX1" fmla="*/ 724395 w 2208811"/>
                  <a:gd name="connsiteY1" fmla="*/ 997527 h 997527"/>
                  <a:gd name="connsiteX2" fmla="*/ 2208811 w 2208811"/>
                  <a:gd name="connsiteY2" fmla="*/ 296883 h 997527"/>
                  <a:gd name="connsiteX3" fmla="*/ 1436914 w 2208811"/>
                  <a:gd name="connsiteY3" fmla="*/ 0 h 997527"/>
                  <a:gd name="connsiteX4" fmla="*/ 0 w 2208811"/>
                  <a:gd name="connsiteY4" fmla="*/ 688769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811" h="997527">
                    <a:moveTo>
                      <a:pt x="0" y="688769"/>
                    </a:moveTo>
                    <a:lnTo>
                      <a:pt x="724395" y="997527"/>
                    </a:lnTo>
                    <a:lnTo>
                      <a:pt x="2208811" y="296883"/>
                    </a:lnTo>
                    <a:lnTo>
                      <a:pt x="1436914" y="0"/>
                    </a:lnTo>
                    <a:lnTo>
                      <a:pt x="0" y="688769"/>
                    </a:lnTo>
                    <a:close/>
                  </a:path>
                </a:pathLst>
              </a:cu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2700">
                <a:solidFill>
                  <a:schemeClr val="accent3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5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9593" y="3031460"/>
                <a:ext cx="182858" cy="40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536" y="2974482"/>
                <a:ext cx="253087" cy="40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" name="Picture 16" descr="tier3leavesSoil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7938" y="2941355"/>
                <a:ext cx="172150" cy="40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" name="ZoneTexte 145"/>
              <p:cNvSpPr txBox="1"/>
              <p:nvPr/>
            </p:nvSpPr>
            <p:spPr>
              <a:xfrm>
                <a:off x="8427806" y="2485685"/>
                <a:ext cx="222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x</a:t>
                </a:r>
              </a:p>
            </p:txBody>
          </p:sp>
          <p:sp>
            <p:nvSpPr>
              <p:cNvPr id="148" name="ZoneTexte 147"/>
              <p:cNvSpPr txBox="1"/>
              <p:nvPr/>
            </p:nvSpPr>
            <p:spPr>
              <a:xfrm>
                <a:off x="8760442" y="3525846"/>
                <a:ext cx="222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y</a:t>
                </a:r>
              </a:p>
            </p:txBody>
          </p:sp>
          <p:sp>
            <p:nvSpPr>
              <p:cNvPr id="153" name="ZoneTexte 152"/>
              <p:cNvSpPr txBox="1"/>
              <p:nvPr/>
            </p:nvSpPr>
            <p:spPr>
              <a:xfrm>
                <a:off x="7493078" y="2107714"/>
                <a:ext cx="222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z</a:t>
                </a:r>
              </a:p>
            </p:txBody>
          </p:sp>
          <p:sp>
            <p:nvSpPr>
              <p:cNvPr id="154" name="ZoneTexte 153"/>
              <p:cNvSpPr txBox="1"/>
              <p:nvPr/>
            </p:nvSpPr>
            <p:spPr>
              <a:xfrm>
                <a:off x="7423471" y="3055451"/>
                <a:ext cx="222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</a:t>
                </a:r>
              </a:p>
            </p:txBody>
          </p:sp>
          <p:grpSp>
            <p:nvGrpSpPr>
              <p:cNvPr id="15" name="Groupe 36"/>
              <p:cNvGrpSpPr/>
              <p:nvPr/>
            </p:nvGrpSpPr>
            <p:grpSpPr>
              <a:xfrm>
                <a:off x="7292602" y="2708015"/>
                <a:ext cx="1062844" cy="644402"/>
                <a:chOff x="3006921" y="3669072"/>
                <a:chExt cx="1587551" cy="962531"/>
              </a:xfrm>
            </p:grpSpPr>
            <p:sp>
              <p:nvSpPr>
                <p:cNvPr id="172" name="Arc 171"/>
                <p:cNvSpPr/>
                <p:nvPr/>
              </p:nvSpPr>
              <p:spPr>
                <a:xfrm rot="19150418" flipV="1">
                  <a:off x="3006921" y="36690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rot="19150418" flipV="1">
                  <a:off x="3052446" y="3726472"/>
                  <a:ext cx="1542026" cy="905131"/>
                </a:xfrm>
                <a:prstGeom prst="arc">
                  <a:avLst>
                    <a:gd name="adj1" fmla="val 15223139"/>
                    <a:gd name="adj2" fmla="val 19944280"/>
                  </a:avLst>
                </a:prstGeom>
                <a:ln w="9525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4" name="Connecteur droit 173"/>
                <p:cNvCxnSpPr/>
                <p:nvPr/>
              </p:nvCxnSpPr>
              <p:spPr>
                <a:xfrm>
                  <a:off x="4417675" y="3978231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cteur droit 175"/>
                <p:cNvCxnSpPr/>
                <p:nvPr/>
              </p:nvCxnSpPr>
              <p:spPr>
                <a:xfrm>
                  <a:off x="3952575" y="4546256"/>
                  <a:ext cx="46800" cy="360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6" name="Forme libre 155"/>
              <p:cNvSpPr/>
              <p:nvPr/>
            </p:nvSpPr>
            <p:spPr>
              <a:xfrm>
                <a:off x="7931918" y="2914192"/>
                <a:ext cx="334536" cy="414187"/>
              </a:xfrm>
              <a:custGeom>
                <a:avLst/>
                <a:gdLst>
                  <a:gd name="connsiteX0" fmla="*/ 0 w 499691"/>
                  <a:gd name="connsiteY0" fmla="*/ 574474 h 618664"/>
                  <a:gd name="connsiteX1" fmla="*/ 95179 w 499691"/>
                  <a:gd name="connsiteY1" fmla="*/ 503089 h 618664"/>
                  <a:gd name="connsiteX2" fmla="*/ 169963 w 499691"/>
                  <a:gd name="connsiteY2" fmla="*/ 435104 h 618664"/>
                  <a:gd name="connsiteX3" fmla="*/ 237948 w 499691"/>
                  <a:gd name="connsiteY3" fmla="*/ 367119 h 618664"/>
                  <a:gd name="connsiteX4" fmla="*/ 319530 w 499691"/>
                  <a:gd name="connsiteY4" fmla="*/ 261742 h 618664"/>
                  <a:gd name="connsiteX5" fmla="*/ 387515 w 499691"/>
                  <a:gd name="connsiteY5" fmla="*/ 152966 h 618664"/>
                  <a:gd name="connsiteX6" fmla="*/ 431705 w 499691"/>
                  <a:gd name="connsiteY6" fmla="*/ 54388 h 618664"/>
                  <a:gd name="connsiteX7" fmla="*/ 445302 w 499691"/>
                  <a:gd name="connsiteY7" fmla="*/ 0 h 618664"/>
                  <a:gd name="connsiteX8" fmla="*/ 499691 w 499691"/>
                  <a:gd name="connsiteY8" fmla="*/ 33992 h 618664"/>
                  <a:gd name="connsiteX9" fmla="*/ 486094 w 499691"/>
                  <a:gd name="connsiteY9" fmla="*/ 84981 h 618664"/>
                  <a:gd name="connsiteX10" fmla="*/ 458899 w 499691"/>
                  <a:gd name="connsiteY10" fmla="*/ 149567 h 618664"/>
                  <a:gd name="connsiteX11" fmla="*/ 431705 w 499691"/>
                  <a:gd name="connsiteY11" fmla="*/ 207354 h 618664"/>
                  <a:gd name="connsiteX12" fmla="*/ 404511 w 499691"/>
                  <a:gd name="connsiteY12" fmla="*/ 254944 h 618664"/>
                  <a:gd name="connsiteX13" fmla="*/ 363720 w 499691"/>
                  <a:gd name="connsiteY13" fmla="*/ 319530 h 618664"/>
                  <a:gd name="connsiteX14" fmla="*/ 322929 w 499691"/>
                  <a:gd name="connsiteY14" fmla="*/ 373918 h 618664"/>
                  <a:gd name="connsiteX15" fmla="*/ 285537 w 499691"/>
                  <a:gd name="connsiteY15" fmla="*/ 418108 h 618664"/>
                  <a:gd name="connsiteX16" fmla="*/ 241347 w 499691"/>
                  <a:gd name="connsiteY16" fmla="*/ 465698 h 618664"/>
                  <a:gd name="connsiteX17" fmla="*/ 200556 w 499691"/>
                  <a:gd name="connsiteY17" fmla="*/ 506489 h 618664"/>
                  <a:gd name="connsiteX18" fmla="*/ 156366 w 499691"/>
                  <a:gd name="connsiteY18" fmla="*/ 547280 h 618664"/>
                  <a:gd name="connsiteX19" fmla="*/ 95179 w 499691"/>
                  <a:gd name="connsiteY19" fmla="*/ 594869 h 618664"/>
                  <a:gd name="connsiteX20" fmla="*/ 64586 w 499691"/>
                  <a:gd name="connsiteY20" fmla="*/ 618664 h 618664"/>
                  <a:gd name="connsiteX21" fmla="*/ 0 w 499691"/>
                  <a:gd name="connsiteY21" fmla="*/ 574474 h 61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99691" h="618664">
                    <a:moveTo>
                      <a:pt x="0" y="574474"/>
                    </a:moveTo>
                    <a:lnTo>
                      <a:pt x="95179" y="503089"/>
                    </a:lnTo>
                    <a:lnTo>
                      <a:pt x="169963" y="435104"/>
                    </a:lnTo>
                    <a:lnTo>
                      <a:pt x="237948" y="367119"/>
                    </a:lnTo>
                    <a:lnTo>
                      <a:pt x="319530" y="261742"/>
                    </a:lnTo>
                    <a:lnTo>
                      <a:pt x="387515" y="152966"/>
                    </a:lnTo>
                    <a:lnTo>
                      <a:pt x="431705" y="54388"/>
                    </a:lnTo>
                    <a:lnTo>
                      <a:pt x="445302" y="0"/>
                    </a:lnTo>
                    <a:lnTo>
                      <a:pt x="499691" y="33992"/>
                    </a:lnTo>
                    <a:lnTo>
                      <a:pt x="486094" y="84981"/>
                    </a:lnTo>
                    <a:lnTo>
                      <a:pt x="458899" y="149567"/>
                    </a:lnTo>
                    <a:lnTo>
                      <a:pt x="431705" y="207354"/>
                    </a:lnTo>
                    <a:lnTo>
                      <a:pt x="404511" y="254944"/>
                    </a:lnTo>
                    <a:lnTo>
                      <a:pt x="363720" y="319530"/>
                    </a:lnTo>
                    <a:lnTo>
                      <a:pt x="322929" y="373918"/>
                    </a:lnTo>
                    <a:lnTo>
                      <a:pt x="285537" y="418108"/>
                    </a:lnTo>
                    <a:lnTo>
                      <a:pt x="241347" y="465698"/>
                    </a:lnTo>
                    <a:lnTo>
                      <a:pt x="200556" y="506489"/>
                    </a:lnTo>
                    <a:lnTo>
                      <a:pt x="156366" y="547280"/>
                    </a:lnTo>
                    <a:lnTo>
                      <a:pt x="95179" y="594869"/>
                    </a:lnTo>
                    <a:lnTo>
                      <a:pt x="64586" y="618664"/>
                    </a:lnTo>
                    <a:lnTo>
                      <a:pt x="0" y="574474"/>
                    </a:lnTo>
                    <a:close/>
                  </a:path>
                </a:pathLst>
              </a:custGeom>
              <a:solidFill>
                <a:srgbClr val="C0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7" name="Connecteur droit 156"/>
              <p:cNvCxnSpPr>
                <a:endCxn id="156" idx="3"/>
              </p:cNvCxnSpPr>
              <p:nvPr/>
            </p:nvCxnSpPr>
            <p:spPr>
              <a:xfrm>
                <a:off x="6593681" y="1797844"/>
                <a:ext cx="1497540" cy="1362129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>
                <a:endCxn id="156" idx="3"/>
              </p:cNvCxnSpPr>
              <p:nvPr/>
            </p:nvCxnSpPr>
            <p:spPr>
              <a:xfrm>
                <a:off x="6891338" y="1781175"/>
                <a:ext cx="1199883" cy="1378798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>
                <a:endCxn id="156" idx="3"/>
              </p:cNvCxnSpPr>
              <p:nvPr/>
            </p:nvCxnSpPr>
            <p:spPr>
              <a:xfrm>
                <a:off x="7200900" y="1754981"/>
                <a:ext cx="890321" cy="1404992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>
                <a:endCxn id="156" idx="3"/>
              </p:cNvCxnSpPr>
              <p:nvPr/>
            </p:nvCxnSpPr>
            <p:spPr>
              <a:xfrm>
                <a:off x="7512844" y="1740694"/>
                <a:ext cx="578377" cy="1419279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rot="600000" flipV="1">
                <a:off x="6380882" y="1340707"/>
                <a:ext cx="1160891" cy="731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 rot="600000" flipV="1">
                <a:off x="6533282" y="1386232"/>
                <a:ext cx="1160891" cy="731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cteur droit 163"/>
              <p:cNvCxnSpPr/>
              <p:nvPr/>
            </p:nvCxnSpPr>
            <p:spPr>
              <a:xfrm rot="600000" flipV="1">
                <a:off x="6677783" y="1423834"/>
                <a:ext cx="1160891" cy="731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/>
              <p:nvPr/>
            </p:nvCxnSpPr>
            <p:spPr>
              <a:xfrm rot="600000" flipV="1">
                <a:off x="6830183" y="1469359"/>
                <a:ext cx="1160891" cy="731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8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6464288" y="1704744"/>
                <a:ext cx="359429" cy="216967"/>
              </a:xfrm>
              <a:prstGeom prst="rect">
                <a:avLst/>
              </a:prstGeom>
              <a:noFill/>
            </p:spPr>
          </p:pic>
          <p:pic>
            <p:nvPicPr>
              <p:cNvPr id="169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6769095" y="1690455"/>
                <a:ext cx="359429" cy="216967"/>
              </a:xfrm>
              <a:prstGeom prst="rect">
                <a:avLst/>
              </a:prstGeom>
              <a:noFill/>
            </p:spPr>
          </p:pic>
          <p:pic>
            <p:nvPicPr>
              <p:cNvPr id="170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7066746" y="1661881"/>
                <a:ext cx="359429" cy="216967"/>
              </a:xfrm>
              <a:prstGeom prst="rect">
                <a:avLst/>
              </a:prstGeom>
              <a:noFill/>
            </p:spPr>
          </p:pic>
          <p:pic>
            <p:nvPicPr>
              <p:cNvPr id="171" name="Picture 1" descr="E:\BIOMASS\UCM\Satellite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7532">
                <a:off x="7373921" y="1647594"/>
                <a:ext cx="359429" cy="216967"/>
              </a:xfrm>
              <a:prstGeom prst="rect">
                <a:avLst/>
              </a:prstGeom>
              <a:noFill/>
            </p:spPr>
          </p:pic>
        </p:grpSp>
        <p:sp>
          <p:nvSpPr>
            <p:cNvPr id="110" name="Flèche vers le bas 109"/>
            <p:cNvSpPr/>
            <p:nvPr/>
          </p:nvSpPr>
          <p:spPr>
            <a:xfrm>
              <a:off x="6921692" y="4549267"/>
              <a:ext cx="627797" cy="50496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0291" y="4939934"/>
              <a:ext cx="2596814" cy="1448562"/>
            </a:xfrm>
            <a:prstGeom prst="rect">
              <a:avLst/>
            </a:prstGeom>
          </p:spPr>
        </p:pic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4000" y="160076"/>
            <a:ext cx="7505700" cy="430887"/>
          </a:xfrm>
        </p:spPr>
        <p:txBody>
          <a:bodyPr/>
          <a:lstStyle/>
          <a:p>
            <a:r>
              <a:rPr lang="en-GB" dirty="0" smtClean="0"/>
              <a:t>Biomass: 3 independent </a:t>
            </a:r>
            <a:r>
              <a:rPr lang="en-GB" dirty="0"/>
              <a:t>types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8036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79400" y="166765"/>
            <a:ext cx="7469844" cy="426602"/>
          </a:xfrm>
          <a:prstGeom prst="rect">
            <a:avLst/>
          </a:prstGeom>
          <a:noFill/>
        </p:spPr>
        <p:txBody>
          <a:bodyPr wrap="square" lIns="87191" tIns="43598" rIns="87191" bIns="43598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Preparatory Science Activities</a:t>
            </a:r>
            <a:endParaRPr lang="en-US" sz="22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/>
        </p:nvSpPr>
        <p:spPr bwMode="auto">
          <a:xfrm>
            <a:off x="368300" y="757829"/>
            <a:ext cx="8496300" cy="531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91" tIns="43598" rIns="87191" bIns="43598"/>
          <a:lstStyle/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Airborne campaigns to support the mission: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 err="1">
                <a:solidFill>
                  <a:schemeClr val="bg2"/>
                </a:solidFill>
              </a:rPr>
              <a:t>AfriScat</a:t>
            </a:r>
            <a:r>
              <a:rPr lang="en-US" sz="2000" dirty="0">
                <a:solidFill>
                  <a:schemeClr val="bg2"/>
                </a:solidFill>
              </a:rPr>
              <a:t> in Ghana, </a:t>
            </a:r>
            <a:r>
              <a:rPr lang="en-US" sz="2000" dirty="0" err="1">
                <a:solidFill>
                  <a:schemeClr val="bg2"/>
                </a:solidFill>
              </a:rPr>
              <a:t>AfriSAR</a:t>
            </a:r>
            <a:r>
              <a:rPr lang="en-US" sz="2000" dirty="0">
                <a:solidFill>
                  <a:schemeClr val="bg2"/>
                </a:solidFill>
              </a:rPr>
              <a:t> in Gabon, </a:t>
            </a:r>
            <a:r>
              <a:rPr lang="en-US" sz="2000" dirty="0" err="1">
                <a:solidFill>
                  <a:schemeClr val="bg2"/>
                </a:solidFill>
              </a:rPr>
              <a:t>BorealScat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</a:rPr>
              <a:t>AfriLidar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 http://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www.esa.int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Our_Activities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Observing_the_Earth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The_Living_Planet_Programme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/Campaigns</a:t>
            </a:r>
            <a:endParaRPr lang="en-US" sz="20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International </a:t>
            </a:r>
            <a:r>
              <a:rPr lang="en-US" sz="2000" dirty="0">
                <a:solidFill>
                  <a:schemeClr val="bg2"/>
                </a:solidFill>
              </a:rPr>
              <a:t>Forest Biomass Network (IFBN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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http://www.forest-observation-system.net/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Biomass Retrieval </a:t>
            </a:r>
            <a:r>
              <a:rPr lang="en-US" sz="2000" dirty="0" err="1">
                <a:solidFill>
                  <a:schemeClr val="bg2"/>
                </a:solidFill>
              </a:rPr>
              <a:t>Intercomparison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Exercise </a:t>
            </a:r>
            <a:r>
              <a:rPr lang="en-US" sz="2000" dirty="0">
                <a:solidFill>
                  <a:schemeClr val="bg2"/>
                </a:solidFill>
              </a:rPr>
              <a:t>(</a:t>
            </a:r>
            <a:r>
              <a:rPr lang="en-US" sz="2000" dirty="0">
                <a:solidFill>
                  <a:schemeClr val="bg2"/>
                </a:solidFill>
              </a:rPr>
              <a:t>BRIX) </a:t>
            </a:r>
            <a:r>
              <a:rPr lang="en-US" sz="2000" dirty="0">
                <a:solidFill>
                  <a:schemeClr val="bg2"/>
                </a:solidFill>
              </a:rPr>
              <a:t>to run from July </a:t>
            </a:r>
            <a:r>
              <a:rPr lang="en-US" sz="2000" dirty="0">
                <a:solidFill>
                  <a:schemeClr val="bg2"/>
                </a:solidFill>
              </a:rPr>
              <a:t>2017 to February </a:t>
            </a:r>
            <a:r>
              <a:rPr lang="en-US" sz="2000" dirty="0">
                <a:solidFill>
                  <a:schemeClr val="bg2"/>
                </a:solidFill>
              </a:rPr>
              <a:t>2018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with 12 teams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  <a:sym typeface="Wingdings"/>
              </a:rPr>
              <a:t>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https://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earth.esa.int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/web/</a:t>
            </a:r>
            <a:r>
              <a:rPr lang="en-US" sz="20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sppa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/meetings-workshops/hosted-and-co-sponsored- meetings/brix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GlobBiomass User </a:t>
            </a:r>
            <a:r>
              <a:rPr lang="en-US" sz="2000" dirty="0">
                <a:solidFill>
                  <a:schemeClr val="bg2"/>
                </a:solidFill>
              </a:rPr>
              <a:t>meeting at FAO</a:t>
            </a:r>
            <a:r>
              <a:rPr lang="en-US" sz="2000" dirty="0">
                <a:solidFill>
                  <a:schemeClr val="bg2"/>
                </a:solidFill>
              </a:rPr>
              <a:t>, 11-13 September 2017</a:t>
            </a: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2"/>
                </a:solidFill>
              </a:rPr>
              <a:t>Workshop on “</a:t>
            </a:r>
            <a:r>
              <a:rPr lang="en-US" sz="2000" dirty="0">
                <a:solidFill>
                  <a:schemeClr val="bg2"/>
                </a:solidFill>
              </a:rPr>
              <a:t>Measuring Forest Structure Parameters using Space-Based Observing Systems” is </a:t>
            </a:r>
            <a:r>
              <a:rPr lang="en-US" sz="2000" dirty="0" err="1">
                <a:solidFill>
                  <a:schemeClr val="bg2"/>
                </a:solidFill>
              </a:rPr>
              <a:t>organised</a:t>
            </a:r>
            <a:r>
              <a:rPr lang="en-US" sz="2000" dirty="0">
                <a:solidFill>
                  <a:schemeClr val="bg2"/>
                </a:solidFill>
              </a:rPr>
              <a:t> at ISSI in Bern on 6-10 </a:t>
            </a:r>
            <a:r>
              <a:rPr lang="en-US" sz="2000" dirty="0">
                <a:solidFill>
                  <a:schemeClr val="bg2"/>
                </a:solidFill>
              </a:rPr>
              <a:t>November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2017</a:t>
            </a:r>
            <a:endParaRPr lang="en-US" sz="2000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9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solidFill>
                <a:schemeClr val="bg2"/>
              </a:solidFill>
            </a:endParaRPr>
          </a:p>
          <a:p>
            <a:pPr marL="326969" indent="-326969">
              <a:spcBef>
                <a:spcPct val="20000"/>
              </a:spcBef>
              <a:buFontTx/>
              <a:buChar char="•"/>
              <a:defRPr/>
            </a:pPr>
            <a:endParaRPr lang="en-US" sz="2300" dirty="0">
              <a:latin typeface="Calibri" charset="0"/>
              <a:cs typeface="Calibri" charset="0"/>
            </a:endParaRPr>
          </a:p>
          <a:p>
            <a:pPr marL="326969" indent="-326969">
              <a:spcBef>
                <a:spcPct val="20000"/>
              </a:spcBef>
              <a:defRPr/>
            </a:pPr>
            <a:endParaRPr lang="en-US" sz="25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183743"/>
      </p:ext>
    </p:extLst>
  </p:cSld>
  <p:clrMapOvr>
    <a:masterClrMapping/>
  </p:clrMapOvr>
  <p:transition xmlns:p14="http://schemas.microsoft.com/office/powerpoint/2010/main" advTm="652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NEW_Forestry@ESA_EARSEL_0916_Seifert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1_NEW_Forestry@ESA_EARSEL_0916_Seifert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NEW_Forestry@ESA_EARSEL_0916_Seifert.potx</Template>
  <TotalTime>3725</TotalTime>
  <Words>142</Words>
  <Application>Microsoft Macintosh PowerPoint</Application>
  <PresentationFormat>On-screen Show (4:3)</PresentationFormat>
  <Paragraphs>59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NEW_Forestry@ESA_EARSEL_0916_Seifert</vt:lpstr>
      <vt:lpstr>1_NEW_Forestry@ESA_EARSEL_0916_Seifert</vt:lpstr>
      <vt:lpstr>PowerPoint Presentation</vt:lpstr>
      <vt:lpstr>Biomass: 3 independent types of information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Frank Martin Seifert</cp:lastModifiedBy>
  <cp:revision>485</cp:revision>
  <cp:lastPrinted>2008-08-26T16:26:23Z</cp:lastPrinted>
  <dcterms:created xsi:type="dcterms:W3CDTF">2009-03-03T09:28:14Z</dcterms:created>
  <dcterms:modified xsi:type="dcterms:W3CDTF">2017-09-06T16:03:07Z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