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16" y="-6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E6CE-FEB7-4077-B424-116B9CE8FAF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E50EC-BE3F-4A84-A961-E91EA6808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" y="0"/>
            <a:ext cx="121913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1" y="1914525"/>
            <a:ext cx="6692700" cy="2867025"/>
          </a:xfrm>
        </p:spPr>
        <p:txBody>
          <a:bodyPr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631" y="5505450"/>
            <a:ext cx="4631194" cy="924976"/>
          </a:xfrm>
        </p:spPr>
        <p:txBody>
          <a:bodyPr anchor="b"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date / event info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28624"/>
            <a:ext cx="1847849" cy="5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4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25625"/>
            <a:ext cx="5587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7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call-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25625"/>
            <a:ext cx="3726000" cy="4351338"/>
          </a:xfrm>
          <a:solidFill>
            <a:schemeClr val="accent1"/>
          </a:solidFill>
        </p:spPr>
        <p:txBody>
          <a:bodyPr lIns="144000" tIns="180000" rIns="144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8898" y="1825625"/>
            <a:ext cx="745110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8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0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0" y="5910263"/>
            <a:ext cx="714375" cy="947737"/>
          </a:xfrm>
          <a:prstGeom prst="triangle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0372725" y="5910263"/>
            <a:ext cx="1819275" cy="94730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5625"/>
            <a:ext cx="1132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 of NovaSAR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6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37" y="136525"/>
            <a:ext cx="11328000" cy="1325563"/>
          </a:xfrm>
        </p:spPr>
        <p:txBody>
          <a:bodyPr/>
          <a:lstStyle/>
          <a:p>
            <a:r>
              <a:rPr lang="en-GB" dirty="0" smtClean="0"/>
              <a:t>NovaSAR programme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95663"/>
            <a:ext cx="11328000" cy="50820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2200" dirty="0"/>
              <a:t>Demonstration </a:t>
            </a:r>
            <a:r>
              <a:rPr lang="en-GB" altLang="en-US" sz="2200" dirty="0"/>
              <a:t>Synthetic Aperture Radar (SAR) </a:t>
            </a:r>
            <a:r>
              <a:rPr lang="en-GB" altLang="en-US" sz="2200" dirty="0"/>
              <a:t>mission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 smtClean="0"/>
              <a:t>Designed for lower cost missions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 smtClean="0"/>
              <a:t>S-band (3.1 – 3.3 GHz)</a:t>
            </a:r>
            <a:endParaRPr lang="en-GB" altLang="en-US" sz="1700" dirty="0"/>
          </a:p>
          <a:p>
            <a:pPr lvl="1">
              <a:lnSpc>
                <a:spcPct val="80000"/>
              </a:lnSpc>
            </a:pPr>
            <a:r>
              <a:rPr lang="en-GB" altLang="en-US" sz="1700" dirty="0"/>
              <a:t>Medium resolution with wide coverage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/>
              <a:t>Multiple modes and multi-polarisation (non-coherent)</a:t>
            </a:r>
          </a:p>
          <a:p>
            <a:pPr lvl="1">
              <a:lnSpc>
                <a:spcPct val="80000"/>
              </a:lnSpc>
              <a:buFont typeface="Symbol" pitchFamily="18" charset="2"/>
              <a:buChar char="Þ"/>
            </a:pPr>
            <a:endParaRPr lang="en-GB" altLang="en-US" sz="1200" i="1" dirty="0"/>
          </a:p>
          <a:p>
            <a:pPr>
              <a:lnSpc>
                <a:spcPct val="80000"/>
              </a:lnSpc>
            </a:pPr>
            <a:r>
              <a:rPr lang="en-GB" altLang="en-US" sz="2200" dirty="0"/>
              <a:t>First satellite launching November 2017</a:t>
            </a:r>
          </a:p>
          <a:p>
            <a:pPr lvl="1">
              <a:lnSpc>
                <a:spcPct val="80000"/>
              </a:lnSpc>
            </a:pPr>
            <a:r>
              <a:rPr lang="en-GB" altLang="en-US" sz="1700" dirty="0"/>
              <a:t>Polar Orbit, SSO </a:t>
            </a:r>
            <a:r>
              <a:rPr lang="en-GB" altLang="en-US" sz="1700" dirty="0" smtClean="0"/>
              <a:t>LTAN</a:t>
            </a:r>
          </a:p>
          <a:p>
            <a:pPr lvl="1">
              <a:lnSpc>
                <a:spcPct val="80000"/>
              </a:lnSpc>
            </a:pPr>
            <a:endParaRPr lang="en-GB" altLang="en-US" sz="1600" dirty="0"/>
          </a:p>
          <a:p>
            <a:pPr>
              <a:lnSpc>
                <a:spcPct val="80000"/>
              </a:lnSpc>
            </a:pPr>
            <a:r>
              <a:rPr lang="en-GB" altLang="en-US" sz="2200" dirty="0"/>
              <a:t>Data becoming available around April 2018</a:t>
            </a:r>
          </a:p>
          <a:p>
            <a:pPr lvl="2">
              <a:lnSpc>
                <a:spcPct val="80000"/>
              </a:lnSpc>
            </a:pPr>
            <a:endParaRPr lang="en-GB" altLang="en-US" sz="1200" dirty="0"/>
          </a:p>
          <a:p>
            <a:pPr>
              <a:lnSpc>
                <a:spcPct val="80000"/>
              </a:lnSpc>
            </a:pPr>
            <a:r>
              <a:rPr lang="en-GB" altLang="en-US" sz="2200" dirty="0"/>
              <a:t>UK Government involvement</a:t>
            </a:r>
          </a:p>
          <a:p>
            <a:pPr lvl="1"/>
            <a:r>
              <a:rPr lang="en-GB" altLang="en-US" sz="1700" dirty="0"/>
              <a:t>Grant to support development </a:t>
            </a:r>
          </a:p>
          <a:p>
            <a:pPr lvl="1"/>
            <a:r>
              <a:rPr lang="en-GB" altLang="en-US" sz="1700" dirty="0" smtClean="0"/>
              <a:t>Will receive 15</a:t>
            </a:r>
            <a:r>
              <a:rPr lang="en-GB" altLang="en-US" sz="1700" dirty="0"/>
              <a:t>% of the data </a:t>
            </a:r>
          </a:p>
          <a:p>
            <a:pPr lvl="2"/>
            <a:r>
              <a:rPr lang="en-GB" altLang="en-US" sz="1700" dirty="0" smtClean="0"/>
              <a:t>Data </a:t>
            </a:r>
            <a:r>
              <a:rPr lang="en-GB" altLang="en-US" sz="1700" dirty="0"/>
              <a:t>freely available </a:t>
            </a:r>
            <a:r>
              <a:rPr lang="en-GB" altLang="en-US" sz="1700" dirty="0" smtClean="0"/>
              <a:t>for R&amp;D</a:t>
            </a:r>
          </a:p>
          <a:p>
            <a:pPr lvl="2"/>
            <a:r>
              <a:rPr lang="en-GB" altLang="en-US" sz="1700" dirty="0" smtClean="0"/>
              <a:t>Will be a UK user group </a:t>
            </a:r>
            <a:endParaRPr lang="en-GB" altLang="en-US" sz="1700" dirty="0"/>
          </a:p>
          <a:p>
            <a:pPr lvl="1"/>
            <a:r>
              <a:rPr lang="en-GB" altLang="en-US" sz="1700" dirty="0" smtClean="0"/>
              <a:t>UK </a:t>
            </a:r>
            <a:r>
              <a:rPr lang="en-GB" altLang="en-US" sz="1700" dirty="0"/>
              <a:t>Space Applications Catapult</a:t>
            </a:r>
          </a:p>
          <a:p>
            <a:pPr lvl="2"/>
            <a:r>
              <a:rPr lang="en-GB" altLang="en-US" sz="1700" dirty="0"/>
              <a:t>Handling user requests for imagery</a:t>
            </a:r>
          </a:p>
          <a:p>
            <a:pPr lvl="2"/>
            <a:r>
              <a:rPr lang="en-GB" altLang="en-US" sz="1700" dirty="0"/>
              <a:t>Storing and archiving data</a:t>
            </a:r>
          </a:p>
          <a:p>
            <a:pPr lvl="2"/>
            <a:r>
              <a:rPr lang="en-GB" altLang="en-US" sz="1700" dirty="0"/>
              <a:t>Making data available on </a:t>
            </a:r>
            <a:r>
              <a:rPr lang="en-GB" altLang="en-US" sz="1700" dirty="0" smtClean="0"/>
              <a:t>portal</a:t>
            </a:r>
            <a:endParaRPr lang="en-GB" alt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3420228"/>
            <a:ext cx="1739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01" y="943895"/>
            <a:ext cx="297480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968" y="100430"/>
            <a:ext cx="11328000" cy="1325563"/>
          </a:xfrm>
        </p:spPr>
        <p:txBody>
          <a:bodyPr/>
          <a:lstStyle/>
          <a:p>
            <a:r>
              <a:rPr lang="en-GB" altLang="en-US" dirty="0" smtClean="0"/>
              <a:t>Mission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91" y="1268997"/>
            <a:ext cx="11233149" cy="5073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000" dirty="0" smtClean="0"/>
              <a:t>Design lifetime 7 years</a:t>
            </a:r>
            <a:endParaRPr lang="en-GB" altLang="en-US" sz="2000" dirty="0"/>
          </a:p>
          <a:p>
            <a:pPr>
              <a:defRPr/>
            </a:pPr>
            <a:endParaRPr lang="en-GB" altLang="en-US" sz="1050" dirty="0"/>
          </a:p>
          <a:p>
            <a:pPr>
              <a:defRPr/>
            </a:pPr>
            <a:r>
              <a:rPr lang="en-GB" altLang="en-US" sz="2000" dirty="0"/>
              <a:t>Multiple imaging modes</a:t>
            </a:r>
          </a:p>
          <a:p>
            <a:pPr lvl="1">
              <a:defRPr/>
            </a:pPr>
            <a:r>
              <a:rPr lang="en-GB" altLang="en-US" sz="1600" dirty="0" smtClean="0"/>
              <a:t>From high resolution to wide area coverage</a:t>
            </a:r>
          </a:p>
          <a:p>
            <a:pPr>
              <a:defRPr/>
            </a:pPr>
            <a:endParaRPr lang="en-GB" altLang="en-US" sz="1100" dirty="0"/>
          </a:p>
          <a:p>
            <a:pPr>
              <a:defRPr/>
            </a:pPr>
            <a:r>
              <a:rPr lang="en-GB" altLang="en-US" sz="2000" dirty="0" smtClean="0"/>
              <a:t>Multi-polarisations</a:t>
            </a:r>
            <a:endParaRPr lang="en-GB" altLang="en-US" sz="2000" dirty="0"/>
          </a:p>
          <a:p>
            <a:pPr lvl="1">
              <a:defRPr/>
            </a:pPr>
            <a:r>
              <a:rPr lang="en-GB" altLang="en-US" sz="1600" dirty="0"/>
              <a:t>HH, VV, VH, HV possible</a:t>
            </a:r>
          </a:p>
          <a:p>
            <a:pPr lvl="1">
              <a:defRPr/>
            </a:pPr>
            <a:r>
              <a:rPr lang="en-GB" altLang="en-US" sz="1600" dirty="0"/>
              <a:t>Single, dual, tri and quad polar imaging available BUT with some compromise in resolution or swath</a:t>
            </a:r>
          </a:p>
          <a:p>
            <a:pPr>
              <a:defRPr/>
            </a:pPr>
            <a:endParaRPr lang="en-GB" altLang="en-US" sz="1100" dirty="0"/>
          </a:p>
          <a:p>
            <a:pPr>
              <a:defRPr/>
            </a:pPr>
            <a:r>
              <a:rPr lang="en-GB" altLang="en-US" sz="2000" dirty="0" smtClean="0"/>
              <a:t>Payload duty cycle</a:t>
            </a:r>
            <a:endParaRPr lang="en-GB" altLang="en-US" sz="2000" dirty="0"/>
          </a:p>
          <a:p>
            <a:pPr lvl="1">
              <a:defRPr/>
            </a:pPr>
            <a:r>
              <a:rPr lang="en-GB" altLang="en-US" sz="1600" dirty="0"/>
              <a:t>Payload orbital duty cycle of &gt;</a:t>
            </a:r>
            <a:r>
              <a:rPr lang="en-GB" altLang="en-US" sz="1600" dirty="0" smtClean="0"/>
              <a:t>120 s </a:t>
            </a:r>
            <a:endParaRPr lang="en-GB" altLang="en-US" sz="1600" dirty="0"/>
          </a:p>
          <a:p>
            <a:pPr lvl="1">
              <a:defRPr/>
            </a:pPr>
            <a:r>
              <a:rPr lang="en-GB" altLang="en-US" sz="1600" dirty="0" smtClean="0"/>
              <a:t>Multiple images or single image &gt;800 km long</a:t>
            </a:r>
            <a:endParaRPr lang="en-GB" altLang="en-US" sz="1600" dirty="0"/>
          </a:p>
          <a:p>
            <a:pPr>
              <a:defRPr/>
            </a:pPr>
            <a:endParaRPr lang="en-GB" altLang="en-US" sz="1100" dirty="0">
              <a:solidFill>
                <a:srgbClr val="173267"/>
              </a:solidFill>
            </a:endParaRPr>
          </a:p>
          <a:p>
            <a:pPr>
              <a:defRPr/>
            </a:pPr>
            <a:r>
              <a:rPr lang="en-GB" altLang="en-US" sz="2000" dirty="0"/>
              <a:t>Imagery products </a:t>
            </a:r>
            <a:endParaRPr lang="en-GB" altLang="en-US" sz="2000" dirty="0" smtClean="0"/>
          </a:p>
          <a:p>
            <a:pPr lvl="1">
              <a:defRPr/>
            </a:pPr>
            <a:r>
              <a:rPr lang="en-GB" altLang="en-US" sz="1600" dirty="0" smtClean="0"/>
              <a:t>Expected outputs: L1, L2, L2+</a:t>
            </a:r>
          </a:p>
          <a:p>
            <a:pPr lvl="1">
              <a:defRPr/>
            </a:pPr>
            <a:r>
              <a:rPr lang="en-GB" altLang="en-US" sz="1600" dirty="0"/>
              <a:t>L2 include </a:t>
            </a:r>
            <a:r>
              <a:rPr lang="en-GB" altLang="en-US" sz="1600" dirty="0" smtClean="0"/>
              <a:t>GEC (Geo-coded </a:t>
            </a:r>
            <a:r>
              <a:rPr lang="en-GB" altLang="en-US" sz="1600" dirty="0"/>
              <a:t>Ellipsoid </a:t>
            </a:r>
            <a:r>
              <a:rPr lang="en-GB" altLang="en-US" sz="1600" dirty="0" smtClean="0"/>
              <a:t>Corrected) and </a:t>
            </a:r>
            <a:r>
              <a:rPr lang="en-GB" altLang="en-US" sz="1600" dirty="0"/>
              <a:t>O</a:t>
            </a:r>
            <a:r>
              <a:rPr lang="en-GB" altLang="en-US" sz="1600" dirty="0" smtClean="0"/>
              <a:t>rtho-rectified </a:t>
            </a:r>
            <a:r>
              <a:rPr lang="en-GB" altLang="en-US" sz="1600" dirty="0"/>
              <a:t>products </a:t>
            </a:r>
            <a:endParaRPr lang="en-GB" altLang="en-US" sz="1600" dirty="0" smtClean="0"/>
          </a:p>
          <a:p>
            <a:pPr lvl="2">
              <a:lnSpc>
                <a:spcPct val="80000"/>
              </a:lnSpc>
            </a:pPr>
            <a:endParaRPr lang="en-GB" altLang="en-US" sz="1200" dirty="0" smtClean="0"/>
          </a:p>
        </p:txBody>
      </p:sp>
      <p:pic>
        <p:nvPicPr>
          <p:cNvPr id="7" name="Picture 6" descr="EOS-A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39" y="324519"/>
            <a:ext cx="155998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OS-A 001"/>
          <p:cNvPicPr>
            <a:picLocks noChangeAspect="1" noChangeArrowheads="1"/>
          </p:cNvPicPr>
          <p:nvPr/>
        </p:nvPicPr>
        <p:blipFill>
          <a:blip r:embed="rId3">
            <a:lum bright="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22" y="2011111"/>
            <a:ext cx="1631951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ionics Layout 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r="17148"/>
          <a:stretch>
            <a:fillRect/>
          </a:stretch>
        </p:blipFill>
        <p:spPr bwMode="auto">
          <a:xfrm>
            <a:off x="8455639" y="4304048"/>
            <a:ext cx="189018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24047"/>
            <a:ext cx="11328000" cy="1325563"/>
          </a:xfrm>
        </p:spPr>
        <p:txBody>
          <a:bodyPr/>
          <a:lstStyle/>
          <a:p>
            <a:r>
              <a:rPr lang="en-GB" dirty="0" smtClean="0"/>
              <a:t>Baseline operating modes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774893"/>
              </p:ext>
            </p:extLst>
          </p:nvPr>
        </p:nvGraphicFramePr>
        <p:xfrm>
          <a:off x="731707" y="1699721"/>
          <a:ext cx="1009258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193"/>
                <a:gridCol w="1820254"/>
                <a:gridCol w="1982624"/>
                <a:gridCol w="1871529"/>
                <a:gridCol w="1862983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Modes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Typical swath width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Spatial resolution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Incidence angle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looks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ScanSAR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16 - 30 </a:t>
                      </a:r>
                      <a:r>
                        <a:rPr lang="en-GB" dirty="0" err="1" smtClean="0"/>
                        <a:t>deg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Maritime Surveillance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 400 </a:t>
                      </a:r>
                      <a:r>
                        <a:rPr lang="en-GB" dirty="0" smtClean="0"/>
                        <a:t>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r>
                        <a:rPr lang="en-GB" baseline="0" dirty="0" smtClean="0"/>
                        <a:t> m</a:t>
                      </a:r>
                      <a:r>
                        <a:rPr lang="en-GB" dirty="0" smtClean="0"/>
                        <a:t> x 13.7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34.5 - 57.3 </a:t>
                      </a:r>
                      <a:r>
                        <a:rPr lang="en-GB" dirty="0" err="1" smtClean="0"/>
                        <a:t>deg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Stripmap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15 - 20 </a:t>
                      </a:r>
                      <a:r>
                        <a:rPr lang="en-GB" dirty="0" smtClean="0"/>
                        <a:t>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16 - 31 </a:t>
                      </a:r>
                      <a:r>
                        <a:rPr lang="en-GB" dirty="0" err="1" smtClean="0"/>
                        <a:t>deg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ScanSAR</a:t>
                      </a:r>
                      <a:r>
                        <a:rPr lang="en-GB" dirty="0" smtClean="0"/>
                        <a:t> (wide)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140 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14 - 32 </a:t>
                      </a:r>
                      <a:r>
                        <a:rPr lang="en-GB" dirty="0" err="1" smtClean="0"/>
                        <a:t>deg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4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2000" y="1208979"/>
            <a:ext cx="1132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GB" dirty="0"/>
              <a:t>Based on 580 km orbit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17232" y="4222750"/>
            <a:ext cx="3598862" cy="1079500"/>
            <a:chOff x="1068889" y="4222750"/>
            <a:chExt cx="3598862" cy="1079500"/>
          </a:xfrm>
        </p:grpSpPr>
        <p:pic>
          <p:nvPicPr>
            <p:cNvPr id="7" name="Picture 7" descr="Mode4_Geomet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889" y="4222750"/>
              <a:ext cx="35988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68889" y="5025251"/>
              <a:ext cx="1271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i="1" dirty="0" err="1" smtClean="0">
                  <a:solidFill>
                    <a:schemeClr val="bg1"/>
                  </a:solidFill>
                </a:rPr>
                <a:t>ScanSAR</a:t>
              </a:r>
              <a:endParaRPr lang="en-GB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7231" y="5560317"/>
            <a:ext cx="3598863" cy="1079500"/>
            <a:chOff x="1068888" y="5560317"/>
            <a:chExt cx="3598863" cy="1079500"/>
          </a:xfrm>
        </p:grpSpPr>
        <p:pic>
          <p:nvPicPr>
            <p:cNvPr id="8" name="Picture 8" descr="Mode2_Geomet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889" y="5560317"/>
              <a:ext cx="35988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68888" y="6362818"/>
              <a:ext cx="1271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i="1" dirty="0" smtClean="0">
                  <a:solidFill>
                    <a:schemeClr val="bg1"/>
                  </a:solidFill>
                </a:rPr>
                <a:t>Maritime</a:t>
              </a:r>
              <a:endParaRPr lang="en-GB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77999" y="4222750"/>
            <a:ext cx="3594100" cy="1079500"/>
            <a:chOff x="5777999" y="4222750"/>
            <a:chExt cx="3594100" cy="1079500"/>
          </a:xfrm>
        </p:grpSpPr>
        <p:pic>
          <p:nvPicPr>
            <p:cNvPr id="9" name="Picture 9" descr="Mode1_Geomet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999" y="4222750"/>
              <a:ext cx="35941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777999" y="5025250"/>
              <a:ext cx="1271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i="1" dirty="0" err="1" smtClean="0">
                  <a:solidFill>
                    <a:schemeClr val="bg1"/>
                  </a:solidFill>
                </a:rPr>
                <a:t>Stripmap</a:t>
              </a:r>
              <a:endParaRPr lang="en-GB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77999" y="5560317"/>
            <a:ext cx="3598862" cy="1079500"/>
            <a:chOff x="5777999" y="5560317"/>
            <a:chExt cx="3598862" cy="1079500"/>
          </a:xfrm>
        </p:grpSpPr>
        <p:pic>
          <p:nvPicPr>
            <p:cNvPr id="10" name="Picture 10" descr="Mode3_Geomet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999" y="5560317"/>
              <a:ext cx="35988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777999" y="6362817"/>
              <a:ext cx="1638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i="1" dirty="0" err="1" smtClean="0">
                  <a:solidFill>
                    <a:schemeClr val="bg1"/>
                  </a:solidFill>
                </a:rPr>
                <a:t>ScanSAR</a:t>
              </a:r>
              <a:r>
                <a:rPr lang="en-GB" sz="1200" b="1" i="1" dirty="0" smtClean="0">
                  <a:solidFill>
                    <a:schemeClr val="bg1"/>
                  </a:solidFill>
                </a:rPr>
                <a:t> Wide</a:t>
              </a:r>
              <a:endParaRPr lang="en-GB" sz="12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55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17" y="339725"/>
            <a:ext cx="11328000" cy="1325563"/>
          </a:xfrm>
        </p:spPr>
        <p:txBody>
          <a:bodyPr/>
          <a:lstStyle/>
          <a:p>
            <a:r>
              <a:rPr lang="en-GB" dirty="0"/>
              <a:t>AIS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5625"/>
            <a:ext cx="9626400" cy="435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sz="2000" dirty="0"/>
              <a:t>AIS: Automatic Identification System </a:t>
            </a:r>
            <a:endParaRPr lang="en-GB" sz="2000" dirty="0"/>
          </a:p>
          <a:p>
            <a:pPr lvl="1"/>
            <a:r>
              <a:rPr lang="en-GB" dirty="0"/>
              <a:t>AIS </a:t>
            </a:r>
            <a:r>
              <a:rPr lang="en-GB" dirty="0" smtClean="0"/>
              <a:t>transponders on ships that automatically </a:t>
            </a:r>
            <a:r>
              <a:rPr lang="en-GB" dirty="0"/>
              <a:t>broadcast </a:t>
            </a:r>
            <a:r>
              <a:rPr lang="en-GB" dirty="0" smtClean="0"/>
              <a:t>information - such as ship ID, position</a:t>
            </a:r>
            <a:r>
              <a:rPr lang="en-GB" dirty="0"/>
              <a:t>, speed, and navigational </a:t>
            </a:r>
            <a:r>
              <a:rPr lang="en-GB" dirty="0" smtClean="0"/>
              <a:t>status - </a:t>
            </a:r>
            <a:r>
              <a:rPr lang="en-GB" dirty="0"/>
              <a:t>at regular intervals </a:t>
            </a:r>
          </a:p>
          <a:p>
            <a:pPr lvl="1"/>
            <a:r>
              <a:rPr lang="en-GB" dirty="0"/>
              <a:t>AIS </a:t>
            </a:r>
            <a:r>
              <a:rPr lang="en-GB" dirty="0" smtClean="0"/>
              <a:t>required </a:t>
            </a:r>
            <a:r>
              <a:rPr lang="en-GB" dirty="0"/>
              <a:t>for </a:t>
            </a:r>
            <a:r>
              <a:rPr lang="en-GB" dirty="0" smtClean="0"/>
              <a:t>many vessels: including those &gt; 300 </a:t>
            </a:r>
            <a:r>
              <a:rPr lang="en-GB" dirty="0"/>
              <a:t>gross tonnage and upwards engaged on international </a:t>
            </a:r>
            <a:r>
              <a:rPr lang="en-GB" dirty="0" smtClean="0"/>
              <a:t>voyages, on </a:t>
            </a:r>
            <a:r>
              <a:rPr lang="en-GB" dirty="0"/>
              <a:t>cargo ships of 500 gross tonnage and upwards not engaged on international </a:t>
            </a:r>
            <a:r>
              <a:rPr lang="en-GB" dirty="0" smtClean="0"/>
              <a:t>voyages, </a:t>
            </a:r>
            <a:r>
              <a:rPr lang="en-GB" dirty="0"/>
              <a:t>and </a:t>
            </a:r>
            <a:r>
              <a:rPr lang="en-GB" dirty="0" smtClean="0"/>
              <a:t>on passenger </a:t>
            </a:r>
            <a:r>
              <a:rPr lang="en-GB" dirty="0"/>
              <a:t>ships irrespective of </a:t>
            </a:r>
            <a:r>
              <a:rPr lang="en-GB" dirty="0" smtClean="0"/>
              <a:t>size</a:t>
            </a:r>
          </a:p>
          <a:p>
            <a:pPr lvl="1"/>
            <a:endParaRPr lang="en-GB" dirty="0" smtClean="0"/>
          </a:p>
          <a:p>
            <a:pPr>
              <a:lnSpc>
                <a:spcPct val="70000"/>
              </a:lnSpc>
            </a:pPr>
            <a:r>
              <a:rPr lang="en-GB" sz="2000" dirty="0"/>
              <a:t>AIS data will be available from NovaSAR </a:t>
            </a:r>
          </a:p>
          <a:p>
            <a:pPr lvl="1"/>
            <a:r>
              <a:rPr lang="en-GB" dirty="0" smtClean="0"/>
              <a:t>Facilitate </a:t>
            </a:r>
            <a:r>
              <a:rPr lang="en-GB" dirty="0"/>
              <a:t>simultaneous AIS identifications and SAR ship </a:t>
            </a:r>
            <a:r>
              <a:rPr lang="en-GB" dirty="0" smtClean="0"/>
              <a:t>detections</a:t>
            </a:r>
          </a:p>
          <a:p>
            <a:pPr lvl="1"/>
            <a:endParaRPr lang="en-GB" dirty="0" smtClean="0"/>
          </a:p>
          <a:p>
            <a:pPr>
              <a:lnSpc>
                <a:spcPct val="70000"/>
              </a:lnSpc>
            </a:pPr>
            <a:r>
              <a:rPr lang="en-GB" sz="2000" dirty="0"/>
              <a:t>Range </a:t>
            </a:r>
            <a:r>
              <a:rPr lang="en-GB" sz="2000" dirty="0"/>
              <a:t>of applications </a:t>
            </a:r>
          </a:p>
          <a:p>
            <a:pPr lvl="1"/>
            <a:r>
              <a:rPr lang="en-GB" dirty="0" smtClean="0"/>
              <a:t>Collision avoidance and vessel traffic services </a:t>
            </a:r>
          </a:p>
          <a:p>
            <a:pPr lvl="1"/>
            <a:r>
              <a:rPr lang="en-GB" dirty="0" smtClean="0"/>
              <a:t>Accident investigation</a:t>
            </a:r>
          </a:p>
          <a:p>
            <a:pPr lvl="1"/>
            <a:r>
              <a:rPr lang="en-GB" dirty="0" smtClean="0"/>
              <a:t>Fishing fleet monitoring and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99" y="3841750"/>
            <a:ext cx="2841625" cy="22733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11" y="1077755"/>
            <a:ext cx="1749109" cy="23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84525"/>
      </p:ext>
    </p:extLst>
  </p:cSld>
  <p:clrMapOvr>
    <a:masterClrMapping/>
  </p:clrMapOvr>
</p:sld>
</file>

<file path=ppt/theme/theme1.xml><?xml version="1.0" encoding="utf-8"?>
<a:theme xmlns:a="http://schemas.openxmlformats.org/drawingml/2006/main" name="NovaSAR update - Aug 2017">
  <a:themeElements>
    <a:clrScheme name="UKSA Colours">
      <a:dk1>
        <a:sysClr val="windowText" lastClr="000000"/>
      </a:dk1>
      <a:lt1>
        <a:sysClr val="window" lastClr="FFFFFF"/>
      </a:lt1>
      <a:dk2>
        <a:srgbClr val="266093"/>
      </a:dk2>
      <a:lt2>
        <a:srgbClr val="E7E6E6"/>
      </a:lt2>
      <a:accent1>
        <a:srgbClr val="266093"/>
      </a:accent1>
      <a:accent2>
        <a:srgbClr val="DD0932"/>
      </a:accent2>
      <a:accent3>
        <a:srgbClr val="672565"/>
      </a:accent3>
      <a:accent4>
        <a:srgbClr val="47BCCA"/>
      </a:accent4>
      <a:accent5>
        <a:srgbClr val="EC627E"/>
      </a:accent5>
      <a:accent6>
        <a:srgbClr val="00837E"/>
      </a:accent6>
      <a:hlink>
        <a:srgbClr val="0563C1"/>
      </a:hlink>
      <a:folHlink>
        <a:srgbClr val="954F72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6.3278_UKSA_CAP_PowerPoint Template-v1-280417.potx" id="{6887A201-599D-4F56-A134-0451FFA702ED}" vid="{21A107AD-0905-40BB-BDB3-268548E9D4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NovaSAR update - Aug 2017</Template>
  <TotalTime>91</TotalTime>
  <Words>362</Words>
  <Application>Microsoft Office PowerPoint</Application>
  <PresentationFormat>Custom</PresentationFormat>
  <Paragraphs>85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NovaSAR update - Aug 2017</vt:lpstr>
      <vt:lpstr>Overview of NovaSAR </vt:lpstr>
      <vt:lpstr>NovaSAR programme overview</vt:lpstr>
      <vt:lpstr>Mission</vt:lpstr>
      <vt:lpstr>Baseline operating modes</vt:lpstr>
      <vt:lpstr>AIS data</vt:lpstr>
    </vt:vector>
  </TitlesOfParts>
  <Manager>UK Space Agency</Manager>
  <Company>BIS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NovaSAR</dc:title>
  <dc:subject>UK Space Agency PowerPoint Template</dc:subject>
  <dc:creator>Seaman Elizabeth (UK SA)</dc:creator>
  <cp:lastModifiedBy>Seaman Elizabeth (UK SA)</cp:lastModifiedBy>
  <cp:revision>12</cp:revision>
  <dcterms:created xsi:type="dcterms:W3CDTF">2017-08-30T15:05:14Z</dcterms:created>
  <dcterms:modified xsi:type="dcterms:W3CDTF">2017-08-30T16:38:02Z</dcterms:modified>
</cp:coreProperties>
</file>