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444" r:id="rId3"/>
    <p:sldId id="460" r:id="rId4"/>
    <p:sldId id="461" r:id="rId5"/>
    <p:sldId id="417" r:id="rId6"/>
    <p:sldId id="418" r:id="rId7"/>
    <p:sldId id="419" r:id="rId8"/>
    <p:sldId id="420" r:id="rId9"/>
    <p:sldId id="459" r:id="rId10"/>
    <p:sldId id="462" r:id="rId11"/>
    <p:sldId id="464" r:id="rId12"/>
    <p:sldId id="463" r:id="rId13"/>
    <p:sldId id="443" r:id="rId14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2200" b="1" kern="1200">
        <a:solidFill>
          <a:schemeClr val="bg1"/>
        </a:solidFill>
        <a:latin typeface="Humnst777 BT" pitchFamily="34" charset="0"/>
        <a:ea typeface="HY헤드라인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200" b="1" kern="1200">
        <a:solidFill>
          <a:schemeClr val="bg1"/>
        </a:solidFill>
        <a:latin typeface="Humnst777 BT" pitchFamily="34" charset="0"/>
        <a:ea typeface="HY헤드라인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200" b="1" kern="1200">
        <a:solidFill>
          <a:schemeClr val="bg1"/>
        </a:solidFill>
        <a:latin typeface="Humnst777 BT" pitchFamily="34" charset="0"/>
        <a:ea typeface="HY헤드라인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200" b="1" kern="1200">
        <a:solidFill>
          <a:schemeClr val="bg1"/>
        </a:solidFill>
        <a:latin typeface="Humnst777 BT" pitchFamily="34" charset="0"/>
        <a:ea typeface="HY헤드라인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200" b="1" kern="1200">
        <a:solidFill>
          <a:schemeClr val="bg1"/>
        </a:solidFill>
        <a:latin typeface="Humnst777 BT" pitchFamily="34" charset="0"/>
        <a:ea typeface="HY헤드라인M" pitchFamily="18" charset="-127"/>
        <a:cs typeface="+mn-cs"/>
      </a:defRPr>
    </a:lvl5pPr>
    <a:lvl6pPr marL="2286000" algn="l" defTabSz="914400" rtl="0" eaLnBrk="1" latinLnBrk="0" hangingPunct="1">
      <a:defRPr kumimoji="1" sz="2200" b="1" kern="1200">
        <a:solidFill>
          <a:schemeClr val="bg1"/>
        </a:solidFill>
        <a:latin typeface="Humnst777 BT" pitchFamily="34" charset="0"/>
        <a:ea typeface="HY헤드라인M" pitchFamily="18" charset="-127"/>
        <a:cs typeface="+mn-cs"/>
      </a:defRPr>
    </a:lvl6pPr>
    <a:lvl7pPr marL="2743200" algn="l" defTabSz="914400" rtl="0" eaLnBrk="1" latinLnBrk="0" hangingPunct="1">
      <a:defRPr kumimoji="1" sz="2200" b="1" kern="1200">
        <a:solidFill>
          <a:schemeClr val="bg1"/>
        </a:solidFill>
        <a:latin typeface="Humnst777 BT" pitchFamily="34" charset="0"/>
        <a:ea typeface="HY헤드라인M" pitchFamily="18" charset="-127"/>
        <a:cs typeface="+mn-cs"/>
      </a:defRPr>
    </a:lvl7pPr>
    <a:lvl8pPr marL="3200400" algn="l" defTabSz="914400" rtl="0" eaLnBrk="1" latinLnBrk="0" hangingPunct="1">
      <a:defRPr kumimoji="1" sz="2200" b="1" kern="1200">
        <a:solidFill>
          <a:schemeClr val="bg1"/>
        </a:solidFill>
        <a:latin typeface="Humnst777 BT" pitchFamily="34" charset="0"/>
        <a:ea typeface="HY헤드라인M" pitchFamily="18" charset="-127"/>
        <a:cs typeface="+mn-cs"/>
      </a:defRPr>
    </a:lvl8pPr>
    <a:lvl9pPr marL="3657600" algn="l" defTabSz="914400" rtl="0" eaLnBrk="1" latinLnBrk="0" hangingPunct="1">
      <a:defRPr kumimoji="1" sz="2200" b="1" kern="1200">
        <a:solidFill>
          <a:schemeClr val="bg1"/>
        </a:solidFill>
        <a:latin typeface="Humnst777 BT" pitchFamily="34" charset="0"/>
        <a:ea typeface="HY헤드라인M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50"/>
    <a:srgbClr val="99FF66"/>
    <a:srgbClr val="F2F8A6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64" autoAdjust="0"/>
    <p:restoredTop sz="90502" autoAdjust="0"/>
  </p:normalViewPr>
  <p:slideViewPr>
    <p:cSldViewPr>
      <p:cViewPr>
        <p:scale>
          <a:sx n="70" d="100"/>
          <a:sy n="70" d="100"/>
        </p:scale>
        <p:origin x="-18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5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91D8DBD-16AA-4461-8ECD-930A91BF39F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D0BD65F-858E-4165-A140-053D0EAE064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F1328-66A5-4188-AA35-A3D6DFF32A1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BD65F-858E-4165-A140-053D0EAE064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BD65F-858E-4165-A140-053D0EAE064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BD65F-858E-4165-A140-053D0EAE064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BD65F-858E-4165-A140-053D0EAE064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BD65F-858E-4165-A140-053D0EAE064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BD65F-858E-4165-A140-053D0EAE06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BD65F-858E-4165-A140-053D0EAE064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BD65F-858E-4165-A140-053D0EAE064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BD65F-858E-4165-A140-053D0EAE064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BD65F-858E-4165-A140-053D0EAE064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BD65F-858E-4165-A140-053D0EAE064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kumimoji="0" lang="pt-B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pt-B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kumimoji="0" lang="pt-B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kumimoji="0" lang="pt-B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kumimoji="0" lang="pt-B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kumimoji="0" lang="pt-B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kumimoji="0" lang="pt-B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kumimoji="0" lang="pt-B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kumimoji="0" lang="pt-B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kumimoji="0" lang="pt-B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kumimoji="0" lang="pt-B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kumimoji="0" lang="pt-B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6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8536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0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latinLnBrk="0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 b="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DF69C29-3E7A-448E-9453-C5A1B56786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XO_top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3975"/>
            <a:ext cx="9144000" cy="1200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latinLnBrk="0">
              <a:defRPr/>
            </a:pPr>
            <a:endParaRPr kumimoji="0" lang="pt-B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8305800" cy="2613025"/>
          </a:xfrm>
          <a:noFill/>
        </p:spPr>
        <p:txBody>
          <a:bodyPr/>
          <a:lstStyle/>
          <a:p>
            <a:pPr algn="ctr" eaLnBrk="1" hangingPunct="1"/>
            <a:r>
              <a:rPr lang="pt-BR" sz="3600" dirty="0" smtClean="0"/>
              <a:t>China </a:t>
            </a:r>
            <a:r>
              <a:rPr lang="pt-BR" sz="3600" dirty="0" err="1" smtClean="0"/>
              <a:t>Brazil</a:t>
            </a:r>
            <a:r>
              <a:rPr lang="pt-BR" sz="3600" dirty="0" smtClean="0"/>
              <a:t> </a:t>
            </a:r>
            <a:r>
              <a:rPr lang="pt-BR" sz="3600" dirty="0" err="1" smtClean="0"/>
              <a:t>Earth</a:t>
            </a:r>
            <a:r>
              <a:rPr lang="pt-BR" sz="3600" dirty="0" smtClean="0"/>
              <a:t> Resource </a:t>
            </a:r>
            <a:r>
              <a:rPr lang="pt-BR" sz="3600" dirty="0" err="1" smtClean="0"/>
              <a:t>Satellite</a:t>
            </a:r>
            <a:r>
              <a:rPr lang="pt-BR" sz="3600" dirty="0" smtClean="0"/>
              <a:t> </a:t>
            </a:r>
            <a:endParaRPr lang="en-US" sz="3300" b="0" dirty="0" smtClean="0">
              <a:solidFill>
                <a:schemeClr val="tx1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0" y="4572000"/>
            <a:ext cx="9144000" cy="206210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kumimoji="0" lang="pt-BR" sz="2000" dirty="0" smtClean="0">
              <a:solidFill>
                <a:schemeClr val="tx1"/>
              </a:solidFill>
            </a:endParaRPr>
          </a:p>
          <a:p>
            <a:pPr algn="ctr"/>
            <a:r>
              <a:rPr kumimoji="0" lang="pt-BR" sz="2800" dirty="0" smtClean="0">
                <a:solidFill>
                  <a:schemeClr val="tx1"/>
                </a:solidFill>
              </a:rPr>
              <a:t>Ivan </a:t>
            </a:r>
            <a:r>
              <a:rPr kumimoji="0" lang="pt-BR" sz="2800" dirty="0">
                <a:solidFill>
                  <a:schemeClr val="tx1"/>
                </a:solidFill>
              </a:rPr>
              <a:t>Márcio </a:t>
            </a:r>
            <a:r>
              <a:rPr kumimoji="0" lang="pt-BR" sz="2800" dirty="0" smtClean="0">
                <a:solidFill>
                  <a:schemeClr val="tx1"/>
                </a:solidFill>
              </a:rPr>
              <a:t>Barbosa</a:t>
            </a:r>
          </a:p>
          <a:p>
            <a:pPr algn="ctr"/>
            <a:endParaRPr kumimoji="0" lang="pt-BR" sz="2000" dirty="0" smtClean="0">
              <a:solidFill>
                <a:schemeClr val="tx1"/>
              </a:solidFill>
            </a:endParaRPr>
          </a:p>
          <a:p>
            <a:pPr algn="ctr"/>
            <a:r>
              <a:rPr kumimoji="0" lang="pt-BR" sz="2000" dirty="0" err="1" smtClean="0">
                <a:solidFill>
                  <a:schemeClr val="tx1"/>
                </a:solidFill>
              </a:rPr>
              <a:t>Brazilian</a:t>
            </a:r>
            <a:r>
              <a:rPr kumimoji="0" lang="pt-BR" sz="2000" dirty="0" smtClean="0">
                <a:solidFill>
                  <a:schemeClr val="tx1"/>
                </a:solidFill>
              </a:rPr>
              <a:t> </a:t>
            </a:r>
            <a:r>
              <a:rPr kumimoji="0" lang="pt-BR" sz="2000" dirty="0" err="1" smtClean="0">
                <a:solidFill>
                  <a:schemeClr val="tx1"/>
                </a:solidFill>
              </a:rPr>
              <a:t>Satellite</a:t>
            </a:r>
            <a:r>
              <a:rPr kumimoji="0" lang="pt-BR" sz="2000" dirty="0" smtClean="0">
                <a:solidFill>
                  <a:schemeClr val="tx1"/>
                </a:solidFill>
              </a:rPr>
              <a:t> Data Center</a:t>
            </a:r>
          </a:p>
          <a:p>
            <a:pPr algn="ctr"/>
            <a:r>
              <a:rPr kumimoji="0" lang="pt-BR" sz="2000" dirty="0" err="1" smtClean="0">
                <a:solidFill>
                  <a:schemeClr val="tx1"/>
                </a:solidFill>
              </a:rPr>
              <a:t>National</a:t>
            </a:r>
            <a:r>
              <a:rPr kumimoji="0" lang="pt-BR" sz="2000" dirty="0" smtClean="0">
                <a:solidFill>
                  <a:schemeClr val="tx1"/>
                </a:solidFill>
              </a:rPr>
              <a:t> </a:t>
            </a:r>
            <a:r>
              <a:rPr kumimoji="0" lang="pt-BR" sz="2000" dirty="0" err="1" smtClean="0">
                <a:solidFill>
                  <a:schemeClr val="tx1"/>
                </a:solidFill>
              </a:rPr>
              <a:t>Institute</a:t>
            </a:r>
            <a:r>
              <a:rPr kumimoji="0" lang="pt-BR" sz="2000" dirty="0" smtClean="0">
                <a:solidFill>
                  <a:schemeClr val="tx1"/>
                </a:solidFill>
              </a:rPr>
              <a:t> for </a:t>
            </a:r>
            <a:r>
              <a:rPr kumimoji="0" lang="pt-BR" sz="2000" dirty="0" err="1" smtClean="0">
                <a:solidFill>
                  <a:schemeClr val="tx1"/>
                </a:solidFill>
              </a:rPr>
              <a:t>Space</a:t>
            </a:r>
            <a:r>
              <a:rPr kumimoji="0" lang="pt-BR" sz="2000" dirty="0" smtClean="0">
                <a:solidFill>
                  <a:schemeClr val="tx1"/>
                </a:solidFill>
              </a:rPr>
              <a:t> Research</a:t>
            </a:r>
          </a:p>
          <a:p>
            <a:pPr algn="ctr"/>
            <a:r>
              <a:rPr kumimoji="0" lang="pt-BR" sz="2000" dirty="0" smtClean="0">
                <a:solidFill>
                  <a:schemeClr val="tx1"/>
                </a:solidFill>
              </a:rPr>
              <a:t>ivan@dgi.inpe.br</a:t>
            </a:r>
            <a:endParaRPr kumimoji="0" 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12192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Capacity to accommodate GFOI acquisition requests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Full coverage over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Brazil  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(2 passes/day)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  and  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China (3 passes/day)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Full coverage over ground stations in Africa (2 passes/day)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Best effort to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cover   any  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other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  region  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using the OBDR (1 pass/day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</a:p>
          <a:p>
            <a:pPr lvl="1"/>
            <a:endParaRPr lang="en-US" sz="24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Capacity to augment plan </a:t>
            </a:r>
            <a:r>
              <a:rPr lang="en-US" alt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“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on the fly</a:t>
            </a:r>
            <a:r>
              <a:rPr lang="en-US" alt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”</a:t>
            </a:r>
            <a:endParaRPr lang="en-US" sz="24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15 minutes duty cycle for each camera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Solid state OBDR with capacity of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320 </a:t>
            </a:r>
            <a:r>
              <a:rPr lang="en-US" sz="2400" b="0" dirty="0" err="1" smtClean="0">
                <a:solidFill>
                  <a:schemeClr val="tx1"/>
                </a:solidFill>
                <a:ea typeface="ＭＳ Ｐゴシック" pitchFamily="34" charset="-128"/>
              </a:rPr>
              <a:t>Gbits</a:t>
            </a:r>
            <a:endParaRPr lang="en-US" sz="24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OBDR can record 15 minutes per day (maximum)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50% time share between Brazil and China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00200" y="8190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CBERS-4 Acquisition Strategy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00200" y="8190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CBERS-4 Acquisition Strategy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7200" y="1234619"/>
            <a:ext cx="8610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0" dirty="0" smtClean="0">
                <a:solidFill>
                  <a:schemeClr val="tx1"/>
                </a:solidFill>
                <a:ea typeface="ＭＳ Ｐゴシック" pitchFamily="34" charset="-128"/>
              </a:rPr>
              <a:t>CBERS-3 is driven by national and regional applications over Brazil, China and Africa, </a:t>
            </a:r>
            <a:r>
              <a:rPr lang="en-US" sz="2600" b="0" dirty="0" smtClean="0">
                <a:solidFill>
                  <a:schemeClr val="tx1"/>
                </a:solidFill>
                <a:ea typeface="ＭＳ Ｐゴシック" pitchFamily="34" charset="-128"/>
              </a:rPr>
              <a:t>and  </a:t>
            </a:r>
            <a:r>
              <a:rPr lang="en-US" sz="2600" b="0" dirty="0" smtClean="0">
                <a:solidFill>
                  <a:schemeClr val="tx1"/>
                </a:solidFill>
                <a:ea typeface="ＭＳ Ｐゴシック" pitchFamily="34" charset="-128"/>
              </a:rPr>
              <a:t>to provide data to </a:t>
            </a:r>
            <a:r>
              <a:rPr lang="en-US" sz="2600" b="0" dirty="0" smtClean="0">
                <a:solidFill>
                  <a:schemeClr val="tx1"/>
                </a:solidFill>
                <a:ea typeface="ＭＳ Ｐゴシック" pitchFamily="34" charset="-128"/>
              </a:rPr>
              <a:t> the </a:t>
            </a:r>
            <a:r>
              <a:rPr lang="en-US" sz="2600" b="0" dirty="0" smtClean="0">
                <a:solidFill>
                  <a:schemeClr val="tx1"/>
                </a:solidFill>
                <a:ea typeface="ＭＳ Ｐゴシック" pitchFamily="34" charset="-128"/>
              </a:rPr>
              <a:t>International Charter on Space and Major </a:t>
            </a:r>
            <a:r>
              <a:rPr lang="en-US" sz="2600" b="0" dirty="0" smtClean="0">
                <a:solidFill>
                  <a:schemeClr val="tx1"/>
                </a:solidFill>
                <a:ea typeface="ＭＳ Ｐゴシック" pitchFamily="34" charset="-128"/>
              </a:rPr>
              <a:t>Disasters</a:t>
            </a:r>
          </a:p>
          <a:p>
            <a:endParaRPr lang="en-US" sz="24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r>
              <a:rPr lang="en-US" sz="2600" b="0" dirty="0" smtClean="0">
                <a:solidFill>
                  <a:schemeClr val="tx1"/>
                </a:solidFill>
                <a:ea typeface="ＭＳ Ｐゴシック" pitchFamily="34" charset="-128"/>
              </a:rPr>
              <a:t>Application 1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Brazil and China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Default acquisition mode: full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  coverage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    nadir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viewing, 4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cameras</a:t>
            </a:r>
          </a:p>
          <a:p>
            <a:pPr lvl="1"/>
            <a:endParaRPr lang="en-US" sz="24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r>
              <a:rPr lang="en-US" sz="2600" b="0" dirty="0" smtClean="0">
                <a:solidFill>
                  <a:schemeClr val="tx1"/>
                </a:solidFill>
                <a:ea typeface="ＭＳ Ｐゴシック" pitchFamily="34" charset="-128"/>
              </a:rPr>
              <a:t>Application </a:t>
            </a:r>
            <a:r>
              <a:rPr lang="en-US" sz="2600" b="0" dirty="0" smtClean="0">
                <a:solidFill>
                  <a:schemeClr val="tx1"/>
                </a:solidFill>
                <a:ea typeface="ＭＳ Ｐゴシック" pitchFamily="34" charset="-128"/>
              </a:rPr>
              <a:t>2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CBERS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for Africa initiative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Default acquisition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  mode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: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  full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coverage,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  nadir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viewing, 4 cameras, over operational ground stations in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00200" y="8190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CBERS-4 Data Processing and Distribution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3400" y="1264146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  <a:ea typeface="ＭＳ Ｐゴシック" pitchFamily="34" charset="-128"/>
              </a:rPr>
              <a:t>Processing levels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Terrain corrected images, where digital elevation data are available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System corrected image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data</a:t>
            </a:r>
          </a:p>
          <a:p>
            <a:pPr lvl="1"/>
            <a:endParaRPr lang="en-US" sz="24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r>
              <a:rPr lang="en-US" sz="2800" b="0" dirty="0" smtClean="0">
                <a:solidFill>
                  <a:schemeClr val="tx1"/>
                </a:solidFill>
                <a:ea typeface="ＭＳ Ｐゴシック" pitchFamily="34" charset="-128"/>
              </a:rPr>
              <a:t>Data formats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Standard </a:t>
            </a:r>
            <a:r>
              <a:rPr lang="en-US" sz="2400" b="0" dirty="0" err="1" smtClean="0">
                <a:solidFill>
                  <a:schemeClr val="tx1"/>
                </a:solidFill>
                <a:ea typeface="ＭＳ Ｐゴシック" pitchFamily="34" charset="-128"/>
              </a:rPr>
              <a:t>GeoTIFF</a:t>
            </a:r>
            <a:endParaRPr lang="en-US" sz="24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/>
            <a:endParaRPr lang="en-US" sz="24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r>
              <a:rPr lang="en-US" sz="2800" b="0" dirty="0" smtClean="0">
                <a:solidFill>
                  <a:schemeClr val="tx1"/>
                </a:solidFill>
                <a:ea typeface="ＭＳ Ｐゴシック" pitchFamily="34" charset="-128"/>
              </a:rPr>
              <a:t>Means of data </a:t>
            </a:r>
            <a:r>
              <a:rPr lang="en-US" sz="2800" b="0" dirty="0" smtClean="0">
                <a:solidFill>
                  <a:schemeClr val="tx1"/>
                </a:solidFill>
                <a:ea typeface="ＭＳ Ｐゴシック" pitchFamily="34" charset="-128"/>
              </a:rPr>
              <a:t>distribution</a:t>
            </a:r>
          </a:p>
          <a:p>
            <a:pPr lvl="1"/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Open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access on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</a:rPr>
              <a:t>http://www.dgi.inpe.br/CDSR/</a:t>
            </a:r>
            <a:endParaRPr lang="en-US" sz="2400" b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19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Conclusão</a:t>
            </a:r>
            <a:endParaRPr lang="pt-BR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0" lang="pt-BR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acervo de dados</a:t>
            </a:r>
            <a:r>
              <a:rPr kumimoji="0" lang="pt-BR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imagens de satélites do INPE é um dos principais patrimônios do INPE;</a:t>
            </a: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0" lang="pt-BR" sz="2400" b="0" kern="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0" lang="pt-BR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acervo do Centro de Dados contém dados de satélites de Observação da Terra, Meteorológico e Científicos; </a:t>
            </a: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0" lang="pt-BR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0" lang="pt-BR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Centro de dados é o início da cadeia produtiva de serviços e produtos de</a:t>
            </a:r>
            <a:r>
              <a:rPr kumimoji="0" lang="pt-BR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satélites;</a:t>
            </a: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0" lang="pt-BR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0" lang="pt-BR" sz="2400" b="0" kern="0" dirty="0" smtClean="0">
                <a:solidFill>
                  <a:schemeClr val="tx1"/>
                </a:solidFill>
              </a:rPr>
              <a:t>O Centro de Dados é a interface entre o Programa Espacial Brasileiro e a sociedade brasileira;</a:t>
            </a:r>
          </a:p>
          <a:p>
            <a:pPr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0" lang="pt-BR" sz="2400" b="0" kern="0" dirty="0" smtClean="0">
              <a:solidFill>
                <a:schemeClr val="tx1"/>
              </a:solidFill>
            </a:endParaRP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0" lang="pt-BR" sz="2400" b="0" kern="0" dirty="0" smtClean="0">
                <a:solidFill>
                  <a:schemeClr val="tx1"/>
                </a:solidFill>
              </a:rPr>
              <a:t>O centro de dados é interface entre os Programas Espaciais Internacionais e a sociedade brasileira;</a:t>
            </a: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0" lang="pt-BR" sz="2400" b="0" kern="0" dirty="0" smtClean="0">
              <a:solidFill>
                <a:schemeClr val="tx1"/>
              </a:solidFill>
            </a:endParaRP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0" lang="pt-BR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Centro de Dados</a:t>
            </a:r>
            <a:r>
              <a:rPr kumimoji="0" lang="pt-BR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kern="0" dirty="0" smtClean="0">
                <a:solidFill>
                  <a:schemeClr val="tx1"/>
                </a:solidFill>
                <a:latin typeface="+mn-lt"/>
                <a:ea typeface="+mn-ea"/>
              </a:rPr>
              <a:t>necessita constantemente investimentos financeiros.</a:t>
            </a:r>
            <a:endParaRPr kumimoji="0" lang="pt-BR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0" lang="pt-BR" sz="2400" b="0" kern="0" baseline="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0" lang="pt-BR" sz="2400" b="0" kern="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0" lang="pt-BR" sz="2400" b="0" kern="0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4" name="Imagem 3" descr="ERGC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0090" y="5410200"/>
            <a:ext cx="8973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6000" b="1" dirty="0" smtClean="0">
                <a:solidFill>
                  <a:schemeClr val="bg1"/>
                </a:solidFill>
              </a:rPr>
              <a:t>Thank you!</a:t>
            </a:r>
          </a:p>
          <a:p>
            <a:r>
              <a:rPr lang="en-US" sz="2400" dirty="0" smtClean="0"/>
              <a:t>ivan@dgi.inpe.br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00200" y="8190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CBERS-3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33400" y="1295400"/>
          <a:ext cx="5105400" cy="5368671"/>
        </p:xfrm>
        <a:graphic>
          <a:graphicData uri="http://schemas.openxmlformats.org/drawingml/2006/table">
            <a:tbl>
              <a:tblPr/>
              <a:tblGrid>
                <a:gridCol w="1828800"/>
                <a:gridCol w="3276600"/>
              </a:tblGrid>
              <a:tr h="2622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Satellite</a:t>
                      </a:r>
                      <a:endParaRPr lang="en-US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smtClean="0">
                          <a:latin typeface="Calibri"/>
                          <a:ea typeface="Calibri"/>
                          <a:cs typeface="Times New Roman"/>
                        </a:rPr>
                        <a:t>Solid-State Recorder 320</a:t>
                      </a:r>
                      <a:r>
                        <a:rPr lang="en-US" sz="1800" b="0" baseline="0" noProof="0" smtClean="0">
                          <a:latin typeface="Calibri"/>
                          <a:ea typeface="Calibri"/>
                          <a:cs typeface="Times New Roman"/>
                        </a:rPr>
                        <a:t> Gigabit</a:t>
                      </a:r>
                      <a:endParaRPr lang="en-US" sz="1800" b="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smtClean="0">
                          <a:latin typeface="Calibri"/>
                          <a:ea typeface="Calibri"/>
                          <a:cs typeface="Times New Roman"/>
                        </a:rPr>
                        <a:t>1.950kg</a:t>
                      </a:r>
                      <a:endParaRPr lang="en-US" sz="1800" b="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622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Orbit</a:t>
                      </a:r>
                      <a:endParaRPr lang="en-US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latin typeface="Calibri"/>
                          <a:ea typeface="Calibri"/>
                          <a:cs typeface="Times New Roman"/>
                        </a:rPr>
                        <a:t>Sun-Synchronous (</a:t>
                      </a:r>
                      <a:r>
                        <a:rPr lang="en-US" sz="1800" b="0" noProof="0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b="0" noProof="0" dirty="0" smtClean="0">
                          <a:latin typeface="Calibri"/>
                          <a:ea typeface="Calibri"/>
                          <a:cs typeface="Times New Roman"/>
                        </a:rPr>
                        <a:t>=98.5°)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latin typeface="Calibri"/>
                          <a:ea typeface="Calibri"/>
                          <a:cs typeface="Times New Roman"/>
                        </a:rPr>
                        <a:t>778 km </a:t>
                      </a:r>
                      <a:endParaRPr lang="en-US" sz="1800" b="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622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latin typeface="Calibri"/>
                          <a:ea typeface="Calibri"/>
                          <a:cs typeface="Times New Roman"/>
                        </a:rPr>
                        <a:t>Descending Node 10:30</a:t>
                      </a:r>
                      <a:r>
                        <a:rPr lang="en-US" sz="1800" b="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AM</a:t>
                      </a:r>
                      <a:endParaRPr lang="en-US" sz="1800" b="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622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Communications</a:t>
                      </a:r>
                      <a:endParaRPr lang="en-US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Banda –S (4Kbps)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kern="120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Cuiabá</a:t>
                      </a:r>
                      <a:r>
                        <a:rPr lang="en-US" sz="1800" b="0" i="0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-MT and  </a:t>
                      </a:r>
                      <a:r>
                        <a:rPr lang="en-US" sz="1800" b="0" i="0" kern="1200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Alcântara</a:t>
                      </a:r>
                      <a:r>
                        <a:rPr lang="en-US" sz="1800" b="0" i="0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-MA</a:t>
                      </a:r>
                      <a:endParaRPr lang="en-US" sz="1800" b="0" noProof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622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X-Band</a:t>
                      </a:r>
                    </a:p>
                    <a:p>
                      <a:r>
                        <a:rPr lang="en-US" sz="1800" b="0" noProof="0" dirty="0" smtClean="0">
                          <a:latin typeface="Calibri" pitchFamily="34" charset="0"/>
                          <a:cs typeface="Arial" pitchFamily="34" charset="0"/>
                        </a:rPr>
                        <a:t>PAN (B01) 140 Mbps</a:t>
                      </a:r>
                    </a:p>
                    <a:p>
                      <a:r>
                        <a:rPr lang="en-US" sz="1800" b="0" noProof="0" dirty="0" smtClean="0">
                          <a:latin typeface="Calibri" pitchFamily="34" charset="0"/>
                          <a:cs typeface="Arial" pitchFamily="34" charset="0"/>
                        </a:rPr>
                        <a:t>PAN (B02,03,04) – 100 Mbps</a:t>
                      </a:r>
                    </a:p>
                    <a:p>
                      <a:r>
                        <a:rPr lang="en-US" sz="1800" b="0" noProof="0" dirty="0" smtClean="0">
                          <a:latin typeface="Calibri" pitchFamily="34" charset="0"/>
                          <a:cs typeface="Arial" pitchFamily="34" charset="0"/>
                        </a:rPr>
                        <a:t>IRS - 16 Mbps</a:t>
                      </a:r>
                    </a:p>
                    <a:p>
                      <a:r>
                        <a:rPr lang="en-US" sz="1800" b="0" noProof="0" dirty="0" smtClean="0">
                          <a:latin typeface="Calibri" pitchFamily="34" charset="0"/>
                          <a:cs typeface="Arial" pitchFamily="34" charset="0"/>
                        </a:rPr>
                        <a:t>MUX - 68 Mbps</a:t>
                      </a:r>
                    </a:p>
                    <a:p>
                      <a:r>
                        <a:rPr lang="en-US" sz="1800" b="0" noProof="0" dirty="0" smtClean="0">
                          <a:latin typeface="Calibri" pitchFamily="34" charset="0"/>
                          <a:cs typeface="Arial" pitchFamily="34" charset="0"/>
                        </a:rPr>
                        <a:t> WFI - 50 Mbps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kern="120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Cuiabá</a:t>
                      </a:r>
                      <a:r>
                        <a:rPr lang="en-US" sz="1800" b="0" i="0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-MT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Cachoeira</a:t>
                      </a:r>
                      <a:r>
                        <a:rPr lang="en-US" sz="1800" b="0" i="0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Paulista</a:t>
                      </a:r>
                      <a:r>
                        <a:rPr lang="en-US" sz="1800" b="0" i="0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-SP.</a:t>
                      </a:r>
                      <a:endParaRPr lang="en-US" sz="1800" b="0" noProof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Sensors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noProof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MUX; PAN; AWFI;IRS;SEM e DCS</a:t>
                      </a:r>
                      <a:endParaRPr lang="en-US" sz="1800" b="0" i="0" kern="1200" noProof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Launch</a:t>
                      </a:r>
                      <a:endParaRPr lang="en-US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latin typeface="Calibri"/>
                          <a:ea typeface="Calibri"/>
                          <a:cs typeface="Times New Roman"/>
                        </a:rPr>
                        <a:t>09th</a:t>
                      </a:r>
                      <a:r>
                        <a:rPr lang="en-US" sz="1800" b="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noProof="0" dirty="0" smtClean="0">
                          <a:latin typeface="Calibri"/>
                          <a:ea typeface="Calibri"/>
                          <a:cs typeface="Times New Roman"/>
                        </a:rPr>
                        <a:t>December</a:t>
                      </a:r>
                      <a:r>
                        <a:rPr lang="en-US" sz="1800" b="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 b="0" noProof="0" dirty="0" smtClean="0">
                          <a:latin typeface="Calibri"/>
                          <a:ea typeface="Calibri"/>
                          <a:cs typeface="Times New Roman"/>
                        </a:rPr>
                        <a:t> 2013 (Long March 4B)</a:t>
                      </a:r>
                      <a:endParaRPr lang="en-US" sz="1800" b="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Life Time</a:t>
                      </a:r>
                      <a:endParaRPr lang="en-US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latin typeface="Calibri"/>
                          <a:ea typeface="Calibri"/>
                          <a:cs typeface="Times New Roman"/>
                        </a:rPr>
                        <a:t>03 years</a:t>
                      </a:r>
                      <a:endParaRPr lang="en-US" sz="1800" b="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5" descr="IMG_4701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1219200"/>
            <a:ext cx="3505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00200" y="8190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CBERS-3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487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en-US" sz="2100" b="0" dirty="0" smtClean="0">
                <a:solidFill>
                  <a:schemeClr val="tx1"/>
                </a:solidFill>
              </a:rPr>
              <a:t>The fourth CBERS satellite to </a:t>
            </a:r>
            <a:r>
              <a:rPr lang="en-US" sz="2100" b="0" dirty="0" smtClean="0">
                <a:solidFill>
                  <a:schemeClr val="tx1"/>
                </a:solidFill>
              </a:rPr>
              <a:t>fly </a:t>
            </a:r>
            <a:r>
              <a:rPr lang="en-US" sz="2100" b="0" dirty="0" smtClean="0">
                <a:solidFill>
                  <a:schemeClr val="tx1"/>
                </a:solidFill>
              </a:rPr>
              <a:t>was lost in a launch failure in 9</a:t>
            </a:r>
            <a:r>
              <a:rPr lang="en-US" sz="2100" b="0" baseline="30000" dirty="0" smtClean="0">
                <a:solidFill>
                  <a:schemeClr val="tx1"/>
                </a:solidFill>
              </a:rPr>
              <a:t>th</a:t>
            </a:r>
            <a:r>
              <a:rPr lang="en-US" sz="2100" b="0" dirty="0" smtClean="0">
                <a:solidFill>
                  <a:schemeClr val="tx1"/>
                </a:solidFill>
              </a:rPr>
              <a:t> December 2013.</a:t>
            </a: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lang="en-US" sz="21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2100" b="0" dirty="0" smtClean="0">
                <a:solidFill>
                  <a:schemeClr val="tx1"/>
                </a:solidFill>
              </a:rPr>
              <a:t>The Chang Zheng 4B (Long March 4B) </a:t>
            </a:r>
            <a:r>
              <a:rPr lang="en-US" sz="2400" b="0" dirty="0" smtClean="0">
                <a:solidFill>
                  <a:schemeClr val="tx1"/>
                </a:solidFill>
              </a:rPr>
              <a:t>rocket   </a:t>
            </a:r>
            <a:r>
              <a:rPr lang="en-US" sz="2100" b="0" dirty="0" smtClean="0">
                <a:solidFill>
                  <a:schemeClr val="tx1"/>
                </a:solidFill>
              </a:rPr>
              <a:t> was     used     to       launch CBERS-3 satellite.</a:t>
            </a:r>
          </a:p>
          <a:p>
            <a:pPr algn="just"/>
            <a:endParaRPr lang="en-US" sz="21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2100" b="0" dirty="0" smtClean="0">
                <a:solidFill>
                  <a:schemeClr val="tx1"/>
                </a:solidFill>
              </a:rPr>
              <a:t>The launch started at 03:26 UTC   from   the   Taiyuan Satellite Launch Center in China. </a:t>
            </a:r>
          </a:p>
          <a:p>
            <a:pPr algn="just"/>
            <a:endParaRPr lang="en-US" sz="21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2100" b="0" dirty="0" smtClean="0">
                <a:solidFill>
                  <a:schemeClr val="tx1"/>
                </a:solidFill>
              </a:rPr>
              <a:t>The rocket failure in  the   third   stage engine  and   caused   the   loss of the CBERS-3 satellite.</a:t>
            </a:r>
          </a:p>
        </p:txBody>
      </p:sp>
      <p:pic>
        <p:nvPicPr>
          <p:cNvPr id="227332" name="Picture 4" descr="http://www.inpe.br/noticias/arquivos/imagens/CBERS-3integr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75" y="1234386"/>
            <a:ext cx="3743325" cy="562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00200" y="8190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CBERS-3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396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100" b="0" dirty="0" smtClean="0">
                <a:solidFill>
                  <a:schemeClr val="tx1"/>
                </a:solidFill>
              </a:rPr>
              <a:t>China     has     begun      an      investigation into the causes of the failure.</a:t>
            </a:r>
          </a:p>
          <a:p>
            <a:pPr algn="just"/>
            <a:endParaRPr lang="en-US" sz="21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2100" b="0" dirty="0" smtClean="0">
                <a:solidFill>
                  <a:schemeClr val="tx1"/>
                </a:solidFill>
              </a:rPr>
              <a:t>In   response   to   the   failure, China   and     Brazil     have    called     for   an   extraordinary committee meeting to   discuss the causes   for   the   accident, next steps to be taken   in   the   program.</a:t>
            </a:r>
          </a:p>
          <a:p>
            <a:pPr algn="just"/>
            <a:endParaRPr lang="en-US" sz="21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2100" b="0" dirty="0" smtClean="0">
                <a:solidFill>
                  <a:schemeClr val="tx1"/>
                </a:solidFill>
              </a:rPr>
              <a:t>INPE and CAST engineers are working on CBERS-4   AIT   in Beijing, China. The launch date</a:t>
            </a:r>
          </a:p>
          <a:p>
            <a:pPr algn="just"/>
            <a:r>
              <a:rPr lang="en-US" sz="2100" b="0" dirty="0" smtClean="0">
                <a:solidFill>
                  <a:schemeClr val="tx1"/>
                </a:solidFill>
              </a:rPr>
              <a:t>will be in December, 2014.</a:t>
            </a: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0" lang="en-US" sz="21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0" lang="en-US" sz="21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38100" algn="just" latinLnBrk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0" lang="en-US" sz="2100" b="0" kern="0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15362" name="Picture 2" descr="http://www.inpe.br/noticias/arquivos/imagens/Vista_CBERS-3_integr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4648199" cy="571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00200" y="8190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CBERS-4 – PAN Camera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5" descr="ScreenHunter_39 J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19200"/>
            <a:ext cx="2895600" cy="2819400"/>
          </a:xfrm>
          <a:prstGeom prst="rect">
            <a:avLst/>
          </a:prstGeom>
          <a:noFill/>
        </p:spPr>
      </p:pic>
      <p:pic>
        <p:nvPicPr>
          <p:cNvPr id="10" name="Picture 4" descr="ScreenHunter_25 J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1" y="4114801"/>
            <a:ext cx="2895600" cy="2743200"/>
          </a:xfrm>
          <a:prstGeom prst="rect">
            <a:avLst/>
          </a:prstGeom>
          <a:noFill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57200" y="1916733"/>
          <a:ext cx="5715000" cy="4103067"/>
        </p:xfrm>
        <a:graphic>
          <a:graphicData uri="http://schemas.openxmlformats.org/drawingml/2006/table">
            <a:tbl>
              <a:tblPr/>
              <a:tblGrid>
                <a:gridCol w="2857500"/>
                <a:gridCol w="2857500"/>
              </a:tblGrid>
              <a:tr h="362991">
                <a:tc gridSpan="2">
                  <a:txBody>
                    <a:bodyPr/>
                    <a:lstStyle/>
                    <a:p>
                      <a:r>
                        <a:rPr lang="en-US" sz="1800" b="1" noProof="0" dirty="0" err="1" smtClean="0"/>
                        <a:t>PanMux</a:t>
                      </a:r>
                      <a:r>
                        <a:rPr lang="en-US" sz="1800" b="1" noProof="0" dirty="0" smtClean="0"/>
                        <a:t> Camera (PANMUX)</a:t>
                      </a:r>
                      <a:endParaRPr lang="en-US" sz="1800" noProof="0" dirty="0"/>
                    </a:p>
                  </a:txBody>
                  <a:tcPr marL="46777" marR="46777" marT="46777" marB="467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5E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71300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Spectral bands</a:t>
                      </a:r>
                      <a:endParaRPr lang="en-US" sz="1800" noProof="0" dirty="0"/>
                    </a:p>
                  </a:txBody>
                  <a:tcPr marL="46777" marR="46777" marT="46777" marB="467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B01: 0.51 – 0.85 µm</a:t>
                      </a:r>
                      <a:br>
                        <a:rPr lang="en-US" sz="1800" noProof="0" smtClean="0"/>
                      </a:br>
                      <a:r>
                        <a:rPr lang="en-US" sz="1800" noProof="0" smtClean="0"/>
                        <a:t>B02: 0.52 – 0.59 µm </a:t>
                      </a:r>
                      <a:br>
                        <a:rPr lang="en-US" sz="1800" noProof="0" smtClean="0"/>
                      </a:br>
                      <a:r>
                        <a:rPr lang="en-US" sz="1800" noProof="0" smtClean="0"/>
                        <a:t>B03: 0.63 – 0.69 µm</a:t>
                      </a:r>
                      <a:br>
                        <a:rPr lang="en-US" sz="1800" noProof="0" smtClean="0"/>
                      </a:br>
                      <a:r>
                        <a:rPr lang="en-US" sz="1800" noProof="0" smtClean="0"/>
                        <a:t>B04: 0.77 – 0.89 µm</a:t>
                      </a:r>
                      <a:endParaRPr lang="en-US" sz="1800" noProof="0"/>
                    </a:p>
                  </a:txBody>
                  <a:tcPr marL="46777" marR="46777" marT="46777" marB="467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Swath width</a:t>
                      </a:r>
                      <a:endParaRPr lang="en-US" sz="1800" noProof="0" dirty="0"/>
                    </a:p>
                  </a:txBody>
                  <a:tcPr marL="46777" marR="46777" marT="46777" marB="467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60 km</a:t>
                      </a:r>
                      <a:endParaRPr lang="en-US" sz="1800" noProof="0"/>
                    </a:p>
                  </a:txBody>
                  <a:tcPr marL="46777" marR="46777" marT="46777" marB="467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632427"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Spatial resolution</a:t>
                      </a:r>
                      <a:endParaRPr lang="en-US" sz="1800" noProof="0"/>
                    </a:p>
                  </a:txBody>
                  <a:tcPr marL="46777" marR="46777" marT="46777" marB="467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5 m (B01)/10 m (B02, B03, B04)</a:t>
                      </a:r>
                      <a:endParaRPr lang="en-US" sz="1800" noProof="0"/>
                    </a:p>
                  </a:txBody>
                  <a:tcPr marL="46777" marR="46777" marT="46777" marB="467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632427"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Mirror pointing capability</a:t>
                      </a:r>
                      <a:endParaRPr lang="en-US" sz="1800" noProof="0"/>
                    </a:p>
                  </a:txBody>
                  <a:tcPr marL="46777" marR="46777" marT="46777" marB="467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± 32º</a:t>
                      </a:r>
                      <a:endParaRPr lang="en-US" sz="1800" noProof="0"/>
                    </a:p>
                  </a:txBody>
                  <a:tcPr marL="46777" marR="46777" marT="46777" marB="467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901864"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Image data bit rate(Mbit/s)</a:t>
                      </a:r>
                      <a:endParaRPr lang="en-US" sz="1800" noProof="0"/>
                    </a:p>
                  </a:txBody>
                  <a:tcPr marL="46777" marR="46777" marT="46777" marB="467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140 </a:t>
                      </a:r>
                      <a:r>
                        <a:rPr lang="en-US" sz="1800" noProof="0" dirty="0" err="1"/>
                        <a:t>Mbit</a:t>
                      </a:r>
                      <a:r>
                        <a:rPr lang="en-US" sz="1800" noProof="0" dirty="0"/>
                        <a:t>/s (B01)</a:t>
                      </a:r>
                      <a:br>
                        <a:rPr lang="en-US" sz="1800" noProof="0" dirty="0"/>
                      </a:br>
                      <a:r>
                        <a:rPr lang="en-US" sz="1800" noProof="0" dirty="0"/>
                        <a:t>100 </a:t>
                      </a:r>
                      <a:r>
                        <a:rPr lang="en-US" sz="1800" noProof="0" dirty="0" err="1"/>
                        <a:t>Mbit</a:t>
                      </a:r>
                      <a:r>
                        <a:rPr lang="en-US" sz="1800" noProof="0" dirty="0"/>
                        <a:t>/s (B02, B03, B04)</a:t>
                      </a:r>
                    </a:p>
                  </a:txBody>
                  <a:tcPr marL="46777" marR="46777" marT="46777" marB="467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00200" y="8190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CBERS-3 – MUX Camera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4" descr="ScreenHunter_27 J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581400" cy="2790245"/>
          </a:xfrm>
          <a:prstGeom prst="rect">
            <a:avLst/>
          </a:prstGeom>
          <a:noFill/>
        </p:spPr>
      </p:pic>
      <p:pic>
        <p:nvPicPr>
          <p:cNvPr id="10" name="Picture 6" descr="ScreenHunter_04 J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341" y="4419601"/>
            <a:ext cx="3575659" cy="2438400"/>
          </a:xfrm>
          <a:prstGeom prst="rect">
            <a:avLst/>
          </a:prstGeom>
          <a:noFill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647700" y="2510790"/>
          <a:ext cx="4762500" cy="2670810"/>
        </p:xfrm>
        <a:graphic>
          <a:graphicData uri="http://schemas.openxmlformats.org/drawingml/2006/table">
            <a:tbl>
              <a:tblPr/>
              <a:tblGrid>
                <a:gridCol w="2381250"/>
                <a:gridCol w="238125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b="1" noProof="0" smtClean="0"/>
                        <a:t>Multispectral Camera (MUXCAM)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5E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noProof="0" smtClean="0"/>
                        <a:t>Spectral bands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B05: 0.45 – 0.52 µm</a:t>
                      </a:r>
                      <a:br>
                        <a:rPr lang="en-US" noProof="0" smtClean="0"/>
                      </a:br>
                      <a:r>
                        <a:rPr lang="en-US" noProof="0" smtClean="0"/>
                        <a:t>B06: 0.52 – 0.59 µm</a:t>
                      </a:r>
                      <a:br>
                        <a:rPr lang="en-US" noProof="0" smtClean="0"/>
                      </a:br>
                      <a:r>
                        <a:rPr lang="en-US" noProof="0" smtClean="0"/>
                        <a:t>B07: 0.63 – 0.69 µm</a:t>
                      </a:r>
                      <a:br>
                        <a:rPr lang="en-US" noProof="0" smtClean="0"/>
                      </a:br>
                      <a:r>
                        <a:rPr lang="en-US" noProof="0" smtClean="0"/>
                        <a:t>B08: 0.77 – 0.89 µm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noProof="0" smtClean="0"/>
                        <a:t>Swath width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120 km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noProof="0" smtClean="0"/>
                        <a:t>Spatial resolution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20 m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noProof="0" smtClean="0"/>
                        <a:t>Image data bit rate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68 </a:t>
                      </a:r>
                      <a:r>
                        <a:rPr lang="en-US" noProof="0" dirty="0" err="1" smtClean="0"/>
                        <a:t>Mbit</a:t>
                      </a:r>
                      <a:r>
                        <a:rPr lang="en-US" noProof="0" dirty="0" smtClean="0"/>
                        <a:t>/s</a:t>
                      </a:r>
                      <a:endParaRPr lang="en-US" noProof="0" dirty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00200" y="8190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CBERS-3 – IRS (</a:t>
            </a:r>
            <a:r>
              <a:rPr lang="en-US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InfraRed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Multispectral Scanner)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4" descr="ScreenHunter_03 F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810000" cy="5638800"/>
          </a:xfrm>
          <a:prstGeom prst="rect">
            <a:avLst/>
          </a:prstGeom>
          <a:noFill/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57200" y="1992630"/>
          <a:ext cx="4762500" cy="3493770"/>
        </p:xfrm>
        <a:graphic>
          <a:graphicData uri="http://schemas.openxmlformats.org/drawingml/2006/table">
            <a:tbl>
              <a:tblPr/>
              <a:tblGrid>
                <a:gridCol w="2381250"/>
                <a:gridCol w="238125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b="1" noProof="0" smtClean="0"/>
                        <a:t>Infrared Medium Resolution Scanner (IRSCAM)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5E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noProof="0" smtClean="0"/>
                        <a:t>Spectral bands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B09: 0.50 – 0.90 µm</a:t>
                      </a:r>
                      <a:br>
                        <a:rPr lang="en-US" noProof="0" smtClean="0"/>
                      </a:br>
                      <a:r>
                        <a:rPr lang="en-US" noProof="0" smtClean="0"/>
                        <a:t>B10: 1.55 – 1.75 µm</a:t>
                      </a:r>
                      <a:br>
                        <a:rPr lang="en-US" noProof="0" smtClean="0"/>
                      </a:br>
                      <a:r>
                        <a:rPr lang="en-US" noProof="0" smtClean="0"/>
                        <a:t>B11: 2.08 – 2.35 µm</a:t>
                      </a:r>
                      <a:br>
                        <a:rPr lang="en-US" noProof="0" smtClean="0"/>
                      </a:br>
                      <a:r>
                        <a:rPr lang="en-US" noProof="0" smtClean="0"/>
                        <a:t>B12: 10.4 – 12.5 µm</a:t>
                      </a:r>
                      <a:br>
                        <a:rPr lang="en-US" noProof="0" smtClean="0"/>
                      </a:b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noProof="0" smtClean="0"/>
                        <a:t>Swath width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120 km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noProof="0" smtClean="0"/>
                        <a:t>Spatial resolution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40 m; 80 m (Thermal Band)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noProof="0" smtClean="0"/>
                        <a:t>Image data bit rate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16 </a:t>
                      </a:r>
                      <a:r>
                        <a:rPr lang="en-US" noProof="0" dirty="0" err="1" smtClean="0"/>
                        <a:t>Mbit</a:t>
                      </a:r>
                      <a:r>
                        <a:rPr lang="en-US" noProof="0" dirty="0" smtClean="0"/>
                        <a:t>/s</a:t>
                      </a:r>
                      <a:endParaRPr lang="en-US" noProof="0" dirty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00200" y="8190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CBERS-3 – WFI (Advanced Wide Field Imager)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4" descr="ScreenHunter_15 J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962400" cy="5638800"/>
          </a:xfrm>
          <a:prstGeom prst="rect">
            <a:avLst/>
          </a:prstGeom>
          <a:noFill/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57200" y="2160270"/>
          <a:ext cx="4648200" cy="2945130"/>
        </p:xfrm>
        <a:graphic>
          <a:graphicData uri="http://schemas.openxmlformats.org/drawingml/2006/table">
            <a:tbl>
              <a:tblPr/>
              <a:tblGrid>
                <a:gridCol w="2324100"/>
                <a:gridCol w="23241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b="1" noProof="0" dirty="0"/>
                        <a:t>Wide Field Imaging Camera (WFICAM)</a:t>
                      </a:r>
                      <a:endParaRPr lang="en-US" noProof="0" dirty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5E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Spectral bands</a:t>
                      </a:r>
                      <a:endParaRPr lang="en-US" noProof="0" dirty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B13: 0.45 – 0.52 µm</a:t>
                      </a:r>
                      <a:br>
                        <a:rPr lang="en-US" noProof="0" smtClean="0"/>
                      </a:br>
                      <a:r>
                        <a:rPr lang="en-US" noProof="0" smtClean="0"/>
                        <a:t>B14: 0.52 – 0.59 µm</a:t>
                      </a:r>
                      <a:br>
                        <a:rPr lang="en-US" noProof="0" smtClean="0"/>
                      </a:br>
                      <a:r>
                        <a:rPr lang="en-US" noProof="0" smtClean="0"/>
                        <a:t>B15: 0.63 – 0.69 µm</a:t>
                      </a:r>
                      <a:br>
                        <a:rPr lang="en-US" noProof="0" smtClean="0"/>
                      </a:br>
                      <a:r>
                        <a:rPr lang="en-US" noProof="0" smtClean="0"/>
                        <a:t>B16: 0.77 – 0.89 µm</a:t>
                      </a:r>
                      <a:br>
                        <a:rPr lang="en-US" noProof="0" smtClean="0"/>
                      </a:b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noProof="0" smtClean="0"/>
                        <a:t>Swath width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866 km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noProof="0" smtClean="0"/>
                        <a:t>Spatial resolution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64 m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noProof="0" smtClean="0"/>
                        <a:t>Image data bit rate</a:t>
                      </a:r>
                      <a:endParaRPr lang="en-US" noProof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50 </a:t>
                      </a:r>
                      <a:r>
                        <a:rPr lang="en-US" noProof="0" dirty="0" err="1" smtClean="0"/>
                        <a:t>Mbit</a:t>
                      </a:r>
                      <a:r>
                        <a:rPr lang="en-US" noProof="0" dirty="0" smtClean="0"/>
                        <a:t>/s</a:t>
                      </a:r>
                      <a:endParaRPr lang="en-US" noProof="0" dirty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3399" y="1397000"/>
          <a:ext cx="8458202" cy="4696993"/>
        </p:xfrm>
        <a:graphic>
          <a:graphicData uri="http://schemas.openxmlformats.org/drawingml/2006/table">
            <a:tbl>
              <a:tblPr/>
              <a:tblGrid>
                <a:gridCol w="1600201"/>
                <a:gridCol w="1447800"/>
                <a:gridCol w="1594471"/>
                <a:gridCol w="1907865"/>
                <a:gridCol w="1907865"/>
              </a:tblGrid>
              <a:tr h="2483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latin typeface="Humnst777 BT (Corpo)"/>
                          <a:ea typeface="Calibri"/>
                          <a:cs typeface="Times New Roman"/>
                        </a:rPr>
                        <a:t>CBERS-3 </a:t>
                      </a:r>
                      <a:r>
                        <a:rPr lang="pt-BR" sz="1600" b="1" dirty="0" err="1">
                          <a:latin typeface="Humnst777 BT (Corpo)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pt-BR" sz="1600" b="1" dirty="0">
                          <a:latin typeface="Humnst777 BT (Corpo)"/>
                          <a:ea typeface="Calibri"/>
                          <a:cs typeface="Times New Roman"/>
                        </a:rPr>
                        <a:t> 4 </a:t>
                      </a:r>
                      <a:r>
                        <a:rPr lang="pt-BR" sz="1600" b="1" dirty="0" err="1">
                          <a:latin typeface="Humnst777 BT (Corpo)"/>
                          <a:ea typeface="Calibri"/>
                          <a:cs typeface="Times New Roman"/>
                        </a:rPr>
                        <a:t>Cameras</a:t>
                      </a:r>
                      <a:r>
                        <a:rPr lang="pt-BR" sz="1600" b="1" dirty="0">
                          <a:latin typeface="Humnst777 BT (Corpo)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pt-BR" sz="1600" b="1" dirty="0" err="1">
                          <a:latin typeface="Humnst777 BT (Corpo)"/>
                          <a:ea typeface="Calibri"/>
                          <a:cs typeface="Times New Roman"/>
                        </a:rPr>
                        <a:t>Summary</a:t>
                      </a:r>
                      <a:endParaRPr lang="pt-BR" sz="1600" dirty="0">
                        <a:latin typeface="Humnst777 BT (Corpo)"/>
                        <a:ea typeface="Calibri"/>
                        <a:cs typeface="Times New Roman"/>
                      </a:endParaRP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5E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8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Humnst777 BT (Corpo)"/>
                          <a:ea typeface="Calibri"/>
                          <a:cs typeface="Times New Roman"/>
                        </a:rPr>
                        <a:t>MUXCAM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PANMUX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IRSCAM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WFICAM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</a:tr>
              <a:tr h="913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Spectral bands (µm)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0.45 – 0.52</a:t>
                      </a:r>
                      <a:b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</a:b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0.52 – 0.59</a:t>
                      </a:r>
                      <a:b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</a:b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0.63 – 0.69</a:t>
                      </a:r>
                      <a:b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</a:b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0.77 – 0.89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0.51 – 0.85</a:t>
                      </a:r>
                      <a:b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</a:b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0.52 – 0.59</a:t>
                      </a:r>
                      <a:b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</a:b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0.63 – 0.69</a:t>
                      </a:r>
                      <a:b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</a:b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0.77 – 0.89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0.50 – 0.90</a:t>
                      </a:r>
                      <a:b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</a:b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1.55 – 1.75</a:t>
                      </a:r>
                      <a:b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</a:b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2.08 – 2.35 </a:t>
                      </a:r>
                      <a:b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</a:b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10.40 – 12.50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0.52 – 0.59 </a:t>
                      </a:r>
                      <a:b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</a:b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0.63 – 0.69 (R)</a:t>
                      </a:r>
                      <a:b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</a:b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0.77 – 0.89 (NIR)</a:t>
                      </a:r>
                      <a:b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</a:b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1.55 – 1.75 (MIR)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</a:tr>
              <a:tr h="41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Resolution (m)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5 (pan) and 10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40 and 80 (thermal)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</a:tr>
              <a:tr h="41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Swath width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120 km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60 km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120 km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866 km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</a:tr>
              <a:tr h="248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Pointing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None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±32º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None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None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</a:tr>
              <a:tr h="41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Revisit (days)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</a:tr>
              <a:tr h="41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Quantization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8 bits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8 bits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8 bits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10 bits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</a:tr>
              <a:tr h="747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Image Data bit rate (Mbit/s)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140 and 100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latin typeface="Humnst777 BT (Corpo)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atin typeface="Humnst777 BT (Corpo)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1067" marR="41067" marT="41067" marB="41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99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umnst777 BT" pitchFamily="34" charset="0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99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umnst777 BT" pitchFamily="34" charset="0"/>
            <a:ea typeface="HY헤드라인M" pitchFamily="18" charset="-127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9806</TotalTime>
  <Words>760</Words>
  <Application>Microsoft Office PowerPoint</Application>
  <PresentationFormat>Apresentação na tela (4:3)</PresentationFormat>
  <Paragraphs>199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2_Pixel</vt:lpstr>
      <vt:lpstr>China Brazil Earth Resource Satellite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INPE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Nacional de Pesquisas Espaciais – INPE</dc:title>
  <dc:creator>LFP</dc:creator>
  <cp:lastModifiedBy>Ivan Marcio Barbosa</cp:lastModifiedBy>
  <cp:revision>885</cp:revision>
  <dcterms:created xsi:type="dcterms:W3CDTF">2005-11-21T01:20:18Z</dcterms:created>
  <dcterms:modified xsi:type="dcterms:W3CDTF">2014-02-24T09:59:37Z</dcterms:modified>
</cp:coreProperties>
</file>