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10" r:id="rId3"/>
    <p:sldMasterId id="2147483723" r:id="rId4"/>
    <p:sldMasterId id="2147483736" r:id="rId5"/>
  </p:sldMasterIdLst>
  <p:notesMasterIdLst>
    <p:notesMasterId r:id="rId25"/>
  </p:notesMasterIdLst>
  <p:handoutMasterIdLst>
    <p:handoutMasterId r:id="rId26"/>
  </p:handoutMasterIdLst>
  <p:sldIdLst>
    <p:sldId id="277" r:id="rId6"/>
    <p:sldId id="280" r:id="rId7"/>
    <p:sldId id="309" r:id="rId8"/>
    <p:sldId id="283" r:id="rId9"/>
    <p:sldId id="296" r:id="rId10"/>
    <p:sldId id="329" r:id="rId11"/>
    <p:sldId id="302" r:id="rId12"/>
    <p:sldId id="332" r:id="rId13"/>
    <p:sldId id="285" r:id="rId14"/>
    <p:sldId id="324" r:id="rId15"/>
    <p:sldId id="331" r:id="rId16"/>
    <p:sldId id="334" r:id="rId17"/>
    <p:sldId id="335" r:id="rId18"/>
    <p:sldId id="336" r:id="rId19"/>
    <p:sldId id="333" r:id="rId20"/>
    <p:sldId id="337" r:id="rId21"/>
    <p:sldId id="338" r:id="rId22"/>
    <p:sldId id="287" r:id="rId23"/>
    <p:sldId id="278" r:id="rId24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513" autoAdjust="0"/>
  </p:normalViewPr>
  <p:slideViewPr>
    <p:cSldViewPr>
      <p:cViewPr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C34CB-ACED-468B-8BCE-6CDA1749397A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8D9B4-C5C7-4D50-B368-EBED28ADD0C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9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F402F-70D6-40B7-B99A-FE0AE44379B6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07DC1-199D-4979-BA03-1B5D226A40D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7DC1-199D-4979-BA03-1B5D226A40D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2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9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5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0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26" y="6337852"/>
            <a:ext cx="325626" cy="3806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75" y="6431285"/>
            <a:ext cx="531477" cy="2871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0" y="6362586"/>
            <a:ext cx="535050" cy="4601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06" y="6337852"/>
            <a:ext cx="432046" cy="380602"/>
          </a:xfrm>
          <a:prstGeom prst="rect">
            <a:avLst/>
          </a:prstGeom>
        </p:spPr>
      </p:pic>
      <p:pic>
        <p:nvPicPr>
          <p:cNvPr id="11" name="Picture 2" descr="C:\DATA\marketing\logos\IGN_niou_petit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47" y="6337852"/>
            <a:ext cx="429916" cy="4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Logo_Def1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893" y="6270228"/>
            <a:ext cx="1619159" cy="56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4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2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7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2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88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4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08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8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72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9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21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5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82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26" y="6337852"/>
            <a:ext cx="325626" cy="3806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75" y="6431285"/>
            <a:ext cx="531477" cy="2871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0" y="6362586"/>
            <a:ext cx="535050" cy="4601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06" y="6337852"/>
            <a:ext cx="432046" cy="380602"/>
          </a:xfrm>
          <a:prstGeom prst="rect">
            <a:avLst/>
          </a:prstGeom>
        </p:spPr>
      </p:pic>
      <p:pic>
        <p:nvPicPr>
          <p:cNvPr id="11" name="Picture 2" descr="C:\DATA\marketing\logos\IGN_niou_petit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47" y="6337852"/>
            <a:ext cx="429916" cy="4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Logo_Def1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893" y="6270228"/>
            <a:ext cx="1619159" cy="56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64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4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0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4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59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57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45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75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32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48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6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26" y="6337852"/>
            <a:ext cx="325626" cy="3806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75" y="6431285"/>
            <a:ext cx="531477" cy="2871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0" y="6362586"/>
            <a:ext cx="535050" cy="4601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06" y="6337852"/>
            <a:ext cx="432046" cy="380602"/>
          </a:xfrm>
          <a:prstGeom prst="rect">
            <a:avLst/>
          </a:prstGeom>
        </p:spPr>
      </p:pic>
      <p:pic>
        <p:nvPicPr>
          <p:cNvPr id="11" name="Picture 2" descr="C:\DATA\marketing\logos\IGN_niou_petit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47" y="6337852"/>
            <a:ext cx="429916" cy="4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Logo_Def1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893" y="6270228"/>
            <a:ext cx="1619159" cy="56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726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26" y="6337852"/>
            <a:ext cx="325626" cy="3806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75" y="6431285"/>
            <a:ext cx="531477" cy="2871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0" y="6362586"/>
            <a:ext cx="535050" cy="4601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06" y="6337852"/>
            <a:ext cx="432046" cy="380602"/>
          </a:xfrm>
          <a:prstGeom prst="rect">
            <a:avLst/>
          </a:prstGeom>
        </p:spPr>
      </p:pic>
      <p:pic>
        <p:nvPicPr>
          <p:cNvPr id="11" name="Picture 2" descr="C:\DATA\marketing\logos\IGN_niou_petit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47" y="6337852"/>
            <a:ext cx="429916" cy="4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Logo_Def1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893" y="6270228"/>
            <a:ext cx="1619159" cy="56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00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9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4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3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85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04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01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16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64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99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0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28644" y="217733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here and type the title</a:t>
            </a:r>
            <a:endParaRPr lang="en-US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28644" y="356798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380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5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EE0E-34A1-4A10-9826-B65CF1DB65ED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fld id="{FDFECA46-66CE-2B4F-9612-704357D2F74C}" type="datetime1">
              <a:rPr lang="fr-FR" smtClean="0">
                <a:solidFill>
                  <a:srgbClr val="000000"/>
                </a:solidFill>
              </a:rPr>
              <a:pPr/>
              <a:t>24/02/2014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99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7532DC-0191-4C46-A7E4-44CEA16A6905}" type="datetime1">
              <a:rPr lang="fr-FR" smtClean="0">
                <a:solidFill>
                  <a:srgbClr val="000000"/>
                </a:solidFill>
              </a:rPr>
              <a:pPr/>
              <a:t>24/02/2014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35EE0E-34A1-4A10-9826-B65CF1DB65ED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75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EE0E-34A1-4A10-9826-B65CF1DB65ED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fld id="{60764E78-ED1D-D44B-844E-B5FCC29F4655}" type="datetime1">
              <a:rPr lang="fr-FR" smtClean="0">
                <a:solidFill>
                  <a:srgbClr val="000000"/>
                </a:solidFill>
              </a:rPr>
              <a:pPr/>
              <a:t>24/02/2014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90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EE0E-34A1-4A10-9826-B65CF1DB65ED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fld id="{C17AF14D-F809-F145-A0B2-97E9937AE514}" type="datetime1">
              <a:rPr lang="fr-FR" smtClean="0">
                <a:solidFill>
                  <a:srgbClr val="000000"/>
                </a:solidFill>
              </a:rPr>
              <a:pPr/>
              <a:t>24/02/2014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12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EE0E-34A1-4A10-9826-B65CF1DB65ED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6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fld id="{4922E850-5365-D34B-B760-E57EC14DD9B4}" type="datetime1">
              <a:rPr lang="fr-FR" smtClean="0">
                <a:solidFill>
                  <a:srgbClr val="000000"/>
                </a:solidFill>
              </a:rPr>
              <a:pPr/>
              <a:t>24/02/2014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4546800" cy="441550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70000" y="1713600"/>
            <a:ext cx="3189600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EE0E-34A1-4A10-9826-B65CF1DB65ED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fld id="{59900A6A-D6B9-B346-B583-E1F787321989}" type="datetime1">
              <a:rPr lang="fr-FR" smtClean="0">
                <a:solidFill>
                  <a:srgbClr val="000000"/>
                </a:solidFill>
              </a:rPr>
              <a:pPr/>
              <a:t>24/02/2014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36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EE0E-34A1-4A10-9826-B65CF1DB65ED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sp>
        <p:nvSpPr>
          <p:cNvPr id="12" name="Date Placeholder 10"/>
          <p:cNvSpPr>
            <a:spLocks noGrp="1"/>
          </p:cNvSpPr>
          <p:nvPr>
            <p:ph type="dt" sz="half" idx="16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fld id="{179F9591-B071-3B41-9B30-787CCA0A9D79}" type="datetime1">
              <a:rPr lang="fr-FR" smtClean="0">
                <a:solidFill>
                  <a:srgbClr val="000000"/>
                </a:solidFill>
              </a:rPr>
              <a:pPr/>
              <a:t>24/02/2014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3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5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3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2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>
                <a:tint val="80000"/>
                <a:satMod val="300000"/>
              </a:schemeClr>
            </a:gs>
            <a:gs pos="100000">
              <a:schemeClr val="bg1">
                <a:lumMod val="75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6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>
                <a:tint val="80000"/>
                <a:satMod val="300000"/>
              </a:schemeClr>
            </a:gs>
            <a:gs pos="100000">
              <a:schemeClr val="bg1">
                <a:lumMod val="75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8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>
                <a:tint val="80000"/>
                <a:satMod val="300000"/>
              </a:schemeClr>
            </a:gs>
            <a:gs pos="100000">
              <a:schemeClr val="bg1">
                <a:lumMod val="75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>
                <a:tint val="80000"/>
                <a:satMod val="300000"/>
              </a:schemeClr>
            </a:gs>
            <a:gs pos="100000">
              <a:schemeClr val="bg1">
                <a:lumMod val="75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73BB-4AA4-4EF1-AA07-B4CDC03E6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02FC-5E6D-4688-A7D6-0E576D8652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8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2051050"/>
            <a:ext cx="7801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opmaakprofielen</a:t>
            </a:r>
            <a:r>
              <a:rPr lang="en-US" noProof="0" dirty="0" smtClean="0"/>
              <a:t> van de </a:t>
            </a:r>
            <a:r>
              <a:rPr lang="en-US" noProof="0" dirty="0" err="1" smtClean="0"/>
              <a:t>modeltekst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4B342CA5-1E7B-774D-A169-CCF4633E27CC}" type="datetime1">
              <a:rPr lang="fr-FR" smtClean="0">
                <a:solidFill>
                  <a:srgbClr val="000000"/>
                </a:solidFill>
              </a:rPr>
              <a:pPr/>
              <a:t>24/02/2014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FF35EE0E-34A1-4A10-9826-B65CF1DB65ED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80000" y="1636713"/>
            <a:ext cx="807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9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SzPct val="110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.gif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11.pn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44" y="0"/>
            <a:ext cx="9154344" cy="59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06"/>
          <a:stretch/>
        </p:blipFill>
        <p:spPr>
          <a:xfrm>
            <a:off x="-296078" y="596348"/>
            <a:ext cx="9548598" cy="306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" y="3318892"/>
            <a:ext cx="9144000" cy="111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636912"/>
            <a:ext cx="2298948" cy="212160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3" name="Groupe 22"/>
          <p:cNvGrpSpPr/>
          <p:nvPr/>
        </p:nvGrpSpPr>
        <p:grpSpPr>
          <a:xfrm>
            <a:off x="7942243" y="3676842"/>
            <a:ext cx="416453" cy="376882"/>
            <a:chOff x="7923275" y="1247994"/>
            <a:chExt cx="359915" cy="325716"/>
          </a:xfrm>
        </p:grpSpPr>
        <p:sp>
          <p:nvSpPr>
            <p:cNvPr id="24" name="Rectangle 23"/>
            <p:cNvSpPr/>
            <p:nvPr/>
          </p:nvSpPr>
          <p:spPr>
            <a:xfrm rot="18358883">
              <a:off x="7923275" y="1344942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8358883">
              <a:off x="7945724" y="1478814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8358883">
              <a:off x="8077120" y="1456365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8358883">
              <a:off x="8131950" y="1378869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8358883">
              <a:off x="8055749" y="1323803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8358883">
              <a:off x="7978639" y="1266890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8358883">
              <a:off x="8188294" y="1302632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8358883">
              <a:off x="8112655" y="1247994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71153" y="3198118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800" b="1" dirty="0" smtClean="0">
                <a:solidFill>
                  <a:schemeClr val="bg1"/>
                </a:solidFill>
                <a:cs typeface="Arial" pitchFamily="34" charset="0"/>
              </a:rPr>
              <a:t>THE FRENCH INITIATIVE</a:t>
            </a:r>
            <a:endParaRPr lang="fr-FR" sz="3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37170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800" b="1" dirty="0" smtClean="0">
                <a:solidFill>
                  <a:prstClr val="white"/>
                </a:solidFill>
                <a:cs typeface="Arial" pitchFamily="34" charset="0"/>
              </a:rPr>
              <a:t>FOR THE CONGO BASIN</a:t>
            </a:r>
            <a:endParaRPr lang="fr-FR" sz="3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68462" y="5410200"/>
            <a:ext cx="4927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white">
                    <a:lumMod val="50000"/>
                  </a:prstClr>
                </a:solidFill>
              </a:rPr>
              <a:t>Camille PINET</a:t>
            </a:r>
          </a:p>
          <a:p>
            <a:r>
              <a:rPr lang="fr-FR" sz="2000" dirty="0" smtClean="0">
                <a:solidFill>
                  <a:prstClr val="white">
                    <a:lumMod val="50000"/>
                  </a:prstClr>
                </a:solidFill>
              </a:rPr>
              <a:t>IGN France International</a:t>
            </a:r>
          </a:p>
          <a:p>
            <a:r>
              <a:rPr lang="fr-FR" sz="2000" dirty="0" smtClean="0">
                <a:solidFill>
                  <a:prstClr val="white">
                    <a:lumMod val="50000"/>
                  </a:prstClr>
                </a:solidFill>
              </a:rPr>
              <a:t>cpinet@ignfi.fr</a:t>
            </a:r>
            <a:endParaRPr lang="fr-FR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366707" y="5257800"/>
            <a:ext cx="460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prstClr val="white">
                    <a:lumMod val="50000"/>
                  </a:prstClr>
                </a:solidFill>
              </a:defRPr>
            </a:lvl1pPr>
          </a:lstStyle>
          <a:p>
            <a:pPr algn="r"/>
            <a:r>
              <a:rPr lang="en-US" sz="1600" dirty="0"/>
              <a:t>Space Data Coordination Group Meeting </a:t>
            </a:r>
            <a:r>
              <a:rPr lang="en-US" sz="1600" dirty="0" smtClean="0"/>
              <a:t>(</a:t>
            </a:r>
            <a:r>
              <a:rPr lang="en-US" sz="1600" dirty="0"/>
              <a:t>SDCG‐5)</a:t>
            </a:r>
          </a:p>
          <a:p>
            <a:pPr algn="r"/>
            <a:r>
              <a:rPr lang="en-US" sz="1600" dirty="0"/>
              <a:t>ESRIN, </a:t>
            </a:r>
            <a:r>
              <a:rPr lang="en-US" sz="1600" dirty="0" err="1"/>
              <a:t>Frascati</a:t>
            </a:r>
            <a:r>
              <a:rPr lang="en-US" sz="1600" dirty="0"/>
              <a:t>, </a:t>
            </a:r>
            <a:r>
              <a:rPr lang="en-US" sz="1600" dirty="0" smtClean="0"/>
              <a:t>Italy</a:t>
            </a:r>
          </a:p>
          <a:p>
            <a:pPr algn="r"/>
            <a:r>
              <a:rPr lang="en-US" sz="1600" dirty="0"/>
              <a:t>24‐28 February 2014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74" y="76200"/>
            <a:ext cx="325626" cy="38060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23" y="169633"/>
            <a:ext cx="531477" cy="28716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8" y="100934"/>
            <a:ext cx="535050" cy="46014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54" y="76200"/>
            <a:ext cx="432046" cy="380602"/>
          </a:xfrm>
          <a:prstGeom prst="rect">
            <a:avLst/>
          </a:prstGeom>
        </p:spPr>
      </p:pic>
      <p:pic>
        <p:nvPicPr>
          <p:cNvPr id="1026" name="Picture 2" descr="C:\DATA\marketing\logoIGNF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4" y="5432286"/>
            <a:ext cx="771286" cy="9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ATA\marketing\logos\IGN_niou_peti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95" y="76200"/>
            <a:ext cx="429916" cy="4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53150"/>
            <a:ext cx="1590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84" y="6229350"/>
            <a:ext cx="1400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 descr="Logo_Def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641" y="8576"/>
            <a:ext cx="1619159" cy="56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re 1"/>
          <p:cNvSpPr txBox="1">
            <a:spLocks/>
          </p:cNvSpPr>
          <p:nvPr/>
        </p:nvSpPr>
        <p:spPr>
          <a:xfrm>
            <a:off x="396165" y="43133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STATUS: FEB 2014</a:t>
            </a:r>
            <a:endParaRPr lang="fr-FR" sz="38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76200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prstClr val="white"/>
                </a:solidFill>
                <a:cs typeface="Arial" pitchFamily="34" charset="0"/>
              </a:rPr>
              <a:t>Forest mapping</a:t>
            </a:r>
            <a:endParaRPr lang="fr-FR" sz="3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3851" y="1536256"/>
            <a:ext cx="31671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fr-FR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High variability of the classes of land cover;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Presence of reference database  data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and/or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field data;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Homogeneous and good distribution within the Central African Republic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RainForest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Presence of a set of complex class of land cover such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as: woodland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degraded forests, savannas, cultures, etc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Archives data available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29694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Products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forest/non-forest maps – 20m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1990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2000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changes maps – 20m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1990 / 2000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2000 / 2010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detailed reference map 2010 – 10m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52" y="381000"/>
            <a:ext cx="6257548" cy="591516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04800" y="4751219"/>
            <a:ext cx="2590800" cy="19543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Dense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forest,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swamp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forest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Degraded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forest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Forest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Savannah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Tree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savannah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Agricultural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cropland  (mosaic cropland / semi-natural area)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Wetlands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Villages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towns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Water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594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ATA\AFD\communication\00_présentations\20140224 SDCG5-GFOI CPinet\illustrations\cartoF_RCA\cartoF_RCA_AOI_prefectu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8421"/>
          <a:stretch/>
        </p:blipFill>
        <p:spPr bwMode="auto">
          <a:xfrm>
            <a:off x="1143000" y="2286000"/>
            <a:ext cx="6619013" cy="42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Forest mapping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" y="1972068"/>
            <a:ext cx="599414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63300"/>
              </a:buClr>
              <a:buBlip>
                <a:blip r:embed="rId7"/>
              </a:buBlip>
            </a:pPr>
            <a:r>
              <a:rPr lang="en-US" b="1" dirty="0" smtClean="0">
                <a:solidFill>
                  <a:srgbClr val="4D7400"/>
                </a:solidFill>
                <a:cs typeface="Arial" pitchFamily="34" charset="0"/>
              </a:rPr>
              <a:t>Production of forest mapping over 290,000 sq.km in CAR:</a:t>
            </a:r>
            <a:endParaRPr lang="fr-FR" b="1" dirty="0">
              <a:solidFill>
                <a:srgbClr val="4D74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436" y="914400"/>
            <a:ext cx="8553128" cy="66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Forest mapping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" y="1972068"/>
            <a:ext cx="3182410" cy="596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3300"/>
              </a:buClr>
            </a:pPr>
            <a:r>
              <a:rPr lang="en-US" b="1" dirty="0" smtClean="0">
                <a:solidFill>
                  <a:srgbClr val="4D7400"/>
                </a:solidFill>
                <a:cs typeface="Arial" pitchFamily="34" charset="0"/>
              </a:rPr>
              <a:t>2000: Forest / Non-Forest map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663300"/>
              </a:buClr>
            </a:pPr>
            <a:r>
              <a:rPr lang="en-US" b="1" dirty="0" smtClean="0">
                <a:solidFill>
                  <a:srgbClr val="4D7400"/>
                </a:solidFill>
                <a:cs typeface="Arial" pitchFamily="34" charset="0"/>
              </a:rPr>
              <a:t>+ changes 1990 / 2000</a:t>
            </a:r>
            <a:endParaRPr lang="fr-FR" b="1" dirty="0">
              <a:solidFill>
                <a:srgbClr val="4D7400"/>
              </a:solidFill>
              <a:cs typeface="Arial" pitchFamily="34" charset="0"/>
            </a:endParaRPr>
          </a:p>
        </p:txBody>
      </p:sp>
      <p:pic>
        <p:nvPicPr>
          <p:cNvPr id="9218" name="Picture 2" descr="C:\DATA\AFD\communication\00_présentations\20140224 SDCG5-GFOI CPinet\illustrations\cartoF_RCA\cartoF_RCA_legen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35" y="2187968"/>
            <a:ext cx="1643640" cy="10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436" y="914400"/>
            <a:ext cx="8553128" cy="66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Forest mapping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" y="1972068"/>
            <a:ext cx="310226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3300"/>
              </a:buClr>
            </a:pPr>
            <a:r>
              <a:rPr lang="en-US" b="1" dirty="0" smtClean="0">
                <a:solidFill>
                  <a:srgbClr val="4D7400"/>
                </a:solidFill>
                <a:cs typeface="Arial" pitchFamily="34" charset="0"/>
              </a:rPr>
              <a:t>2010: Forest / Non-Forest map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663300"/>
              </a:buClr>
            </a:pPr>
            <a:r>
              <a:rPr lang="en-US" b="1" dirty="0" smtClean="0">
                <a:solidFill>
                  <a:srgbClr val="4D7400"/>
                </a:solidFill>
                <a:cs typeface="Arial" pitchFamily="34" charset="0"/>
              </a:rPr>
              <a:t>+ changes 2000 / 2010</a:t>
            </a:r>
            <a:endParaRPr lang="fr-FR" b="1" dirty="0">
              <a:solidFill>
                <a:srgbClr val="4D7400"/>
              </a:solidFill>
              <a:cs typeface="Arial" pitchFamily="34" charset="0"/>
            </a:endParaRPr>
          </a:p>
        </p:txBody>
      </p:sp>
      <p:pic>
        <p:nvPicPr>
          <p:cNvPr id="9218" name="Picture 2" descr="C:\DATA\AFD\communication\00_présentations\20140224 SDCG5-GFOI CPinet\illustrations\cartoF_RCA\cartoF_RCA_legen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35" y="2187968"/>
            <a:ext cx="1643640" cy="10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436" y="1366898"/>
            <a:ext cx="8553128" cy="57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Forest mapping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" y="1972068"/>
            <a:ext cx="202747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3300"/>
              </a:buClr>
            </a:pPr>
            <a:r>
              <a:rPr lang="en-US" b="1" dirty="0" smtClean="0">
                <a:solidFill>
                  <a:srgbClr val="4D7400"/>
                </a:solidFill>
                <a:cs typeface="Arial" pitchFamily="34" charset="0"/>
              </a:rPr>
              <a:t>2010: detailed map</a:t>
            </a:r>
            <a:endParaRPr lang="fr-FR" b="1" dirty="0">
              <a:solidFill>
                <a:srgbClr val="4D7400"/>
              </a:solidFill>
              <a:cs typeface="Arial" pitchFamily="34" charset="0"/>
            </a:endParaRPr>
          </a:p>
        </p:txBody>
      </p:sp>
      <p:pic>
        <p:nvPicPr>
          <p:cNvPr id="10242" name="Picture 2" descr="C:\DATA\AFD\communication\00_présentations\20140224 SDCG5-GFOI CPinet\illustrations\cartoF_RCA\cartoF_RCA_legende_detaille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95" y="1970836"/>
            <a:ext cx="1939112" cy="199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Forest mapping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1411" y="2971800"/>
            <a:ext cx="22121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results combined with 70,000 additional sq.km  produced by REDDAF project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5123" name="Picture 3" descr="C:\DATA\AFD\REDD\JRC - Etat des Forêts\EDF2013\cartoRCA_OSFT-REDDA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89" y="1736998"/>
            <a:ext cx="6790411" cy="466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ATA\AFD\communication\00_présentations\20140224 SDCG5-GFOI CPinet\illustrations\cartoF_Cameroun\1.Cameroun_Cartohisto2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43" y="1828800"/>
            <a:ext cx="606995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Forest mapping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1411" y="2971800"/>
            <a:ext cx="221217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Similar work started over Cameroon</a:t>
            </a:r>
          </a:p>
          <a:p>
            <a:pPr lvl="0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290,000 sq.km to be mapped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71801" y="3815188"/>
            <a:ext cx="2353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rPr>
              <a:t>UNDER</a:t>
            </a:r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61645" y="5029200"/>
            <a:ext cx="2353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rPr>
              <a:t>PROGRESS</a:t>
            </a:r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2263" y="2667000"/>
            <a:ext cx="2353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rPr>
              <a:t>MAPPING</a:t>
            </a:r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643" y="1828800"/>
            <a:ext cx="6069957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Forest mapping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1411" y="2971800"/>
            <a:ext cx="2212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=&gt; Comprehensive and homogeneous mapping over adjoining regions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Capacity building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447800" y="2190056"/>
            <a:ext cx="7543800" cy="398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Clr>
                <a:srgbClr val="663300"/>
              </a:buClr>
              <a:buBlip>
                <a:blip r:embed="rId3"/>
              </a:buBlip>
            </a:pPr>
            <a:r>
              <a:rPr lang="fr-FR" sz="2400" b="1" dirty="0" smtClean="0">
                <a:solidFill>
                  <a:srgbClr val="4D7400"/>
                </a:solidFill>
                <a:cs typeface="Arial" pitchFamily="34" charset="0"/>
              </a:rPr>
              <a:t>Countries </a:t>
            </a:r>
            <a:r>
              <a:rPr lang="fr-FR" sz="2400" b="1" dirty="0" err="1" smtClean="0">
                <a:solidFill>
                  <a:srgbClr val="4D7400"/>
                </a:solidFill>
                <a:cs typeface="Arial" pitchFamily="34" charset="0"/>
              </a:rPr>
              <a:t>involved</a:t>
            </a:r>
            <a:r>
              <a:rPr lang="fr-FR" sz="2400" b="1" dirty="0" smtClean="0">
                <a:solidFill>
                  <a:srgbClr val="4D7400"/>
                </a:solidFill>
                <a:cs typeface="Arial" pitchFamily="34" charset="0"/>
              </a:rPr>
              <a:t> in the </a:t>
            </a:r>
            <a:r>
              <a:rPr lang="fr-FR" sz="2400" b="1" dirty="0" err="1" smtClean="0">
                <a:solidFill>
                  <a:srgbClr val="4D7400"/>
                </a:solidFill>
                <a:cs typeface="Arial" pitchFamily="34" charset="0"/>
              </a:rPr>
              <a:t>work</a:t>
            </a:r>
            <a:r>
              <a:rPr lang="fr-FR" sz="2400" b="1" dirty="0" smtClean="0">
                <a:solidFill>
                  <a:srgbClr val="4D7400"/>
                </a:solidFill>
                <a:cs typeface="Arial" pitchFamily="34" charset="0"/>
              </a:rPr>
              <a:t>:</a:t>
            </a:r>
            <a:endParaRPr lang="fr-FR" sz="2400" b="1" dirty="0">
              <a:solidFill>
                <a:srgbClr val="4D7400"/>
              </a:solidFill>
              <a:cs typeface="Arial" pitchFamily="34" charset="0"/>
            </a:endParaRPr>
          </a:p>
          <a:p>
            <a:pPr lvl="1">
              <a:buClr>
                <a:srgbClr val="663300"/>
              </a:buClr>
              <a:buBlip>
                <a:blip r:embed="rId3"/>
              </a:buBlip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2013 : 4 staff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from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RCA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ministry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in France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during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3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months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have been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participating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in the production of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their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maps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1">
              <a:buClr>
                <a:srgbClr val="663300"/>
              </a:buClr>
              <a:buBlip>
                <a:blip r:embed="rId3"/>
              </a:buBlip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 4 staff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from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Cameroon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(MINEP + MINFOF) in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France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during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3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months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will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participating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in the production of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their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maps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rgbClr val="663300"/>
              </a:buClr>
              <a:buBlip>
                <a:blip r:embed="rId3"/>
              </a:buBlip>
            </a:pPr>
            <a:r>
              <a:rPr lang="fr-FR" sz="2400" b="1" dirty="0" err="1" smtClean="0">
                <a:solidFill>
                  <a:srgbClr val="4D7400"/>
                </a:solidFill>
                <a:cs typeface="Arial" pitchFamily="34" charset="0"/>
              </a:rPr>
              <a:t>Additional</a:t>
            </a:r>
            <a:r>
              <a:rPr lang="fr-FR" sz="2400" b="1" dirty="0" smtClean="0">
                <a:solidFill>
                  <a:srgbClr val="4D7400"/>
                </a:solidFill>
                <a:cs typeface="Arial" pitchFamily="34" charset="0"/>
              </a:rPr>
              <a:t> programme: GEOFORAFRI</a:t>
            </a:r>
          </a:p>
          <a:p>
            <a:pPr lvl="1">
              <a:buClr>
                <a:srgbClr val="663300"/>
              </a:buClr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Capacity building and access to earth observation data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for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monitoring forests in Africa</a:t>
            </a:r>
          </a:p>
          <a:p>
            <a:pPr>
              <a:spcBef>
                <a:spcPts val="1800"/>
              </a:spcBef>
              <a:buClr>
                <a:srgbClr val="663300"/>
              </a:buClr>
              <a:buBlip>
                <a:blip r:embed="rId3"/>
              </a:buBlip>
            </a:pPr>
            <a:endParaRPr lang="fr-FR" sz="2400" b="1" dirty="0">
              <a:solidFill>
                <a:srgbClr val="4D74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6078" y="-224358"/>
            <a:ext cx="954859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" y="3318892"/>
            <a:ext cx="9144000" cy="111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636912"/>
            <a:ext cx="2298948" cy="212160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3" name="Groupe 22"/>
          <p:cNvGrpSpPr/>
          <p:nvPr/>
        </p:nvGrpSpPr>
        <p:grpSpPr>
          <a:xfrm>
            <a:off x="7942243" y="3676842"/>
            <a:ext cx="416453" cy="376882"/>
            <a:chOff x="7923275" y="1247994"/>
            <a:chExt cx="359915" cy="325716"/>
          </a:xfrm>
        </p:grpSpPr>
        <p:sp>
          <p:nvSpPr>
            <p:cNvPr id="24" name="Rectangle 23"/>
            <p:cNvSpPr/>
            <p:nvPr/>
          </p:nvSpPr>
          <p:spPr>
            <a:xfrm rot="18358883">
              <a:off x="7923275" y="1344942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8358883">
              <a:off x="7945724" y="1478814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8358883">
              <a:off x="8077120" y="1456365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8358883">
              <a:off x="8131950" y="1378869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8358883">
              <a:off x="8055749" y="1323803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8358883">
              <a:off x="7978639" y="1266890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8358883">
              <a:off x="8188294" y="1302632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8358883">
              <a:off x="8112655" y="1247994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63421" y="344787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800" b="1" dirty="0" err="1" smtClean="0">
                <a:solidFill>
                  <a:schemeClr val="bg1"/>
                </a:solidFill>
                <a:cs typeface="Arial" pitchFamily="34" charset="0"/>
              </a:rPr>
              <a:t>Thank</a:t>
            </a:r>
            <a:r>
              <a:rPr lang="fr-FR" sz="3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fr-FR" sz="3800" b="1" dirty="0" err="1" smtClean="0">
                <a:solidFill>
                  <a:schemeClr val="bg1"/>
                </a:solidFill>
                <a:cs typeface="Arial" pitchFamily="34" charset="0"/>
              </a:rPr>
              <a:t>you</a:t>
            </a:r>
            <a:r>
              <a:rPr lang="fr-FR" sz="3800" b="1" dirty="0" smtClean="0">
                <a:solidFill>
                  <a:schemeClr val="bg1"/>
                </a:solidFill>
                <a:cs typeface="Arial" pitchFamily="34" charset="0"/>
              </a:rPr>
              <a:t> for </a:t>
            </a:r>
            <a:r>
              <a:rPr lang="fr-FR" sz="3800" b="1" dirty="0" err="1" smtClean="0">
                <a:solidFill>
                  <a:schemeClr val="bg1"/>
                </a:solidFill>
                <a:cs typeface="Arial" pitchFamily="34" charset="0"/>
              </a:rPr>
              <a:t>your</a:t>
            </a:r>
            <a:r>
              <a:rPr lang="fr-FR" sz="3800" b="1" dirty="0" smtClean="0">
                <a:solidFill>
                  <a:schemeClr val="bg1"/>
                </a:solidFill>
                <a:cs typeface="Arial" pitchFamily="34" charset="0"/>
              </a:rPr>
              <a:t> attention</a:t>
            </a:r>
            <a:endParaRPr lang="fr-FR" sz="3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168462" y="5007114"/>
            <a:ext cx="4927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white">
                    <a:lumMod val="50000"/>
                  </a:prstClr>
                </a:solidFill>
              </a:rPr>
              <a:t>Camille PINET</a:t>
            </a:r>
          </a:p>
          <a:p>
            <a:r>
              <a:rPr lang="fr-FR" sz="2000" dirty="0" smtClean="0">
                <a:solidFill>
                  <a:prstClr val="white">
                    <a:lumMod val="50000"/>
                  </a:prstClr>
                </a:solidFill>
              </a:rPr>
              <a:t>cpinet@ignfi.fr</a:t>
            </a:r>
          </a:p>
          <a:p>
            <a:r>
              <a:rPr lang="fr-FR" sz="2000" dirty="0" smtClean="0">
                <a:solidFill>
                  <a:prstClr val="white">
                    <a:lumMod val="50000"/>
                  </a:prstClr>
                </a:solidFill>
              </a:rPr>
              <a:t>bassinducongo.reddspot.org</a:t>
            </a:r>
            <a:endParaRPr lang="fr-FR" sz="20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OVERVIEW</a:t>
            </a:r>
            <a:endParaRPr lang="fr-FR" sz="3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1447800" y="1885256"/>
            <a:ext cx="5886881" cy="398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Clr>
                <a:srgbClr val="663300"/>
              </a:buClr>
              <a:buBlip>
                <a:blip r:embed="rId5"/>
              </a:buBlip>
            </a:pPr>
            <a:r>
              <a:rPr lang="fr-FR" sz="2400" b="1" dirty="0">
                <a:solidFill>
                  <a:srgbClr val="4D7400"/>
                </a:solidFill>
                <a:cs typeface="Arial" pitchFamily="34" charset="0"/>
              </a:rPr>
              <a:t>Background</a:t>
            </a:r>
          </a:p>
          <a:p>
            <a:pPr>
              <a:spcBef>
                <a:spcPts val="1800"/>
              </a:spcBef>
              <a:buClr>
                <a:srgbClr val="663300"/>
              </a:buClr>
              <a:buBlip>
                <a:blip r:embed="rId5"/>
              </a:buBlip>
            </a:pPr>
            <a:r>
              <a:rPr lang="fr-FR" sz="2400" b="1" dirty="0">
                <a:solidFill>
                  <a:srgbClr val="4D7400"/>
                </a:solidFill>
                <a:cs typeface="Arial" pitchFamily="34" charset="0"/>
              </a:rPr>
              <a:t>Provision of SPOT Data</a:t>
            </a:r>
          </a:p>
          <a:p>
            <a:pPr lvl="1">
              <a:buClr>
                <a:srgbClr val="663300"/>
              </a:buClr>
              <a:buBlip>
                <a:blip r:embed="rId5"/>
              </a:buBlip>
            </a:pP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Status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of data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availability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1">
              <a:buClr>
                <a:srgbClr val="663300"/>
              </a:buClr>
              <a:buBlip>
                <a:blip r:embed="rId5"/>
              </a:buBlip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Data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access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policy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1">
              <a:buClr>
                <a:srgbClr val="663300"/>
              </a:buClr>
              <a:buBlip>
                <a:blip r:embed="rId5"/>
              </a:buBlip>
            </a:pP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Status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of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beneficiaries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rgbClr val="663300"/>
              </a:buClr>
              <a:buBlip>
                <a:blip r:embed="rId5"/>
              </a:buBlip>
            </a:pPr>
            <a:r>
              <a:rPr lang="fr-FR" sz="2400" b="1" dirty="0" smtClean="0">
                <a:solidFill>
                  <a:srgbClr val="4D7400"/>
                </a:solidFill>
                <a:cs typeface="Arial" pitchFamily="34" charset="0"/>
              </a:rPr>
              <a:t>Forest </a:t>
            </a:r>
            <a:r>
              <a:rPr lang="fr-FR" sz="2400" b="1" dirty="0" err="1" smtClean="0">
                <a:solidFill>
                  <a:srgbClr val="4D7400"/>
                </a:solidFill>
                <a:cs typeface="Arial" pitchFamily="34" charset="0"/>
              </a:rPr>
              <a:t>Mapping</a:t>
            </a:r>
            <a:endParaRPr lang="fr-FR" sz="2400" b="1" dirty="0" smtClean="0">
              <a:solidFill>
                <a:srgbClr val="4D7400"/>
              </a:solidFill>
              <a:cs typeface="Arial" pitchFamily="34" charset="0"/>
            </a:endParaRPr>
          </a:p>
          <a:p>
            <a:pPr lvl="1">
              <a:buClr>
                <a:srgbClr val="663300"/>
              </a:buClr>
              <a:buBlip>
                <a:blip r:embed="rId5"/>
              </a:buBlip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Central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African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Republic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1">
              <a:buClr>
                <a:srgbClr val="663300"/>
              </a:buClr>
              <a:buBlip>
                <a:blip r:embed="rId5"/>
              </a:buBlip>
            </a:pP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Cameroon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rgbClr val="663300"/>
              </a:buClr>
              <a:buBlip>
                <a:blip r:embed="rId5"/>
              </a:buBlip>
            </a:pPr>
            <a:r>
              <a:rPr lang="fr-FR" sz="2400" b="1" dirty="0" err="1">
                <a:solidFill>
                  <a:srgbClr val="4D7400"/>
                </a:solidFill>
                <a:cs typeface="Arial" pitchFamily="34" charset="0"/>
              </a:rPr>
              <a:t>Capacity</a:t>
            </a:r>
            <a:r>
              <a:rPr lang="fr-FR" sz="2400" b="1" dirty="0">
                <a:solidFill>
                  <a:srgbClr val="4D7400"/>
                </a:solidFill>
                <a:cs typeface="Arial" pitchFamily="34" charset="0"/>
              </a:rPr>
              <a:t> Building</a:t>
            </a:r>
          </a:p>
        </p:txBody>
      </p:sp>
    </p:spTree>
    <p:extLst>
      <p:ext uri="{BB962C8B-B14F-4D97-AF65-F5344CB8AC3E}">
        <p14:creationId xmlns:p14="http://schemas.microsoft.com/office/powerpoint/2010/main" val="28214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BACKGROUND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342256" y="1885256"/>
            <a:ext cx="8496944" cy="444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63300"/>
              </a:buClr>
              <a:buNone/>
            </a:pPr>
            <a:r>
              <a:rPr lang="fr-FR" sz="2000" b="1" dirty="0" smtClean="0">
                <a:solidFill>
                  <a:srgbClr val="4D7400"/>
                </a:solidFill>
                <a:cs typeface="Arial" pitchFamily="34" charset="0"/>
              </a:rPr>
              <a:t>Framework agreement </a:t>
            </a:r>
            <a:r>
              <a:rPr lang="fr-FR" sz="2000" b="1" dirty="0" err="1" smtClean="0">
                <a:solidFill>
                  <a:srgbClr val="4D7400"/>
                </a:solidFill>
                <a:cs typeface="Arial" pitchFamily="34" charset="0"/>
              </a:rPr>
              <a:t>between</a:t>
            </a:r>
            <a:r>
              <a:rPr lang="fr-FR" sz="2000" b="1" dirty="0" smtClean="0">
                <a:solidFill>
                  <a:srgbClr val="4D7400"/>
                </a:solidFill>
                <a:cs typeface="Arial" pitchFamily="34" charset="0"/>
              </a:rPr>
              <a:t> AFD &amp; </a:t>
            </a:r>
            <a:r>
              <a:rPr lang="fr-FR" sz="2000" b="1" dirty="0" err="1" smtClean="0">
                <a:solidFill>
                  <a:srgbClr val="4D7400"/>
                </a:solidFill>
                <a:cs typeface="Arial" pitchFamily="34" charset="0"/>
              </a:rPr>
              <a:t>Astrium</a:t>
            </a:r>
            <a:endParaRPr lang="fr-FR" sz="2000" b="1" dirty="0">
              <a:solidFill>
                <a:srgbClr val="4D7400"/>
              </a:solidFill>
              <a:cs typeface="Arial" pitchFamily="34" charset="0"/>
            </a:endParaRPr>
          </a:p>
          <a:p>
            <a:pPr marL="800100" lvl="2" indent="0">
              <a:buClr>
                <a:srgbClr val="663300"/>
              </a:buClr>
              <a:buNone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2010-2015 programme: French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finance the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coverage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Congo Basin Tropical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rainforest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SPOT satellite images</a:t>
            </a:r>
            <a:endParaRPr lang="fr-FR" sz="1600" b="1" dirty="0" smtClean="0">
              <a:solidFill>
                <a:srgbClr val="4D7400"/>
              </a:solidFill>
              <a:cs typeface="Arial" pitchFamily="34" charset="0"/>
            </a:endParaRPr>
          </a:p>
          <a:p>
            <a:pPr>
              <a:buClr>
                <a:srgbClr val="663300"/>
              </a:buClr>
              <a:buFont typeface="Arial" pitchFamily="34" charset="0"/>
              <a:buBlip>
                <a:blip r:embed="rId5"/>
              </a:buBlip>
            </a:pPr>
            <a:r>
              <a:rPr lang="fr-FR" sz="2000" b="1" dirty="0" smtClean="0">
                <a:solidFill>
                  <a:srgbClr val="4D7400"/>
                </a:solidFill>
                <a:cs typeface="Arial" pitchFamily="34" charset="0"/>
              </a:rPr>
              <a:t>Project objectives</a:t>
            </a:r>
          </a:p>
          <a:p>
            <a:pPr lvl="2"/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exhaustive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coverage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recent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images, and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regular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updates</a:t>
            </a:r>
          </a:p>
          <a:p>
            <a:pPr lvl="2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archive images of satellites SPOT 1, 2, 3, 4, 5</a:t>
            </a:r>
          </a:p>
          <a:p>
            <a:pPr marL="1371600" lvl="3" indent="0">
              <a:buFont typeface="Arial" pitchFamily="34" charset="0"/>
              <a:buNone/>
            </a:pP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Products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basic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(1A) or ortho-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rectified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forest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mappings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2" indent="0">
              <a:buNone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data for REDD+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entities, research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institutions,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universities, NGOs, private companies) upon approval of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‘REDDSPOT’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licence</a:t>
            </a:r>
          </a:p>
          <a:p>
            <a:pPr marL="914400" lvl="2" indent="0">
              <a:buNone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within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6 countries: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Cameroon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Gabon, CAR, DRC, Congo,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Equ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Guinea</a:t>
            </a:r>
            <a:endParaRPr lang="fr-FR" sz="2000" b="1" dirty="0" smtClean="0">
              <a:solidFill>
                <a:srgbClr val="4D7400"/>
              </a:solidFill>
              <a:cs typeface="Arial" pitchFamily="34" charset="0"/>
            </a:endParaRPr>
          </a:p>
          <a:p>
            <a:pPr>
              <a:buClr>
                <a:srgbClr val="663300"/>
              </a:buClr>
              <a:buFont typeface="Arial" pitchFamily="34" charset="0"/>
              <a:buBlip>
                <a:blip r:embed="rId5"/>
              </a:buBlip>
            </a:pPr>
            <a:r>
              <a:rPr lang="fr-FR" sz="2000" b="1" dirty="0" smtClean="0">
                <a:solidFill>
                  <a:srgbClr val="4D7400"/>
                </a:solidFill>
                <a:cs typeface="Arial" pitchFamily="34" charset="0"/>
              </a:rPr>
              <a:t>A consortium </a:t>
            </a:r>
            <a:r>
              <a:rPr lang="fr-FR" sz="2000" b="1" dirty="0" err="1" smtClean="0">
                <a:solidFill>
                  <a:srgbClr val="4D7400"/>
                </a:solidFill>
                <a:cs typeface="Arial" pitchFamily="34" charset="0"/>
              </a:rPr>
              <a:t>was</a:t>
            </a:r>
            <a:r>
              <a:rPr lang="fr-FR" sz="2000" b="1" dirty="0" smtClean="0">
                <a:solidFill>
                  <a:srgbClr val="4D7400"/>
                </a:solidFill>
                <a:cs typeface="Arial" pitchFamily="34" charset="0"/>
              </a:rPr>
              <a:t> set to </a:t>
            </a:r>
            <a:r>
              <a:rPr lang="fr-FR" sz="2000" b="1" dirty="0" err="1" smtClean="0">
                <a:solidFill>
                  <a:srgbClr val="4D7400"/>
                </a:solidFill>
                <a:cs typeface="Arial" pitchFamily="34" charset="0"/>
              </a:rPr>
              <a:t>coordinate</a:t>
            </a:r>
            <a:r>
              <a:rPr lang="fr-FR" sz="2000" b="1" dirty="0" smtClean="0">
                <a:solidFill>
                  <a:srgbClr val="4D7400"/>
                </a:solidFill>
                <a:cs typeface="Arial" pitchFamily="34" charset="0"/>
              </a:rPr>
              <a:t> the programme</a:t>
            </a:r>
          </a:p>
          <a:p>
            <a:pPr marL="0" indent="0">
              <a:buFont typeface="Arial" pitchFamily="34" charset="0"/>
              <a:buNone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IGN FI, CNES, IGN, IRD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Area of interest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6" name="Espace réservé du contenu 1"/>
          <p:cNvSpPr txBox="1">
            <a:spLocks/>
          </p:cNvSpPr>
          <p:nvPr/>
        </p:nvSpPr>
        <p:spPr>
          <a:xfrm>
            <a:off x="323528" y="1942408"/>
            <a:ext cx="3257873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Initial AOI: tropical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forest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millions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sq.km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C:\DATA\AFD\communication\00_présentations\20140224 SDCG5-GFOI CPinet\illustrations\AOI_ini_FTH_2Mk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438328" cy="34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ATA\AFD\communication\00_présentations\20140224 SDCG5-GFOI CPinet\illustrations\AOI_today_3.3Mk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70" y="2819400"/>
            <a:ext cx="4438330" cy="34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space réservé du contenu 1"/>
          <p:cNvSpPr txBox="1">
            <a:spLocks/>
          </p:cNvSpPr>
          <p:nvPr/>
        </p:nvSpPr>
        <p:spPr>
          <a:xfrm>
            <a:off x="4829274" y="1905001"/>
            <a:ext cx="4063207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AOI: has been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extended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</a:t>
            </a:r>
          </a:p>
          <a:p>
            <a:pPr marL="0" indent="0">
              <a:buFont typeface="Arial" pitchFamily="34" charset="0"/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3.3 millions sq.km</a:t>
            </a:r>
          </a:p>
          <a:p>
            <a:pPr marL="0" indent="0">
              <a:buFont typeface="Arial" pitchFamily="34" charset="0"/>
              <a:buNone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ATA\AFD\communication\00_présentations\20140224 SDCG5-GFOI CPinet\illustrations\pivot2010_with complement RD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" b="3505"/>
          <a:stretch/>
        </p:blipFill>
        <p:spPr bwMode="auto">
          <a:xfrm>
            <a:off x="3051175" y="1981200"/>
            <a:ext cx="6092825" cy="43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76200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Status of data availability: 2008-2012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" name="Espace réservé du contenu 1"/>
          <p:cNvSpPr txBox="1">
            <a:spLocks/>
          </p:cNvSpPr>
          <p:nvPr/>
        </p:nvSpPr>
        <p:spPr>
          <a:xfrm>
            <a:off x="76198" y="1981200"/>
            <a:ext cx="3127377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SPOT4 &amp; SPOT5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availability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</a:t>
            </a:r>
          </a:p>
          <a:p>
            <a:pPr marL="0" indent="0">
              <a:buFont typeface="Arial" pitchFamily="34" charset="0"/>
              <a:buNone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2010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dataset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(images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2008 to 2012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images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&lt;20% cloud </a:t>
            </a:r>
            <a:r>
              <a:rPr lang="fr-F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cover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Espace réservé du contenu 1"/>
          <p:cNvSpPr txBox="1">
            <a:spLocks/>
          </p:cNvSpPr>
          <p:nvPr/>
        </p:nvSpPr>
        <p:spPr>
          <a:xfrm>
            <a:off x="109329" y="3962400"/>
            <a:ext cx="2695602" cy="13147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images have been </a:t>
            </a:r>
            <a:r>
              <a:rPr lang="fr-F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orthorectified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Spatio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-triangulation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DATA\AFD\communication\00_présentations\20140224 SDCG5-GFOI CPinet\illustrations\pivot2015_acquired_sofa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4"/>
          <a:stretch/>
        </p:blipFill>
        <p:spPr bwMode="auto">
          <a:xfrm>
            <a:off x="3137314" y="1828800"/>
            <a:ext cx="6082886" cy="44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76200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Status of data availability: 2013-ongoing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1" name="Espace réservé du contenu 1"/>
          <p:cNvSpPr txBox="1">
            <a:spLocks/>
          </p:cNvSpPr>
          <p:nvPr/>
        </p:nvSpPr>
        <p:spPr>
          <a:xfrm>
            <a:off x="76198" y="2667001"/>
            <a:ext cx="3276602" cy="20573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SPOT5 &amp; SPOT6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availability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</a:t>
            </a:r>
          </a:p>
          <a:p>
            <a:pPr marL="0" indent="0">
              <a:buFont typeface="Arial" pitchFamily="34" charset="0"/>
              <a:buNone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dataset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(+/- 2years)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(images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2013 -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ongoing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images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&lt;20% cloud </a:t>
            </a:r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cover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Data access policy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5122" name="Picture 2" descr="C:\DATA\AFD\events\20120206-09 GEO FCT\presentation\preparation\illustrations\licence_REDDSPOT_over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1828800"/>
            <a:ext cx="3040562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399" y="1894582"/>
            <a:ext cx="5784778" cy="423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SPOT « REDD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license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» has been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lvl="1" indent="-3429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US" sz="1200" b="1" dirty="0" smtClean="0">
                <a:solidFill>
                  <a:srgbClr val="005294"/>
                </a:solidFill>
              </a:rPr>
              <a:t>=&gt;</a:t>
            </a:r>
            <a:r>
              <a:rPr lang="en-US" sz="1200" b="1" dirty="0">
                <a:solidFill>
                  <a:srgbClr val="005294"/>
                </a:solidFill>
              </a:rPr>
              <a:t>	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 Access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Sharing and Usage provided on SPOT Products to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Users within the frame of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approved by National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authorities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licences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signed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Signature of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Authority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licenses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Durban (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December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2011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):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DRC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Congo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</a:t>
            </a:r>
            <a:endParaRPr lang="fr-FR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Yaounde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2012):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Cameroon</a:t>
            </a: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Libreville (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January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2013):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Gabon</a:t>
            </a:r>
          </a:p>
          <a:p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-licences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 National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authorities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(local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DRC, in Congo, in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Cameroon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in Gabon, in CAR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-licences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 IGN FI (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initiatives):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JRC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CIRAD</a:t>
            </a:r>
          </a:p>
        </p:txBody>
      </p:sp>
    </p:spTree>
    <p:extLst>
      <p:ext uri="{BB962C8B-B14F-4D97-AF65-F5344CB8AC3E}">
        <p14:creationId xmlns:p14="http://schemas.microsoft.com/office/powerpoint/2010/main" val="11490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TA\AFD\communication\00_présentations\20140224 SDCG5-GFOI CPinet\illustrations\5 pays bénéficiair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 b="15526"/>
          <a:stretch/>
        </p:blipFill>
        <p:spPr bwMode="auto">
          <a:xfrm>
            <a:off x="3048000" y="1540760"/>
            <a:ext cx="4581993" cy="303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Overview of actual requests/users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690408"/>
            <a:ext cx="25054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DRC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via DIAF: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African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Wildlife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Fundation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Banque Africaine de Développement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cellule Infrastructure du ministère de l’aménagement du territoire, urbanisme et habitat,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infrastructure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public et reconstruction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Conservation International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ERA – Congo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Novacel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WWF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WHRC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984" y="3854838"/>
            <a:ext cx="365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Gabon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via AGEOS: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Ressources en eau,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Cartographie des mangroves de la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Mondha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Cartographie du couvert forestier,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Gestion des ressources naturelles et forestières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Agriculture,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Plan National Géomatique,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Aménagement durable des permis forestiers,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Projet JRC TREES/OFAC,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Occupation et utilisation des sols,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Planification urbaine,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Recensement des débarcadères autour de Libreville,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Cartographie des zones touristiques du Parc National de la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Lopé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Dégradation des Ecosystèmes,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Dynamique urbaine.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24440" y="4771072"/>
            <a:ext cx="2928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Congo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via CN-REDD: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CIB - UFE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Pikounda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Nord - projet REDD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GAF AG - "Cartographie du couvert forestier sur l'ensemble du territoire de la République du Congo en 1990, 2000, 2010"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projet PAGEF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projet "Appui au suivi de l'exploitation forestière par la production d'un atlas forestier interactif du Congo"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468" y="1661930"/>
            <a:ext cx="44058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r-FR" sz="1000" b="1" dirty="0" err="1" smtClean="0">
                <a:solidFill>
                  <a:schemeClr val="bg1">
                    <a:lumMod val="50000"/>
                  </a:schemeClr>
                </a:solidFill>
              </a:rPr>
              <a:t>Cameroon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via MINEPDED/MINFOF: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Projet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Ngoyla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Mintom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MINFOF - GEF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Université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de Yaoundé 1 (AWO FREDERICK)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WWF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Central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Africa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Regional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Programme, CARPO Cameroun Country Programme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CEW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- CAMEROUN ENVIRONMENTAL WATCH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Université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de Yaoundé 1 (ANGOS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ANGOS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GISCARD)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CIFOR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- Center for International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Forestry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Research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UMMISCO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, Université de Yaoundé 1 (recherche / évaluation de biomasse forestière)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GAF-AG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- PROJET REDDAF - REDD for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Africa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MINEPDED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(BELA MANGA ALLAIN)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Réserve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de Biosphère du Dja</a:t>
            </a:r>
          </a:p>
        </p:txBody>
      </p:sp>
      <p:sp>
        <p:nvSpPr>
          <p:cNvPr id="4" name="Rectangle 3"/>
          <p:cNvSpPr/>
          <p:nvPr/>
        </p:nvSpPr>
        <p:spPr>
          <a:xfrm>
            <a:off x="7387691" y="1945415"/>
            <a:ext cx="1832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CAR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, via CN REDD: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Projet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FP7 REDDAF sur la zone de démonstration du Sud-Ouest de la RCA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9993" y="3147536"/>
            <a:ext cx="14841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also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</a:rPr>
              <a:t>regional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</a:rPr>
              <a:t> initiatives: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</a:rPr>
              <a:t>JRC  TREES/OFAC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</a:rPr>
              <a:t>CIRAD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</a:rPr>
              <a:t>CoForChange</a:t>
            </a:r>
            <a:endParaRPr lang="fr-FR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Flèche vers le bas 35"/>
          <p:cNvSpPr/>
          <p:nvPr/>
        </p:nvSpPr>
        <p:spPr>
          <a:xfrm rot="5400000">
            <a:off x="3506797" y="2081938"/>
            <a:ext cx="533400" cy="1078468"/>
          </a:xfrm>
          <a:prstGeom prst="downArrow">
            <a:avLst>
              <a:gd name="adj1" fmla="val 251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 rot="3944279">
            <a:off x="2999892" y="2843896"/>
            <a:ext cx="533400" cy="1774482"/>
          </a:xfrm>
          <a:prstGeom prst="downArrow">
            <a:avLst>
              <a:gd name="adj1" fmla="val 251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 rot="21426444">
            <a:off x="4468206" y="3572546"/>
            <a:ext cx="533400" cy="1197557"/>
          </a:xfrm>
          <a:prstGeom prst="downArrow">
            <a:avLst>
              <a:gd name="adj1" fmla="val 251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vers le bas 46"/>
          <p:cNvSpPr/>
          <p:nvPr/>
        </p:nvSpPr>
        <p:spPr>
          <a:xfrm rot="20022993">
            <a:off x="6261652" y="3642044"/>
            <a:ext cx="533400" cy="1097173"/>
          </a:xfrm>
          <a:prstGeom prst="downArrow">
            <a:avLst>
              <a:gd name="adj1" fmla="val 251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 vers le bas 47"/>
          <p:cNvSpPr/>
          <p:nvPr/>
        </p:nvSpPr>
        <p:spPr>
          <a:xfrm rot="15927470">
            <a:off x="6362481" y="1618553"/>
            <a:ext cx="533400" cy="1450314"/>
          </a:xfrm>
          <a:prstGeom prst="downArrow">
            <a:avLst>
              <a:gd name="adj1" fmla="val 251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6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-459432"/>
            <a:ext cx="6120680" cy="1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5169955" y="-593106"/>
            <a:ext cx="2245456" cy="1870412"/>
            <a:chOff x="4849167" y="-97561"/>
            <a:chExt cx="952608" cy="793500"/>
          </a:xfrm>
        </p:grpSpPr>
        <p:sp>
          <p:nvSpPr>
            <p:cNvPr id="6" name="Rectangle 5"/>
            <p:cNvSpPr/>
            <p:nvPr/>
          </p:nvSpPr>
          <p:spPr>
            <a:xfrm rot="18358883">
              <a:off x="4849167" y="175162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58883">
              <a:off x="4900271" y="479915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358883">
              <a:off x="5025090" y="303500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58883">
              <a:off x="5148282" y="124058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358883">
              <a:off x="5199386" y="42881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58883">
              <a:off x="5324205" y="252396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58883">
              <a:off x="5450009" y="77024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358883">
              <a:off x="5585751" y="-97561"/>
              <a:ext cx="216024" cy="21602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81" y="281080"/>
            <a:ext cx="1800200" cy="1661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e 15"/>
          <p:cNvGrpSpPr/>
          <p:nvPr/>
        </p:nvGrpSpPr>
        <p:grpSpPr>
          <a:xfrm>
            <a:off x="8134020" y="889150"/>
            <a:ext cx="326105" cy="274778"/>
            <a:chOff x="7956501" y="1196752"/>
            <a:chExt cx="359915" cy="303267"/>
          </a:xfrm>
        </p:grpSpPr>
        <p:sp>
          <p:nvSpPr>
            <p:cNvPr id="17" name="Rectangle 16"/>
            <p:cNvSpPr/>
            <p:nvPr/>
          </p:nvSpPr>
          <p:spPr>
            <a:xfrm rot="18358883">
              <a:off x="8000554" y="1401318"/>
              <a:ext cx="94896" cy="9489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u="sng">
                <a:solidFill>
                  <a:prstClr val="white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956501" y="1196752"/>
              <a:ext cx="359915" cy="303267"/>
              <a:chOff x="7923275" y="1247994"/>
              <a:chExt cx="359915" cy="303267"/>
            </a:xfrm>
          </p:grpSpPr>
          <p:sp>
            <p:nvSpPr>
              <p:cNvPr id="19" name="Rectangle 18"/>
              <p:cNvSpPr/>
              <p:nvPr/>
            </p:nvSpPr>
            <p:spPr>
              <a:xfrm rot="18358883">
                <a:off x="7923275" y="134494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358883">
                <a:off x="8077120" y="1456365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8358883">
                <a:off x="8131950" y="1378869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358883">
                <a:off x="8055749" y="1323803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358883">
                <a:off x="7978639" y="1266890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358883">
                <a:off x="8188294" y="1302632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8358883">
                <a:off x="8112655" y="1247994"/>
                <a:ext cx="94896" cy="94896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323528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white"/>
                </a:solidFill>
                <a:cs typeface="Arial" pitchFamily="34" charset="0"/>
              </a:rPr>
              <a:t>Forest mapping</a:t>
            </a:r>
            <a:endParaRPr lang="fr-FR" sz="3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06" y="1828800"/>
            <a:ext cx="8621588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fr-FR" b="1" dirty="0" err="1" smtClean="0">
                <a:solidFill>
                  <a:srgbClr val="4D7400"/>
                </a:solidFill>
                <a:cs typeface="Arial" pitchFamily="34" charset="0"/>
              </a:rPr>
              <a:t>Two</a:t>
            </a:r>
            <a:r>
              <a:rPr lang="fr-FR" b="1" dirty="0" smtClean="0">
                <a:solidFill>
                  <a:srgbClr val="4D7400"/>
                </a:solidFill>
                <a:cs typeface="Arial" pitchFamily="34" charset="0"/>
              </a:rPr>
              <a:t> countries </a:t>
            </a:r>
            <a:r>
              <a:rPr lang="fr-FR" b="1" dirty="0" err="1" smtClean="0">
                <a:solidFill>
                  <a:srgbClr val="4D7400"/>
                </a:solidFill>
                <a:cs typeface="Arial" pitchFamily="34" charset="0"/>
              </a:rPr>
              <a:t>involved</a:t>
            </a:r>
            <a:r>
              <a:rPr lang="fr-FR" b="1" dirty="0" smtClean="0">
                <a:solidFill>
                  <a:srgbClr val="4D7400"/>
                </a:solidFill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4D7400"/>
                </a:solidFill>
                <a:cs typeface="Arial" pitchFamily="34" charset="0"/>
              </a:rPr>
              <a:t>so</a:t>
            </a:r>
            <a:r>
              <a:rPr lang="fr-FR" b="1" dirty="0" smtClean="0">
                <a:solidFill>
                  <a:srgbClr val="4D7400"/>
                </a:solidFill>
                <a:cs typeface="Arial" pitchFamily="34" charset="0"/>
              </a:rPr>
              <a:t> far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mapping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of 290,000 sq.km over RCA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completed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=&gt;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results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presented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in « l’état des Forêts »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Mapping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going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on over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Cameroon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663300"/>
              </a:buClr>
            </a:pPr>
            <a:endParaRPr lang="fr-FR" b="1" dirty="0" smtClean="0">
              <a:solidFill>
                <a:srgbClr val="4D7400"/>
              </a:solidFill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fr-FR" b="1" dirty="0" err="1" smtClean="0">
                <a:solidFill>
                  <a:srgbClr val="4D7400"/>
                </a:solidFill>
                <a:cs typeface="Arial" pitchFamily="34" charset="0"/>
              </a:rPr>
              <a:t>Methodology</a:t>
            </a:r>
            <a:r>
              <a:rPr lang="fr-FR" b="1" dirty="0" smtClean="0">
                <a:solidFill>
                  <a:srgbClr val="4D7400"/>
                </a:solidFill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4D7400"/>
                </a:solidFill>
                <a:cs typeface="Arial" pitchFamily="34" charset="0"/>
              </a:rPr>
              <a:t>based</a:t>
            </a:r>
            <a:r>
              <a:rPr lang="fr-FR" b="1" dirty="0" smtClean="0">
                <a:solidFill>
                  <a:srgbClr val="4D7400"/>
                </a:solidFill>
                <a:cs typeface="Arial" pitchFamily="34" charset="0"/>
              </a:rPr>
              <a:t> on </a:t>
            </a:r>
            <a:r>
              <a:rPr lang="fr-FR" b="1" dirty="0" err="1" smtClean="0">
                <a:solidFill>
                  <a:srgbClr val="4D7400"/>
                </a:solidFill>
                <a:cs typeface="Arial" pitchFamily="34" charset="0"/>
              </a:rPr>
              <a:t>several</a:t>
            </a:r>
            <a:r>
              <a:rPr lang="fr-FR" b="1" dirty="0" smtClean="0">
                <a:solidFill>
                  <a:srgbClr val="4D7400"/>
                </a:solidFill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4D7400"/>
                </a:solidFill>
                <a:cs typeface="Arial" pitchFamily="34" charset="0"/>
              </a:rPr>
              <a:t>principles</a:t>
            </a:r>
            <a:r>
              <a:rPr lang="fr-FR" b="1" dirty="0" smtClean="0">
                <a:solidFill>
                  <a:srgbClr val="4D7400"/>
                </a:solidFill>
                <a:cs typeface="Arial" pitchFamily="34" charset="0"/>
              </a:rPr>
              <a:t>: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Consistency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with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national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strategies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Consistency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with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international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recommendations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(IPCC)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Adaptation to local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methodologies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Adaptation of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methods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to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existing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forest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maps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63300"/>
              </a:buClr>
              <a:buBlip>
                <a:blip r:embed="rId6"/>
              </a:buBlip>
            </a:pPr>
            <a:endParaRPr lang="fr-FR" b="1" dirty="0" smtClean="0">
              <a:solidFill>
                <a:srgbClr val="4D7400"/>
              </a:solidFill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fr-FR" b="1" dirty="0" smtClean="0">
                <a:solidFill>
                  <a:srgbClr val="4D7400"/>
                </a:solidFill>
                <a:cs typeface="Arial" pitchFamily="34" charset="0"/>
              </a:rPr>
              <a:t>In addition, to </a:t>
            </a:r>
            <a:r>
              <a:rPr lang="fr-FR" b="1" dirty="0" err="1" smtClean="0">
                <a:solidFill>
                  <a:srgbClr val="4D7400"/>
                </a:solidFill>
                <a:cs typeface="Arial" pitchFamily="34" charset="0"/>
              </a:rPr>
              <a:t>ensure</a:t>
            </a:r>
            <a:r>
              <a:rPr lang="fr-FR" b="1" dirty="0" smtClean="0">
                <a:solidFill>
                  <a:srgbClr val="4D7400"/>
                </a:solidFill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4D7400"/>
                </a:solidFill>
                <a:cs typeface="Arial" pitchFamily="34" charset="0"/>
              </a:rPr>
              <a:t>quality</a:t>
            </a:r>
            <a:endParaRPr lang="fr-FR" b="1" dirty="0">
              <a:solidFill>
                <a:srgbClr val="4D7400"/>
              </a:solidFill>
              <a:cs typeface="Arial" pitchFamily="34" charset="0"/>
            </a:endParaRPr>
          </a:p>
          <a:p>
            <a:pPr marL="800100" lvl="1" indent="-342900"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Implementation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of a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verification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methodology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800100" lvl="1" indent="-342900">
              <a:spcBef>
                <a:spcPts val="1200"/>
              </a:spcBef>
              <a:buClr>
                <a:srgbClr val="663300"/>
              </a:buClr>
              <a:buBlip>
                <a:blip r:embed="rId6"/>
              </a:buBlip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Implementation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of a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validation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methodology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TC_UT_EN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819</Words>
  <Application>Microsoft Office PowerPoint</Application>
  <PresentationFormat>Affichage à l'écran (4:3)</PresentationFormat>
  <Paragraphs>200</Paragraphs>
  <Slides>19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Thème Office</vt:lpstr>
      <vt:lpstr>1_Thème Office</vt:lpstr>
      <vt:lpstr>2_Thème Office</vt:lpstr>
      <vt:lpstr>3_Thème Office</vt:lpstr>
      <vt:lpstr>ITC_UT_EN</vt:lpstr>
      <vt:lpstr>THE FRENCH INITIATIVE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Camille Pinet</dc:creator>
  <cp:lastModifiedBy>Camille Pinet</cp:lastModifiedBy>
  <cp:revision>194</cp:revision>
  <dcterms:created xsi:type="dcterms:W3CDTF">2012-01-31T05:41:52Z</dcterms:created>
  <dcterms:modified xsi:type="dcterms:W3CDTF">2014-02-24T09:40:28Z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-1438699360</vt:i4>
  </property>
  <property fmtid="{D5CDD505-2E9C-101B-9397-08002B2CF9AE}" pid="3" name="_NewReviewCycle">
    <vt:lpwstr/>
  </property>
  <property fmtid="{D5CDD505-2E9C-101B-9397-08002B2CF9AE}" pid="4" name="_EmailSubject">
    <vt:lpwstr>JECAM Data Coordination Meeting - Documents</vt:lpwstr>
  </property>
  <property fmtid="{D5CDD505-2E9C-101B-9397-08002B2CF9AE}" pid="5" name="_AuthorEmail">
    <vt:lpwstr>Yves.Crevier@asc-csa.gc.ca</vt:lpwstr>
  </property>
  <property fmtid="{D5CDD505-2E9C-101B-9397-08002B2CF9AE}" pid="6" name="_AuthorEmailDisplayName">
    <vt:lpwstr>Crevier, Yves</vt:lpwstr>
  </property>
</Properties>
</file>