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 id="2147483689" r:id="rId3"/>
    <p:sldMasterId id="2147483703" r:id="rId4"/>
  </p:sldMasterIdLst>
  <p:notesMasterIdLst>
    <p:notesMasterId r:id="rId36"/>
  </p:notesMasterIdLst>
  <p:sldIdLst>
    <p:sldId id="298" r:id="rId5"/>
    <p:sldId id="301" r:id="rId6"/>
    <p:sldId id="361" r:id="rId7"/>
    <p:sldId id="369" r:id="rId8"/>
    <p:sldId id="368" r:id="rId9"/>
    <p:sldId id="362" r:id="rId10"/>
    <p:sldId id="334" r:id="rId11"/>
    <p:sldId id="333" r:id="rId12"/>
    <p:sldId id="340" r:id="rId13"/>
    <p:sldId id="293" r:id="rId14"/>
    <p:sldId id="294" r:id="rId15"/>
    <p:sldId id="376" r:id="rId16"/>
    <p:sldId id="346" r:id="rId17"/>
    <p:sldId id="350" r:id="rId18"/>
    <p:sldId id="351" r:id="rId19"/>
    <p:sldId id="353" r:id="rId20"/>
    <p:sldId id="356" r:id="rId21"/>
    <p:sldId id="360" r:id="rId22"/>
    <p:sldId id="359" r:id="rId23"/>
    <p:sldId id="363" r:id="rId24"/>
    <p:sldId id="364" r:id="rId25"/>
    <p:sldId id="365" r:id="rId26"/>
    <p:sldId id="366" r:id="rId27"/>
    <p:sldId id="367" r:id="rId28"/>
    <p:sldId id="328" r:id="rId29"/>
    <p:sldId id="375" r:id="rId30"/>
    <p:sldId id="370" r:id="rId31"/>
    <p:sldId id="371" r:id="rId32"/>
    <p:sldId id="372" r:id="rId33"/>
    <p:sldId id="373" r:id="rId34"/>
    <p:sldId id="374" r:id="rId35"/>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96" autoAdjust="0"/>
  </p:normalViewPr>
  <p:slideViewPr>
    <p:cSldViewPr snapToGrid="0" snapToObjects="1">
      <p:cViewPr varScale="1">
        <p:scale>
          <a:sx n="93" d="100"/>
          <a:sy n="93" d="100"/>
        </p:scale>
        <p:origin x="-4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2/24/14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0"/>
                <a:cs typeface="ＭＳ Ｐゴシック" charset="0"/>
              </a:defRPr>
            </a:lvl1pPr>
            <a:lvl2pPr marL="37931725" indent="-37474525" defTabSz="9779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fld id="{A4DE4102-F29E-9B4F-AB45-0B914FB471D0}" type="slidenum">
              <a:rPr lang="de-DE">
                <a:solidFill>
                  <a:srgbClr val="000000"/>
                </a:solidFill>
                <a:latin typeface="Times New Roman" charset="0"/>
              </a:rPr>
              <a:pPr/>
              <a:t>1</a:t>
            </a:fld>
            <a:endParaRPr lang="de-DE" dirty="0">
              <a:solidFill>
                <a:srgbClr val="000000"/>
              </a:solidFill>
              <a:latin typeface="Times New Roman" charset="0"/>
            </a:endParaRPr>
          </a:p>
        </p:txBody>
      </p:sp>
      <p:sp>
        <p:nvSpPr>
          <p:cNvPr id="20483" name="Rectangle 2"/>
          <p:cNvSpPr>
            <a:spLocks noGrp="1" noRot="1" noChangeAspect="1" noChangeArrowheads="1" noTextEdit="1"/>
          </p:cNvSpPr>
          <p:nvPr>
            <p:ph type="sldImg"/>
          </p:nvPr>
        </p:nvSpPr>
        <p:spPr>
          <a:xfrm>
            <a:off x="1116013" y="696913"/>
            <a:ext cx="4649787" cy="348615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22877F-5C6A-614F-8409-B1C1E80C1F31}" type="slidenum">
              <a:rPr lang="en-US" sz="1000">
                <a:solidFill>
                  <a:srgbClr val="000000"/>
                </a:solidFill>
                <a:latin typeface="Calibri" charset="0"/>
                <a:cs typeface="Arial" charset="0"/>
              </a:rPr>
              <a:pPr eaLnBrk="1" hangingPunct="1"/>
              <a:t>10</a:t>
            </a:fld>
            <a:endParaRPr lang="en-US" sz="1000" dirty="0">
              <a:solidFill>
                <a:srgbClr val="000000"/>
              </a:solidFill>
              <a:latin typeface="Calibri" charset="0"/>
              <a:cs typeface="Arial" charset="0"/>
            </a:endParaRPr>
          </a:p>
        </p:txBody>
      </p:sp>
      <p:sp>
        <p:nvSpPr>
          <p:cNvPr id="7987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11</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15</a:t>
            </a:fld>
            <a:endParaRPr lang="en-US" sz="1200" dirty="0">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16</a:t>
            </a:fld>
            <a:endParaRPr lang="en-US" sz="1200" dirty="0">
              <a:solidFill>
                <a:prstClr val="black"/>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17</a:t>
            </a:fld>
            <a:endParaRPr lang="en-US" sz="1200" dirty="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18</a:t>
            </a:fld>
            <a:endParaRPr lang="en-US" sz="1200" dirty="0">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19</a:t>
            </a:fld>
            <a:endParaRPr lang="en-US" sz="1200" dirty="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a:t>
            </a:fld>
            <a:endParaRPr lang="en-US" sz="1200" dirty="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20</a:t>
            </a:fld>
            <a:endParaRPr lang="en-US" sz="1200" dirty="0">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21</a:t>
            </a:fld>
            <a:endParaRPr lang="en-US" sz="1200" dirty="0">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22</a:t>
            </a:fld>
            <a:endParaRPr lang="en-US" sz="1200" dirty="0">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23</a:t>
            </a:fld>
            <a:endParaRPr lang="en-US" sz="1200" dirty="0">
              <a:solidFill>
                <a:prstClr val="black"/>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24</a:t>
            </a:fld>
            <a:endParaRPr lang="en-US" sz="1200" dirty="0">
              <a:solidFill>
                <a:prstClr val="black"/>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25</a:t>
            </a:fld>
            <a:endParaRPr lang="en-US" sz="1200" dirty="0">
              <a:solidFill>
                <a:prstClr val="black"/>
              </a:solidFill>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1000">
                <a:solidFill>
                  <a:schemeClr val="tx1"/>
                </a:solidFill>
                <a:latin typeface="Arial Unicode MS" charset="0"/>
                <a:ea typeface="ＭＳ Ｐゴシック" charset="0"/>
                <a:cs typeface="ＭＳ Ｐゴシック" charset="0"/>
              </a:defRPr>
            </a:lvl1pPr>
            <a:lvl2pPr marL="37931725" indent="-37474525" defTabSz="9779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fld id="{A4DE4102-F29E-9B4F-AB45-0B914FB471D0}" type="slidenum">
              <a:rPr lang="de-DE">
                <a:solidFill>
                  <a:srgbClr val="000000"/>
                </a:solidFill>
                <a:latin typeface="Times New Roman" charset="0"/>
              </a:rPr>
              <a:pPr/>
              <a:t>26</a:t>
            </a:fld>
            <a:endParaRPr lang="de-DE" dirty="0">
              <a:solidFill>
                <a:srgbClr val="000000"/>
              </a:solidFill>
              <a:latin typeface="Times New Roman" charset="0"/>
            </a:endParaRPr>
          </a:p>
        </p:txBody>
      </p:sp>
      <p:sp>
        <p:nvSpPr>
          <p:cNvPr id="20483" name="Rectangle 2"/>
          <p:cNvSpPr>
            <a:spLocks noGrp="1" noRot="1" noChangeAspect="1" noChangeArrowheads="1" noTextEdit="1"/>
          </p:cNvSpPr>
          <p:nvPr>
            <p:ph type="sldImg"/>
          </p:nvPr>
        </p:nvSpPr>
        <p:spPr>
          <a:xfrm>
            <a:off x="1116013" y="696913"/>
            <a:ext cx="4649787" cy="348615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smtClean="0">
              <a:solidFill>
                <a:srgbClr val="000000"/>
              </a:solidFill>
              <a:latin typeface="Times New Roman" pitchFamily="-10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smtClean="0">
              <a:solidFill>
                <a:srgbClr val="000000"/>
              </a:solidFill>
              <a:latin typeface="Times New Roman" pitchFamily="-10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smtClean="0">
              <a:solidFill>
                <a:srgbClr val="000000"/>
              </a:solidFill>
              <a:latin typeface="Times New Roman" pitchFamily="-10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smtClean="0">
              <a:solidFill>
                <a:srgbClr val="000000"/>
              </a:solidFill>
              <a:latin typeface="Times New Roman" pitchFamily="-10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smtClean="0">
              <a:solidFill>
                <a:srgbClr val="000000"/>
              </a:solidFill>
              <a:latin typeface="Times New Roman" pitchFamily="-10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6</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22877F-5C6A-614F-8409-B1C1E80C1F31}" type="slidenum">
              <a:rPr lang="en-US" sz="1000">
                <a:solidFill>
                  <a:srgbClr val="000000"/>
                </a:solidFill>
                <a:latin typeface="Calibri" charset="0"/>
                <a:cs typeface="Arial" charset="0"/>
              </a:rPr>
              <a:pPr eaLnBrk="1" hangingPunct="1"/>
              <a:t>7</a:t>
            </a:fld>
            <a:endParaRPr lang="en-US" sz="1000" dirty="0">
              <a:solidFill>
                <a:srgbClr val="000000"/>
              </a:solidFill>
              <a:latin typeface="Calibri" charset="0"/>
              <a:cs typeface="Arial" charset="0"/>
            </a:endParaRPr>
          </a:p>
        </p:txBody>
      </p:sp>
      <p:sp>
        <p:nvSpPr>
          <p:cNvPr id="7987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A29223-CF21-400D-813A-8B52F62C31F9}" type="slidenum">
              <a:rPr lang="en-US"/>
              <a:pPr/>
              <a:t>8</a:t>
            </a:fld>
            <a:endParaRPr lang="en-US" dirty="0"/>
          </a:p>
        </p:txBody>
      </p:sp>
      <p:sp>
        <p:nvSpPr>
          <p:cNvPr id="83970" name="Rectangle 7"/>
          <p:cNvSpPr txBox="1">
            <a:spLocks noGrp="1" noChangeArrowheads="1"/>
          </p:cNvSpPr>
          <p:nvPr/>
        </p:nvSpPr>
        <p:spPr bwMode="auto">
          <a:xfrm>
            <a:off x="3897803" y="8830621"/>
            <a:ext cx="2982435" cy="464180"/>
          </a:xfrm>
          <a:prstGeom prst="rect">
            <a:avLst/>
          </a:prstGeom>
          <a:noFill/>
          <a:ln w="9525">
            <a:noFill/>
            <a:miter lim="800000"/>
            <a:headEnd/>
            <a:tailEnd/>
          </a:ln>
        </p:spPr>
        <p:txBody>
          <a:bodyPr lIns="92301" tIns="46150" rIns="92301" bIns="46150" anchor="b"/>
          <a:lstStyle/>
          <a:p>
            <a:pPr algn="r" defTabSz="920750"/>
            <a:fld id="{85DECFAE-D33D-4372-BDBF-09A98E67BF3A}" type="slidenum">
              <a:rPr lang="ja-JP" altLang="en-US" sz="1200"/>
              <a:pPr algn="r" defTabSz="920750"/>
              <a:t>8</a:t>
            </a:fld>
            <a:endParaRPr lang="en-US" altLang="ja-JP" sz="1200" dirty="0"/>
          </a:p>
        </p:txBody>
      </p:sp>
      <p:sp>
        <p:nvSpPr>
          <p:cNvPr id="83971" name="Rectangle 2"/>
          <p:cNvSpPr>
            <a:spLocks noGrp="1" noRot="1" noChangeAspect="1" noChangeArrowheads="1" noTextEdit="1"/>
          </p:cNvSpPr>
          <p:nvPr>
            <p:ph type="sldImg"/>
          </p:nvPr>
        </p:nvSpPr>
        <p:spPr>
          <a:xfrm>
            <a:off x="1143000" y="652463"/>
            <a:ext cx="4610100" cy="3459162"/>
          </a:xfrm>
          <a:ln/>
        </p:spPr>
      </p:sp>
      <p:sp>
        <p:nvSpPr>
          <p:cNvPr id="83972" name="Rectangle 3"/>
          <p:cNvSpPr>
            <a:spLocks noGrp="1" noChangeArrowheads="1"/>
          </p:cNvSpPr>
          <p:nvPr>
            <p:ph type="body" idx="1"/>
          </p:nvPr>
        </p:nvSpPr>
        <p:spPr>
          <a:xfrm>
            <a:off x="1096553" y="4264051"/>
            <a:ext cx="4839956" cy="4379296"/>
          </a:xfrm>
        </p:spPr>
        <p:txBody>
          <a:bodyPr lIns="92301" tIns="46150" rIns="92301" bIns="46150"/>
          <a:lstStyle/>
          <a:p>
            <a:endParaRPr lang="ja-JP" altLang="en-US"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384946"/>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698636"/>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987703"/>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144000" cy="288925"/>
          </a:xfrm>
          <a:prstGeom prst="rect">
            <a:avLst/>
          </a:prstGeom>
          <a:noFill/>
          <a:ln w="9525">
            <a:noFill/>
            <a:miter lim="800000"/>
            <a:headEnd/>
            <a:tailEnd/>
          </a:ln>
        </p:spPr>
        <p:txBody>
          <a:bodyPr/>
          <a:lstStyle/>
          <a:p>
            <a:pPr algn="r" defTabSz="914400" eaLnBrk="0" hangingPunct="0">
              <a:spcBef>
                <a:spcPct val="50000"/>
              </a:spcBef>
              <a:defRPr/>
            </a:pPr>
            <a:endParaRPr lang="en-US" sz="1000" dirty="0">
              <a:solidFill>
                <a:srgbClr val="002569"/>
              </a:solidFill>
              <a:latin typeface="Tahoma" pitchFamily="34" charset="0"/>
              <a:ea typeface="ＭＳ Ｐゴシック" charset="0"/>
              <a:cs typeface="ＭＳ Ｐゴシック" charset="0"/>
            </a:endParaRPr>
          </a:p>
        </p:txBody>
      </p:sp>
      <p:sp>
        <p:nvSpPr>
          <p:cNvPr id="328706" name="Rectangle 2"/>
          <p:cNvSpPr>
            <a:spLocks noGrp="1" noChangeArrowheads="1"/>
          </p:cNvSpPr>
          <p:nvPr>
            <p:ph type="ctrTitle" sz="quarter"/>
          </p:nvPr>
        </p:nvSpPr>
        <p:spPr>
          <a:xfrm>
            <a:off x="4089890"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8" y="2722566"/>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1852675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D228217-E3EB-094D-9297-A100485C185A}" type="datetime1">
              <a:rPr lang="en-CA"/>
              <a:pPr>
                <a:defRPr/>
              </a:pPr>
              <a:t>2/24/14</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CA" dirty="0"/>
          </a:p>
        </p:txBody>
      </p:sp>
    </p:spTree>
    <p:extLst>
      <p:ext uri="{BB962C8B-B14F-4D97-AF65-F5344CB8AC3E}">
        <p14:creationId xmlns:p14="http://schemas.microsoft.com/office/powerpoint/2010/main" val="2975918813"/>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39850"/>
            <a:ext cx="8445148" cy="50609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500" dirty="0">
              <a:solidFill>
                <a:srgbClr val="000000"/>
              </a:solidFill>
              <a:latin typeface="Tahoma"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00200"/>
            <a:ext cx="8459305" cy="5117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331480"/>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87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144000" cy="288925"/>
          </a:xfrm>
          <a:prstGeom prst="rect">
            <a:avLst/>
          </a:prstGeom>
          <a:noFill/>
          <a:ln w="9525">
            <a:noFill/>
            <a:miter lim="800000"/>
            <a:headEnd/>
            <a:tailEnd/>
          </a:ln>
        </p:spPr>
        <p:txBody>
          <a:bodyPr/>
          <a:lstStyle/>
          <a:p>
            <a:pPr algn="r" defTabSz="914400" eaLnBrk="0" hangingPunct="0">
              <a:spcBef>
                <a:spcPct val="50000"/>
              </a:spcBef>
              <a:defRPr/>
            </a:pPr>
            <a:endParaRPr lang="en-US" sz="1000" dirty="0">
              <a:solidFill>
                <a:srgbClr val="002569"/>
              </a:solidFill>
              <a:latin typeface="Tahoma" pitchFamily="34" charset="0"/>
              <a:ea typeface="ＭＳ Ｐゴシック" charset="0"/>
              <a:cs typeface="ＭＳ Ｐゴシック" charset="0"/>
            </a:endParaRPr>
          </a:p>
        </p:txBody>
      </p:sp>
      <p:pic>
        <p:nvPicPr>
          <p:cNvPr id="5" name="Picture 4" descr="CEOS_logo_reconstruc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8225" y="6164263"/>
            <a:ext cx="1630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6" name="Rectangle 2"/>
          <p:cNvSpPr>
            <a:spLocks noGrp="1" noChangeArrowheads="1"/>
          </p:cNvSpPr>
          <p:nvPr>
            <p:ph type="ctrTitle" sz="quarter"/>
          </p:nvPr>
        </p:nvSpPr>
        <p:spPr>
          <a:xfrm>
            <a:off x="4089890"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8" y="2722566"/>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25963786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39850"/>
            <a:ext cx="9144000" cy="55181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500" dirty="0">
              <a:solidFill>
                <a:srgbClr val="000000"/>
              </a:solidFill>
              <a:latin typeface="Tahoma"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0"/>
          </p:nvPr>
        </p:nvSpPr>
        <p:spPr>
          <a:xfrm>
            <a:off x="7239000" y="6400800"/>
            <a:ext cx="1905000" cy="457200"/>
          </a:xfrm>
          <a:prstGeom prst="rect">
            <a:avLst/>
          </a:prstGeom>
        </p:spPr>
        <p:txBody>
          <a:bodyPr/>
          <a:lstStyle>
            <a:lvl1pPr>
              <a:defRPr>
                <a:latin typeface="Arial Unicode MS" charset="0"/>
              </a:defRPr>
            </a:lvl1pPr>
          </a:lstStyle>
          <a:p>
            <a:pPr>
              <a:defRPr/>
            </a:pPr>
            <a:fld id="{B1FEF90A-BFA3-0946-A6DC-8D7C770AC3B8}" type="slidenum">
              <a:rPr lang="en-US"/>
              <a:pPr>
                <a:defRPr/>
              </a:pPr>
              <a:t>‹#›</a:t>
            </a:fld>
            <a:endParaRPr lang="en-US" dirty="0"/>
          </a:p>
        </p:txBody>
      </p:sp>
    </p:spTree>
    <p:extLst>
      <p:ext uri="{BB962C8B-B14F-4D97-AF65-F5344CB8AC3E}">
        <p14:creationId xmlns:p14="http://schemas.microsoft.com/office/powerpoint/2010/main" val="413282277"/>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491903594"/>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55AFCF0C-FC5F-6B4A-A7E1-BBB4437ACC51}" type="slidenum">
              <a:rPr lang="en-US"/>
              <a:pPr>
                <a:defRPr/>
              </a:pPr>
              <a:t>‹#›</a:t>
            </a:fld>
            <a:endParaRPr lang="en-US" dirty="0"/>
          </a:p>
        </p:txBody>
      </p:sp>
    </p:spTree>
    <p:extLst>
      <p:ext uri="{BB962C8B-B14F-4D97-AF65-F5344CB8AC3E}">
        <p14:creationId xmlns:p14="http://schemas.microsoft.com/office/powerpoint/2010/main" val="113486019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D228217-E3EB-094D-9297-A100485C185A}" type="datetime1">
              <a:rPr lang="en-CA">
                <a:solidFill>
                  <a:srgbClr val="002569"/>
                </a:solidFill>
              </a:rPr>
              <a:pPr>
                <a:defRPr/>
              </a:pPr>
              <a:t>2/24/14</a:t>
            </a:fld>
            <a:endParaRPr lang="en-CA" dirty="0">
              <a:solidFill>
                <a:srgbClr val="002569"/>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CA" dirty="0">
              <a:solidFill>
                <a:srgbClr val="002569"/>
              </a:solidFill>
            </a:endParaRPr>
          </a:p>
        </p:txBody>
      </p:sp>
      <p:sp>
        <p:nvSpPr>
          <p:cNvPr id="6" name="Slide Number Placeholder 5"/>
          <p:cNvSpPr>
            <a:spLocks noGrp="1"/>
          </p:cNvSpPr>
          <p:nvPr>
            <p:ph type="sldNum" sz="quarter" idx="12"/>
          </p:nvPr>
        </p:nvSpPr>
        <p:spPr/>
        <p:txBody>
          <a:bodyPr/>
          <a:lstStyle>
            <a:lvl1pPr>
              <a:defRPr/>
            </a:lvl1pPr>
          </a:lstStyle>
          <a:p>
            <a:pPr>
              <a:defRPr/>
            </a:pPr>
            <a:fld id="{B0D23543-1951-3A43-92F7-C67FD9C867CD}" type="slidenum">
              <a:rPr lang="en-CA"/>
              <a:pPr>
                <a:defRPr/>
              </a:pPr>
              <a:t>‹#›</a:t>
            </a:fld>
            <a:endParaRPr lang="en-CA" dirty="0"/>
          </a:p>
        </p:txBody>
      </p:sp>
    </p:spTree>
    <p:extLst>
      <p:ext uri="{BB962C8B-B14F-4D97-AF65-F5344CB8AC3E}">
        <p14:creationId xmlns:p14="http://schemas.microsoft.com/office/powerpoint/2010/main" val="1565862956"/>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3.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4.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pic>
        <p:nvPicPr>
          <p:cNvPr id="3" name="Picture 2" descr="CEOS_logo_trans_SMALL.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47" y="57195"/>
            <a:ext cx="1048701" cy="41598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 id="2147483701" r:id="rId4"/>
  </p:sldLayoutIdLst>
  <p:transition xmlns:p14="http://schemas.microsoft.com/office/powerpoint/2010/mai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00038" y="55563"/>
            <a:ext cx="84470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58"/>
          <p:cNvSpPr>
            <a:spLocks noGrp="1" noChangeArrowheads="1"/>
          </p:cNvSpPr>
          <p:nvPr>
            <p:ph type="body" idx="1"/>
          </p:nvPr>
        </p:nvSpPr>
        <p:spPr bwMode="auto">
          <a:xfrm>
            <a:off x="296863" y="1457325"/>
            <a:ext cx="84455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54391784"/>
      </p:ext>
    </p:extLst>
  </p:cSld>
  <p:clrMap bg1="lt1" tx1="dk1" bg2="lt2" tx2="dk2" accent1="accent1" accent2="accent2" accent3="accent3" accent4="accent4" accent5="accent5" accent6="accent6" hlink="hlink" folHlink="folHlink"/>
  <p:sldLayoutIdLst>
    <p:sldLayoutId id="2147483684" r:id="rId1"/>
    <p:sldLayoutId id="2147483702" r:id="rId2"/>
  </p:sldLayoutIdLst>
  <p:transition xmlns:p14="http://schemas.microsoft.com/office/powerpoint/2010/main"/>
  <p:txStyles>
    <p:titleStyle>
      <a:lvl1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Wingdings" charset="0"/>
        <a:buChar char="v"/>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3" name="Picture 2" descr="CEOS_logo_trans_SMALL.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747" y="57195"/>
            <a:ext cx="1048701" cy="415985"/>
          </a:xfrm>
          <a:prstGeom prst="rect">
            <a:avLst/>
          </a:prstGeom>
        </p:spPr>
      </p:pic>
    </p:spTree>
    <p:extLst>
      <p:ext uri="{BB962C8B-B14F-4D97-AF65-F5344CB8AC3E}">
        <p14:creationId xmlns:p14="http://schemas.microsoft.com/office/powerpoint/2010/main" val="424299149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 id="2147483695" r:id="rId5"/>
    <p:sldLayoutId id="2147483696" r:id="rId6"/>
  </p:sldLayoutIdLst>
  <p:transition xmlns:p14="http://schemas.microsoft.com/office/powerpoint/2010/mai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00038" y="55563"/>
            <a:ext cx="84470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58"/>
          <p:cNvSpPr>
            <a:spLocks noGrp="1" noChangeArrowheads="1"/>
          </p:cNvSpPr>
          <p:nvPr>
            <p:ph type="body" idx="1"/>
          </p:nvPr>
        </p:nvSpPr>
        <p:spPr bwMode="auto">
          <a:xfrm>
            <a:off x="296863" y="1457325"/>
            <a:ext cx="84455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24083573"/>
      </p:ext>
    </p:extLst>
  </p:cSld>
  <p:clrMap bg1="lt1" tx1="dk1" bg2="lt2" tx2="dk2" accent1="accent1" accent2="accent2" accent3="accent3" accent4="accent4" accent5="accent5" accent6="accent6" hlink="hlink" folHlink="folHlink"/>
  <p:sldLayoutIdLst>
    <p:sldLayoutId id="2147483704" r:id="rId1"/>
  </p:sldLayoutIdLst>
  <p:transition xmlns:p14="http://schemas.microsoft.com/office/powerpoint/2010/main"/>
  <p:txStyles>
    <p:titleStyle>
      <a:lvl1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Wingdings" charset="0"/>
        <a:buChar char="v"/>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microsoft.com/office/2007/relationships/hdphoto" Target="../media/hdphoto1.wdp"/><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png"/><Relationship Id="rId5" Type="http://schemas.openxmlformats.org/officeDocument/2006/relationships/image" Target="../media/image30.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4" Type="http://schemas.microsoft.com/office/2007/relationships/hdphoto" Target="../media/hdphoto3.wdp"/><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png"/><Relationship Id="rId5" Type="http://schemas.openxmlformats.org/officeDocument/2006/relationships/image" Target="../media/image36.jpe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www.ceos.org" TargetMode="External"/><Relationship Id="rId4" Type="http://schemas.openxmlformats.org/officeDocument/2006/relationships/hyperlink" Target="http://database.eohandbook.com" TargetMode="External"/><Relationship Id="rId5" Type="http://schemas.openxmlformats.org/officeDocument/2006/relationships/hyperlink" Target="http://www.ceos-cove.org" TargetMode="External"/><Relationship Id="rId6" Type="http://schemas.openxmlformats.org/officeDocument/2006/relationships/hyperlink" Target="http://www.ceos-datapolicy.org" TargetMode="External"/><Relationship Id="rId7" Type="http://schemas.openxmlformats.org/officeDocument/2006/relationships/hyperlink" Target="http://glovis.usgs.gov" TargetMode="External"/><Relationship Id="rId8" Type="http://schemas.openxmlformats.org/officeDocument/2006/relationships/hyperlink" Target="https://earthengine.google.org" TargetMode="External"/><Relationship Id="rId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txBox="1">
            <a:spLocks noChangeArrowheads="1"/>
          </p:cNvSpPr>
          <p:nvPr/>
        </p:nvSpPr>
        <p:spPr bwMode="auto">
          <a:xfrm>
            <a:off x="4155369" y="560421"/>
            <a:ext cx="4760234" cy="1368425"/>
          </a:xfrm>
          <a:prstGeom prst="rect">
            <a:avLst/>
          </a:prstGeom>
          <a:noFill/>
          <a:ln w="9525">
            <a:noFill/>
            <a:miter lim="800000"/>
            <a:headEnd/>
            <a:tailEnd/>
          </a:ln>
        </p:spPr>
        <p:txBody>
          <a:bodyPr/>
          <a:lstStyle/>
          <a:p>
            <a:pPr defTabSz="914400" eaLnBrk="0" hangingPunct="0">
              <a:defRPr/>
            </a:pPr>
            <a:r>
              <a:rPr lang="en-US" sz="2800" b="1" kern="0" dirty="0">
                <a:solidFill>
                  <a:srgbClr val="FF9A00">
                    <a:lumMod val="60000"/>
                    <a:lumOff val="40000"/>
                  </a:srgbClr>
                </a:solidFill>
                <a:latin typeface="Century Gothic" charset="0"/>
                <a:ea typeface="ＭＳ Ｐゴシック" charset="-128"/>
                <a:cs typeface="ＭＳ Ｐゴシック" charset="-128"/>
              </a:rPr>
              <a:t>CEOS Systems Engineering Office (SEO) Capacities and Support to SDCG</a:t>
            </a:r>
            <a:endParaRPr lang="en-US" sz="2000" i="1" kern="0" dirty="0">
              <a:solidFill>
                <a:srgbClr val="FF9A00">
                  <a:lumMod val="60000"/>
                  <a:lumOff val="40000"/>
                </a:srgbClr>
              </a:solidFill>
              <a:latin typeface="Century Gothic" charset="0"/>
              <a:ea typeface="ＭＳ Ｐゴシック" charset="-128"/>
              <a:cs typeface="ＭＳ Ｐゴシック" charset="-128"/>
            </a:endParaRPr>
          </a:p>
        </p:txBody>
      </p:sp>
      <p:sp>
        <p:nvSpPr>
          <p:cNvPr id="6" name="Rectangle 43"/>
          <p:cNvSpPr txBox="1">
            <a:spLocks noChangeArrowheads="1"/>
          </p:cNvSpPr>
          <p:nvPr/>
        </p:nvSpPr>
        <p:spPr bwMode="auto">
          <a:xfrm>
            <a:off x="4156955" y="1957918"/>
            <a:ext cx="4871916" cy="776288"/>
          </a:xfrm>
          <a:prstGeom prst="rect">
            <a:avLst/>
          </a:prstGeom>
          <a:noFill/>
          <a:ln w="9525">
            <a:noFill/>
            <a:miter lim="800000"/>
            <a:headEnd/>
            <a:tailEnd/>
          </a:ln>
        </p:spPr>
        <p:txBody>
          <a:bodyPr/>
          <a:lstStyle>
            <a:lvl1pPr>
              <a:defRPr sz="1000">
                <a:solidFill>
                  <a:schemeClr val="tx1"/>
                </a:solidFill>
                <a:latin typeface="Arial Unicode MS" charset="0"/>
                <a:ea typeface="ＭＳ Ｐゴシック" charset="0"/>
                <a:cs typeface="ＭＳ Ｐゴシック" charset="0"/>
              </a:defRPr>
            </a:lvl1pPr>
            <a:lvl2pPr marL="37931725" indent="-37474525">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defTabSz="914400" eaLnBrk="0" hangingPunct="0">
              <a:spcBef>
                <a:spcPct val="20000"/>
              </a:spcBef>
              <a:spcAft>
                <a:spcPts val="3600"/>
              </a:spcAft>
              <a:buFont typeface="Wingdings" charset="0"/>
              <a:buNone/>
            </a:pPr>
            <a:r>
              <a:rPr lang="en-US" sz="1800" b="1" dirty="0" smtClean="0">
                <a:solidFill>
                  <a:srgbClr val="FFFFFF"/>
                </a:solidFill>
                <a:latin typeface="Century Gothic" charset="0"/>
              </a:rPr>
              <a:t>Brian Killough</a:t>
            </a:r>
            <a:br>
              <a:rPr lang="en-US" sz="1800" b="1" dirty="0" smtClean="0">
                <a:solidFill>
                  <a:srgbClr val="FFFFFF"/>
                </a:solidFill>
                <a:latin typeface="Century Gothic" charset="0"/>
              </a:rPr>
            </a:br>
            <a:r>
              <a:rPr lang="en-US" sz="1800" b="1" dirty="0" smtClean="0">
                <a:solidFill>
                  <a:srgbClr val="FFFFFF"/>
                </a:solidFill>
                <a:latin typeface="Century Gothic" charset="0"/>
              </a:rPr>
              <a:t>NASA LaRC, CEOS SEO</a:t>
            </a:r>
            <a:br>
              <a:rPr lang="en-US" sz="1800" b="1" dirty="0" smtClean="0">
                <a:solidFill>
                  <a:srgbClr val="FFFFFF"/>
                </a:solidFill>
                <a:latin typeface="Century Gothic" charset="0"/>
              </a:rPr>
            </a:br>
            <a:r>
              <a:rPr lang="en-US" sz="1800" b="1" dirty="0" smtClean="0">
                <a:solidFill>
                  <a:srgbClr val="FFFFFF"/>
                </a:solidFill>
                <a:latin typeface="Century Gothic" charset="0"/>
              </a:rPr>
              <a:t/>
            </a:r>
            <a:br>
              <a:rPr lang="en-US" sz="1800" b="1" dirty="0" smtClean="0">
                <a:solidFill>
                  <a:srgbClr val="FFFFFF"/>
                </a:solidFill>
                <a:latin typeface="Century Gothic" charset="0"/>
              </a:rPr>
            </a:br>
            <a:r>
              <a:rPr lang="en-US" sz="1800" b="1" dirty="0" smtClean="0">
                <a:solidFill>
                  <a:srgbClr val="FFFFFF"/>
                </a:solidFill>
                <a:latin typeface="Century Gothic" charset="0"/>
              </a:rPr>
              <a:t>Presented at SDCG-5</a:t>
            </a:r>
            <a:br>
              <a:rPr lang="en-US" sz="1800" b="1" dirty="0" smtClean="0">
                <a:solidFill>
                  <a:srgbClr val="FFFFFF"/>
                </a:solidFill>
                <a:latin typeface="Century Gothic" charset="0"/>
              </a:rPr>
            </a:br>
            <a:r>
              <a:rPr lang="en-US" sz="1800" b="1" dirty="0" smtClean="0">
                <a:solidFill>
                  <a:srgbClr val="FFFFFF"/>
                </a:solidFill>
                <a:latin typeface="Century Gothic" charset="0"/>
              </a:rPr>
              <a:t>Frascati, Italy</a:t>
            </a:r>
            <a:br>
              <a:rPr lang="en-US" sz="1800" b="1" dirty="0" smtClean="0">
                <a:solidFill>
                  <a:srgbClr val="FFFFFF"/>
                </a:solidFill>
                <a:latin typeface="Century Gothic" charset="0"/>
              </a:rPr>
            </a:br>
            <a:r>
              <a:rPr lang="en-US" sz="1800" b="1" dirty="0" smtClean="0">
                <a:solidFill>
                  <a:srgbClr val="FFFFFF"/>
                </a:solidFill>
                <a:latin typeface="Century Gothic" charset="0"/>
              </a:rPr>
              <a:t>February 24, 2014</a:t>
            </a:r>
          </a:p>
        </p:txBody>
      </p:sp>
      <p:pic>
        <p:nvPicPr>
          <p:cNvPr id="19460" name="Picture 4" descr="Nasa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8" y="5837238"/>
            <a:ext cx="1165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6340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531938" y="149225"/>
            <a:ext cx="7493000" cy="522288"/>
          </a:xfrm>
        </p:spPr>
        <p:txBody>
          <a:bodyPr>
            <a:spAutoFit/>
          </a:bodyPr>
          <a:lstStyle/>
          <a:p>
            <a:pPr eaLnBrk="1" hangingPunct="1"/>
            <a:r>
              <a:rPr lang="en-US" sz="2800" dirty="0">
                <a:latin typeface="Tahoma" charset="0"/>
                <a:ea typeface="ＭＳ Ｐゴシック" charset="0"/>
                <a:cs typeface="ＭＳ Ｐゴシック" charset="0"/>
              </a:rPr>
              <a:t>CEOS Visualization Environment (COVE)</a:t>
            </a:r>
            <a:endParaRPr lang="en-US" b="0" dirty="0">
              <a:solidFill>
                <a:srgbClr val="FFD799"/>
              </a:solidFill>
              <a:latin typeface="Tahoma" charset="0"/>
              <a:ea typeface="ＭＳ Ｐゴシック" charset="0"/>
              <a:cs typeface="ＭＳ Ｐゴシック" charset="0"/>
            </a:endParaRPr>
          </a:p>
        </p:txBody>
      </p:sp>
      <p:sp>
        <p:nvSpPr>
          <p:cNvPr id="78850" name="Content Placeholder 2"/>
          <p:cNvSpPr>
            <a:spLocks noGrp="1"/>
          </p:cNvSpPr>
          <p:nvPr>
            <p:ph idx="1"/>
          </p:nvPr>
        </p:nvSpPr>
        <p:spPr>
          <a:xfrm>
            <a:off x="79375" y="1370013"/>
            <a:ext cx="3476625" cy="5141794"/>
          </a:xfrm>
        </p:spPr>
        <p:txBody>
          <a:bodyPr/>
          <a:lstStyle/>
          <a:p>
            <a:pPr marL="169863" indent="-169863" eaLnBrk="1" hangingPunct="1">
              <a:buFont typeface="Wingdings" charset="0"/>
              <a:buChar char="§"/>
            </a:pPr>
            <a:r>
              <a:rPr lang="en-US" sz="1800" b="0" dirty="0">
                <a:solidFill>
                  <a:schemeClr val="tx1"/>
                </a:solidFill>
                <a:latin typeface="Calibri" charset="0"/>
                <a:ea typeface="ＭＳ Ｐゴシック" charset="0"/>
                <a:cs typeface="Calibri" charset="0"/>
              </a:rPr>
              <a:t>Browser-based tool using </a:t>
            </a:r>
            <a:r>
              <a:rPr lang="en-US" sz="1800" dirty="0">
                <a:solidFill>
                  <a:schemeClr val="tx1"/>
                </a:solidFill>
                <a:latin typeface="Calibri" charset="0"/>
                <a:ea typeface="ＭＳ Ｐゴシック" charset="0"/>
                <a:cs typeface="Calibri" charset="0"/>
              </a:rPr>
              <a:t>Google-Earth </a:t>
            </a:r>
            <a:r>
              <a:rPr lang="en-US" sz="1800" b="0" dirty="0">
                <a:solidFill>
                  <a:schemeClr val="tx1"/>
                </a:solidFill>
                <a:latin typeface="Calibri" charset="0"/>
                <a:ea typeface="ＭＳ Ｐゴシック" charset="0"/>
                <a:cs typeface="Calibri" charset="0"/>
              </a:rPr>
              <a:t>to display satellite coverage swaths and calculate coincidence scene locations.</a:t>
            </a:r>
          </a:p>
          <a:p>
            <a:pPr marL="169863" indent="-169863" eaLnBrk="1" hangingPunct="1">
              <a:buFont typeface="Wingdings" charset="0"/>
              <a:buChar char="§"/>
            </a:pPr>
            <a:r>
              <a:rPr lang="en-US" sz="1800" b="0" dirty="0">
                <a:solidFill>
                  <a:schemeClr val="tx1"/>
                </a:solidFill>
                <a:latin typeface="Calibri" charset="0"/>
                <a:ea typeface="ＭＳ Ｐゴシック" charset="0"/>
                <a:cs typeface="Calibri" charset="0"/>
              </a:rPr>
              <a:t>Automated daily satellite position data from </a:t>
            </a:r>
            <a:r>
              <a:rPr lang="en-US" sz="1800" dirty="0">
                <a:solidFill>
                  <a:schemeClr val="tx1"/>
                </a:solidFill>
                <a:latin typeface="Calibri" charset="0"/>
                <a:ea typeface="ＭＳ Ｐゴシック" charset="0"/>
                <a:cs typeface="Calibri" charset="0"/>
              </a:rPr>
              <a:t>CelesTrak</a:t>
            </a:r>
            <a:r>
              <a:rPr lang="en-US" sz="1800" b="0" dirty="0">
                <a:solidFill>
                  <a:schemeClr val="tx1"/>
                </a:solidFill>
                <a:latin typeface="Calibri" charset="0"/>
                <a:ea typeface="ＭＳ Ｐゴシック" charset="0"/>
                <a:cs typeface="Calibri" charset="0"/>
              </a:rPr>
              <a:t>.</a:t>
            </a:r>
          </a:p>
          <a:p>
            <a:pPr marL="169863" indent="-169863" eaLnBrk="1" hangingPunct="1">
              <a:buFont typeface="Wingdings" charset="0"/>
              <a:buChar char="§"/>
            </a:pPr>
            <a:r>
              <a:rPr lang="en-US" sz="1800" b="0" dirty="0">
                <a:solidFill>
                  <a:schemeClr val="tx1"/>
                </a:solidFill>
                <a:latin typeface="Calibri" charset="0"/>
                <a:ea typeface="ＭＳ Ｐゴシック" charset="0"/>
                <a:cs typeface="Calibri" charset="0"/>
              </a:rPr>
              <a:t>Saved bookmarks and states, Google-Earth KML and Shapefile compatibility, collaborative sessions.</a:t>
            </a:r>
          </a:p>
          <a:p>
            <a:pPr marL="169863" indent="-169863" eaLnBrk="1" hangingPunct="1">
              <a:buFont typeface="Wingdings" charset="0"/>
              <a:buChar char="§"/>
            </a:pPr>
            <a:r>
              <a:rPr lang="en-US" sz="1800" dirty="0">
                <a:solidFill>
                  <a:schemeClr val="tx1"/>
                </a:solidFill>
                <a:latin typeface="Calibri" charset="0"/>
                <a:ea typeface="ＭＳ Ｐゴシック" charset="0"/>
                <a:cs typeface="Calibri" charset="0"/>
              </a:rPr>
              <a:t>Output</a:t>
            </a:r>
            <a:r>
              <a:rPr lang="en-US" sz="1800" b="0" dirty="0">
                <a:solidFill>
                  <a:schemeClr val="tx1"/>
                </a:solidFill>
                <a:latin typeface="Calibri" charset="0"/>
                <a:ea typeface="ＭＳ Ｐゴシック" charset="0"/>
                <a:cs typeface="Calibri" charset="0"/>
              </a:rPr>
              <a:t>: position, UTC time, viewing angles, solar angles, day/night, and EXCEL tables</a:t>
            </a:r>
          </a:p>
          <a:p>
            <a:pPr marL="169863" indent="-169863" eaLnBrk="1" hangingPunct="1">
              <a:buFont typeface="Wingdings" charset="0"/>
              <a:buChar char="§"/>
            </a:pPr>
            <a:r>
              <a:rPr lang="en-US" sz="1800" b="0" dirty="0">
                <a:solidFill>
                  <a:schemeClr val="tx1"/>
                </a:solidFill>
                <a:latin typeface="Calibri" charset="0"/>
                <a:ea typeface="ＭＳ Ｐゴシック" charset="0"/>
                <a:cs typeface="Calibri" charset="0"/>
              </a:rPr>
              <a:t>Large mission database: </a:t>
            </a:r>
            <a:br>
              <a:rPr lang="en-US" sz="1800" b="0" dirty="0">
                <a:solidFill>
                  <a:schemeClr val="tx1"/>
                </a:solidFill>
                <a:latin typeface="Calibri" charset="0"/>
                <a:ea typeface="ＭＳ Ｐゴシック" charset="0"/>
                <a:cs typeface="Calibri" charset="0"/>
              </a:rPr>
            </a:br>
            <a:r>
              <a:rPr lang="en-US" sz="1800" dirty="0">
                <a:solidFill>
                  <a:schemeClr val="tx1"/>
                </a:solidFill>
                <a:latin typeface="Calibri" charset="0"/>
                <a:ea typeface="ＭＳ Ｐゴシック" charset="0"/>
                <a:cs typeface="Calibri" charset="0"/>
              </a:rPr>
              <a:t>237</a:t>
            </a:r>
            <a:r>
              <a:rPr lang="en-US" sz="1800" b="0" dirty="0">
                <a:solidFill>
                  <a:schemeClr val="tx1"/>
                </a:solidFill>
                <a:latin typeface="Calibri" charset="0"/>
                <a:ea typeface="ＭＳ Ｐゴシック" charset="0"/>
                <a:cs typeface="Calibri" charset="0"/>
              </a:rPr>
              <a:t> missions, </a:t>
            </a:r>
            <a:r>
              <a:rPr lang="en-US" sz="1800" dirty="0">
                <a:solidFill>
                  <a:schemeClr val="tx1"/>
                </a:solidFill>
                <a:latin typeface="Calibri" charset="0"/>
                <a:ea typeface="ＭＳ Ｐゴシック" charset="0"/>
                <a:cs typeface="Calibri" charset="0"/>
              </a:rPr>
              <a:t>644</a:t>
            </a:r>
            <a:r>
              <a:rPr lang="en-US" sz="1800" b="0" dirty="0">
                <a:solidFill>
                  <a:schemeClr val="tx1"/>
                </a:solidFill>
                <a:latin typeface="Calibri" charset="0"/>
                <a:ea typeface="ＭＳ Ｐゴシック" charset="0"/>
                <a:cs typeface="Calibri" charset="0"/>
              </a:rPr>
              <a:t> Mission-Instrument combinations</a:t>
            </a:r>
            <a:endParaRPr lang="en-US" sz="1800" b="0" dirty="0">
              <a:solidFill>
                <a:srgbClr val="FF0000"/>
              </a:solidFill>
              <a:latin typeface="Calibri" charset="0"/>
              <a:ea typeface="ＭＳ Ｐゴシック" charset="0"/>
              <a:cs typeface="Calibri" charset="0"/>
            </a:endParaRPr>
          </a:p>
        </p:txBody>
      </p:sp>
      <p:sp>
        <p:nvSpPr>
          <p:cNvPr id="78851"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7E7DD0-163F-F84A-A573-C9C8C8DE8784}" type="slidenum">
              <a:rPr lang="en-US" sz="1200">
                <a:solidFill>
                  <a:srgbClr val="002569"/>
                </a:solidFill>
                <a:latin typeface="Calibri" charset="0"/>
                <a:cs typeface="Arial" charset="0"/>
              </a:rPr>
              <a:pPr/>
              <a:t>10</a:t>
            </a:fld>
            <a:endParaRPr lang="en-US" sz="1200" dirty="0">
              <a:solidFill>
                <a:srgbClr val="002569"/>
              </a:solidFill>
              <a:latin typeface="Calibri" charset="0"/>
              <a:cs typeface="Arial" charset="0"/>
            </a:endParaRPr>
          </a:p>
        </p:txBody>
      </p:sp>
      <p:sp>
        <p:nvSpPr>
          <p:cNvPr id="78852" name="TextBox 10"/>
          <p:cNvSpPr txBox="1">
            <a:spLocks noChangeArrowheads="1"/>
          </p:cNvSpPr>
          <p:nvPr/>
        </p:nvSpPr>
        <p:spPr bwMode="auto">
          <a:xfrm>
            <a:off x="3662363" y="1612900"/>
            <a:ext cx="502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C62FF"/>
                </a:solidFill>
                <a:latin typeface="Calibri" charset="0"/>
                <a:cs typeface="Calibri" charset="0"/>
              </a:rPr>
              <a:t>Did you know ....</a:t>
            </a:r>
            <a:r>
              <a:rPr lang="en-US" dirty="0">
                <a:latin typeface="Calibri" charset="0"/>
                <a:cs typeface="Calibri" charset="0"/>
              </a:rPr>
              <a:t/>
            </a:r>
            <a:br>
              <a:rPr lang="en-US" dirty="0">
                <a:latin typeface="Calibri" charset="0"/>
                <a:cs typeface="Calibri" charset="0"/>
              </a:rPr>
            </a:br>
            <a:r>
              <a:rPr lang="en-US" dirty="0">
                <a:latin typeface="Calibri" charset="0"/>
                <a:cs typeface="Calibri" charset="0"/>
              </a:rPr>
              <a:t>There are </a:t>
            </a:r>
            <a:r>
              <a:rPr lang="en-US" b="1" dirty="0">
                <a:latin typeface="Calibri" charset="0"/>
                <a:cs typeface="Calibri" charset="0"/>
              </a:rPr>
              <a:t>1046</a:t>
            </a:r>
            <a:r>
              <a:rPr lang="en-US" dirty="0">
                <a:latin typeface="Calibri" charset="0"/>
                <a:cs typeface="Calibri" charset="0"/>
              </a:rPr>
              <a:t> Earth orbiting missions</a:t>
            </a:r>
            <a:br>
              <a:rPr lang="en-US" dirty="0">
                <a:latin typeface="Calibri" charset="0"/>
                <a:cs typeface="Calibri" charset="0"/>
              </a:rPr>
            </a:br>
            <a:r>
              <a:rPr lang="en-US" dirty="0">
                <a:latin typeface="Calibri" charset="0"/>
                <a:cs typeface="Calibri" charset="0"/>
              </a:rPr>
              <a:t>There are </a:t>
            </a:r>
            <a:r>
              <a:rPr lang="en-US" b="1" dirty="0">
                <a:latin typeface="Calibri" charset="0"/>
                <a:cs typeface="Calibri" charset="0"/>
              </a:rPr>
              <a:t>109</a:t>
            </a:r>
            <a:r>
              <a:rPr lang="en-US" dirty="0">
                <a:latin typeface="Calibri" charset="0"/>
                <a:cs typeface="Calibri" charset="0"/>
              </a:rPr>
              <a:t> active CEOS missions</a:t>
            </a:r>
            <a:endParaRPr lang="en-US" b="1" dirty="0">
              <a:latin typeface="Calibri" charset="0"/>
              <a:cs typeface="Calibri" charset="0"/>
            </a:endParaRPr>
          </a:p>
        </p:txBody>
      </p:sp>
      <p:sp>
        <p:nvSpPr>
          <p:cNvPr id="78853" name="TextBox 7"/>
          <p:cNvSpPr txBox="1">
            <a:spLocks noChangeArrowheads="1"/>
          </p:cNvSpPr>
          <p:nvPr/>
        </p:nvSpPr>
        <p:spPr bwMode="auto">
          <a:xfrm>
            <a:off x="1492250" y="520700"/>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FF00"/>
                </a:solidFill>
                <a:latin typeface="Tahoma" charset="0"/>
                <a:cs typeface="Tahoma" charset="0"/>
              </a:rPr>
              <a:t>www.ceos-cove.org</a:t>
            </a:r>
          </a:p>
        </p:txBody>
      </p:sp>
      <p:pic>
        <p:nvPicPr>
          <p:cNvPr id="788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13" y="2895600"/>
            <a:ext cx="52974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7878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49225"/>
            <a:ext cx="7493000" cy="522288"/>
          </a:xfrm>
        </p:spPr>
        <p:txBody>
          <a:bodyPr>
            <a:spAutoFit/>
          </a:bodyPr>
          <a:lstStyle/>
          <a:p>
            <a:pPr eaLnBrk="1" hangingPunct="1"/>
            <a:r>
              <a:rPr lang="en-US" sz="2800" dirty="0">
                <a:latin typeface="Tahoma" charset="0"/>
                <a:ea typeface="ＭＳ Ｐゴシック" charset="0"/>
                <a:cs typeface="ＭＳ Ｐゴシック" charset="0"/>
              </a:rPr>
              <a:t>New Features in COVE</a:t>
            </a:r>
            <a:endParaRPr lang="en-US"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9375" y="1370012"/>
            <a:ext cx="4100513" cy="5259387"/>
          </a:xfrm>
        </p:spPr>
        <p:txBody>
          <a:bodyPr/>
          <a:lstStyle/>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Links to Mission archives for: Landsat 7/8, SPOT 1-6, Pleaides-1A/1B, TerraSAR-X, TanDEM-X. Clicking on any actual scene retrieves the browse image. Plans to add RapidEye and Radarsat-2 soon.</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2D global output in JPEG format and KML output for Google Earth. </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Overlays ... GlobCover, MODIS Land Cover Classification (LCC), Cloud Cover (global monthly statistics).</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Conversion to Spanish.</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11</a:t>
            </a:fld>
            <a:endParaRPr lang="en-US" sz="1200" dirty="0">
              <a:solidFill>
                <a:srgbClr val="002569"/>
              </a:solidFill>
              <a:latin typeface="Calibri" charset="0"/>
              <a:cs typeface="Arial" charset="0"/>
            </a:endParaRPr>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9888" y="1546225"/>
            <a:ext cx="2400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Content Placeholder 2"/>
          <p:cNvSpPr txBox="1">
            <a:spLocks/>
          </p:cNvSpPr>
          <p:nvPr/>
        </p:nvSpPr>
        <p:spPr bwMode="auto">
          <a:xfrm>
            <a:off x="4087813" y="3740150"/>
            <a:ext cx="43561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800" dirty="0">
                <a:solidFill>
                  <a:srgbClr val="000000"/>
                </a:solidFill>
                <a:latin typeface="Calibri" charset="0"/>
                <a:cs typeface="Calibri" charset="0"/>
              </a:rPr>
              <a:t>Landsat 8, Aug 1-3, over Europe</a:t>
            </a:r>
            <a:br>
              <a:rPr lang="en-US" sz="1800" dirty="0">
                <a:solidFill>
                  <a:srgbClr val="000000"/>
                </a:solidFill>
                <a:latin typeface="Calibri" charset="0"/>
                <a:cs typeface="Calibri" charset="0"/>
              </a:rPr>
            </a:br>
            <a:r>
              <a:rPr lang="en-US" sz="1800" dirty="0">
                <a:solidFill>
                  <a:srgbClr val="000000"/>
                </a:solidFill>
                <a:latin typeface="Calibri" charset="0"/>
                <a:cs typeface="Calibri" charset="0"/>
              </a:rPr>
              <a:t>Green (potential), Red (actual)</a:t>
            </a:r>
            <a:br>
              <a:rPr lang="en-US" sz="1800" dirty="0">
                <a:solidFill>
                  <a:srgbClr val="000000"/>
                </a:solidFill>
                <a:latin typeface="Calibri" charset="0"/>
                <a:cs typeface="Calibri" charset="0"/>
              </a:rPr>
            </a:br>
            <a:r>
              <a:rPr lang="en-US" sz="1800" dirty="0">
                <a:solidFill>
                  <a:srgbClr val="000000"/>
                </a:solidFill>
                <a:latin typeface="Calibri" charset="0"/>
                <a:cs typeface="Calibri" charset="0"/>
              </a:rPr>
              <a:t>Browse ... over northern Italy on Aug 3, 2013</a:t>
            </a:r>
          </a:p>
        </p:txBody>
      </p:sp>
      <p:pic>
        <p:nvPicPr>
          <p:cNvPr id="8090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1660525"/>
            <a:ext cx="20685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818063"/>
            <a:ext cx="3382962"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Content Placeholder 2"/>
          <p:cNvSpPr txBox="1">
            <a:spLocks/>
          </p:cNvSpPr>
          <p:nvPr/>
        </p:nvSpPr>
        <p:spPr bwMode="auto">
          <a:xfrm>
            <a:off x="7640638" y="4860925"/>
            <a:ext cx="15351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800" dirty="0">
                <a:solidFill>
                  <a:srgbClr val="000000"/>
                </a:solidFill>
                <a:latin typeface="Calibri" charset="0"/>
                <a:cs typeface="Calibri" charset="0"/>
              </a:rPr>
              <a:t>2D global map of Radarsat-2 (W3 mode) coverage on Aug 1, 2013</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6" name="Straight Arrow Connector 5"/>
          <p:cNvCxnSpPr/>
          <p:nvPr/>
        </p:nvCxnSpPr>
        <p:spPr bwMode="auto">
          <a:xfrm flipH="1">
            <a:off x="5675313" y="2389188"/>
            <a:ext cx="2212975" cy="147637"/>
          </a:xfrm>
          <a:prstGeom prst="straightConnector1">
            <a:avLst/>
          </a:prstGeom>
          <a:ln>
            <a:solidFill>
              <a:srgbClr val="FF9A00"/>
            </a:solidFill>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809180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eaLnBrk="1" hangingPunct="1"/>
            <a:r>
              <a:rPr lang="en-US" dirty="0">
                <a:latin typeface="Tahoma" charset="0"/>
                <a:ea typeface="ＭＳ Ｐゴシック" charset="0"/>
                <a:cs typeface="ＭＳ Ｐゴシック" charset="0"/>
              </a:rPr>
              <a:t>SPOT-6 and Pleaides-1A in COVE </a:t>
            </a:r>
            <a:endParaRPr lang="en-US" sz="3600" b="0" dirty="0">
              <a:solidFill>
                <a:srgbClr val="FFD799"/>
              </a:solidFill>
              <a:latin typeface="Tahoma" charset="0"/>
              <a:ea typeface="ＭＳ Ｐゴシック" charset="0"/>
              <a:cs typeface="ＭＳ Ｐゴシック" charset="0"/>
            </a:endParaRP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12</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295499" y="1942178"/>
            <a:ext cx="8729439" cy="4813640"/>
          </a:xfrm>
          <a:prstGeom prst="rect">
            <a:avLst/>
          </a:prstGeom>
        </p:spPr>
      </p:pic>
      <p:sp>
        <p:nvSpPr>
          <p:cNvPr id="4" name="TextBox 3"/>
          <p:cNvSpPr txBox="1"/>
          <p:nvPr/>
        </p:nvSpPr>
        <p:spPr>
          <a:xfrm>
            <a:off x="295499" y="1426571"/>
            <a:ext cx="3371123" cy="369332"/>
          </a:xfrm>
          <a:prstGeom prst="rect">
            <a:avLst/>
          </a:prstGeom>
          <a:noFill/>
        </p:spPr>
        <p:txBody>
          <a:bodyPr wrap="none" rtlCol="0">
            <a:spAutoFit/>
          </a:bodyPr>
          <a:lstStyle/>
          <a:p>
            <a:r>
              <a:rPr lang="en-US" b="1"/>
              <a:t>January 1-8, 2014 over Africa</a:t>
            </a:r>
          </a:p>
        </p:txBody>
      </p:sp>
    </p:spTree>
    <p:extLst>
      <p:ext uri="{BB962C8B-B14F-4D97-AF65-F5344CB8AC3E}">
        <p14:creationId xmlns:p14="http://schemas.microsoft.com/office/powerpoint/2010/main" val="14635785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eaLnBrk="1" hangingPunct="1"/>
            <a:r>
              <a:rPr lang="en-US" dirty="0">
                <a:latin typeface="Tahoma" charset="0"/>
                <a:ea typeface="ＭＳ Ｐゴシック" charset="0"/>
                <a:cs typeface="ＭＳ Ｐゴシック" charset="0"/>
              </a:rPr>
              <a:t>Coverage Analyzer Tool</a:t>
            </a:r>
            <a:endParaRPr lang="en-US" sz="3600"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9376" y="1370012"/>
            <a:ext cx="4372262" cy="5030787"/>
          </a:xfrm>
        </p:spPr>
        <p:txBody>
          <a:bodyPr/>
          <a:lstStyle/>
          <a:p>
            <a:pPr marL="0" indent="0" eaLnBrk="1" hangingPunct="1">
              <a:buNone/>
            </a:pPr>
            <a:r>
              <a:rPr lang="en-US" sz="2800" dirty="0">
                <a:solidFill>
                  <a:schemeClr val="tx1"/>
                </a:solidFill>
                <a:latin typeface="Calibri" charset="0"/>
                <a:ea typeface="ＭＳ Ｐゴシック" charset="0"/>
                <a:cs typeface="Calibri" charset="0"/>
              </a:rPr>
              <a:t>Coverage Analyzer </a:t>
            </a:r>
            <a:r>
              <a:rPr lang="en-US" sz="2800" b="0" dirty="0">
                <a:solidFill>
                  <a:schemeClr val="tx1"/>
                </a:solidFill>
                <a:latin typeface="Calibri" charset="0"/>
                <a:ea typeface="ＭＳ Ｐゴシック" charset="0"/>
                <a:cs typeface="Calibri" charset="0"/>
              </a:rPr>
              <a:t>(BETA)</a:t>
            </a:r>
            <a:br>
              <a:rPr lang="en-US" sz="2800" b="0" dirty="0">
                <a:solidFill>
                  <a:schemeClr val="tx1"/>
                </a:solidFill>
                <a:latin typeface="Calibri" charset="0"/>
                <a:ea typeface="ＭＳ Ｐゴシック" charset="0"/>
                <a:cs typeface="Calibri" charset="0"/>
              </a:rPr>
            </a:br>
            <a:r>
              <a:rPr lang="en-US" b="0" dirty="0">
                <a:solidFill>
                  <a:schemeClr val="tx1"/>
                </a:solidFill>
                <a:latin typeface="Calibri" charset="0"/>
                <a:ea typeface="ＭＳ Ｐゴシック" charset="0"/>
                <a:cs typeface="Calibri" charset="0"/>
              </a:rPr>
              <a:t>New analysis tool for archive analyses.  Users select the date range, region, grid size (or fixed Landsat WRS) and cloud cover threshold.  Output shows the number of acquisitions meeting the criteria within that region. </a:t>
            </a:r>
            <a:br>
              <a:rPr lang="en-US" b="0" dirty="0">
                <a:solidFill>
                  <a:schemeClr val="tx1"/>
                </a:solidFill>
                <a:latin typeface="Calibri" charset="0"/>
                <a:ea typeface="ＭＳ Ｐゴシック" charset="0"/>
                <a:cs typeface="Calibri" charset="0"/>
              </a:rPr>
            </a:br>
            <a:endParaRPr lang="en-US" b="0" dirty="0">
              <a:solidFill>
                <a:schemeClr val="tx1"/>
              </a:solidFill>
              <a:latin typeface="Calibri" charset="0"/>
              <a:ea typeface="ＭＳ Ｐゴシック" charset="0"/>
              <a:cs typeface="Calibri" charset="0"/>
            </a:endParaRPr>
          </a:p>
          <a:p>
            <a:pPr marL="0" indent="0" eaLnBrk="1" hangingPunct="1">
              <a:buNone/>
            </a:pPr>
            <a:r>
              <a:rPr lang="en-US" b="0" dirty="0">
                <a:solidFill>
                  <a:schemeClr val="tx1"/>
                </a:solidFill>
                <a:latin typeface="Calibri" charset="0"/>
                <a:ea typeface="ＭＳ Ｐゴシック" charset="0"/>
                <a:cs typeface="Calibri" charset="0"/>
              </a:rPr>
              <a:t>Table output is coming soon ...</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13</a:t>
            </a:fld>
            <a:endParaRPr lang="en-US" sz="1200" dirty="0">
              <a:solidFill>
                <a:srgbClr val="002569"/>
              </a:solidFill>
              <a:latin typeface="Calibri" charset="0"/>
              <a:cs typeface="Arial" charset="0"/>
            </a:endParaRPr>
          </a:p>
        </p:txBody>
      </p:sp>
      <p:sp>
        <p:nvSpPr>
          <p:cNvPr id="80901" name="Content Placeholder 2"/>
          <p:cNvSpPr txBox="1">
            <a:spLocks/>
          </p:cNvSpPr>
          <p:nvPr/>
        </p:nvSpPr>
        <p:spPr bwMode="auto">
          <a:xfrm>
            <a:off x="4647008" y="5038108"/>
            <a:ext cx="4214403" cy="165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dirty="0">
                <a:solidFill>
                  <a:srgbClr val="000000"/>
                </a:solidFill>
                <a:latin typeface="Calibri" charset="0"/>
                <a:cs typeface="Calibri" charset="0"/>
              </a:rPr>
              <a:t>Landsat-8 in 2013 over southern Thailand</a:t>
            </a:r>
            <a:br>
              <a:rPr lang="en-US" sz="1600" dirty="0">
                <a:solidFill>
                  <a:srgbClr val="000000"/>
                </a:solidFill>
                <a:latin typeface="Calibri" charset="0"/>
                <a:cs typeface="Calibri" charset="0"/>
              </a:rPr>
            </a:br>
            <a:r>
              <a:rPr lang="en-US" sz="1600" dirty="0">
                <a:solidFill>
                  <a:srgbClr val="000000"/>
                </a:solidFill>
                <a:latin typeface="Calibri" charset="0"/>
                <a:cs typeface="Calibri" charset="0"/>
              </a:rPr>
              <a:t>&lt;40% cloudy, Level-1T processed</a:t>
            </a:r>
          </a:p>
          <a:p>
            <a:pPr eaLnBrk="1" hangingPunct="1">
              <a:spcBef>
                <a:spcPct val="20000"/>
              </a:spcBef>
            </a:pPr>
            <a:r>
              <a:rPr lang="en-US" sz="1600" b="1" dirty="0">
                <a:solidFill>
                  <a:srgbClr val="000000"/>
                </a:solidFill>
                <a:latin typeface="Calibri" charset="0"/>
                <a:cs typeface="Calibri" charset="0"/>
              </a:rPr>
              <a:t>NOTE:</a:t>
            </a:r>
            <a:r>
              <a:rPr lang="en-US" sz="1600" dirty="0">
                <a:solidFill>
                  <a:srgbClr val="000000"/>
                </a:solidFill>
                <a:latin typeface="Calibri" charset="0"/>
                <a:cs typeface="Calibri" charset="0"/>
              </a:rPr>
              <a:t> Colors ranges can be defined by the user. Numbers are total acquisitions meeting criteria.</a:t>
            </a:r>
            <a:br>
              <a:rPr lang="en-US" sz="1600" dirty="0">
                <a:solidFill>
                  <a:srgbClr val="000000"/>
                </a:solidFill>
                <a:latin typeface="Calibri" charset="0"/>
                <a:cs typeface="Calibri" charset="0"/>
              </a:rPr>
            </a:br>
            <a:r>
              <a:rPr lang="en-US" sz="1600" dirty="0">
                <a:solidFill>
                  <a:srgbClr val="000000"/>
                </a:solidFill>
                <a:latin typeface="Calibri" charset="0"/>
                <a:cs typeface="Calibri" charset="0"/>
              </a:rPr>
              <a:t>Still in early BETA testing ....</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5" name="Picture 4"/>
          <p:cNvPicPr>
            <a:picLocks noChangeAspect="1"/>
          </p:cNvPicPr>
          <p:nvPr/>
        </p:nvPicPr>
        <p:blipFill>
          <a:blip r:embed="rId3"/>
          <a:stretch>
            <a:fillRect/>
          </a:stretch>
        </p:blipFill>
        <p:spPr>
          <a:xfrm>
            <a:off x="4730714" y="1438286"/>
            <a:ext cx="3928787" cy="3599821"/>
          </a:xfrm>
          <a:prstGeom prst="rect">
            <a:avLst/>
          </a:prstGeom>
        </p:spPr>
      </p:pic>
    </p:spTree>
    <p:extLst>
      <p:ext uri="{BB962C8B-B14F-4D97-AF65-F5344CB8AC3E}">
        <p14:creationId xmlns:p14="http://schemas.microsoft.com/office/powerpoint/2010/main" val="17065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816100" y="62153"/>
            <a:ext cx="6520085" cy="584776"/>
          </a:xfrm>
        </p:spPr>
        <p:txBody>
          <a:bodyPr wrap="square">
            <a:spAutoFit/>
          </a:bodyPr>
          <a:lstStyle/>
          <a:p>
            <a:pPr algn="l" eaLnBrk="1" hangingPunct="1"/>
            <a:r>
              <a:rPr lang="en-US" dirty="0">
                <a:latin typeface="Tahoma" charset="0"/>
                <a:ea typeface="ＭＳ Ｐゴシック" charset="0"/>
                <a:cs typeface="ＭＳ Ｐゴシック" charset="0"/>
              </a:rPr>
              <a:t>USGS GloVis Tool</a:t>
            </a:r>
            <a:endParaRPr lang="en-US" sz="3600"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36562" y="5843690"/>
            <a:ext cx="8739965" cy="882445"/>
          </a:xfrm>
        </p:spPr>
        <p:txBody>
          <a:bodyPr/>
          <a:lstStyle/>
          <a:p>
            <a:pPr marL="0" indent="0" eaLnBrk="1" hangingPunct="1">
              <a:buNone/>
            </a:pPr>
            <a:r>
              <a:rPr lang="en-US" sz="1800" b="0" dirty="0">
                <a:solidFill>
                  <a:srgbClr val="000001"/>
                </a:solidFill>
                <a:latin typeface="Calibri" charset="0"/>
                <a:ea typeface="ＭＳ Ｐゴシック" charset="0"/>
                <a:cs typeface="Calibri" charset="0"/>
              </a:rPr>
              <a:t>USGS Global Visualization Viewer (GloVis) allows users to search and view browse images for L7 and L8 and then download images. Includes metadata (scene ID, processing level, cloudiness).  </a:t>
            </a:r>
            <a:r>
              <a:rPr lang="en-US" sz="1800" b="0" dirty="0">
                <a:solidFill>
                  <a:srgbClr val="FF0000"/>
                </a:solidFill>
                <a:latin typeface="Calibri" charset="0"/>
                <a:ea typeface="ＭＳ Ｐゴシック" charset="0"/>
                <a:cs typeface="Calibri" charset="0"/>
              </a:rPr>
              <a:t>Allows fast screening and viewing of scenes ...</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14</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107917" y="1403749"/>
            <a:ext cx="8516087" cy="4439941"/>
          </a:xfrm>
          <a:prstGeom prst="rect">
            <a:avLst/>
          </a:prstGeom>
        </p:spPr>
      </p:pic>
      <p:sp>
        <p:nvSpPr>
          <p:cNvPr id="10" name="TextBox 7"/>
          <p:cNvSpPr txBox="1">
            <a:spLocks noChangeArrowheads="1"/>
          </p:cNvSpPr>
          <p:nvPr/>
        </p:nvSpPr>
        <p:spPr bwMode="auto">
          <a:xfrm>
            <a:off x="1255015" y="520700"/>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FF00"/>
                </a:solidFill>
                <a:latin typeface="Tahoma" charset="0"/>
                <a:cs typeface="Tahoma" charset="0"/>
              </a:rPr>
              <a:t>glovis.usgs.gov</a:t>
            </a:r>
          </a:p>
        </p:txBody>
      </p:sp>
    </p:spTree>
    <p:extLst>
      <p:ext uri="{BB962C8B-B14F-4D97-AF65-F5344CB8AC3E}">
        <p14:creationId xmlns:p14="http://schemas.microsoft.com/office/powerpoint/2010/main" val="39867335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Google Earth Engine</a:t>
            </a:r>
            <a:endParaRPr lang="en-CA" sz="3200" b="1" dirty="0">
              <a:solidFill>
                <a:srgbClr val="FFFFFF"/>
              </a:solidFill>
            </a:endParaRPr>
          </a:p>
        </p:txBody>
      </p:sp>
      <p:sp>
        <p:nvSpPr>
          <p:cNvPr id="8195" name="Content Placeholder 2"/>
          <p:cNvSpPr txBox="1">
            <a:spLocks/>
          </p:cNvSpPr>
          <p:nvPr/>
        </p:nvSpPr>
        <p:spPr bwMode="auto">
          <a:xfrm>
            <a:off x="180310" y="1490664"/>
            <a:ext cx="8854153" cy="240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000" dirty="0">
                <a:solidFill>
                  <a:srgbClr val="000001"/>
                </a:solidFill>
                <a:latin typeface="Calibri" charset="0"/>
                <a:cs typeface="Calibri" charset="0"/>
              </a:rPr>
              <a:t>Google has developed a new platform for exploring satellite data, called </a:t>
            </a:r>
            <a:br>
              <a:rPr lang="en-US" sz="2000" dirty="0">
                <a:solidFill>
                  <a:srgbClr val="000001"/>
                </a:solidFill>
                <a:latin typeface="Calibri" charset="0"/>
                <a:cs typeface="Calibri" charset="0"/>
              </a:rPr>
            </a:br>
            <a:r>
              <a:rPr lang="en-US" sz="2000" dirty="0">
                <a:solidFill>
                  <a:srgbClr val="000001"/>
                </a:solidFill>
                <a:latin typeface="Calibri" charset="0"/>
                <a:cs typeface="Calibri" charset="0"/>
              </a:rPr>
              <a:t>“</a:t>
            </a:r>
            <a:r>
              <a:rPr lang="en-US" sz="2000" b="1" dirty="0">
                <a:solidFill>
                  <a:srgbClr val="000001"/>
                </a:solidFill>
                <a:latin typeface="Calibri" charset="0"/>
                <a:cs typeface="Calibri" charset="0"/>
              </a:rPr>
              <a:t>Google Earth Engine</a:t>
            </a:r>
            <a:r>
              <a:rPr lang="en-US" sz="2000" dirty="0">
                <a:solidFill>
                  <a:srgbClr val="000001"/>
                </a:solidFill>
                <a:latin typeface="Calibri" charset="0"/>
                <a:cs typeface="Calibri" charset="0"/>
              </a:rPr>
              <a:t>”. It was developed by the philanthropy division of Google.</a:t>
            </a:r>
          </a:p>
          <a:p>
            <a:pPr eaLnBrk="1" hangingPunct="1">
              <a:spcBef>
                <a:spcPct val="20000"/>
              </a:spcBef>
              <a:buFont typeface="Arial" charset="0"/>
              <a:buChar char="•"/>
            </a:pPr>
            <a:r>
              <a:rPr lang="en-US" sz="2000" dirty="0">
                <a:solidFill>
                  <a:srgbClr val="000001"/>
                </a:solidFill>
                <a:latin typeface="Calibri" charset="0"/>
                <a:cs typeface="Calibri" charset="0"/>
              </a:rPr>
              <a:t>The tool contains the entire Landsat-7 and Landsat -8 archive (Level-1T only) and other satellite datasets (MODIS and SRTM).  Access to these data is rapid and analysis tools utilize cloud computing.  Users will find Landsat scenes, multi-day composites and cloud-free mosaics.</a:t>
            </a:r>
          </a:p>
        </p:txBody>
      </p:sp>
      <p:sp>
        <p:nvSpPr>
          <p:cNvPr id="4" name="TextBox 7"/>
          <p:cNvSpPr txBox="1">
            <a:spLocks noChangeArrowheads="1"/>
          </p:cNvSpPr>
          <p:nvPr/>
        </p:nvSpPr>
        <p:spPr bwMode="auto">
          <a:xfrm>
            <a:off x="41865" y="548614"/>
            <a:ext cx="5359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00"/>
                </a:solidFill>
                <a:latin typeface="Tahoma" charset="0"/>
                <a:cs typeface="Tahoma" charset="0"/>
              </a:rPr>
              <a:t>https://earthengine.google.org</a:t>
            </a:r>
          </a:p>
        </p:txBody>
      </p:sp>
      <p:pic>
        <p:nvPicPr>
          <p:cNvPr id="2" name="Picture 1"/>
          <p:cNvPicPr>
            <a:picLocks noChangeAspect="1"/>
          </p:cNvPicPr>
          <p:nvPr/>
        </p:nvPicPr>
        <p:blipFill>
          <a:blip r:embed="rId3"/>
          <a:stretch>
            <a:fillRect/>
          </a:stretch>
        </p:blipFill>
        <p:spPr>
          <a:xfrm>
            <a:off x="5150803" y="3496753"/>
            <a:ext cx="3682097" cy="1757961"/>
          </a:xfrm>
          <a:prstGeom prst="rect">
            <a:avLst/>
          </a:prstGeom>
        </p:spPr>
      </p:pic>
      <p:sp>
        <p:nvSpPr>
          <p:cNvPr id="7" name="Content Placeholder 2"/>
          <p:cNvSpPr txBox="1">
            <a:spLocks/>
          </p:cNvSpPr>
          <p:nvPr/>
        </p:nvSpPr>
        <p:spPr bwMode="auto">
          <a:xfrm>
            <a:off x="180310" y="3434636"/>
            <a:ext cx="4829376" cy="240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000" dirty="0">
                <a:solidFill>
                  <a:srgbClr val="000001"/>
                </a:solidFill>
                <a:latin typeface="Calibri" charset="0"/>
                <a:cs typeface="Calibri" charset="0"/>
              </a:rPr>
              <a:t>A small group of “trusted testers” are able to utilize a dedicated workspace for analyses and have access to an Application Programming Interface (API) for powerful programming.</a:t>
            </a:r>
          </a:p>
          <a:p>
            <a:pPr eaLnBrk="1" hangingPunct="1">
              <a:spcBef>
                <a:spcPct val="20000"/>
              </a:spcBef>
              <a:buFont typeface="Arial" charset="0"/>
              <a:buChar char="•"/>
            </a:pPr>
            <a:r>
              <a:rPr lang="en-US" sz="2000" dirty="0">
                <a:solidFill>
                  <a:srgbClr val="000001"/>
                </a:solidFill>
                <a:latin typeface="Calibri" charset="0"/>
                <a:cs typeface="Calibri" charset="0"/>
              </a:rPr>
              <a:t>Earth Engine datasets are currently open to the public.  Access to analysis tools will be public in 2014. </a:t>
            </a:r>
          </a:p>
          <a:p>
            <a:pPr eaLnBrk="1" hangingPunct="1">
              <a:spcBef>
                <a:spcPct val="20000"/>
              </a:spcBef>
              <a:buFont typeface="Arial" charset="0"/>
              <a:buChar char="•"/>
            </a:pPr>
            <a:endParaRPr lang="en-US" sz="2000" dirty="0">
              <a:solidFill>
                <a:srgbClr val="000001"/>
              </a:solidFill>
              <a:latin typeface="Calibri" charset="0"/>
              <a:cs typeface="Calibri" charset="0"/>
            </a:endParaRPr>
          </a:p>
        </p:txBody>
      </p:sp>
    </p:spTree>
    <p:extLst>
      <p:ext uri="{BB962C8B-B14F-4D97-AF65-F5344CB8AC3E}">
        <p14:creationId xmlns:p14="http://schemas.microsoft.com/office/powerpoint/2010/main" val="39032176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Google Earth Engine</a:t>
            </a:r>
            <a:endParaRPr lang="en-CA" sz="3200" b="1" dirty="0">
              <a:solidFill>
                <a:srgbClr val="FFFFFF"/>
              </a:solidFill>
            </a:endParaRPr>
          </a:p>
        </p:txBody>
      </p:sp>
      <p:sp>
        <p:nvSpPr>
          <p:cNvPr id="8195" name="Content Placeholder 2"/>
          <p:cNvSpPr txBox="1">
            <a:spLocks/>
          </p:cNvSpPr>
          <p:nvPr/>
        </p:nvSpPr>
        <p:spPr bwMode="auto">
          <a:xfrm>
            <a:off x="236130" y="5389829"/>
            <a:ext cx="8854153" cy="13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000" dirty="0">
                <a:solidFill>
                  <a:srgbClr val="000001"/>
                </a:solidFill>
                <a:latin typeface="Calibri" charset="0"/>
                <a:cs typeface="Calibri" charset="0"/>
              </a:rPr>
              <a:t>Annual Landsat-7 cloud-free composites (1999 to 2012) are available.</a:t>
            </a:r>
          </a:p>
          <a:p>
            <a:pPr eaLnBrk="1" hangingPunct="1">
              <a:spcBef>
                <a:spcPct val="20000"/>
              </a:spcBef>
              <a:buFont typeface="Arial" charset="0"/>
              <a:buChar char="•"/>
            </a:pPr>
            <a:r>
              <a:rPr lang="en-US" sz="2000" dirty="0">
                <a:solidFill>
                  <a:srgbClr val="000001"/>
                </a:solidFill>
                <a:latin typeface="Calibri" charset="0"/>
                <a:cs typeface="Calibri" charset="0"/>
              </a:rPr>
              <a:t>GlobCover 2009 Land Cover Classification:  </a:t>
            </a:r>
            <a:r>
              <a:rPr lang="en-US" sz="2000" b="1" dirty="0">
                <a:solidFill>
                  <a:srgbClr val="000001"/>
                </a:solidFill>
                <a:latin typeface="Calibri" charset="0"/>
                <a:cs typeface="Calibri" charset="0"/>
              </a:rPr>
              <a:t>ABOVE</a:t>
            </a:r>
            <a:r>
              <a:rPr lang="en-US" sz="2000" dirty="0">
                <a:solidFill>
                  <a:srgbClr val="000001"/>
                </a:solidFill>
                <a:latin typeface="Calibri" charset="0"/>
                <a:cs typeface="Calibri" charset="0"/>
              </a:rPr>
              <a:t> ... Added classifiers for Urban (RED) and Forests (GREEN).  Notice forest east of Chiang Mai in the National Park.</a:t>
            </a:r>
          </a:p>
        </p:txBody>
      </p:sp>
      <p:pic>
        <p:nvPicPr>
          <p:cNvPr id="3" name="Picture 2"/>
          <p:cNvPicPr>
            <a:picLocks noChangeAspect="1"/>
          </p:cNvPicPr>
          <p:nvPr/>
        </p:nvPicPr>
        <p:blipFill>
          <a:blip r:embed="rId3"/>
          <a:stretch>
            <a:fillRect/>
          </a:stretch>
        </p:blipFill>
        <p:spPr>
          <a:xfrm>
            <a:off x="482847" y="1531479"/>
            <a:ext cx="8003243" cy="3755425"/>
          </a:xfrm>
          <a:prstGeom prst="rect">
            <a:avLst/>
          </a:prstGeom>
        </p:spPr>
      </p:pic>
    </p:spTree>
    <p:extLst>
      <p:ext uri="{BB962C8B-B14F-4D97-AF65-F5344CB8AC3E}">
        <p14:creationId xmlns:p14="http://schemas.microsoft.com/office/powerpoint/2010/main" val="2232533764"/>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Earth Engine “API Playground” </a:t>
            </a:r>
            <a:endParaRPr lang="en-CA" sz="3200" b="1" dirty="0">
              <a:solidFill>
                <a:srgbClr val="FFFFFF"/>
              </a:solidFill>
            </a:endParaRPr>
          </a:p>
        </p:txBody>
      </p:sp>
      <p:sp>
        <p:nvSpPr>
          <p:cNvPr id="8195" name="Content Placeholder 2"/>
          <p:cNvSpPr txBox="1">
            <a:spLocks/>
          </p:cNvSpPr>
          <p:nvPr/>
        </p:nvSpPr>
        <p:spPr bwMode="auto">
          <a:xfrm>
            <a:off x="180310" y="1467980"/>
            <a:ext cx="8854153" cy="5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dirty="0">
                <a:solidFill>
                  <a:srgbClr val="000001"/>
                </a:solidFill>
                <a:latin typeface="Calibri" charset="0"/>
                <a:cs typeface="Calibri" charset="0"/>
              </a:rPr>
              <a:t>The Earth Engine “API Playground” is a </a:t>
            </a:r>
            <a:r>
              <a:rPr lang="en-US" b="1" dirty="0">
                <a:solidFill>
                  <a:srgbClr val="000001"/>
                </a:solidFill>
                <a:latin typeface="Calibri" charset="0"/>
                <a:cs typeface="Calibri" charset="0"/>
              </a:rPr>
              <a:t>Javascript</a:t>
            </a:r>
            <a:r>
              <a:rPr lang="en-US" dirty="0">
                <a:solidFill>
                  <a:srgbClr val="000001"/>
                </a:solidFill>
                <a:latin typeface="Calibri" charset="0"/>
                <a:cs typeface="Calibri" charset="0"/>
              </a:rPr>
              <a:t> programming tool for users to program their own algorithms. Access to the API is only available to “trusted testers” but will be open to the public soon. </a:t>
            </a:r>
            <a:r>
              <a:rPr lang="en-US" b="1" dirty="0">
                <a:solidFill>
                  <a:srgbClr val="FF0000"/>
                </a:solidFill>
                <a:latin typeface="Calibri" charset="0"/>
                <a:cs typeface="Calibri" charset="0"/>
              </a:rPr>
              <a:t>The SEO plans to have these tools in the future Element-2 Data System.</a:t>
            </a:r>
            <a:endParaRPr lang="en-US" dirty="0">
              <a:solidFill>
                <a:srgbClr val="000001"/>
              </a:solidFill>
              <a:latin typeface="Calibri" charset="0"/>
              <a:cs typeface="Calibri" charset="0"/>
            </a:endParaRPr>
          </a:p>
          <a:p>
            <a:pPr eaLnBrk="1" hangingPunct="1">
              <a:spcBef>
                <a:spcPct val="20000"/>
              </a:spcBef>
              <a:buFont typeface="Arial" charset="0"/>
              <a:buChar char="•"/>
            </a:pPr>
            <a:r>
              <a:rPr lang="en-US" dirty="0">
                <a:solidFill>
                  <a:srgbClr val="000001"/>
                </a:solidFill>
                <a:latin typeface="Calibri" charset="0"/>
                <a:cs typeface="Calibri" charset="0"/>
              </a:rPr>
              <a:t>Earth Engine is also linked to “Maps Engine” where users can upload their own data for analysis purposes. We are working with RapidEye to obtain some sample images for testing.</a:t>
            </a:r>
          </a:p>
          <a:p>
            <a:pPr eaLnBrk="1" hangingPunct="1">
              <a:spcBef>
                <a:spcPct val="20000"/>
              </a:spcBef>
              <a:buFont typeface="Arial" charset="0"/>
              <a:buChar char="•"/>
            </a:pPr>
            <a:r>
              <a:rPr lang="en-US" dirty="0">
                <a:solidFill>
                  <a:srgbClr val="000001"/>
                </a:solidFill>
                <a:latin typeface="Calibri" charset="0"/>
                <a:cs typeface="Calibri" charset="0"/>
              </a:rPr>
              <a:t>The following charts will demonstrate 3 examples of the capabilities of the Earth Engine API for deforestation studies ... </a:t>
            </a:r>
            <a:r>
              <a:rPr lang="en-US" dirty="0">
                <a:solidFill>
                  <a:srgbClr val="0000FF"/>
                </a:solidFill>
                <a:latin typeface="Calibri" charset="0"/>
                <a:cs typeface="Calibri" charset="0"/>
              </a:rPr>
              <a:t>Landsat-7 Cloud-Free Composite, Landsat-8 Cloud Mask, Landsat-8 Cloud-Free Mosaics.</a:t>
            </a:r>
          </a:p>
        </p:txBody>
      </p:sp>
      <p:sp>
        <p:nvSpPr>
          <p:cNvPr id="7" name="TextBox 7"/>
          <p:cNvSpPr txBox="1">
            <a:spLocks noChangeArrowheads="1"/>
          </p:cNvSpPr>
          <p:nvPr/>
        </p:nvSpPr>
        <p:spPr bwMode="auto">
          <a:xfrm>
            <a:off x="41865" y="548614"/>
            <a:ext cx="5359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00"/>
                </a:solidFill>
                <a:latin typeface="Tahoma" charset="0"/>
                <a:cs typeface="Tahoma" charset="0"/>
              </a:rPr>
              <a:t>https://ee-api.appspot.com</a:t>
            </a:r>
          </a:p>
        </p:txBody>
      </p:sp>
    </p:spTree>
    <p:extLst>
      <p:ext uri="{BB962C8B-B14F-4D97-AF65-F5344CB8AC3E}">
        <p14:creationId xmlns:p14="http://schemas.microsoft.com/office/powerpoint/2010/main" val="5428856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Landsat-7 Cloud-Free Composite </a:t>
            </a:r>
            <a:endParaRPr lang="en-CA" sz="3200" b="1" dirty="0">
              <a:solidFill>
                <a:srgbClr val="FFFFFF"/>
              </a:solidFill>
            </a:endParaRPr>
          </a:p>
        </p:txBody>
      </p:sp>
      <p:sp>
        <p:nvSpPr>
          <p:cNvPr id="8195" name="Content Placeholder 2"/>
          <p:cNvSpPr txBox="1">
            <a:spLocks/>
          </p:cNvSpPr>
          <p:nvPr/>
        </p:nvSpPr>
        <p:spPr bwMode="auto">
          <a:xfrm>
            <a:off x="180310" y="1467981"/>
            <a:ext cx="8854153" cy="17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b="1" dirty="0">
                <a:solidFill>
                  <a:srgbClr val="000001"/>
                </a:solidFill>
                <a:latin typeface="Calibri" charset="0"/>
                <a:cs typeface="Calibri" charset="0"/>
              </a:rPr>
              <a:t>Kenya Landsat-7 Cloud-Free Composite (Mosaic)</a:t>
            </a:r>
          </a:p>
          <a:p>
            <a:pPr eaLnBrk="1" hangingPunct="1">
              <a:spcBef>
                <a:spcPct val="20000"/>
              </a:spcBef>
              <a:buFont typeface="Arial" charset="0"/>
              <a:buChar char="•"/>
            </a:pPr>
            <a:r>
              <a:rPr lang="en-US" dirty="0">
                <a:solidFill>
                  <a:srgbClr val="000001"/>
                </a:solidFill>
                <a:latin typeface="Calibri" charset="0"/>
                <a:cs typeface="Calibri" charset="0"/>
              </a:rPr>
              <a:t>RGB (5,4,3) image created from gathering “median” pixels over 13-21 scenes per path-row in 2013.</a:t>
            </a:r>
          </a:p>
        </p:txBody>
      </p:sp>
      <p:sp>
        <p:nvSpPr>
          <p:cNvPr id="8" name="Content Placeholder 2"/>
          <p:cNvSpPr txBox="1">
            <a:spLocks/>
          </p:cNvSpPr>
          <p:nvPr/>
        </p:nvSpPr>
        <p:spPr bwMode="auto">
          <a:xfrm>
            <a:off x="4366803" y="2849592"/>
            <a:ext cx="4494609" cy="37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dirty="0">
                <a:solidFill>
                  <a:srgbClr val="000001"/>
                </a:solidFill>
                <a:latin typeface="Calibri" charset="0"/>
                <a:cs typeface="Calibri" charset="0"/>
              </a:rPr>
              <a:t>Additional analyses could be performed to calculate the final cloud cover % for testing the effectiveness of the mosaic.</a:t>
            </a:r>
          </a:p>
        </p:txBody>
      </p:sp>
      <p:pic>
        <p:nvPicPr>
          <p:cNvPr id="3" name="Picture 2"/>
          <p:cNvPicPr>
            <a:picLocks noChangeAspect="1"/>
          </p:cNvPicPr>
          <p:nvPr/>
        </p:nvPicPr>
        <p:blipFill>
          <a:blip r:embed="rId3"/>
          <a:stretch>
            <a:fillRect/>
          </a:stretch>
        </p:blipFill>
        <p:spPr>
          <a:xfrm>
            <a:off x="180310" y="2785367"/>
            <a:ext cx="4070152" cy="3985002"/>
          </a:xfrm>
          <a:prstGeom prst="rect">
            <a:avLst/>
          </a:prstGeom>
        </p:spPr>
      </p:pic>
    </p:spTree>
    <p:extLst>
      <p:ext uri="{BB962C8B-B14F-4D97-AF65-F5344CB8AC3E}">
        <p14:creationId xmlns:p14="http://schemas.microsoft.com/office/powerpoint/2010/main" val="20507606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Landsat-8 Cloud-free Mosaics</a:t>
            </a:r>
            <a:endParaRPr lang="en-CA" sz="3200" b="1" dirty="0">
              <a:solidFill>
                <a:srgbClr val="FFFFFF"/>
              </a:solidFill>
            </a:endParaRPr>
          </a:p>
        </p:txBody>
      </p:sp>
      <p:sp>
        <p:nvSpPr>
          <p:cNvPr id="8195" name="Content Placeholder 2"/>
          <p:cNvSpPr txBox="1">
            <a:spLocks/>
          </p:cNvSpPr>
          <p:nvPr/>
        </p:nvSpPr>
        <p:spPr bwMode="auto">
          <a:xfrm>
            <a:off x="180309" y="1398196"/>
            <a:ext cx="5597051" cy="5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200" dirty="0">
                <a:solidFill>
                  <a:srgbClr val="000001"/>
                </a:solidFill>
                <a:latin typeface="Calibri" charset="0"/>
                <a:cs typeface="Calibri" charset="0"/>
              </a:rPr>
              <a:t>It is possible to use the Landsat 8 Quality Band to build a cloud-free mosaic (composite) for a collection of scenes over any time period. </a:t>
            </a:r>
          </a:p>
          <a:p>
            <a:pPr eaLnBrk="1" hangingPunct="1">
              <a:spcBef>
                <a:spcPct val="20000"/>
              </a:spcBef>
              <a:buFont typeface="Arial" charset="0"/>
              <a:buChar char="•"/>
            </a:pPr>
            <a:r>
              <a:rPr lang="en-US" sz="2200" dirty="0">
                <a:solidFill>
                  <a:srgbClr val="000001"/>
                </a:solidFill>
                <a:latin typeface="Calibri" charset="0"/>
                <a:cs typeface="Calibri" charset="0"/>
              </a:rPr>
              <a:t>A composite was produced for the 4 months of June through September. 6 scenes during this period had average cloud cover of </a:t>
            </a:r>
            <a:r>
              <a:rPr lang="en-US" sz="2200" dirty="0">
                <a:solidFill>
                  <a:srgbClr val="FF0000"/>
                </a:solidFill>
                <a:latin typeface="Calibri" charset="0"/>
                <a:cs typeface="Calibri" charset="0"/>
              </a:rPr>
              <a:t>83%, 94%, </a:t>
            </a:r>
            <a:r>
              <a:rPr lang="en-US" sz="2200" b="1" dirty="0">
                <a:solidFill>
                  <a:srgbClr val="FF0000"/>
                </a:solidFill>
                <a:latin typeface="Calibri" charset="0"/>
                <a:cs typeface="Calibri" charset="0"/>
              </a:rPr>
              <a:t>52%</a:t>
            </a:r>
            <a:r>
              <a:rPr lang="en-US" sz="2200" dirty="0">
                <a:solidFill>
                  <a:srgbClr val="FF0000"/>
                </a:solidFill>
                <a:latin typeface="Calibri" charset="0"/>
                <a:cs typeface="Calibri" charset="0"/>
              </a:rPr>
              <a:t>, 87%, 94%, and 80%.  </a:t>
            </a:r>
            <a:r>
              <a:rPr lang="en-US" sz="2200" dirty="0">
                <a:solidFill>
                  <a:srgbClr val="000001"/>
                </a:solidFill>
                <a:latin typeface="Calibri" charset="0"/>
                <a:cs typeface="Calibri" charset="0"/>
              </a:rPr>
              <a:t>This may represent a period when vegetation is active and a forest map is desired.</a:t>
            </a:r>
          </a:p>
          <a:p>
            <a:pPr eaLnBrk="1" hangingPunct="1">
              <a:spcBef>
                <a:spcPct val="20000"/>
              </a:spcBef>
              <a:buFont typeface="Arial" charset="0"/>
              <a:buChar char="•"/>
            </a:pPr>
            <a:r>
              <a:rPr lang="en-US" sz="2200" dirty="0">
                <a:solidFill>
                  <a:srgbClr val="000001"/>
                </a:solidFill>
                <a:latin typeface="Calibri" charset="0"/>
                <a:cs typeface="Calibri" charset="0"/>
              </a:rPr>
              <a:t>The 52% scene is on the top-right and the resulting mosaic is on the bottom-right.  The results show the final mosaic is 33% cloudy.  </a:t>
            </a:r>
            <a:r>
              <a:rPr lang="en-US" sz="2200" dirty="0">
                <a:solidFill>
                  <a:srgbClr val="0000FF"/>
                </a:solidFill>
                <a:latin typeface="Calibri" charset="0"/>
                <a:cs typeface="Calibri" charset="0"/>
              </a:rPr>
              <a:t>This is certainly not a cloud-free mosaic!</a:t>
            </a:r>
          </a:p>
        </p:txBody>
      </p:sp>
      <p:pic>
        <p:nvPicPr>
          <p:cNvPr id="2" name="Picture 1"/>
          <p:cNvPicPr>
            <a:picLocks noChangeAspect="1"/>
          </p:cNvPicPr>
          <p:nvPr/>
        </p:nvPicPr>
        <p:blipFill>
          <a:blip r:embed="rId3"/>
          <a:stretch>
            <a:fillRect/>
          </a:stretch>
        </p:blipFill>
        <p:spPr>
          <a:xfrm>
            <a:off x="5986685" y="1635465"/>
            <a:ext cx="2605056" cy="2628008"/>
          </a:xfrm>
          <a:prstGeom prst="rect">
            <a:avLst/>
          </a:prstGeom>
        </p:spPr>
      </p:pic>
      <p:pic>
        <p:nvPicPr>
          <p:cNvPr id="4" name="Picture 3"/>
          <p:cNvPicPr>
            <a:picLocks noChangeAspect="1"/>
          </p:cNvPicPr>
          <p:nvPr/>
        </p:nvPicPr>
        <p:blipFill>
          <a:blip r:embed="rId4"/>
          <a:stretch>
            <a:fillRect/>
          </a:stretch>
        </p:blipFill>
        <p:spPr>
          <a:xfrm>
            <a:off x="5972730" y="4152104"/>
            <a:ext cx="2636861" cy="2630882"/>
          </a:xfrm>
          <a:prstGeom prst="rect">
            <a:avLst/>
          </a:prstGeom>
        </p:spPr>
      </p:pic>
    </p:spTree>
    <p:extLst>
      <p:ext uri="{BB962C8B-B14F-4D97-AF65-F5344CB8AC3E}">
        <p14:creationId xmlns:p14="http://schemas.microsoft.com/office/powerpoint/2010/main" val="20169545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139700"/>
            <a:ext cx="7494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Agenda</a:t>
            </a:r>
            <a:endParaRPr lang="en-CA" sz="3200" b="1" dirty="0">
              <a:solidFill>
                <a:srgbClr val="FFFFFF"/>
              </a:solidFill>
            </a:endParaRPr>
          </a:p>
        </p:txBody>
      </p:sp>
      <p:pic>
        <p:nvPicPr>
          <p:cNvPr id="81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9896" y="1490664"/>
            <a:ext cx="2404403" cy="237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ontent Placeholder 2"/>
          <p:cNvSpPr txBox="1">
            <a:spLocks/>
          </p:cNvSpPr>
          <p:nvPr/>
        </p:nvSpPr>
        <p:spPr bwMode="auto">
          <a:xfrm>
            <a:off x="341569" y="1612252"/>
            <a:ext cx="7360070" cy="462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30188" indent="-230188" eaLnBrk="1" hangingPunct="1">
              <a:spcBef>
                <a:spcPct val="20000"/>
              </a:spcBef>
              <a:buFont typeface="Arial"/>
              <a:buChar char="•"/>
            </a:pPr>
            <a:r>
              <a:rPr lang="en-US" sz="2800" dirty="0">
                <a:solidFill>
                  <a:srgbClr val="000000"/>
                </a:solidFill>
                <a:latin typeface="Calibri" charset="0"/>
                <a:cs typeface="Calibri" charset="0"/>
              </a:rPr>
              <a:t>SDCG-4 Actions</a:t>
            </a:r>
          </a:p>
          <a:p>
            <a:pPr marL="230188" indent="-230188" eaLnBrk="1" hangingPunct="1">
              <a:spcBef>
                <a:spcPct val="20000"/>
              </a:spcBef>
              <a:buFont typeface="Arial"/>
              <a:buChar char="•"/>
            </a:pPr>
            <a:r>
              <a:rPr lang="en-US" sz="2800" dirty="0">
                <a:solidFill>
                  <a:srgbClr val="000000"/>
                </a:solidFill>
                <a:latin typeface="Calibri" charset="0"/>
                <a:cs typeface="Calibri" charset="0"/>
              </a:rPr>
              <a:t>CEOS Mission Database (MIM)</a:t>
            </a:r>
          </a:p>
          <a:p>
            <a:pPr eaLnBrk="1" hangingPunct="1">
              <a:spcBef>
                <a:spcPct val="20000"/>
              </a:spcBef>
              <a:buFont typeface="Arial" charset="0"/>
              <a:buChar char="•"/>
            </a:pPr>
            <a:r>
              <a:rPr lang="en-US" sz="2800" dirty="0">
                <a:solidFill>
                  <a:srgbClr val="000000"/>
                </a:solidFill>
                <a:latin typeface="Calibri" charset="0"/>
                <a:cs typeface="Calibri" charset="0"/>
              </a:rPr>
              <a:t>CEOS Data Policy Portal</a:t>
            </a:r>
          </a:p>
          <a:p>
            <a:pPr eaLnBrk="1" hangingPunct="1">
              <a:spcBef>
                <a:spcPct val="20000"/>
              </a:spcBef>
              <a:buFont typeface="Arial" charset="0"/>
              <a:buChar char="•"/>
            </a:pPr>
            <a:r>
              <a:rPr lang="en-US" sz="2800" dirty="0">
                <a:solidFill>
                  <a:srgbClr val="000000"/>
                </a:solidFill>
                <a:latin typeface="Calibri" charset="0"/>
                <a:cs typeface="Calibri" charset="0"/>
              </a:rPr>
              <a:t>COVE Tool and Coverage Analyzer</a:t>
            </a:r>
          </a:p>
          <a:p>
            <a:pPr eaLnBrk="1" hangingPunct="1">
              <a:spcBef>
                <a:spcPct val="20000"/>
              </a:spcBef>
              <a:buFont typeface="Arial" charset="0"/>
              <a:buChar char="•"/>
            </a:pPr>
            <a:r>
              <a:rPr lang="en-US" sz="2800" dirty="0">
                <a:solidFill>
                  <a:srgbClr val="000000"/>
                </a:solidFill>
                <a:latin typeface="Calibri" charset="0"/>
                <a:cs typeface="Calibri" charset="0"/>
              </a:rPr>
              <a:t>USGS GloVis Tool</a:t>
            </a:r>
          </a:p>
          <a:p>
            <a:pPr eaLnBrk="1" hangingPunct="1">
              <a:spcBef>
                <a:spcPct val="20000"/>
              </a:spcBef>
              <a:buFont typeface="Arial" charset="0"/>
              <a:buChar char="•"/>
            </a:pPr>
            <a:r>
              <a:rPr lang="en-US" sz="2800" dirty="0">
                <a:solidFill>
                  <a:srgbClr val="000000"/>
                </a:solidFill>
                <a:latin typeface="Calibri" charset="0"/>
                <a:cs typeface="Calibri" charset="0"/>
              </a:rPr>
              <a:t>Google Earth Engine and API Tool</a:t>
            </a:r>
          </a:p>
          <a:p>
            <a:pPr eaLnBrk="1" hangingPunct="1">
              <a:spcBef>
                <a:spcPct val="20000"/>
              </a:spcBef>
              <a:buFont typeface="Arial" charset="0"/>
              <a:buChar char="•"/>
            </a:pPr>
            <a:r>
              <a:rPr lang="en-US" sz="2800" dirty="0">
                <a:solidFill>
                  <a:srgbClr val="000000"/>
                </a:solidFill>
                <a:latin typeface="Calibri" charset="0"/>
                <a:cs typeface="Calibri" charset="0"/>
              </a:rPr>
              <a:t>Element-2: Space Data Services</a:t>
            </a:r>
          </a:p>
          <a:p>
            <a:pPr eaLnBrk="1" hangingPunct="1">
              <a:spcBef>
                <a:spcPct val="20000"/>
              </a:spcBef>
              <a:buFont typeface="Arial" charset="0"/>
              <a:buChar char="•"/>
            </a:pPr>
            <a:endParaRPr lang="en-US" sz="2800" dirty="0">
              <a:solidFill>
                <a:srgbClr val="000000"/>
              </a:solidFill>
              <a:latin typeface="Calibri" charset="0"/>
              <a:cs typeface="Calibri" charset="0"/>
            </a:endParaRPr>
          </a:p>
        </p:txBody>
      </p:sp>
    </p:spTree>
    <p:extLst>
      <p:ext uri="{BB962C8B-B14F-4D97-AF65-F5344CB8AC3E}">
        <p14:creationId xmlns:p14="http://schemas.microsoft.com/office/powerpoint/2010/main" val="8200803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Mosaic Testing in Thailand</a:t>
            </a:r>
            <a:endParaRPr lang="en-CA" sz="3200" b="1" dirty="0">
              <a:solidFill>
                <a:srgbClr val="FFFFFF"/>
              </a:solidFill>
            </a:endParaRPr>
          </a:p>
        </p:txBody>
      </p:sp>
      <p:sp>
        <p:nvSpPr>
          <p:cNvPr id="8195" name="Content Placeholder 2"/>
          <p:cNvSpPr txBox="1">
            <a:spLocks/>
          </p:cNvSpPr>
          <p:nvPr/>
        </p:nvSpPr>
        <p:spPr bwMode="auto">
          <a:xfrm>
            <a:off x="180310" y="1398196"/>
            <a:ext cx="4857437" cy="18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sz="2200" b="1" dirty="0">
                <a:solidFill>
                  <a:srgbClr val="000001"/>
                </a:solidFill>
                <a:latin typeface="Calibri" charset="0"/>
                <a:cs typeface="Calibri" charset="0"/>
              </a:rPr>
              <a:t>Case 1</a:t>
            </a:r>
          </a:p>
          <a:p>
            <a:pPr marL="0" indent="0" eaLnBrk="1" hangingPunct="1">
              <a:spcBef>
                <a:spcPct val="20000"/>
              </a:spcBef>
            </a:pPr>
            <a:r>
              <a:rPr lang="en-US" sz="2200" dirty="0">
                <a:solidFill>
                  <a:srgbClr val="000001"/>
                </a:solidFill>
                <a:latin typeface="Calibri" charset="0"/>
                <a:cs typeface="Calibri" charset="0"/>
              </a:rPr>
              <a:t>Path=127, Row=50, Location: North East</a:t>
            </a:r>
          </a:p>
          <a:p>
            <a:pPr marL="0" indent="0" eaLnBrk="1" hangingPunct="1">
              <a:spcBef>
                <a:spcPct val="20000"/>
              </a:spcBef>
            </a:pPr>
            <a:r>
              <a:rPr lang="en-US" sz="2200" dirty="0">
                <a:solidFill>
                  <a:srgbClr val="000001"/>
                </a:solidFill>
                <a:latin typeface="Calibri" charset="0"/>
                <a:cs typeface="Calibri" charset="0"/>
              </a:rPr>
              <a:t>TOP = 6% cloud cover (8.7% with cirrus)</a:t>
            </a:r>
          </a:p>
          <a:p>
            <a:pPr marL="0" indent="0" eaLnBrk="1" hangingPunct="1">
              <a:spcBef>
                <a:spcPct val="20000"/>
              </a:spcBef>
            </a:pPr>
            <a:r>
              <a:rPr lang="en-US" sz="2200" dirty="0">
                <a:solidFill>
                  <a:srgbClr val="000001"/>
                </a:solidFill>
                <a:latin typeface="Calibri" charset="0"/>
                <a:cs typeface="Calibri" charset="0"/>
              </a:rPr>
              <a:t>BOTTOM = 0.00% cloud cover mosaic</a:t>
            </a:r>
            <a:br>
              <a:rPr lang="en-US" sz="2200" dirty="0">
                <a:solidFill>
                  <a:srgbClr val="000001"/>
                </a:solidFill>
                <a:latin typeface="Calibri" charset="0"/>
                <a:cs typeface="Calibri" charset="0"/>
              </a:rPr>
            </a:br>
            <a:r>
              <a:rPr lang="en-US" sz="2200" dirty="0">
                <a:solidFill>
                  <a:srgbClr val="000001"/>
                </a:solidFill>
                <a:latin typeface="Calibri" charset="0"/>
                <a:cs typeface="Calibri" charset="0"/>
              </a:rPr>
              <a:t>(all images in table)</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56400" y="1472655"/>
            <a:ext cx="2887141" cy="2580338"/>
          </a:xfrm>
          <a:prstGeom prst="rect">
            <a:avLst/>
          </a:prstGeom>
          <a:noFill/>
          <a:ln>
            <a:noFill/>
          </a:ln>
          <a:extLst>
            <a:ext uri="{FAA26D3D-D897-4be2-8F04-BA451C77F1D7}">
              <ma14:placeholderFlag xmlns:ma14="http://schemas.microsoft.com/office/mac/drawingml/2011/main"/>
            </a:ext>
          </a:extLst>
        </p:spPr>
      </p:pic>
      <p:pic>
        <p:nvPicPr>
          <p:cNvPr id="7" name="Picture 6"/>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41116" y="4052993"/>
            <a:ext cx="2860560" cy="2566894"/>
          </a:xfrm>
          <a:prstGeom prst="rect">
            <a:avLst/>
          </a:prstGeom>
          <a:noFill/>
          <a:ln>
            <a:noFill/>
          </a:ln>
          <a:extLst>
            <a:ext uri="{FAA26D3D-D897-4be2-8F04-BA451C77F1D7}">
              <ma14:placeholderFlag xmlns:ma14="http://schemas.microsoft.com/office/mac/drawingml/2011/main"/>
            </a:ext>
          </a:extLst>
        </p:spPr>
      </p:pic>
      <p:pic>
        <p:nvPicPr>
          <p:cNvPr id="10" name="Picture 9"/>
          <p:cNvPicPr>
            <a:picLocks noChangeAspect="1"/>
          </p:cNvPicPr>
          <p:nvPr/>
        </p:nvPicPr>
        <p:blipFill>
          <a:blip r:embed="rId6"/>
          <a:stretch>
            <a:fillRect/>
          </a:stretch>
        </p:blipFill>
        <p:spPr>
          <a:xfrm>
            <a:off x="307590" y="3553123"/>
            <a:ext cx="2246109" cy="2909246"/>
          </a:xfrm>
          <a:prstGeom prst="rect">
            <a:avLst/>
          </a:prstGeom>
        </p:spPr>
      </p:pic>
      <p:sp>
        <p:nvSpPr>
          <p:cNvPr id="12" name="TextBox 11"/>
          <p:cNvSpPr txBox="1"/>
          <p:nvPr/>
        </p:nvSpPr>
        <p:spPr>
          <a:xfrm>
            <a:off x="2729350" y="5235020"/>
            <a:ext cx="2161862" cy="1200329"/>
          </a:xfrm>
          <a:prstGeom prst="rect">
            <a:avLst/>
          </a:prstGeom>
          <a:noFill/>
        </p:spPr>
        <p:txBody>
          <a:bodyPr wrap="square" rtlCol="0">
            <a:spAutoFit/>
          </a:bodyPr>
          <a:lstStyle/>
          <a:p>
            <a:r>
              <a:rPr lang="en-US" dirty="0"/>
              <a:t>Mosaic with only images shaded in GREEN = 0.15% cloudy</a:t>
            </a:r>
          </a:p>
        </p:txBody>
      </p:sp>
    </p:spTree>
    <p:extLst>
      <p:ext uri="{BB962C8B-B14F-4D97-AF65-F5344CB8AC3E}">
        <p14:creationId xmlns:p14="http://schemas.microsoft.com/office/powerpoint/2010/main" val="22236966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Mosaic Testing in Thailand</a:t>
            </a:r>
            <a:endParaRPr lang="en-CA" sz="3200" b="1" dirty="0">
              <a:solidFill>
                <a:srgbClr val="FFFFFF"/>
              </a:solidFill>
            </a:endParaRPr>
          </a:p>
        </p:txBody>
      </p:sp>
      <p:sp>
        <p:nvSpPr>
          <p:cNvPr id="8195" name="Content Placeholder 2"/>
          <p:cNvSpPr txBox="1">
            <a:spLocks/>
          </p:cNvSpPr>
          <p:nvPr/>
        </p:nvSpPr>
        <p:spPr bwMode="auto">
          <a:xfrm>
            <a:off x="180310" y="1398196"/>
            <a:ext cx="5143275" cy="18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sz="2200" b="1" dirty="0">
                <a:solidFill>
                  <a:srgbClr val="000001"/>
                </a:solidFill>
                <a:latin typeface="Calibri" charset="0"/>
                <a:cs typeface="Calibri" charset="0"/>
              </a:rPr>
              <a:t>Case 2</a:t>
            </a:r>
          </a:p>
          <a:p>
            <a:pPr marL="0" indent="0" eaLnBrk="1" hangingPunct="1">
              <a:spcBef>
                <a:spcPct val="20000"/>
              </a:spcBef>
            </a:pPr>
            <a:r>
              <a:rPr lang="en-US" sz="2200" dirty="0">
                <a:solidFill>
                  <a:srgbClr val="000001"/>
                </a:solidFill>
                <a:latin typeface="Calibri" charset="0"/>
                <a:cs typeface="Calibri" charset="0"/>
              </a:rPr>
              <a:t>Path=127, Row=56, Location: South Tip</a:t>
            </a:r>
          </a:p>
          <a:p>
            <a:pPr marL="0" indent="0" eaLnBrk="1" hangingPunct="1">
              <a:spcBef>
                <a:spcPct val="20000"/>
              </a:spcBef>
            </a:pPr>
            <a:r>
              <a:rPr lang="en-US" sz="2200" dirty="0">
                <a:solidFill>
                  <a:srgbClr val="000001"/>
                </a:solidFill>
                <a:latin typeface="Calibri" charset="0"/>
                <a:cs typeface="Calibri" charset="0"/>
              </a:rPr>
              <a:t>TOP = 19% cloud cover (19.2% with cirrus)</a:t>
            </a:r>
          </a:p>
          <a:p>
            <a:pPr marL="0" indent="0" eaLnBrk="1" hangingPunct="1">
              <a:spcBef>
                <a:spcPct val="20000"/>
              </a:spcBef>
            </a:pPr>
            <a:r>
              <a:rPr lang="en-US" sz="2200" dirty="0">
                <a:solidFill>
                  <a:srgbClr val="000001"/>
                </a:solidFill>
                <a:latin typeface="Calibri" charset="0"/>
                <a:cs typeface="Calibri" charset="0"/>
              </a:rPr>
              <a:t>BOTTOM = 0.37% cloud cover mosaic</a:t>
            </a:r>
            <a:br>
              <a:rPr lang="en-US" sz="2200" dirty="0">
                <a:solidFill>
                  <a:srgbClr val="000001"/>
                </a:solidFill>
                <a:latin typeface="Calibri" charset="0"/>
                <a:cs typeface="Calibri" charset="0"/>
              </a:rPr>
            </a:br>
            <a:r>
              <a:rPr lang="en-US" sz="2200" dirty="0">
                <a:solidFill>
                  <a:srgbClr val="000001"/>
                </a:solidFill>
                <a:latin typeface="Calibri" charset="0"/>
                <a:cs typeface="Calibri" charset="0"/>
              </a:rPr>
              <a:t>(all images in table)</a:t>
            </a:r>
          </a:p>
        </p:txBody>
      </p:sp>
      <p:pic>
        <p:nvPicPr>
          <p:cNvPr id="2" name="Picture 1"/>
          <p:cNvPicPr>
            <a:picLocks noChangeAspect="1"/>
          </p:cNvPicPr>
          <p:nvPr/>
        </p:nvPicPr>
        <p:blipFill>
          <a:blip r:embed="rId3"/>
          <a:stretch>
            <a:fillRect/>
          </a:stretch>
        </p:blipFill>
        <p:spPr>
          <a:xfrm>
            <a:off x="277781" y="4107032"/>
            <a:ext cx="2831757" cy="2454189"/>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5323585" y="1398196"/>
            <a:ext cx="2905002" cy="2762876"/>
          </a:xfrm>
          <a:prstGeom prst="rect">
            <a:avLst/>
          </a:prstGeom>
          <a:noFill/>
          <a:ln>
            <a:noFill/>
          </a:ln>
          <a:extLst>
            <a:ext uri="{FAA26D3D-D897-4be2-8F04-BA451C77F1D7}">
              <ma14:placeholderFlag xmlns:ma14="http://schemas.microsoft.com/office/mac/drawingml/2011/main"/>
            </a:ext>
          </a:extLst>
        </p:spPr>
      </p:pic>
      <p:pic>
        <p:nvPicPr>
          <p:cNvPr id="9" name="Picture 8"/>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56024" y="4107032"/>
            <a:ext cx="3080653" cy="2580404"/>
          </a:xfrm>
          <a:prstGeom prst="rect">
            <a:avLst/>
          </a:prstGeom>
          <a:noFill/>
          <a:ln>
            <a:noFill/>
          </a:ln>
          <a:extLst>
            <a:ext uri="{FAA26D3D-D897-4be2-8F04-BA451C77F1D7}">
              <ma14:placeholderFlag xmlns:ma14="http://schemas.microsoft.com/office/mac/drawingml/2011/main"/>
            </a:ext>
          </a:extLst>
        </p:spPr>
      </p:pic>
      <p:sp>
        <p:nvSpPr>
          <p:cNvPr id="11" name="TextBox 10"/>
          <p:cNvSpPr txBox="1"/>
          <p:nvPr/>
        </p:nvSpPr>
        <p:spPr>
          <a:xfrm>
            <a:off x="3175230" y="5045880"/>
            <a:ext cx="1918650" cy="1200329"/>
          </a:xfrm>
          <a:prstGeom prst="rect">
            <a:avLst/>
          </a:prstGeom>
          <a:noFill/>
        </p:spPr>
        <p:txBody>
          <a:bodyPr wrap="square" rtlCol="0">
            <a:spAutoFit/>
          </a:bodyPr>
          <a:lstStyle/>
          <a:p>
            <a:r>
              <a:rPr lang="en-US" dirty="0"/>
              <a:t>Mosaic with only images shaded in GREEN = 0.8% cloudy</a:t>
            </a:r>
          </a:p>
        </p:txBody>
      </p:sp>
    </p:spTree>
    <p:extLst>
      <p:ext uri="{BB962C8B-B14F-4D97-AF65-F5344CB8AC3E}">
        <p14:creationId xmlns:p14="http://schemas.microsoft.com/office/powerpoint/2010/main" val="21178729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Mosaic Testing in Thailand</a:t>
            </a:r>
            <a:endParaRPr lang="en-CA" sz="3200" b="1" dirty="0">
              <a:solidFill>
                <a:srgbClr val="FFFFFF"/>
              </a:solidFill>
            </a:endParaRPr>
          </a:p>
        </p:txBody>
      </p:sp>
      <p:sp>
        <p:nvSpPr>
          <p:cNvPr id="8195" name="Content Placeholder 2"/>
          <p:cNvSpPr txBox="1">
            <a:spLocks/>
          </p:cNvSpPr>
          <p:nvPr/>
        </p:nvSpPr>
        <p:spPr bwMode="auto">
          <a:xfrm>
            <a:off x="180310" y="1398196"/>
            <a:ext cx="5089228" cy="18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sz="2200" b="1" dirty="0">
                <a:solidFill>
                  <a:srgbClr val="000001"/>
                </a:solidFill>
                <a:latin typeface="Calibri" charset="0"/>
                <a:cs typeface="Calibri" charset="0"/>
              </a:rPr>
              <a:t>Case 3</a:t>
            </a:r>
          </a:p>
          <a:p>
            <a:pPr marL="0" indent="0" eaLnBrk="1" hangingPunct="1">
              <a:spcBef>
                <a:spcPct val="20000"/>
              </a:spcBef>
            </a:pPr>
            <a:r>
              <a:rPr lang="en-US" sz="2200" dirty="0">
                <a:solidFill>
                  <a:srgbClr val="000001"/>
                </a:solidFill>
                <a:latin typeface="Calibri" charset="0"/>
                <a:cs typeface="Calibri" charset="0"/>
              </a:rPr>
              <a:t>Path=128, Row=51, Location: North East</a:t>
            </a:r>
          </a:p>
          <a:p>
            <a:pPr marL="0" indent="0" eaLnBrk="1" hangingPunct="1">
              <a:spcBef>
                <a:spcPct val="20000"/>
              </a:spcBef>
            </a:pPr>
            <a:r>
              <a:rPr lang="en-US" sz="2200" dirty="0">
                <a:solidFill>
                  <a:srgbClr val="000001"/>
                </a:solidFill>
                <a:latin typeface="Calibri" charset="0"/>
                <a:cs typeface="Calibri" charset="0"/>
              </a:rPr>
              <a:t>TOP = 13% cloud cover (28.6% with cirrus)</a:t>
            </a:r>
          </a:p>
          <a:p>
            <a:pPr marL="0" indent="0" eaLnBrk="1" hangingPunct="1">
              <a:spcBef>
                <a:spcPct val="20000"/>
              </a:spcBef>
            </a:pPr>
            <a:r>
              <a:rPr lang="en-US" sz="2200" dirty="0">
                <a:solidFill>
                  <a:srgbClr val="000001"/>
                </a:solidFill>
                <a:latin typeface="Calibri" charset="0"/>
                <a:cs typeface="Calibri" charset="0"/>
              </a:rPr>
              <a:t>BOTTOM = 0.09% cloud cover mosaic</a:t>
            </a:r>
            <a:br>
              <a:rPr lang="en-US" sz="2200" dirty="0">
                <a:solidFill>
                  <a:srgbClr val="000001"/>
                </a:solidFill>
                <a:latin typeface="Calibri" charset="0"/>
                <a:cs typeface="Calibri" charset="0"/>
              </a:rPr>
            </a:br>
            <a:r>
              <a:rPr lang="en-US" sz="2200" dirty="0">
                <a:solidFill>
                  <a:srgbClr val="000001"/>
                </a:solidFill>
                <a:latin typeface="Calibri" charset="0"/>
                <a:cs typeface="Calibri" charset="0"/>
              </a:rPr>
              <a:t>(all images in table)</a:t>
            </a:r>
          </a:p>
        </p:txBody>
      </p:sp>
      <p:pic>
        <p:nvPicPr>
          <p:cNvPr id="9" name="Picture 8"/>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36026" y="4045406"/>
            <a:ext cx="2981726" cy="2520441"/>
          </a:xfrm>
          <a:prstGeom prst="rect">
            <a:avLst/>
          </a:prstGeom>
          <a:noFill/>
          <a:ln>
            <a:noFill/>
          </a:ln>
          <a:extLst>
            <a:ext uri="{FAA26D3D-D897-4be2-8F04-BA451C77F1D7}">
              <ma14:placeholderFlag xmlns:ma14="http://schemas.microsoft.com/office/mac/drawingml/2011/main"/>
            </a:ext>
          </a:ex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422515" y="1398197"/>
            <a:ext cx="2995236" cy="2647210"/>
          </a:xfrm>
          <a:prstGeom prst="rect">
            <a:avLst/>
          </a:prstGeom>
          <a:noFill/>
          <a:ln>
            <a:noFill/>
          </a:ln>
          <a:extLst>
            <a:ext uri="{FAA26D3D-D897-4be2-8F04-BA451C77F1D7}">
              <ma14:placeholderFlag xmlns:ma14="http://schemas.microsoft.com/office/mac/drawingml/2011/main"/>
            </a:ext>
          </a:extLst>
        </p:spPr>
      </p:pic>
      <p:pic>
        <p:nvPicPr>
          <p:cNvPr id="2" name="Picture 1"/>
          <p:cNvPicPr>
            <a:picLocks noChangeAspect="1"/>
          </p:cNvPicPr>
          <p:nvPr/>
        </p:nvPicPr>
        <p:blipFill>
          <a:blip r:embed="rId6"/>
          <a:stretch>
            <a:fillRect/>
          </a:stretch>
        </p:blipFill>
        <p:spPr>
          <a:xfrm>
            <a:off x="304803" y="3674713"/>
            <a:ext cx="2573173" cy="2965276"/>
          </a:xfrm>
          <a:prstGeom prst="rect">
            <a:avLst/>
          </a:prstGeom>
        </p:spPr>
      </p:pic>
      <p:sp>
        <p:nvSpPr>
          <p:cNvPr id="11" name="TextBox 10"/>
          <p:cNvSpPr txBox="1"/>
          <p:nvPr/>
        </p:nvSpPr>
        <p:spPr>
          <a:xfrm>
            <a:off x="2932024" y="4775680"/>
            <a:ext cx="1918650" cy="1200329"/>
          </a:xfrm>
          <a:prstGeom prst="rect">
            <a:avLst/>
          </a:prstGeom>
          <a:noFill/>
        </p:spPr>
        <p:txBody>
          <a:bodyPr wrap="square" rtlCol="0">
            <a:spAutoFit/>
          </a:bodyPr>
          <a:lstStyle/>
          <a:p>
            <a:r>
              <a:rPr lang="en-US" dirty="0"/>
              <a:t>Mosaic with only images shaded in GREEN = 5.6% cloudy</a:t>
            </a:r>
          </a:p>
        </p:txBody>
      </p:sp>
    </p:spTree>
    <p:extLst>
      <p:ext uri="{BB962C8B-B14F-4D97-AF65-F5344CB8AC3E}">
        <p14:creationId xmlns:p14="http://schemas.microsoft.com/office/powerpoint/2010/main" val="26894769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55958"/>
            <a:ext cx="74945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Mosaic Testing in Thailand</a:t>
            </a:r>
            <a:endParaRPr lang="en-CA" sz="3200" b="1" dirty="0">
              <a:solidFill>
                <a:srgbClr val="FFFFFF"/>
              </a:solidFill>
            </a:endParaRPr>
          </a:p>
        </p:txBody>
      </p:sp>
      <p:sp>
        <p:nvSpPr>
          <p:cNvPr id="8195" name="Content Placeholder 2"/>
          <p:cNvSpPr txBox="1">
            <a:spLocks/>
          </p:cNvSpPr>
          <p:nvPr/>
        </p:nvSpPr>
        <p:spPr bwMode="auto">
          <a:xfrm>
            <a:off x="180310" y="1398196"/>
            <a:ext cx="5089228" cy="18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sz="2200" b="1" dirty="0">
                <a:solidFill>
                  <a:srgbClr val="000001"/>
                </a:solidFill>
                <a:latin typeface="Calibri" charset="0"/>
                <a:cs typeface="Calibri" charset="0"/>
              </a:rPr>
              <a:t>Case 4</a:t>
            </a:r>
          </a:p>
          <a:p>
            <a:pPr marL="0" indent="0" eaLnBrk="1" hangingPunct="1">
              <a:spcBef>
                <a:spcPct val="20000"/>
              </a:spcBef>
            </a:pPr>
            <a:r>
              <a:rPr lang="en-US" sz="2200" dirty="0">
                <a:solidFill>
                  <a:srgbClr val="000001"/>
                </a:solidFill>
                <a:latin typeface="Calibri" charset="0"/>
                <a:cs typeface="Calibri" charset="0"/>
              </a:rPr>
              <a:t>Path=128, Row=55, Location: South</a:t>
            </a:r>
          </a:p>
          <a:p>
            <a:pPr marL="0" indent="0" eaLnBrk="1" hangingPunct="1">
              <a:spcBef>
                <a:spcPct val="20000"/>
              </a:spcBef>
            </a:pPr>
            <a:r>
              <a:rPr lang="en-US" sz="2200" dirty="0">
                <a:solidFill>
                  <a:srgbClr val="000001"/>
                </a:solidFill>
                <a:latin typeface="Calibri" charset="0"/>
                <a:cs typeface="Calibri" charset="0"/>
              </a:rPr>
              <a:t>TOP = 5% cloud cover (11.9% with cirrus)</a:t>
            </a:r>
          </a:p>
          <a:p>
            <a:pPr marL="0" indent="0" eaLnBrk="1" hangingPunct="1">
              <a:spcBef>
                <a:spcPct val="20000"/>
              </a:spcBef>
            </a:pPr>
            <a:r>
              <a:rPr lang="en-US" sz="2200" dirty="0">
                <a:solidFill>
                  <a:srgbClr val="000001"/>
                </a:solidFill>
                <a:latin typeface="Calibri" charset="0"/>
                <a:cs typeface="Calibri" charset="0"/>
              </a:rPr>
              <a:t>BOTTOM = 0.00% cloud cover mosaic</a:t>
            </a:r>
            <a:br>
              <a:rPr lang="en-US" sz="2200" dirty="0">
                <a:solidFill>
                  <a:srgbClr val="000001"/>
                </a:solidFill>
                <a:latin typeface="Calibri" charset="0"/>
                <a:cs typeface="Calibri" charset="0"/>
              </a:rPr>
            </a:br>
            <a:r>
              <a:rPr lang="en-US" sz="2200" dirty="0">
                <a:solidFill>
                  <a:srgbClr val="000001"/>
                </a:solidFill>
                <a:latin typeface="Calibri" charset="0"/>
                <a:cs typeface="Calibri" charset="0"/>
              </a:rPr>
              <a:t>(all images in table)</a:t>
            </a:r>
          </a:p>
        </p:txBody>
      </p:sp>
      <p:sp>
        <p:nvSpPr>
          <p:cNvPr id="11" name="TextBox 10"/>
          <p:cNvSpPr txBox="1"/>
          <p:nvPr/>
        </p:nvSpPr>
        <p:spPr>
          <a:xfrm>
            <a:off x="2575246" y="4316341"/>
            <a:ext cx="1918650" cy="1200329"/>
          </a:xfrm>
          <a:prstGeom prst="rect">
            <a:avLst/>
          </a:prstGeom>
          <a:noFill/>
        </p:spPr>
        <p:txBody>
          <a:bodyPr wrap="square" rtlCol="0">
            <a:spAutoFit/>
          </a:bodyPr>
          <a:lstStyle/>
          <a:p>
            <a:r>
              <a:rPr lang="en-US" dirty="0"/>
              <a:t>Mosaic with only images shaded in GREEN = 9.3% cloudy</a:t>
            </a:r>
          </a:p>
        </p:txBody>
      </p:sp>
      <p:pic>
        <p:nvPicPr>
          <p:cNvPr id="3" name="Picture 2"/>
          <p:cNvPicPr>
            <a:picLocks noChangeAspect="1"/>
          </p:cNvPicPr>
          <p:nvPr/>
        </p:nvPicPr>
        <p:blipFill>
          <a:blip r:embed="rId3"/>
          <a:stretch>
            <a:fillRect/>
          </a:stretch>
        </p:blipFill>
        <p:spPr>
          <a:xfrm>
            <a:off x="327601" y="3539612"/>
            <a:ext cx="2166573" cy="3115738"/>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562815" y="1502421"/>
            <a:ext cx="2777319" cy="2347922"/>
          </a:xfrm>
          <a:prstGeom prst="rect">
            <a:avLst/>
          </a:prstGeom>
          <a:noFill/>
          <a:ln>
            <a:noFill/>
          </a:ln>
          <a:extLst>
            <a:ext uri="{FAA26D3D-D897-4be2-8F04-BA451C77F1D7}">
              <ma14:placeholderFlag xmlns:ma14="http://schemas.microsoft.com/office/mac/drawingml/2011/main"/>
            </a:ext>
          </a:extLst>
        </p:spPr>
      </p:pic>
      <p:pic>
        <p:nvPicPr>
          <p:cNvPr id="12" name="Picture 1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586982" y="4055805"/>
            <a:ext cx="2726127" cy="2401961"/>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5146722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310171" y="15428"/>
            <a:ext cx="55672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rgbClr val="FFFFFF"/>
                </a:solidFill>
                <a:latin typeface="Tahoma" charset="0"/>
                <a:cs typeface="Tahoma" charset="0"/>
              </a:rPr>
              <a:t>Theoretical Analysis of </a:t>
            </a:r>
            <a:br>
              <a:rPr lang="en-US" sz="2800" b="1" dirty="0">
                <a:solidFill>
                  <a:srgbClr val="FFFFFF"/>
                </a:solidFill>
                <a:latin typeface="Tahoma" charset="0"/>
                <a:cs typeface="Tahoma" charset="0"/>
              </a:rPr>
            </a:br>
            <a:r>
              <a:rPr lang="en-US" sz="2800" b="1" dirty="0">
                <a:solidFill>
                  <a:srgbClr val="FFFFFF"/>
                </a:solidFill>
                <a:latin typeface="Tahoma" charset="0"/>
                <a:cs typeface="Tahoma" charset="0"/>
              </a:rPr>
              <a:t>Cloud-Free Mosaics</a:t>
            </a:r>
            <a:endParaRPr lang="en-CA" sz="2800" b="1" dirty="0">
              <a:solidFill>
                <a:srgbClr val="FFFFFF"/>
              </a:solidFill>
            </a:endParaRPr>
          </a:p>
        </p:txBody>
      </p:sp>
      <p:sp>
        <p:nvSpPr>
          <p:cNvPr id="8195" name="Content Placeholder 2"/>
          <p:cNvSpPr txBox="1">
            <a:spLocks/>
          </p:cNvSpPr>
          <p:nvPr/>
        </p:nvSpPr>
        <p:spPr bwMode="auto">
          <a:xfrm>
            <a:off x="180310" y="1398196"/>
            <a:ext cx="8854153" cy="13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20000"/>
              </a:spcBef>
            </a:pPr>
            <a:r>
              <a:rPr lang="en-US" sz="2200" dirty="0">
                <a:solidFill>
                  <a:srgbClr val="FF0000"/>
                </a:solidFill>
                <a:latin typeface="Calibri" charset="0"/>
                <a:cs typeface="Calibri" charset="0"/>
              </a:rPr>
              <a:t>A first order approximation for data acquisition planning ... </a:t>
            </a:r>
            <a:br>
              <a:rPr lang="en-US" sz="2200" dirty="0">
                <a:solidFill>
                  <a:srgbClr val="FF0000"/>
                </a:solidFill>
                <a:latin typeface="Calibri" charset="0"/>
                <a:cs typeface="Calibri" charset="0"/>
              </a:rPr>
            </a:br>
            <a:r>
              <a:rPr lang="en-US" sz="2200" dirty="0">
                <a:solidFill>
                  <a:srgbClr val="000001"/>
                </a:solidFill>
                <a:latin typeface="Calibri" charset="0"/>
                <a:cs typeface="Calibri" charset="0"/>
              </a:rPr>
              <a:t>The number of scenes needed to obtain a cloud-free (&lt;1% cloudy) mosaic is a product of the cloudiness of the compiled scenes</a:t>
            </a:r>
          </a:p>
          <a:p>
            <a:pPr marL="0" indent="0" eaLnBrk="1" hangingPunct="1">
              <a:spcBef>
                <a:spcPct val="20000"/>
              </a:spcBef>
            </a:pPr>
            <a:r>
              <a:rPr lang="en-US" sz="2200" dirty="0">
                <a:solidFill>
                  <a:srgbClr val="000001"/>
                </a:solidFill>
                <a:latin typeface="Calibri" charset="0"/>
                <a:cs typeface="Calibri" charset="0"/>
              </a:rPr>
              <a:t>Example: 50% + 50% scene = 0.5*0.5 = 0.25 = 25% mosaic</a:t>
            </a:r>
            <a:br>
              <a:rPr lang="en-US" sz="2200" dirty="0">
                <a:solidFill>
                  <a:srgbClr val="000001"/>
                </a:solidFill>
                <a:latin typeface="Calibri" charset="0"/>
                <a:cs typeface="Calibri" charset="0"/>
              </a:rPr>
            </a:br>
            <a:r>
              <a:rPr lang="en-US" sz="2200" dirty="0">
                <a:solidFill>
                  <a:srgbClr val="000001"/>
                </a:solidFill>
                <a:latin typeface="Calibri" charset="0"/>
                <a:cs typeface="Calibri" charset="0"/>
              </a:rPr>
              <a:t>Example: 20% + 20% + 20% = 0.2*0.2*0.2 = 0.008 = 0.8% mosaic</a:t>
            </a:r>
          </a:p>
        </p:txBody>
      </p:sp>
      <p:pic>
        <p:nvPicPr>
          <p:cNvPr id="6" name="Picture 5"/>
          <p:cNvPicPr>
            <a:picLocks noChangeAspect="1"/>
          </p:cNvPicPr>
          <p:nvPr/>
        </p:nvPicPr>
        <p:blipFill>
          <a:blip r:embed="rId3"/>
          <a:stretch>
            <a:fillRect/>
          </a:stretch>
        </p:blipFill>
        <p:spPr>
          <a:xfrm>
            <a:off x="1164337" y="3486995"/>
            <a:ext cx="4780778" cy="2822936"/>
          </a:xfrm>
          <a:prstGeom prst="rect">
            <a:avLst/>
          </a:prstGeom>
        </p:spPr>
      </p:pic>
      <p:sp>
        <p:nvSpPr>
          <p:cNvPr id="2" name="TextBox 1"/>
          <p:cNvSpPr txBox="1"/>
          <p:nvPr/>
        </p:nvSpPr>
        <p:spPr>
          <a:xfrm rot="16200000">
            <a:off x="-216186" y="4660940"/>
            <a:ext cx="2096360" cy="369332"/>
          </a:xfrm>
          <a:prstGeom prst="rect">
            <a:avLst/>
          </a:prstGeom>
          <a:noFill/>
        </p:spPr>
        <p:txBody>
          <a:bodyPr wrap="none" rtlCol="0">
            <a:spAutoFit/>
          </a:bodyPr>
          <a:lstStyle/>
          <a:p>
            <a:r>
              <a:rPr lang="en-US" dirty="0"/>
              <a:t>Number of Scenes</a:t>
            </a:r>
          </a:p>
        </p:txBody>
      </p:sp>
      <p:sp>
        <p:nvSpPr>
          <p:cNvPr id="3" name="TextBox 2"/>
          <p:cNvSpPr txBox="1"/>
          <p:nvPr/>
        </p:nvSpPr>
        <p:spPr>
          <a:xfrm>
            <a:off x="2445606" y="6421118"/>
            <a:ext cx="2417361" cy="369332"/>
          </a:xfrm>
          <a:prstGeom prst="rect">
            <a:avLst/>
          </a:prstGeom>
          <a:noFill/>
        </p:spPr>
        <p:txBody>
          <a:bodyPr wrap="none" rtlCol="0">
            <a:spAutoFit/>
          </a:bodyPr>
          <a:lstStyle/>
          <a:p>
            <a:r>
              <a:rPr lang="en-US" dirty="0"/>
              <a:t>Cloudiness of Scenes</a:t>
            </a:r>
          </a:p>
        </p:txBody>
      </p:sp>
      <p:sp>
        <p:nvSpPr>
          <p:cNvPr id="4" name="TextBox 3"/>
          <p:cNvSpPr txBox="1"/>
          <p:nvPr/>
        </p:nvSpPr>
        <p:spPr>
          <a:xfrm>
            <a:off x="5945115" y="3602031"/>
            <a:ext cx="2873157" cy="2031325"/>
          </a:xfrm>
          <a:prstGeom prst="rect">
            <a:avLst/>
          </a:prstGeom>
          <a:noFill/>
        </p:spPr>
        <p:txBody>
          <a:bodyPr wrap="square" rtlCol="0">
            <a:spAutoFit/>
          </a:bodyPr>
          <a:lstStyle/>
          <a:p>
            <a:r>
              <a:rPr lang="en-US" b="1" dirty="0"/>
              <a:t>Theoretical Approximation</a:t>
            </a:r>
          </a:p>
          <a:p>
            <a:r>
              <a:rPr lang="en-US" dirty="0"/>
              <a:t/>
            </a:r>
            <a:br>
              <a:rPr lang="en-US" dirty="0"/>
            </a:br>
            <a:r>
              <a:rPr lang="en-US" dirty="0"/>
              <a:t>Number of Scenes required to generate a cloud-free (&lt;1% cloudy) Mosaic image</a:t>
            </a:r>
          </a:p>
        </p:txBody>
      </p:sp>
    </p:spTree>
    <p:extLst>
      <p:ext uri="{BB962C8B-B14F-4D97-AF65-F5344CB8AC3E}">
        <p14:creationId xmlns:p14="http://schemas.microsoft.com/office/powerpoint/2010/main" val="35801717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39875" y="139700"/>
            <a:ext cx="7494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3200" b="1" dirty="0">
                <a:solidFill>
                  <a:srgbClr val="FFFFFF"/>
                </a:solidFill>
                <a:latin typeface="Tahoma" charset="0"/>
                <a:cs typeface="Tahoma" charset="0"/>
              </a:rPr>
              <a:t>Summary of Resources</a:t>
            </a:r>
            <a:endParaRPr lang="en-CA" sz="3200" b="1" dirty="0">
              <a:solidFill>
                <a:srgbClr val="FFFFFF"/>
              </a:solidFill>
            </a:endParaRPr>
          </a:p>
        </p:txBody>
      </p:sp>
      <p:sp>
        <p:nvSpPr>
          <p:cNvPr id="8195" name="Content Placeholder 2"/>
          <p:cNvSpPr txBox="1">
            <a:spLocks/>
          </p:cNvSpPr>
          <p:nvPr/>
        </p:nvSpPr>
        <p:spPr bwMode="auto">
          <a:xfrm>
            <a:off x="152400" y="1490663"/>
            <a:ext cx="8764832"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dirty="0">
                <a:solidFill>
                  <a:srgbClr val="000000"/>
                </a:solidFill>
                <a:latin typeface="Calibri" charset="0"/>
                <a:cs typeface="Calibri" charset="0"/>
              </a:rPr>
              <a:t>CEOS Website: </a:t>
            </a:r>
            <a:r>
              <a:rPr lang="en-US" dirty="0">
                <a:solidFill>
                  <a:srgbClr val="000000"/>
                </a:solidFill>
                <a:latin typeface="Calibri" charset="0"/>
                <a:cs typeface="Calibri" charset="0"/>
                <a:hlinkClick r:id="rId3"/>
              </a:rPr>
              <a:t>http://www.ceos.org</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MIM Database:  </a:t>
            </a:r>
            <a:r>
              <a:rPr lang="en-US" dirty="0">
                <a:solidFill>
                  <a:srgbClr val="000000"/>
                </a:solidFill>
                <a:latin typeface="Calibri" charset="0"/>
                <a:cs typeface="Calibri" charset="0"/>
                <a:hlinkClick r:id="rId4"/>
              </a:rPr>
              <a:t>http://database.eohandbook.com</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COVE Tool: </a:t>
            </a:r>
            <a:r>
              <a:rPr lang="en-US" dirty="0">
                <a:solidFill>
                  <a:srgbClr val="000000"/>
                </a:solidFill>
                <a:latin typeface="Calibri" charset="0"/>
                <a:cs typeface="Calibri" charset="0"/>
                <a:hlinkClick r:id="rId5"/>
              </a:rPr>
              <a:t>http://www.ceos-cove.org</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Data Policy Portal: </a:t>
            </a:r>
            <a:r>
              <a:rPr lang="en-US" dirty="0">
                <a:solidFill>
                  <a:srgbClr val="000000"/>
                </a:solidFill>
                <a:latin typeface="Calibri" charset="0"/>
                <a:cs typeface="Calibri" charset="0"/>
                <a:hlinkClick r:id="rId6"/>
              </a:rPr>
              <a:t>http://www.ceos-datapolicy.org</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USGS Global Visualization Viewer: </a:t>
            </a:r>
            <a:r>
              <a:rPr lang="en-US" dirty="0">
                <a:solidFill>
                  <a:srgbClr val="000000"/>
                </a:solidFill>
                <a:latin typeface="Calibri" charset="0"/>
                <a:cs typeface="Calibri" charset="0"/>
                <a:hlinkClick r:id="rId7"/>
              </a:rPr>
              <a:t>http://glovis.usgs.gov</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Google Earth Engine: </a:t>
            </a:r>
            <a:r>
              <a:rPr lang="en-US" dirty="0">
                <a:solidFill>
                  <a:srgbClr val="000000"/>
                </a:solidFill>
                <a:latin typeface="Calibri" charset="0"/>
                <a:cs typeface="Calibri" charset="0"/>
                <a:hlinkClick r:id="rId8"/>
              </a:rPr>
              <a:t>https://earthengine.google.org</a:t>
            </a:r>
            <a:endParaRPr lang="en-US" dirty="0">
              <a:solidFill>
                <a:srgbClr val="000000"/>
              </a:solidFill>
              <a:latin typeface="Calibri" charset="0"/>
              <a:cs typeface="Calibri" charset="0"/>
            </a:endParaRPr>
          </a:p>
          <a:p>
            <a:pPr eaLnBrk="1" hangingPunct="1">
              <a:spcBef>
                <a:spcPct val="20000"/>
              </a:spcBef>
              <a:buFont typeface="Arial" charset="0"/>
              <a:buChar char="•"/>
            </a:pP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Google Earth Engine: ???</a:t>
            </a:r>
          </a:p>
        </p:txBody>
      </p:sp>
      <p:pic>
        <p:nvPicPr>
          <p:cNvPr id="2" name="Picture 1"/>
          <p:cNvPicPr>
            <a:picLocks noChangeAspect="1"/>
          </p:cNvPicPr>
          <p:nvPr/>
        </p:nvPicPr>
        <p:blipFill>
          <a:blip r:embed="rId9"/>
          <a:stretch>
            <a:fillRect/>
          </a:stretch>
        </p:blipFill>
        <p:spPr>
          <a:xfrm>
            <a:off x="169058" y="4421996"/>
            <a:ext cx="3794156" cy="2131834"/>
          </a:xfrm>
          <a:prstGeom prst="rect">
            <a:avLst/>
          </a:prstGeom>
        </p:spPr>
      </p:pic>
    </p:spTree>
    <p:extLst>
      <p:ext uri="{BB962C8B-B14F-4D97-AF65-F5344CB8AC3E}">
        <p14:creationId xmlns:p14="http://schemas.microsoft.com/office/powerpoint/2010/main" val="35036100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4"/>
          <p:cNvSpPr txBox="1">
            <a:spLocks noChangeArrowheads="1"/>
          </p:cNvSpPr>
          <p:nvPr/>
        </p:nvSpPr>
        <p:spPr bwMode="auto">
          <a:xfrm>
            <a:off x="4118379" y="1302210"/>
            <a:ext cx="4805628" cy="1083164"/>
          </a:xfrm>
          <a:prstGeom prst="rect">
            <a:avLst/>
          </a:prstGeom>
          <a:noFill/>
          <a:ln w="9525">
            <a:noFill/>
            <a:miter lim="800000"/>
            <a:headEnd/>
            <a:tailEnd/>
          </a:ln>
        </p:spPr>
        <p:txBody>
          <a:bodyPr/>
          <a:lstStyle/>
          <a:p>
            <a:pPr defTabSz="914400" eaLnBrk="0" hangingPunct="0">
              <a:defRPr/>
            </a:pPr>
            <a:r>
              <a:rPr lang="en-US" sz="3200" b="1" kern="0" dirty="0">
                <a:solidFill>
                  <a:srgbClr val="FF9A00">
                    <a:lumMod val="60000"/>
                    <a:lumOff val="40000"/>
                  </a:srgbClr>
                </a:solidFill>
                <a:latin typeface="Century Gothic" charset="0"/>
                <a:ea typeface="ＭＳ Ｐゴシック" charset="-128"/>
                <a:cs typeface="ＭＳ Ｐゴシック" charset="-128"/>
              </a:rPr>
              <a:t>Element 2:  Space Data Services for GFOI</a:t>
            </a:r>
            <a:br>
              <a:rPr lang="en-US" sz="3200" b="1" kern="0" dirty="0">
                <a:solidFill>
                  <a:srgbClr val="FF9A00">
                    <a:lumMod val="60000"/>
                    <a:lumOff val="40000"/>
                  </a:srgbClr>
                </a:solidFill>
                <a:latin typeface="Century Gothic" charset="0"/>
                <a:ea typeface="ＭＳ Ｐゴシック" charset="-128"/>
                <a:cs typeface="ＭＳ Ｐゴシック" charset="-128"/>
              </a:rPr>
            </a:br>
            <a:r>
              <a:rPr lang="en-US" sz="2400" i="1" kern="0" dirty="0">
                <a:solidFill>
                  <a:srgbClr val="FF9A00">
                    <a:lumMod val="60000"/>
                    <a:lumOff val="40000"/>
                  </a:srgbClr>
                </a:solidFill>
                <a:latin typeface="Century Gothic" charset="0"/>
                <a:ea typeface="ＭＳ Ｐゴシック" charset="-128"/>
                <a:cs typeface="ＭＳ Ｐゴシック" charset="-128"/>
              </a:rPr>
              <a:t>Concept Summary</a:t>
            </a:r>
          </a:p>
        </p:txBody>
      </p:sp>
      <p:sp>
        <p:nvSpPr>
          <p:cNvPr id="6" name="Rectangle 43"/>
          <p:cNvSpPr txBox="1">
            <a:spLocks noChangeArrowheads="1"/>
          </p:cNvSpPr>
          <p:nvPr/>
        </p:nvSpPr>
        <p:spPr bwMode="auto">
          <a:xfrm>
            <a:off x="4115091" y="2737511"/>
            <a:ext cx="4690502" cy="1000916"/>
          </a:xfrm>
          <a:prstGeom prst="rect">
            <a:avLst/>
          </a:prstGeom>
          <a:noFill/>
          <a:ln w="9525">
            <a:noFill/>
            <a:miter lim="800000"/>
            <a:headEnd/>
            <a:tailEnd/>
          </a:ln>
        </p:spPr>
        <p:txBody>
          <a:bodyPr/>
          <a:lstStyle>
            <a:lvl1pPr>
              <a:defRPr sz="1000">
                <a:solidFill>
                  <a:schemeClr val="tx1"/>
                </a:solidFill>
                <a:latin typeface="Arial Unicode MS" charset="0"/>
                <a:ea typeface="ＭＳ Ｐゴシック" charset="0"/>
                <a:cs typeface="ＭＳ Ｐゴシック" charset="0"/>
              </a:defRPr>
            </a:lvl1pPr>
            <a:lvl2pPr marL="37931725" indent="-37474525">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defTabSz="914400" eaLnBrk="0" hangingPunct="0">
              <a:spcBef>
                <a:spcPct val="20000"/>
              </a:spcBef>
              <a:spcAft>
                <a:spcPts val="3600"/>
              </a:spcAft>
              <a:buFont typeface="Wingdings" charset="0"/>
              <a:buNone/>
            </a:pPr>
            <a:r>
              <a:rPr lang="en-US" sz="1800" b="1" dirty="0" smtClean="0">
                <a:solidFill>
                  <a:srgbClr val="FFFFFF"/>
                </a:solidFill>
                <a:latin typeface="Century Gothic" charset="0"/>
              </a:rPr>
              <a:t>Brian Killough</a:t>
            </a:r>
            <a:br>
              <a:rPr lang="en-US" sz="1800" b="1" dirty="0" smtClean="0">
                <a:solidFill>
                  <a:srgbClr val="FFFFFF"/>
                </a:solidFill>
                <a:latin typeface="Century Gothic" charset="0"/>
              </a:rPr>
            </a:br>
            <a:r>
              <a:rPr lang="en-US" sz="1800" b="1" dirty="0" smtClean="0">
                <a:solidFill>
                  <a:srgbClr val="FFFFFF"/>
                </a:solidFill>
                <a:latin typeface="Century Gothic" charset="0"/>
              </a:rPr>
              <a:t>NASA, CEOS SEO</a:t>
            </a:r>
            <a:br>
              <a:rPr lang="en-US" sz="1800" b="1" dirty="0" smtClean="0">
                <a:solidFill>
                  <a:srgbClr val="FFFFFF"/>
                </a:solidFill>
                <a:latin typeface="Century Gothic" charset="0"/>
              </a:rPr>
            </a:br>
            <a:r>
              <a:rPr lang="en-US" sz="1800" b="1" dirty="0" smtClean="0">
                <a:solidFill>
                  <a:srgbClr val="FFFFFF"/>
                </a:solidFill>
                <a:latin typeface="Century Gothic" charset="0"/>
              </a:rPr>
              <a:t>February 24, 2014</a:t>
            </a:r>
          </a:p>
        </p:txBody>
      </p:sp>
    </p:spTree>
    <p:extLst>
      <p:ext uri="{BB962C8B-B14F-4D97-AF65-F5344CB8AC3E}">
        <p14:creationId xmlns:p14="http://schemas.microsoft.com/office/powerpoint/2010/main" val="25946092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27</a:t>
            </a:fld>
            <a:endParaRPr lang="en-US" dirty="0" smtClean="0"/>
          </a:p>
        </p:txBody>
      </p:sp>
      <p:sp>
        <p:nvSpPr>
          <p:cNvPr id="3075" name="Title 1"/>
          <p:cNvSpPr>
            <a:spLocks noGrp="1"/>
          </p:cNvSpPr>
          <p:nvPr>
            <p:ph type="title"/>
          </p:nvPr>
        </p:nvSpPr>
        <p:spPr>
          <a:xfrm>
            <a:off x="1285569" y="-40213"/>
            <a:ext cx="7782231" cy="861641"/>
          </a:xfrm>
        </p:spPr>
        <p:txBody>
          <a:bodyPr/>
          <a:lstStyle/>
          <a:p>
            <a:r>
              <a:rPr lang="en-US" sz="2800" dirty="0" smtClean="0"/>
              <a:t>Element 2: Space Data Services</a:t>
            </a:r>
            <a:br>
              <a:rPr lang="en-US" sz="2800" dirty="0" smtClean="0"/>
            </a:br>
            <a:r>
              <a:rPr lang="en-US" sz="2400" dirty="0" smtClean="0">
                <a:solidFill>
                  <a:srgbClr val="FFFF00"/>
                </a:solidFill>
              </a:rPr>
              <a:t>Why do we need such a system? </a:t>
            </a:r>
          </a:p>
        </p:txBody>
      </p:sp>
      <p:sp>
        <p:nvSpPr>
          <p:cNvPr id="6" name="Rectangle 3"/>
          <p:cNvSpPr txBox="1">
            <a:spLocks noChangeArrowheads="1"/>
          </p:cNvSpPr>
          <p:nvPr/>
        </p:nvSpPr>
        <p:spPr bwMode="auto">
          <a:xfrm>
            <a:off x="-82986" y="1430657"/>
            <a:ext cx="6050398" cy="50995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D</a:t>
            </a:r>
            <a:r>
              <a:rPr lang="en-US" sz="2000" kern="0" dirty="0" smtClean="0">
                <a:solidFill>
                  <a:srgbClr val="000000"/>
                </a:solidFill>
                <a:latin typeface="Arial"/>
              </a:rPr>
              <a:t>eveloping nations lack the knowledge and infrastructure to access, process and utilize space-based data for local decision-making and national policies.</a:t>
            </a:r>
          </a:p>
          <a:p>
            <a:pPr marL="347663"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Countries do not understand how to access the diversity of space data systems and do not have sufficient storage or internet bandwidth to manage relevant datasets.</a:t>
            </a:r>
            <a:endParaRPr lang="en-US" sz="2000" kern="0" dirty="0" smtClean="0">
              <a:solidFill>
                <a:srgbClr val="000000"/>
              </a:solidFill>
              <a:latin typeface="Arial"/>
            </a:endParaRPr>
          </a:p>
          <a:p>
            <a:pPr marL="347663"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Countries would benefit from a dedicated space data services system to support national-level reporting. </a:t>
            </a:r>
          </a:p>
          <a:p>
            <a:pPr marL="347663"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A Space Data Services system would benefit CEOS initiatives such as the Global Forest Observation Initiative (GFOI) and the Group on Earth Observations Global Agriculture Monitoring (GEOGLAM) initiative. </a:t>
            </a:r>
          </a:p>
          <a:p>
            <a:pPr marL="347663" lvl="1" indent="-228600">
              <a:spcBef>
                <a:spcPct val="20000"/>
              </a:spcBef>
              <a:buClr>
                <a:srgbClr val="3B812F"/>
              </a:buClr>
              <a:buSzPct val="60000"/>
              <a:buFont typeface="Wingdings" pitchFamily="2" charset="2"/>
              <a:buChar char="q"/>
              <a:defRPr/>
            </a:pPr>
            <a:endParaRPr lang="en-US" sz="2000" kern="0" dirty="0">
              <a:solidFill>
                <a:srgbClr val="000000"/>
              </a:solidFill>
              <a:latin typeface="Arial"/>
            </a:endParaRPr>
          </a:p>
        </p:txBody>
      </p:sp>
      <p:pic>
        <p:nvPicPr>
          <p:cNvPr id="3" name="Picture 2"/>
          <p:cNvPicPr>
            <a:picLocks noChangeAspect="1"/>
          </p:cNvPicPr>
          <p:nvPr/>
        </p:nvPicPr>
        <p:blipFill>
          <a:blip r:embed="rId3"/>
          <a:stretch>
            <a:fillRect/>
          </a:stretch>
        </p:blipFill>
        <p:spPr>
          <a:xfrm>
            <a:off x="6092163" y="1467533"/>
            <a:ext cx="2825760" cy="1513149"/>
          </a:xfrm>
          <a:prstGeom prst="rect">
            <a:avLst/>
          </a:prstGeom>
        </p:spPr>
      </p:pic>
      <p:pic>
        <p:nvPicPr>
          <p:cNvPr id="4" name="Picture 3"/>
          <p:cNvPicPr>
            <a:picLocks noChangeAspect="1"/>
          </p:cNvPicPr>
          <p:nvPr/>
        </p:nvPicPr>
        <p:blipFill>
          <a:blip r:embed="rId4"/>
          <a:stretch>
            <a:fillRect/>
          </a:stretch>
        </p:blipFill>
        <p:spPr>
          <a:xfrm>
            <a:off x="6230601" y="3121699"/>
            <a:ext cx="2756901" cy="1967507"/>
          </a:xfrm>
          <a:prstGeom prst="rect">
            <a:avLst/>
          </a:prstGeom>
        </p:spPr>
      </p:pic>
      <p:pic>
        <p:nvPicPr>
          <p:cNvPr id="5" name="Picture 4"/>
          <p:cNvPicPr>
            <a:picLocks noChangeAspect="1"/>
          </p:cNvPicPr>
          <p:nvPr/>
        </p:nvPicPr>
        <p:blipFill>
          <a:blip r:embed="rId5"/>
          <a:stretch>
            <a:fillRect/>
          </a:stretch>
        </p:blipFill>
        <p:spPr>
          <a:xfrm>
            <a:off x="6181312" y="5161716"/>
            <a:ext cx="1375144" cy="767789"/>
          </a:xfrm>
          <a:prstGeom prst="rect">
            <a:avLst/>
          </a:prstGeom>
        </p:spPr>
      </p:pic>
      <p:pic>
        <p:nvPicPr>
          <p:cNvPr id="9" name="Picture 8"/>
          <p:cNvPicPr>
            <a:picLocks noChangeAspect="1"/>
          </p:cNvPicPr>
          <p:nvPr/>
        </p:nvPicPr>
        <p:blipFill>
          <a:blip r:embed="rId6"/>
          <a:stretch>
            <a:fillRect/>
          </a:stretch>
        </p:blipFill>
        <p:spPr>
          <a:xfrm>
            <a:off x="6194271" y="6008593"/>
            <a:ext cx="2309698" cy="623252"/>
          </a:xfrm>
          <a:prstGeom prst="rect">
            <a:avLst/>
          </a:prstGeom>
        </p:spPr>
      </p:pic>
    </p:spTree>
    <p:extLst>
      <p:ext uri="{BB962C8B-B14F-4D97-AF65-F5344CB8AC3E}">
        <p14:creationId xmlns:p14="http://schemas.microsoft.com/office/powerpoint/2010/main" val="36662467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28</a:t>
            </a:fld>
            <a:endParaRPr lang="en-US" dirty="0" smtClean="0"/>
          </a:p>
        </p:txBody>
      </p:sp>
      <p:sp>
        <p:nvSpPr>
          <p:cNvPr id="3075" name="Title 1"/>
          <p:cNvSpPr>
            <a:spLocks noGrp="1"/>
          </p:cNvSpPr>
          <p:nvPr>
            <p:ph type="title"/>
          </p:nvPr>
        </p:nvSpPr>
        <p:spPr>
          <a:xfrm>
            <a:off x="1201839" y="-27162"/>
            <a:ext cx="7782231" cy="861641"/>
          </a:xfrm>
        </p:spPr>
        <p:txBody>
          <a:bodyPr/>
          <a:lstStyle/>
          <a:p>
            <a:r>
              <a:rPr lang="en-US" dirty="0"/>
              <a:t>Element 2: </a:t>
            </a:r>
            <a:r>
              <a:rPr lang="en-US" dirty="0" smtClean="0">
                <a:solidFill>
                  <a:srgbClr val="FFFF00"/>
                </a:solidFill>
              </a:rPr>
              <a:t>Questions and Answers </a:t>
            </a:r>
            <a:endParaRPr lang="en-US" sz="2800" dirty="0" smtClean="0">
              <a:solidFill>
                <a:srgbClr val="FFFF00"/>
              </a:solidFill>
            </a:endParaRPr>
          </a:p>
        </p:txBody>
      </p:sp>
      <p:sp>
        <p:nvSpPr>
          <p:cNvPr id="6" name="Rectangle 3"/>
          <p:cNvSpPr txBox="1">
            <a:spLocks noChangeArrowheads="1"/>
          </p:cNvSpPr>
          <p:nvPr/>
        </p:nvSpPr>
        <p:spPr bwMode="auto">
          <a:xfrm>
            <a:off x="144447" y="1401649"/>
            <a:ext cx="8903968" cy="49469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9063" lvl="1">
              <a:spcBef>
                <a:spcPct val="20000"/>
              </a:spcBef>
              <a:buClr>
                <a:srgbClr val="3B812F"/>
              </a:buClr>
              <a:buSzPct val="60000"/>
              <a:defRPr/>
            </a:pPr>
            <a:r>
              <a:rPr lang="en-US" b="1" kern="0" dirty="0">
                <a:solidFill>
                  <a:srgbClr val="000000"/>
                </a:solidFill>
                <a:latin typeface="Arial"/>
              </a:rPr>
              <a:t>What does the Space Data Services (Element 2) system provide?</a:t>
            </a:r>
          </a:p>
          <a:p>
            <a:pPr marL="347663" lvl="1" indent="-228600">
              <a:spcBef>
                <a:spcPct val="20000"/>
              </a:spcBef>
              <a:buClr>
                <a:srgbClr val="3B812F"/>
              </a:buClr>
              <a:buSzPct val="60000"/>
              <a:buFont typeface="Wingdings" pitchFamily="2" charset="2"/>
              <a:buChar char="q"/>
              <a:defRPr/>
            </a:pPr>
            <a:r>
              <a:rPr lang="en-US" b="1" kern="0" dirty="0">
                <a:solidFill>
                  <a:srgbClr val="000000"/>
                </a:solidFill>
                <a:latin typeface="Arial"/>
              </a:rPr>
              <a:t>Data</a:t>
            </a:r>
            <a:r>
              <a:rPr lang="en-US" kern="0" dirty="0">
                <a:solidFill>
                  <a:srgbClr val="000000"/>
                </a:solidFill>
                <a:latin typeface="Arial"/>
              </a:rPr>
              <a:t> ... Includes processed images (free or commercially purchased) and cloud-free mosaics (Google, WELD). Users can also upload other datasets and products.</a:t>
            </a:r>
          </a:p>
          <a:p>
            <a:pPr marL="347663" lvl="1" indent="-228600">
              <a:spcBef>
                <a:spcPct val="20000"/>
              </a:spcBef>
              <a:buClr>
                <a:srgbClr val="3B812F"/>
              </a:buClr>
              <a:buSzPct val="60000"/>
              <a:buFont typeface="Wingdings" pitchFamily="2" charset="2"/>
              <a:buChar char="q"/>
              <a:defRPr/>
            </a:pPr>
            <a:r>
              <a:rPr lang="en-US" b="1" kern="0" dirty="0">
                <a:solidFill>
                  <a:srgbClr val="000000"/>
                </a:solidFill>
                <a:latin typeface="Arial"/>
              </a:rPr>
              <a:t>Tools</a:t>
            </a:r>
            <a:r>
              <a:rPr lang="en-US" kern="0" dirty="0">
                <a:solidFill>
                  <a:srgbClr val="000000"/>
                </a:solidFill>
                <a:latin typeface="Arial"/>
              </a:rPr>
              <a:t> ... Data processing and analysis tools, COVE coverage analyzer, scene visualization</a:t>
            </a:r>
          </a:p>
          <a:p>
            <a:pPr marL="347663" lvl="1" indent="-228600">
              <a:spcBef>
                <a:spcPct val="20000"/>
              </a:spcBef>
              <a:buClr>
                <a:srgbClr val="3B812F"/>
              </a:buClr>
              <a:buSzPct val="60000"/>
              <a:buFont typeface="Wingdings" pitchFamily="2" charset="2"/>
              <a:buChar char="q"/>
              <a:defRPr/>
            </a:pPr>
            <a:r>
              <a:rPr lang="en-US" b="1" kern="0" dirty="0">
                <a:solidFill>
                  <a:srgbClr val="000000"/>
                </a:solidFill>
                <a:latin typeface="Arial"/>
              </a:rPr>
              <a:t>Infrastructure</a:t>
            </a:r>
            <a:r>
              <a:rPr lang="en-US" kern="0" dirty="0">
                <a:solidFill>
                  <a:srgbClr val="000000"/>
                </a:solidFill>
                <a:latin typeface="Arial"/>
              </a:rPr>
              <a:t> ... Centralized storage and cloud processing</a:t>
            </a:r>
          </a:p>
          <a:p>
            <a:pPr marL="347663" lvl="1" indent="-228600">
              <a:spcBef>
                <a:spcPct val="20000"/>
              </a:spcBef>
              <a:buClr>
                <a:srgbClr val="3B812F"/>
              </a:buClr>
              <a:buSzPct val="60000"/>
              <a:buFont typeface="Wingdings" pitchFamily="2" charset="2"/>
              <a:buChar char="q"/>
              <a:defRPr/>
            </a:pPr>
            <a:r>
              <a:rPr lang="en-US" b="1" kern="0" dirty="0">
                <a:solidFill>
                  <a:srgbClr val="FF0000"/>
                </a:solidFill>
                <a:latin typeface="Arial"/>
              </a:rPr>
              <a:t>NOT</a:t>
            </a:r>
            <a:r>
              <a:rPr lang="en-US" kern="0" dirty="0">
                <a:solidFill>
                  <a:srgbClr val="000000"/>
                </a:solidFill>
                <a:latin typeface="Arial"/>
              </a:rPr>
              <a:t> thematic products ... Element 2 will deliver data and not be responsible for creating thematic products.  Products are the responsibility of the end-user.</a:t>
            </a:r>
            <a:br>
              <a:rPr lang="en-US" kern="0" dirty="0">
                <a:solidFill>
                  <a:srgbClr val="000000"/>
                </a:solidFill>
                <a:latin typeface="Arial"/>
              </a:rPr>
            </a:br>
            <a:endParaRPr lang="en-US" kern="0" dirty="0">
              <a:solidFill>
                <a:srgbClr val="000000"/>
              </a:solidFill>
              <a:latin typeface="Arial"/>
            </a:endParaRPr>
          </a:p>
          <a:p>
            <a:pPr marL="119063" lvl="1">
              <a:spcBef>
                <a:spcPct val="20000"/>
              </a:spcBef>
              <a:buClr>
                <a:srgbClr val="3B812F"/>
              </a:buClr>
              <a:buSzPct val="60000"/>
              <a:defRPr/>
            </a:pPr>
            <a:r>
              <a:rPr lang="en-US" b="1" kern="0" dirty="0">
                <a:solidFill>
                  <a:srgbClr val="000000"/>
                </a:solidFill>
                <a:latin typeface="Arial"/>
              </a:rPr>
              <a:t>What is the operational plan for Element 2?</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The CEOS SEO will lead the development of Element-2 prototypes and related tools and infrastructure, but will not be responsible for long-term operations.</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The long-term operations plan is TBD.  These operations may be carried by other groups within the projects (e.g., GFOI, GEOGLAM).</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Provisions for data updates, tool updates, server maintenance and training and capacity-building must be considered.</a:t>
            </a:r>
          </a:p>
        </p:txBody>
      </p:sp>
    </p:spTree>
    <p:extLst>
      <p:ext uri="{BB962C8B-B14F-4D97-AF65-F5344CB8AC3E}">
        <p14:creationId xmlns:p14="http://schemas.microsoft.com/office/powerpoint/2010/main" val="33310477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293055" y="4381098"/>
            <a:ext cx="7605463" cy="1"/>
          </a:xfrm>
          <a:prstGeom prst="line">
            <a:avLst/>
          </a:prstGeom>
          <a:ln>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074" name="Slide Number Placeholder 5"/>
          <p:cNvSpPr>
            <a:spLocks noGrp="1"/>
          </p:cNvSpPr>
          <p:nvPr>
            <p:ph type="sldNum" sz="quarter" idx="10"/>
          </p:nvPr>
        </p:nvSpPr>
        <p:spPr/>
        <p:txBody>
          <a:bodyPr/>
          <a:lstStyle/>
          <a:p>
            <a:fld id="{685D9731-F711-4403-8BC4-60A829C86C9C}" type="slidenum">
              <a:rPr lang="en-US" smtClean="0"/>
              <a:pPr/>
              <a:t>29</a:t>
            </a:fld>
            <a:endParaRPr lang="en-US" dirty="0" smtClean="0"/>
          </a:p>
        </p:txBody>
      </p:sp>
      <p:sp>
        <p:nvSpPr>
          <p:cNvPr id="3075" name="Title 1"/>
          <p:cNvSpPr>
            <a:spLocks noGrp="1"/>
          </p:cNvSpPr>
          <p:nvPr>
            <p:ph type="title"/>
          </p:nvPr>
        </p:nvSpPr>
        <p:spPr>
          <a:xfrm>
            <a:off x="1370906" y="141873"/>
            <a:ext cx="7681216" cy="501650"/>
          </a:xfrm>
        </p:spPr>
        <p:txBody>
          <a:bodyPr/>
          <a:lstStyle/>
          <a:p>
            <a:r>
              <a:rPr lang="en-US" dirty="0"/>
              <a:t>Space Data Services: </a:t>
            </a:r>
            <a:r>
              <a:rPr lang="en-US" dirty="0" smtClean="0"/>
              <a:t> Concept</a:t>
            </a:r>
          </a:p>
        </p:txBody>
      </p:sp>
      <p:sp>
        <p:nvSpPr>
          <p:cNvPr id="6" name="Rectangle 3"/>
          <p:cNvSpPr txBox="1">
            <a:spLocks noChangeArrowheads="1"/>
          </p:cNvSpPr>
          <p:nvPr/>
        </p:nvSpPr>
        <p:spPr bwMode="auto">
          <a:xfrm>
            <a:off x="64351" y="1438412"/>
            <a:ext cx="8890918" cy="7655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9063" lvl="1">
              <a:spcBef>
                <a:spcPct val="20000"/>
              </a:spcBef>
              <a:buClr>
                <a:srgbClr val="3B812F"/>
              </a:buClr>
              <a:buSzPct val="60000"/>
              <a:defRPr/>
            </a:pPr>
            <a:r>
              <a:rPr lang="en-US" kern="0" dirty="0">
                <a:solidFill>
                  <a:srgbClr val="000000"/>
                </a:solidFill>
                <a:latin typeface="Arial"/>
              </a:rPr>
              <a:t>CEOS, through the Space Data Services (Element 2), will facilitate access to space datasets and analysis tools to support country-based reporting and decision-making.</a:t>
            </a:r>
          </a:p>
        </p:txBody>
      </p:sp>
      <p:sp>
        <p:nvSpPr>
          <p:cNvPr id="3" name="TextBox 2"/>
          <p:cNvSpPr txBox="1">
            <a:spLocks/>
          </p:cNvSpPr>
          <p:nvPr/>
        </p:nvSpPr>
        <p:spPr>
          <a:xfrm>
            <a:off x="1329940" y="4003249"/>
            <a:ext cx="2482158" cy="646331"/>
          </a:xfrm>
          <a:prstGeom prst="rect">
            <a:avLst/>
          </a:prstGeom>
          <a:solidFill>
            <a:schemeClr val="accent1">
              <a:lumMod val="40000"/>
              <a:lumOff val="60000"/>
            </a:schemeClr>
          </a:solidFill>
          <a:ln>
            <a:solidFill>
              <a:schemeClr val="tx1"/>
            </a:solidFill>
          </a:ln>
        </p:spPr>
        <p:txBody>
          <a:bodyPr wrap="square" rtlCol="0" anchor="ctr" anchorCtr="0">
            <a:spAutoFit/>
          </a:bodyPr>
          <a:lstStyle/>
          <a:p>
            <a:pPr algn="ctr"/>
            <a:r>
              <a:rPr lang="en-US" b="1" dirty="0">
                <a:solidFill>
                  <a:srgbClr val="002569"/>
                </a:solidFill>
              </a:rPr>
              <a:t>Element 2</a:t>
            </a:r>
            <a:br>
              <a:rPr lang="en-US" b="1" dirty="0">
                <a:solidFill>
                  <a:srgbClr val="002569"/>
                </a:solidFill>
              </a:rPr>
            </a:br>
            <a:r>
              <a:rPr lang="en-US" b="1" dirty="0">
                <a:solidFill>
                  <a:srgbClr val="002569"/>
                </a:solidFill>
              </a:rPr>
              <a:t>Space Data Services</a:t>
            </a:r>
          </a:p>
        </p:txBody>
      </p:sp>
      <p:sp>
        <p:nvSpPr>
          <p:cNvPr id="13" name="TextBox 12"/>
          <p:cNvSpPr txBox="1"/>
          <p:nvPr/>
        </p:nvSpPr>
        <p:spPr>
          <a:xfrm>
            <a:off x="279100" y="3900110"/>
            <a:ext cx="838841" cy="369332"/>
          </a:xfrm>
          <a:prstGeom prst="rect">
            <a:avLst/>
          </a:prstGeom>
          <a:noFill/>
        </p:spPr>
        <p:txBody>
          <a:bodyPr wrap="none" rtlCol="0">
            <a:spAutoFit/>
          </a:bodyPr>
          <a:lstStyle/>
          <a:p>
            <a:r>
              <a:rPr lang="en-US" dirty="0">
                <a:solidFill>
                  <a:srgbClr val="FF0000"/>
                </a:solidFill>
              </a:rPr>
              <a:t>CEOS</a:t>
            </a:r>
          </a:p>
        </p:txBody>
      </p:sp>
      <p:sp>
        <p:nvSpPr>
          <p:cNvPr id="16" name="TextBox 15"/>
          <p:cNvSpPr txBox="1"/>
          <p:nvPr/>
        </p:nvSpPr>
        <p:spPr>
          <a:xfrm>
            <a:off x="237235" y="4489199"/>
            <a:ext cx="992918" cy="369332"/>
          </a:xfrm>
          <a:prstGeom prst="rect">
            <a:avLst/>
          </a:prstGeom>
          <a:noFill/>
        </p:spPr>
        <p:txBody>
          <a:bodyPr wrap="none" rtlCol="0">
            <a:spAutoFit/>
          </a:bodyPr>
          <a:lstStyle/>
          <a:p>
            <a:r>
              <a:rPr lang="en-US" dirty="0">
                <a:solidFill>
                  <a:srgbClr val="FF0000"/>
                </a:solidFill>
              </a:rPr>
              <a:t>Country</a:t>
            </a:r>
          </a:p>
        </p:txBody>
      </p:sp>
      <p:sp>
        <p:nvSpPr>
          <p:cNvPr id="17" name="TextBox 16"/>
          <p:cNvSpPr txBox="1">
            <a:spLocks/>
          </p:cNvSpPr>
          <p:nvPr/>
        </p:nvSpPr>
        <p:spPr>
          <a:xfrm>
            <a:off x="586108" y="5349959"/>
            <a:ext cx="1423409" cy="461665"/>
          </a:xfrm>
          <a:prstGeom prst="rect">
            <a:avLst/>
          </a:prstGeom>
          <a:solidFill>
            <a:schemeClr val="bg2">
              <a:lumMod val="40000"/>
              <a:lumOff val="60000"/>
            </a:schemeClr>
          </a:solidFill>
          <a:ln>
            <a:solidFill>
              <a:schemeClr val="tx1"/>
            </a:solidFill>
          </a:ln>
        </p:spPr>
        <p:txBody>
          <a:bodyPr wrap="square" rtlCol="0" anchor="ctr" anchorCtr="0">
            <a:spAutoFit/>
          </a:bodyPr>
          <a:lstStyle/>
          <a:p>
            <a:pPr algn="ctr"/>
            <a:r>
              <a:rPr lang="en-US" sz="2400" b="1" dirty="0">
                <a:solidFill>
                  <a:srgbClr val="002569"/>
                </a:solidFill>
              </a:rPr>
              <a:t>Reports</a:t>
            </a:r>
          </a:p>
        </p:txBody>
      </p:sp>
      <p:sp>
        <p:nvSpPr>
          <p:cNvPr id="18" name="TextBox 17"/>
          <p:cNvSpPr txBox="1">
            <a:spLocks/>
          </p:cNvSpPr>
          <p:nvPr/>
        </p:nvSpPr>
        <p:spPr>
          <a:xfrm>
            <a:off x="268461" y="2390003"/>
            <a:ext cx="1922470" cy="461665"/>
          </a:xfrm>
          <a:prstGeom prst="rect">
            <a:avLst/>
          </a:prstGeom>
          <a:solidFill>
            <a:schemeClr val="bg2">
              <a:lumMod val="40000"/>
              <a:lumOff val="60000"/>
            </a:schemeClr>
          </a:solidFill>
          <a:ln>
            <a:solidFill>
              <a:schemeClr val="tx1"/>
            </a:solidFill>
          </a:ln>
        </p:spPr>
        <p:txBody>
          <a:bodyPr wrap="square" rtlCol="0" anchor="ctr" anchorCtr="0">
            <a:spAutoFit/>
          </a:bodyPr>
          <a:lstStyle/>
          <a:p>
            <a:pPr algn="ctr"/>
            <a:r>
              <a:rPr lang="en-US" sz="2400" b="1" dirty="0">
                <a:solidFill>
                  <a:srgbClr val="002569"/>
                </a:solidFill>
              </a:rPr>
              <a:t>Datasets</a:t>
            </a:r>
          </a:p>
        </p:txBody>
      </p:sp>
      <p:cxnSp>
        <p:nvCxnSpPr>
          <p:cNvPr id="24" name="Straight Connector 23"/>
          <p:cNvCxnSpPr/>
          <p:nvPr/>
        </p:nvCxnSpPr>
        <p:spPr bwMode="auto">
          <a:xfrm>
            <a:off x="2929441" y="2851668"/>
            <a:ext cx="0" cy="1138641"/>
          </a:xfrm>
          <a:prstGeom prst="line">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bwMode="auto">
          <a:xfrm>
            <a:off x="1732631" y="4717144"/>
            <a:ext cx="0" cy="632815"/>
          </a:xfrm>
          <a:prstGeom prst="line">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30" name="Rectangle 3"/>
          <p:cNvSpPr txBox="1">
            <a:spLocks noChangeArrowheads="1"/>
          </p:cNvSpPr>
          <p:nvPr/>
        </p:nvSpPr>
        <p:spPr bwMode="auto">
          <a:xfrm>
            <a:off x="3569987" y="2368905"/>
            <a:ext cx="5550942" cy="1942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9063" lvl="1">
              <a:spcBef>
                <a:spcPct val="20000"/>
              </a:spcBef>
              <a:buClr>
                <a:srgbClr val="3B812F"/>
              </a:buClr>
              <a:buSzPct val="60000"/>
              <a:defRPr/>
            </a:pPr>
            <a:r>
              <a:rPr lang="en-US" sz="1600" b="1" kern="0" dirty="0">
                <a:solidFill>
                  <a:srgbClr val="000000"/>
                </a:solidFill>
                <a:latin typeface="Arial"/>
              </a:rPr>
              <a:t>Features on the CEOS interface:</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Dedicated storage and cloud-computing analyses</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Data archives provided to users and updated over time</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Analysis Tools: Data Processing, COVE, Coverage Analyzer, Google Earth Engine API</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Training and Capacity Building</a:t>
            </a:r>
          </a:p>
        </p:txBody>
      </p:sp>
      <p:sp>
        <p:nvSpPr>
          <p:cNvPr id="31" name="TextBox 30"/>
          <p:cNvSpPr txBox="1">
            <a:spLocks/>
          </p:cNvSpPr>
          <p:nvPr/>
        </p:nvSpPr>
        <p:spPr>
          <a:xfrm>
            <a:off x="2346096" y="2393369"/>
            <a:ext cx="1154116" cy="461665"/>
          </a:xfrm>
          <a:prstGeom prst="rect">
            <a:avLst/>
          </a:prstGeom>
          <a:solidFill>
            <a:schemeClr val="bg2">
              <a:lumMod val="40000"/>
              <a:lumOff val="60000"/>
            </a:schemeClr>
          </a:solidFill>
          <a:ln>
            <a:solidFill>
              <a:schemeClr val="tx1"/>
            </a:solidFill>
          </a:ln>
        </p:spPr>
        <p:txBody>
          <a:bodyPr wrap="square" rtlCol="0" anchor="ctr" anchorCtr="0">
            <a:spAutoFit/>
          </a:bodyPr>
          <a:lstStyle/>
          <a:p>
            <a:pPr algn="ctr"/>
            <a:r>
              <a:rPr lang="en-US" sz="2400" b="1" dirty="0">
                <a:solidFill>
                  <a:srgbClr val="002569"/>
                </a:solidFill>
              </a:rPr>
              <a:t>Tools</a:t>
            </a:r>
          </a:p>
        </p:txBody>
      </p:sp>
      <p:cxnSp>
        <p:nvCxnSpPr>
          <p:cNvPr id="32" name="Straight Connector 31"/>
          <p:cNvCxnSpPr/>
          <p:nvPr/>
        </p:nvCxnSpPr>
        <p:spPr bwMode="auto">
          <a:xfrm>
            <a:off x="1732631" y="2851668"/>
            <a:ext cx="0" cy="1138641"/>
          </a:xfrm>
          <a:prstGeom prst="line">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35" name="TextBox 34"/>
          <p:cNvSpPr txBox="1">
            <a:spLocks/>
          </p:cNvSpPr>
          <p:nvPr/>
        </p:nvSpPr>
        <p:spPr>
          <a:xfrm>
            <a:off x="2163576" y="5349959"/>
            <a:ext cx="1675832" cy="461665"/>
          </a:xfrm>
          <a:prstGeom prst="rect">
            <a:avLst/>
          </a:prstGeom>
          <a:solidFill>
            <a:schemeClr val="bg2">
              <a:lumMod val="40000"/>
              <a:lumOff val="60000"/>
            </a:schemeClr>
          </a:solidFill>
          <a:ln>
            <a:solidFill>
              <a:schemeClr val="tx1"/>
            </a:solidFill>
          </a:ln>
        </p:spPr>
        <p:txBody>
          <a:bodyPr wrap="square" rtlCol="0" anchor="ctr" anchorCtr="0">
            <a:spAutoFit/>
          </a:bodyPr>
          <a:lstStyle/>
          <a:p>
            <a:pPr algn="ctr"/>
            <a:r>
              <a:rPr lang="en-US" sz="2400" b="1" dirty="0">
                <a:solidFill>
                  <a:srgbClr val="002569"/>
                </a:solidFill>
              </a:rPr>
              <a:t>Datasets</a:t>
            </a:r>
          </a:p>
        </p:txBody>
      </p:sp>
      <p:cxnSp>
        <p:nvCxnSpPr>
          <p:cNvPr id="36" name="Straight Connector 35"/>
          <p:cNvCxnSpPr/>
          <p:nvPr/>
        </p:nvCxnSpPr>
        <p:spPr bwMode="auto">
          <a:xfrm flipV="1">
            <a:off x="2956246" y="4717144"/>
            <a:ext cx="0" cy="632816"/>
          </a:xfrm>
          <a:prstGeom prst="line">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38" name="Rectangle 3"/>
          <p:cNvSpPr txBox="1">
            <a:spLocks noChangeArrowheads="1"/>
          </p:cNvSpPr>
          <p:nvPr/>
        </p:nvSpPr>
        <p:spPr bwMode="auto">
          <a:xfrm>
            <a:off x="3895228" y="4668190"/>
            <a:ext cx="4969717" cy="190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9063" lvl="1">
              <a:spcBef>
                <a:spcPct val="20000"/>
              </a:spcBef>
              <a:buClr>
                <a:srgbClr val="3B812F"/>
              </a:buClr>
              <a:buSzPct val="60000"/>
              <a:defRPr/>
            </a:pPr>
            <a:r>
              <a:rPr lang="en-US" sz="1600" b="1" kern="0" dirty="0">
                <a:solidFill>
                  <a:srgbClr val="000000"/>
                </a:solidFill>
                <a:latin typeface="Arial"/>
              </a:rPr>
              <a:t>Features on the Country interface:</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Secure access to datasets and tools</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Ability to download and/or upload datasets and analysis tools</a:t>
            </a:r>
          </a:p>
          <a:p>
            <a:pPr marL="347663" lvl="1" indent="-228600">
              <a:spcBef>
                <a:spcPct val="20000"/>
              </a:spcBef>
              <a:buClr>
                <a:srgbClr val="3B812F"/>
              </a:buClr>
              <a:buSzPct val="60000"/>
              <a:buFont typeface="Wingdings" pitchFamily="2" charset="2"/>
              <a:buChar char="q"/>
              <a:defRPr/>
            </a:pPr>
            <a:r>
              <a:rPr lang="en-US" sz="1600" kern="0" dirty="0">
                <a:solidFill>
                  <a:srgbClr val="000000"/>
                </a:solidFill>
                <a:latin typeface="Arial"/>
              </a:rPr>
              <a:t>Ability to conduct analyses and develop reports for delivery or local storage.</a:t>
            </a:r>
          </a:p>
        </p:txBody>
      </p:sp>
      <p:sp>
        <p:nvSpPr>
          <p:cNvPr id="40" name="TextBox 39"/>
          <p:cNvSpPr txBox="1"/>
          <p:nvPr/>
        </p:nvSpPr>
        <p:spPr>
          <a:xfrm>
            <a:off x="2346096" y="5777133"/>
            <a:ext cx="1107996" cy="923330"/>
          </a:xfrm>
          <a:prstGeom prst="rect">
            <a:avLst/>
          </a:prstGeom>
          <a:noFill/>
        </p:spPr>
        <p:txBody>
          <a:bodyPr wrap="none" rtlCol="0">
            <a:spAutoFit/>
          </a:bodyPr>
          <a:lstStyle/>
          <a:p>
            <a:pPr marL="166688" indent="-166688">
              <a:buFont typeface="Arial"/>
              <a:buChar char="•"/>
            </a:pPr>
            <a:r>
              <a:rPr lang="en-US" dirty="0">
                <a:solidFill>
                  <a:srgbClr val="002569"/>
                </a:solidFill>
              </a:rPr>
              <a:t>Space</a:t>
            </a:r>
          </a:p>
          <a:p>
            <a:pPr marL="166688" indent="-166688">
              <a:buFont typeface="Arial"/>
              <a:buChar char="•"/>
            </a:pPr>
            <a:r>
              <a:rPr lang="en-US" dirty="0">
                <a:solidFill>
                  <a:srgbClr val="002569"/>
                </a:solidFill>
              </a:rPr>
              <a:t>In-Situ</a:t>
            </a:r>
          </a:p>
          <a:p>
            <a:pPr marL="166688" indent="-166688">
              <a:buFont typeface="Arial"/>
              <a:buChar char="•"/>
            </a:pPr>
            <a:r>
              <a:rPr lang="en-US" dirty="0">
                <a:solidFill>
                  <a:srgbClr val="002569"/>
                </a:solidFill>
              </a:rPr>
              <a:t>Ground</a:t>
            </a:r>
          </a:p>
        </p:txBody>
      </p:sp>
      <p:cxnSp>
        <p:nvCxnSpPr>
          <p:cNvPr id="41" name="Straight Connector 40"/>
          <p:cNvCxnSpPr/>
          <p:nvPr/>
        </p:nvCxnSpPr>
        <p:spPr bwMode="auto">
          <a:xfrm>
            <a:off x="2554870" y="4717144"/>
            <a:ext cx="0" cy="632815"/>
          </a:xfrm>
          <a:prstGeom prst="line">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170776" y="2862414"/>
            <a:ext cx="1184940" cy="923330"/>
          </a:xfrm>
          <a:prstGeom prst="rect">
            <a:avLst/>
          </a:prstGeom>
          <a:noFill/>
        </p:spPr>
        <p:txBody>
          <a:bodyPr wrap="none" rtlCol="0">
            <a:spAutoFit/>
          </a:bodyPr>
          <a:lstStyle/>
          <a:p>
            <a:pPr marL="166688" indent="-166688">
              <a:buFont typeface="Arial"/>
              <a:buChar char="•"/>
            </a:pPr>
            <a:r>
              <a:rPr lang="en-US" dirty="0">
                <a:solidFill>
                  <a:srgbClr val="002569"/>
                </a:solidFill>
              </a:rPr>
              <a:t>Optical</a:t>
            </a:r>
          </a:p>
          <a:p>
            <a:pPr marL="166688" indent="-166688">
              <a:buFont typeface="Arial"/>
              <a:buChar char="•"/>
            </a:pPr>
            <a:r>
              <a:rPr lang="en-US" dirty="0">
                <a:solidFill>
                  <a:srgbClr val="002569"/>
                </a:solidFill>
              </a:rPr>
              <a:t>SAR</a:t>
            </a:r>
          </a:p>
          <a:p>
            <a:pPr marL="166688" indent="-166688">
              <a:buFont typeface="Arial"/>
              <a:buChar char="•"/>
            </a:pPr>
            <a:r>
              <a:rPr lang="en-US" dirty="0">
                <a:solidFill>
                  <a:srgbClr val="002569"/>
                </a:solidFill>
              </a:rPr>
              <a:t>Mosaics</a:t>
            </a:r>
          </a:p>
        </p:txBody>
      </p:sp>
      <p:sp>
        <p:nvSpPr>
          <p:cNvPr id="50" name="TextBox 49"/>
          <p:cNvSpPr txBox="1"/>
          <p:nvPr/>
        </p:nvSpPr>
        <p:spPr>
          <a:xfrm>
            <a:off x="7954338" y="4160415"/>
            <a:ext cx="1082861" cy="369332"/>
          </a:xfrm>
          <a:prstGeom prst="rect">
            <a:avLst/>
          </a:prstGeom>
          <a:noFill/>
        </p:spPr>
        <p:txBody>
          <a:bodyPr wrap="none" rtlCol="0">
            <a:spAutoFit/>
          </a:bodyPr>
          <a:lstStyle/>
          <a:p>
            <a:r>
              <a:rPr lang="en-US" dirty="0">
                <a:solidFill>
                  <a:srgbClr val="FF0000"/>
                </a:solidFill>
              </a:rPr>
              <a:t>Interface</a:t>
            </a:r>
          </a:p>
        </p:txBody>
      </p:sp>
    </p:spTree>
    <p:extLst>
      <p:ext uri="{BB962C8B-B14F-4D97-AF65-F5344CB8AC3E}">
        <p14:creationId xmlns:p14="http://schemas.microsoft.com/office/powerpoint/2010/main" val="27954134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algn="r" eaLnBrk="1" hangingPunct="1"/>
            <a:r>
              <a:rPr lang="en-US" dirty="0">
                <a:latin typeface="Tahoma" charset="0"/>
                <a:ea typeface="ＭＳ Ｐゴシック" charset="0"/>
                <a:cs typeface="ＭＳ Ｐゴシック" charset="0"/>
              </a:rPr>
              <a:t>SDCG-4 Action 4-11</a:t>
            </a:r>
            <a:endParaRPr lang="en-US" sz="3600"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311518" y="1540519"/>
            <a:ext cx="8591806" cy="4914901"/>
          </a:xfrm>
        </p:spPr>
        <p:txBody>
          <a:bodyPr/>
          <a:lstStyle/>
          <a:p>
            <a:pPr marL="233363" indent="-233363" eaLnBrk="1" hangingPunct="1">
              <a:buFont typeface="Wingdings" charset="0"/>
              <a:buChar char="§"/>
            </a:pPr>
            <a:r>
              <a:rPr lang="en-US" sz="2800" dirty="0">
                <a:solidFill>
                  <a:schemeClr val="tx1"/>
                </a:solidFill>
                <a:latin typeface="Calibri" charset="0"/>
                <a:ea typeface="ＭＳ Ｐゴシック" charset="0"/>
                <a:cs typeface="Calibri" charset="0"/>
              </a:rPr>
              <a:t>SDCG-4-11:  </a:t>
            </a:r>
            <a:r>
              <a:rPr lang="en-US" b="0" dirty="0">
                <a:solidFill>
                  <a:srgbClr val="000000"/>
                </a:solidFill>
                <a:latin typeface="Calibri"/>
                <a:ea typeface="Calibri"/>
                <a:cs typeface="Calibri"/>
              </a:rPr>
              <a:t>SEO to perform a path/row analysis for each 2013/2014 country to determine which scenes have extreme cloudiness and would benefit from maximized L7 and L8 acquisitions. Report results to USGS (Eugene Fosnight) for consideration of LTAP adjustments.</a:t>
            </a:r>
          </a:p>
          <a:p>
            <a:pPr marL="233363" indent="-233363" eaLnBrk="1" hangingPunct="1">
              <a:buFont typeface="Wingdings" charset="0"/>
              <a:buChar char="§"/>
            </a:pPr>
            <a:r>
              <a:rPr lang="en-US" dirty="0">
                <a:solidFill>
                  <a:srgbClr val="0000FF"/>
                </a:solidFill>
                <a:latin typeface="Calibri"/>
                <a:ea typeface="Calibri"/>
                <a:cs typeface="Calibri"/>
              </a:rPr>
              <a:t>RESULTS:</a:t>
            </a:r>
            <a:r>
              <a:rPr lang="en-US" b="0" dirty="0">
                <a:solidFill>
                  <a:srgbClr val="0000FF"/>
                </a:solidFill>
                <a:latin typeface="Calibri"/>
                <a:ea typeface="Calibri"/>
                <a:cs typeface="Calibri"/>
              </a:rPr>
              <a:t>  The SEO has updated the 2012 and 2013 Landsat coverage tables for all 51 GFOI countries.  The results are available in an EXCEL file with tabs for each country.  The LTAP coverage is very good and the primary issue is cloudiness in a few specific locations.</a:t>
            </a:r>
          </a:p>
        </p:txBody>
      </p:sp>
      <p:sp>
        <p:nvSpPr>
          <p:cNvPr id="80899" name="Slide Number Placeholder 5"/>
          <p:cNvSpPr>
            <a:spLocks noGrp="1"/>
          </p:cNvSpPr>
          <p:nvPr>
            <p:ph type="sldNum" sz="quarter" idx="10"/>
          </p:nvPr>
        </p:nvSpPr>
        <p:spPr bwMode="auto">
          <a:xfrm>
            <a:off x="7231063"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3</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Tree>
    <p:extLst>
      <p:ext uri="{BB962C8B-B14F-4D97-AF65-F5344CB8AC3E}">
        <p14:creationId xmlns:p14="http://schemas.microsoft.com/office/powerpoint/2010/main" val="8544449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30</a:t>
            </a:fld>
            <a:endParaRPr lang="en-US" dirty="0" smtClean="0"/>
          </a:p>
        </p:txBody>
      </p:sp>
      <p:sp>
        <p:nvSpPr>
          <p:cNvPr id="3075" name="Title 1"/>
          <p:cNvSpPr>
            <a:spLocks noGrp="1"/>
          </p:cNvSpPr>
          <p:nvPr>
            <p:ph type="title"/>
          </p:nvPr>
        </p:nvSpPr>
        <p:spPr>
          <a:xfrm>
            <a:off x="1370906" y="141873"/>
            <a:ext cx="7681216" cy="501650"/>
          </a:xfrm>
        </p:spPr>
        <p:txBody>
          <a:bodyPr/>
          <a:lstStyle/>
          <a:p>
            <a:r>
              <a:rPr lang="en-US" dirty="0" smtClean="0"/>
              <a:t>SDMS Pilot Project for FAO</a:t>
            </a:r>
          </a:p>
        </p:txBody>
      </p:sp>
      <p:sp>
        <p:nvSpPr>
          <p:cNvPr id="6" name="Rectangle 3"/>
          <p:cNvSpPr txBox="1">
            <a:spLocks noChangeArrowheads="1"/>
          </p:cNvSpPr>
          <p:nvPr/>
        </p:nvSpPr>
        <p:spPr bwMode="auto">
          <a:xfrm>
            <a:off x="146281" y="1467534"/>
            <a:ext cx="6105550" cy="50995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United Nations FAO (Food and Agriculture Organization) Forestry Department, KSAT (Kongsberg Satellite Services), NASA’s CEOS Systems Engineering Office (SEO), and AMA (Analytical Mechanics and Associates, Inc.) are partnering to develop and demonstrate a prototype Space Data Management System (SDMS).</a:t>
            </a:r>
          </a:p>
          <a:p>
            <a:pPr marL="347663"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The 7-month planned effort (ends July 2014) will develop an operational prototype SDMS focused on 3 pilot countries (from FAO): </a:t>
            </a:r>
            <a:r>
              <a:rPr lang="en-US" sz="2000" b="1" kern="0" dirty="0">
                <a:solidFill>
                  <a:srgbClr val="000000"/>
                </a:solidFill>
                <a:latin typeface="Arial"/>
              </a:rPr>
              <a:t>Ecuador, Tanzania </a:t>
            </a:r>
            <a:r>
              <a:rPr lang="en-US" sz="2000" kern="0" dirty="0">
                <a:solidFill>
                  <a:srgbClr val="000000"/>
                </a:solidFill>
                <a:latin typeface="Arial"/>
              </a:rPr>
              <a:t>and </a:t>
            </a:r>
            <a:r>
              <a:rPr lang="en-US" sz="2000" b="1" kern="0" dirty="0">
                <a:solidFill>
                  <a:srgbClr val="000000"/>
                </a:solidFill>
                <a:latin typeface="Arial"/>
              </a:rPr>
              <a:t>Uganda</a:t>
            </a:r>
            <a:r>
              <a:rPr lang="en-US" sz="2000" kern="0" dirty="0">
                <a:solidFill>
                  <a:srgbClr val="000000"/>
                </a:solidFill>
                <a:latin typeface="Arial"/>
              </a:rPr>
              <a:t>.</a:t>
            </a:r>
          </a:p>
          <a:p>
            <a:pPr marL="347663" lvl="1" indent="-228600">
              <a:spcBef>
                <a:spcPct val="20000"/>
              </a:spcBef>
              <a:buClr>
                <a:srgbClr val="3B812F"/>
              </a:buClr>
              <a:buSzPct val="60000"/>
              <a:buFont typeface="Wingdings" pitchFamily="2" charset="2"/>
              <a:buChar char="q"/>
              <a:defRPr/>
            </a:pPr>
            <a:endParaRPr lang="en-US" sz="2000" kern="0" dirty="0">
              <a:solidFill>
                <a:srgbClr val="000000"/>
              </a:solidFill>
              <a:latin typeface="Arial"/>
            </a:endParaRPr>
          </a:p>
        </p:txBody>
      </p:sp>
      <p:pic>
        <p:nvPicPr>
          <p:cNvPr id="7" name="Picture 6"/>
          <p:cNvPicPr>
            <a:picLocks noChangeAspect="1"/>
          </p:cNvPicPr>
          <p:nvPr/>
        </p:nvPicPr>
        <p:blipFill>
          <a:blip r:embed="rId3"/>
          <a:stretch>
            <a:fillRect/>
          </a:stretch>
        </p:blipFill>
        <p:spPr>
          <a:xfrm>
            <a:off x="6494541" y="1467533"/>
            <a:ext cx="2423382" cy="1860078"/>
          </a:xfrm>
          <a:prstGeom prst="rect">
            <a:avLst/>
          </a:prstGeom>
        </p:spPr>
      </p:pic>
      <p:pic>
        <p:nvPicPr>
          <p:cNvPr id="2" name="Picture 1"/>
          <p:cNvPicPr>
            <a:picLocks noChangeAspect="1"/>
          </p:cNvPicPr>
          <p:nvPr/>
        </p:nvPicPr>
        <p:blipFill>
          <a:blip r:embed="rId4"/>
          <a:stretch>
            <a:fillRect/>
          </a:stretch>
        </p:blipFill>
        <p:spPr>
          <a:xfrm>
            <a:off x="6494541" y="4016819"/>
            <a:ext cx="1687119" cy="1687119"/>
          </a:xfrm>
          <a:prstGeom prst="rect">
            <a:avLst/>
          </a:prstGeom>
        </p:spPr>
      </p:pic>
      <p:pic>
        <p:nvPicPr>
          <p:cNvPr id="4" name="Picture 3"/>
          <p:cNvPicPr>
            <a:picLocks noChangeAspect="1"/>
          </p:cNvPicPr>
          <p:nvPr/>
        </p:nvPicPr>
        <p:blipFill>
          <a:blip r:embed="rId5"/>
          <a:stretch>
            <a:fillRect/>
          </a:stretch>
        </p:blipFill>
        <p:spPr>
          <a:xfrm>
            <a:off x="6785057" y="5475934"/>
            <a:ext cx="1220128" cy="1155911"/>
          </a:xfrm>
          <a:prstGeom prst="rect">
            <a:avLst/>
          </a:prstGeom>
        </p:spPr>
      </p:pic>
      <p:pic>
        <p:nvPicPr>
          <p:cNvPr id="5" name="Picture 4" descr="SEO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4898" y="3533435"/>
            <a:ext cx="1787677" cy="794523"/>
          </a:xfrm>
          <a:prstGeom prst="rect">
            <a:avLst/>
          </a:prstGeom>
        </p:spPr>
      </p:pic>
      <p:pic>
        <p:nvPicPr>
          <p:cNvPr id="8" name="Picture 7" descr="nasa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4850" y="3507519"/>
            <a:ext cx="861114" cy="740958"/>
          </a:xfrm>
          <a:prstGeom prst="rect">
            <a:avLst/>
          </a:prstGeom>
        </p:spPr>
      </p:pic>
    </p:spTree>
    <p:extLst>
      <p:ext uri="{BB962C8B-B14F-4D97-AF65-F5344CB8AC3E}">
        <p14:creationId xmlns:p14="http://schemas.microsoft.com/office/powerpoint/2010/main" val="13041338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31</a:t>
            </a:fld>
            <a:endParaRPr lang="en-US" dirty="0" smtClean="0"/>
          </a:p>
        </p:txBody>
      </p:sp>
      <p:sp>
        <p:nvSpPr>
          <p:cNvPr id="3075" name="Title 1"/>
          <p:cNvSpPr>
            <a:spLocks noGrp="1"/>
          </p:cNvSpPr>
          <p:nvPr>
            <p:ph type="title"/>
          </p:nvPr>
        </p:nvSpPr>
        <p:spPr>
          <a:xfrm>
            <a:off x="2137144" y="141873"/>
            <a:ext cx="6930656" cy="501650"/>
          </a:xfrm>
        </p:spPr>
        <p:txBody>
          <a:bodyPr/>
          <a:lstStyle/>
          <a:p>
            <a:r>
              <a:rPr lang="en-US" dirty="0" smtClean="0"/>
              <a:t>Some Questions for Discussion ... </a:t>
            </a:r>
          </a:p>
        </p:txBody>
      </p:sp>
      <p:sp>
        <p:nvSpPr>
          <p:cNvPr id="6" name="Rectangle 3"/>
          <p:cNvSpPr txBox="1">
            <a:spLocks noChangeArrowheads="1"/>
          </p:cNvSpPr>
          <p:nvPr/>
        </p:nvSpPr>
        <p:spPr bwMode="auto">
          <a:xfrm>
            <a:off x="1" y="1467533"/>
            <a:ext cx="6214774" cy="50995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Should we duplicate complete datasets for each country on the server using dedicted storage?  Would it be better to consider temporary storage for processing and analysis and access all data from other main sources (e.g., Earth Explorer, Google, Blackbridge) ?</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Should the Element-2 service provide annual mosaics for countries?  These might come from Google or WELD.  In addition, we could provide the tools and training for countries to develop their own seasonal cloud-free mosaics.</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What approaches should be considered for countries with very poor internet? Desktop versions on a local computer, mobile devices or even GEONETCast?</a:t>
            </a:r>
          </a:p>
          <a:p>
            <a:pPr marL="347663" lvl="1" indent="-228600">
              <a:spcBef>
                <a:spcPct val="20000"/>
              </a:spcBef>
              <a:buClr>
                <a:srgbClr val="3B812F"/>
              </a:buClr>
              <a:buSzPct val="60000"/>
              <a:buFont typeface="Wingdings" pitchFamily="2" charset="2"/>
              <a:buChar char="q"/>
              <a:defRPr/>
            </a:pPr>
            <a:r>
              <a:rPr lang="en-US" kern="0" dirty="0">
                <a:solidFill>
                  <a:srgbClr val="000000"/>
                </a:solidFill>
                <a:latin typeface="Arial"/>
              </a:rPr>
              <a:t>Should SDCG create a services matrix whereby countries could identify their needs?  This might include data needs, processing needs, storage needs, personnel access, desire for cloud-free mosaics, support needs.  Any other items?</a:t>
            </a:r>
          </a:p>
          <a:p>
            <a:pPr marL="347663" lvl="1" indent="-228600">
              <a:spcBef>
                <a:spcPct val="20000"/>
              </a:spcBef>
              <a:buClr>
                <a:srgbClr val="3B812F"/>
              </a:buClr>
              <a:buSzPct val="60000"/>
              <a:buFont typeface="Wingdings" pitchFamily="2" charset="2"/>
              <a:buChar char="q"/>
              <a:defRPr/>
            </a:pPr>
            <a:endParaRPr lang="en-US"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endParaRPr lang="en-US" kern="0" dirty="0">
              <a:solidFill>
                <a:srgbClr val="000000"/>
              </a:solidFill>
              <a:latin typeface="Arial"/>
            </a:endParaRPr>
          </a:p>
        </p:txBody>
      </p:sp>
      <p:pic>
        <p:nvPicPr>
          <p:cNvPr id="2" name="Picture 1"/>
          <p:cNvPicPr>
            <a:picLocks noChangeAspect="1"/>
          </p:cNvPicPr>
          <p:nvPr/>
        </p:nvPicPr>
        <p:blipFill>
          <a:blip r:embed="rId3"/>
          <a:stretch>
            <a:fillRect/>
          </a:stretch>
        </p:blipFill>
        <p:spPr>
          <a:xfrm>
            <a:off x="6214775" y="1445577"/>
            <a:ext cx="2710606" cy="2032955"/>
          </a:xfrm>
          <a:prstGeom prst="rect">
            <a:avLst/>
          </a:prstGeom>
        </p:spPr>
      </p:pic>
      <p:sp>
        <p:nvSpPr>
          <p:cNvPr id="7" name="TextBox 6"/>
          <p:cNvSpPr txBox="1"/>
          <p:nvPr/>
        </p:nvSpPr>
        <p:spPr>
          <a:xfrm>
            <a:off x="7464339" y="1687101"/>
            <a:ext cx="1267294" cy="584776"/>
          </a:xfrm>
          <a:prstGeom prst="rect">
            <a:avLst/>
          </a:prstGeom>
          <a:noFill/>
        </p:spPr>
        <p:txBody>
          <a:bodyPr wrap="none" rtlCol="0">
            <a:spAutoFit/>
          </a:bodyPr>
          <a:lstStyle/>
          <a:p>
            <a:r>
              <a:rPr lang="en-US" sz="1600" b="1" dirty="0">
                <a:solidFill>
                  <a:srgbClr val="002569"/>
                </a:solidFill>
              </a:rPr>
              <a:t>Cloud</a:t>
            </a:r>
            <a:br>
              <a:rPr lang="en-US" sz="1600" b="1" dirty="0">
                <a:solidFill>
                  <a:srgbClr val="002569"/>
                </a:solidFill>
              </a:rPr>
            </a:br>
            <a:r>
              <a:rPr lang="en-US" sz="1600" b="1" dirty="0">
                <a:solidFill>
                  <a:srgbClr val="002569"/>
                </a:solidFill>
              </a:rPr>
              <a:t>Computing</a:t>
            </a:r>
          </a:p>
        </p:txBody>
      </p:sp>
      <p:pic>
        <p:nvPicPr>
          <p:cNvPr id="11" name="Picture 10"/>
          <p:cNvPicPr>
            <a:picLocks noChangeAspect="1"/>
          </p:cNvPicPr>
          <p:nvPr/>
        </p:nvPicPr>
        <p:blipFill>
          <a:blip r:embed="rId4"/>
          <a:stretch>
            <a:fillRect/>
          </a:stretch>
        </p:blipFill>
        <p:spPr>
          <a:xfrm>
            <a:off x="6267833" y="3635656"/>
            <a:ext cx="2647962" cy="2374760"/>
          </a:xfrm>
          <a:prstGeom prst="rect">
            <a:avLst/>
          </a:prstGeom>
        </p:spPr>
      </p:pic>
    </p:spTree>
    <p:extLst>
      <p:ext uri="{BB962C8B-B14F-4D97-AF65-F5344CB8AC3E}">
        <p14:creationId xmlns:p14="http://schemas.microsoft.com/office/powerpoint/2010/main" val="5206087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algn="r" eaLnBrk="1" hangingPunct="1"/>
            <a:r>
              <a:rPr lang="en-US" dirty="0">
                <a:latin typeface="Tahoma" charset="0"/>
                <a:ea typeface="ＭＳ Ｐゴシック" charset="0"/>
                <a:cs typeface="ＭＳ Ｐゴシック" charset="0"/>
              </a:rPr>
              <a:t>2013 Coverage Summary</a:t>
            </a:r>
            <a:endParaRPr lang="en-US" sz="3600" b="0" dirty="0">
              <a:solidFill>
                <a:srgbClr val="FFD799"/>
              </a:solidFill>
              <a:latin typeface="Tahoma" charset="0"/>
              <a:ea typeface="ＭＳ Ｐゴシック" charset="0"/>
              <a:cs typeface="ＭＳ Ｐゴシック" charset="0"/>
            </a:endParaRPr>
          </a:p>
        </p:txBody>
      </p:sp>
      <p:sp>
        <p:nvSpPr>
          <p:cNvPr id="80899" name="Slide Number Placeholder 5"/>
          <p:cNvSpPr>
            <a:spLocks noGrp="1"/>
          </p:cNvSpPr>
          <p:nvPr>
            <p:ph type="sldNum" sz="quarter" idx="10"/>
          </p:nvPr>
        </p:nvSpPr>
        <p:spPr bwMode="auto">
          <a:xfrm>
            <a:off x="7231063"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4</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9" name="Content Placeholder 2"/>
          <p:cNvSpPr txBox="1">
            <a:spLocks/>
          </p:cNvSpPr>
          <p:nvPr/>
        </p:nvSpPr>
        <p:spPr bwMode="auto">
          <a:xfrm>
            <a:off x="245937" y="1397320"/>
            <a:ext cx="8724382"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0"/>
              <a:buChar char="v"/>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233363" indent="-233363" eaLnBrk="1" hangingPunct="1">
              <a:buFont typeface="Wingdings" charset="0"/>
              <a:buChar char="§"/>
            </a:pPr>
            <a:r>
              <a:rPr lang="en-US" b="0" dirty="0">
                <a:solidFill>
                  <a:srgbClr val="000000"/>
                </a:solidFill>
                <a:latin typeface="Calibri"/>
                <a:ea typeface="Calibri"/>
                <a:cs typeface="Calibri"/>
              </a:rPr>
              <a:t>Landsat 7 and 8 acquired </a:t>
            </a:r>
            <a:r>
              <a:rPr lang="en-US" dirty="0">
                <a:solidFill>
                  <a:srgbClr val="0000FF"/>
                </a:solidFill>
                <a:latin typeface="Calibri"/>
                <a:ea typeface="Calibri"/>
                <a:cs typeface="Calibri"/>
              </a:rPr>
              <a:t>71,587 images </a:t>
            </a:r>
            <a:r>
              <a:rPr lang="en-US" b="0" dirty="0">
                <a:solidFill>
                  <a:srgbClr val="000000"/>
                </a:solidFill>
                <a:latin typeface="Calibri"/>
                <a:ea typeface="Calibri"/>
                <a:cs typeface="Calibri"/>
              </a:rPr>
              <a:t>over 51 GFOI </a:t>
            </a:r>
            <a:br>
              <a:rPr lang="en-US" b="0" dirty="0">
                <a:solidFill>
                  <a:srgbClr val="000000"/>
                </a:solidFill>
                <a:latin typeface="Calibri"/>
                <a:ea typeface="Calibri"/>
                <a:cs typeface="Calibri"/>
              </a:rPr>
            </a:br>
            <a:r>
              <a:rPr lang="en-US" b="0" dirty="0">
                <a:solidFill>
                  <a:srgbClr val="000000"/>
                </a:solidFill>
                <a:latin typeface="Calibri"/>
                <a:ea typeface="Calibri"/>
                <a:cs typeface="Calibri"/>
              </a:rPr>
              <a:t>countries in 2013.  This includes only 8 months of L8 operation.</a:t>
            </a:r>
          </a:p>
          <a:p>
            <a:pPr marL="233363" indent="-233363" eaLnBrk="1" hangingPunct="1">
              <a:buFont typeface="Wingdings" charset="0"/>
              <a:buChar char="§"/>
            </a:pPr>
            <a:r>
              <a:rPr lang="en-US" dirty="0">
                <a:solidFill>
                  <a:srgbClr val="000000"/>
                </a:solidFill>
                <a:latin typeface="Calibri"/>
                <a:ea typeface="Calibri"/>
                <a:cs typeface="Calibri"/>
              </a:rPr>
              <a:t>30% </a:t>
            </a:r>
            <a:r>
              <a:rPr lang="en-US" b="0" dirty="0">
                <a:solidFill>
                  <a:srgbClr val="000000"/>
                </a:solidFill>
                <a:latin typeface="Calibri"/>
                <a:ea typeface="Calibri"/>
                <a:cs typeface="Calibri"/>
              </a:rPr>
              <a:t>of those scenes were &lt;10% cloudy, or nearly cloud-free.</a:t>
            </a:r>
          </a:p>
          <a:p>
            <a:pPr marL="233363" indent="-233363" eaLnBrk="1" hangingPunct="1">
              <a:buFont typeface="Wingdings" charset="0"/>
              <a:buChar char="§"/>
            </a:pPr>
            <a:r>
              <a:rPr lang="en-US" b="0" dirty="0">
                <a:solidFill>
                  <a:srgbClr val="000000"/>
                </a:solidFill>
                <a:latin typeface="Calibri"/>
                <a:ea typeface="Calibri"/>
                <a:cs typeface="Calibri"/>
              </a:rPr>
              <a:t>Only </a:t>
            </a:r>
            <a:r>
              <a:rPr lang="en-US" dirty="0">
                <a:solidFill>
                  <a:srgbClr val="000000"/>
                </a:solidFill>
                <a:latin typeface="Calibri"/>
                <a:ea typeface="Calibri"/>
                <a:cs typeface="Calibri"/>
              </a:rPr>
              <a:t>6%</a:t>
            </a:r>
            <a:r>
              <a:rPr lang="en-US" b="0" dirty="0">
                <a:solidFill>
                  <a:srgbClr val="000000"/>
                </a:solidFill>
                <a:latin typeface="Calibri"/>
                <a:ea typeface="Calibri"/>
                <a:cs typeface="Calibri"/>
              </a:rPr>
              <a:t> of the 2287 scene locations had </a:t>
            </a:r>
            <a:r>
              <a:rPr lang="en-US" b="0" dirty="0">
                <a:solidFill>
                  <a:srgbClr val="FF0000"/>
                </a:solidFill>
                <a:latin typeface="Calibri"/>
                <a:ea typeface="Calibri"/>
                <a:cs typeface="Calibri"/>
              </a:rPr>
              <a:t>moderate</a:t>
            </a:r>
            <a:r>
              <a:rPr lang="en-US" b="0" dirty="0">
                <a:solidFill>
                  <a:srgbClr val="000000"/>
                </a:solidFill>
                <a:latin typeface="Calibri"/>
                <a:ea typeface="Calibri"/>
                <a:cs typeface="Calibri"/>
              </a:rPr>
              <a:t> cloud problems where pixel mining could potentially be used to create cloud-free mosaics.</a:t>
            </a:r>
          </a:p>
          <a:p>
            <a:pPr marL="233363" indent="-233363" eaLnBrk="1" hangingPunct="1">
              <a:buFont typeface="Wingdings" charset="0"/>
              <a:buChar char="§"/>
            </a:pPr>
            <a:r>
              <a:rPr lang="en-US" b="0" dirty="0">
                <a:solidFill>
                  <a:srgbClr val="000000"/>
                </a:solidFill>
                <a:latin typeface="Calibri"/>
                <a:ea typeface="Calibri"/>
                <a:cs typeface="Calibri"/>
              </a:rPr>
              <a:t>Only </a:t>
            </a:r>
            <a:r>
              <a:rPr lang="en-US" dirty="0">
                <a:solidFill>
                  <a:srgbClr val="000000"/>
                </a:solidFill>
                <a:latin typeface="Calibri"/>
                <a:ea typeface="Calibri"/>
                <a:cs typeface="Calibri"/>
              </a:rPr>
              <a:t>1% </a:t>
            </a:r>
            <a:r>
              <a:rPr lang="en-US" b="0" dirty="0">
                <a:solidFill>
                  <a:srgbClr val="000000"/>
                </a:solidFill>
                <a:latin typeface="Calibri"/>
                <a:ea typeface="Calibri"/>
                <a:cs typeface="Calibri"/>
              </a:rPr>
              <a:t>of the 2287 scene locations had </a:t>
            </a:r>
            <a:r>
              <a:rPr lang="en-US" b="0" dirty="0">
                <a:solidFill>
                  <a:srgbClr val="FF0000"/>
                </a:solidFill>
                <a:latin typeface="Calibri"/>
                <a:ea typeface="Calibri"/>
                <a:cs typeface="Calibri"/>
              </a:rPr>
              <a:t>severe</a:t>
            </a:r>
            <a:r>
              <a:rPr lang="en-US" b="0" dirty="0">
                <a:solidFill>
                  <a:srgbClr val="000000"/>
                </a:solidFill>
                <a:latin typeface="Calibri"/>
                <a:ea typeface="Calibri"/>
                <a:cs typeface="Calibri"/>
              </a:rPr>
              <a:t> cloud problems. These locations will need to consider alternative data sources.</a:t>
            </a:r>
          </a:p>
          <a:p>
            <a:pPr marL="233363" indent="-233363" eaLnBrk="1" hangingPunct="1">
              <a:buFont typeface="Wingdings" charset="0"/>
              <a:buChar char="§"/>
            </a:pPr>
            <a:r>
              <a:rPr lang="en-US" b="0" dirty="0">
                <a:solidFill>
                  <a:srgbClr val="000000"/>
                </a:solidFill>
                <a:latin typeface="Calibri"/>
                <a:ea typeface="Calibri"/>
                <a:cs typeface="Calibri"/>
              </a:rPr>
              <a:t>The </a:t>
            </a:r>
            <a:r>
              <a:rPr lang="en-US" dirty="0">
                <a:solidFill>
                  <a:srgbClr val="000000"/>
                </a:solidFill>
                <a:latin typeface="Calibri"/>
                <a:ea typeface="Calibri"/>
                <a:cs typeface="Calibri"/>
              </a:rPr>
              <a:t>10 countries </a:t>
            </a:r>
            <a:r>
              <a:rPr lang="en-US" b="0" dirty="0">
                <a:solidFill>
                  <a:srgbClr val="000000"/>
                </a:solidFill>
                <a:latin typeface="Calibri"/>
                <a:ea typeface="Calibri"/>
                <a:cs typeface="Calibri"/>
              </a:rPr>
              <a:t>with severe cloud issues were:</a:t>
            </a:r>
            <a:br>
              <a:rPr lang="en-US" b="0" dirty="0">
                <a:solidFill>
                  <a:srgbClr val="000000"/>
                </a:solidFill>
                <a:latin typeface="Calibri"/>
                <a:ea typeface="Calibri"/>
                <a:cs typeface="Calibri"/>
              </a:rPr>
            </a:br>
            <a:r>
              <a:rPr lang="en-US" b="0" dirty="0">
                <a:solidFill>
                  <a:srgbClr val="000001"/>
                </a:solidFill>
                <a:latin typeface="Calibri"/>
                <a:ea typeface="Calibri"/>
                <a:cs typeface="Calibri"/>
              </a:rPr>
              <a:t>Colombia, Ecuador, Gabon, Cameroon, Indonesia, </a:t>
            </a:r>
            <a:br>
              <a:rPr lang="en-US" b="0" dirty="0">
                <a:solidFill>
                  <a:srgbClr val="000001"/>
                </a:solidFill>
                <a:latin typeface="Calibri"/>
                <a:ea typeface="Calibri"/>
                <a:cs typeface="Calibri"/>
              </a:rPr>
            </a:br>
            <a:r>
              <a:rPr lang="en-US" b="0" dirty="0">
                <a:solidFill>
                  <a:srgbClr val="000001"/>
                </a:solidFill>
                <a:latin typeface="Calibri"/>
                <a:ea typeface="Calibri"/>
                <a:cs typeface="Calibri"/>
              </a:rPr>
              <a:t>Papua New Guinea, Congo, Nigeria, Panama, Peru</a:t>
            </a:r>
          </a:p>
          <a:p>
            <a:pPr marL="233363" indent="-233363" eaLnBrk="1" hangingPunct="1">
              <a:buFont typeface="Wingdings" charset="0"/>
              <a:buChar char="§"/>
            </a:pPr>
            <a:r>
              <a:rPr lang="en-US" b="0" dirty="0">
                <a:solidFill>
                  <a:srgbClr val="000001"/>
                </a:solidFill>
                <a:latin typeface="Calibri"/>
                <a:ea typeface="Calibri"/>
                <a:cs typeface="Calibri"/>
              </a:rPr>
              <a:t>The current Landsat Element-1 coverage will achieve </a:t>
            </a:r>
            <a:r>
              <a:rPr lang="en-US" dirty="0">
                <a:solidFill>
                  <a:srgbClr val="000001"/>
                </a:solidFill>
                <a:latin typeface="Calibri"/>
                <a:ea typeface="Calibri"/>
                <a:cs typeface="Calibri"/>
              </a:rPr>
              <a:t>99% </a:t>
            </a:r>
            <a:r>
              <a:rPr lang="en-US" b="0" dirty="0">
                <a:solidFill>
                  <a:srgbClr val="000001"/>
                </a:solidFill>
                <a:latin typeface="Calibri"/>
                <a:ea typeface="Calibri"/>
                <a:cs typeface="Calibri"/>
              </a:rPr>
              <a:t>of the GFOI data goals, assuming some minor pixel mining.</a:t>
            </a:r>
          </a:p>
        </p:txBody>
      </p:sp>
    </p:spTree>
    <p:extLst>
      <p:ext uri="{BB962C8B-B14F-4D97-AF65-F5344CB8AC3E}">
        <p14:creationId xmlns:p14="http://schemas.microsoft.com/office/powerpoint/2010/main" val="23791071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algn="r" eaLnBrk="1" hangingPunct="1"/>
            <a:r>
              <a:rPr lang="en-US" dirty="0">
                <a:latin typeface="Tahoma" charset="0"/>
                <a:ea typeface="ＭＳ Ｐゴシック" charset="0"/>
                <a:cs typeface="ＭＳ Ｐゴシック" charset="0"/>
              </a:rPr>
              <a:t>Example for Ecuador</a:t>
            </a:r>
            <a:endParaRPr lang="en-US" sz="3600" b="0" dirty="0">
              <a:solidFill>
                <a:srgbClr val="FFD799"/>
              </a:solidFill>
              <a:latin typeface="Tahoma" charset="0"/>
              <a:ea typeface="ＭＳ Ｐゴシック" charset="0"/>
              <a:cs typeface="ＭＳ Ｐゴシック" charset="0"/>
            </a:endParaRPr>
          </a:p>
        </p:txBody>
      </p:sp>
      <p:sp>
        <p:nvSpPr>
          <p:cNvPr id="80899" name="Slide Number Placeholder 5"/>
          <p:cNvSpPr>
            <a:spLocks noGrp="1"/>
          </p:cNvSpPr>
          <p:nvPr>
            <p:ph type="sldNum" sz="quarter" idx="10"/>
          </p:nvPr>
        </p:nvSpPr>
        <p:spPr bwMode="auto">
          <a:xfrm>
            <a:off x="7231063"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5</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3" name="Picture 2"/>
          <p:cNvPicPr>
            <a:picLocks noChangeAspect="1"/>
          </p:cNvPicPr>
          <p:nvPr/>
        </p:nvPicPr>
        <p:blipFill>
          <a:blip r:embed="rId3"/>
          <a:stretch>
            <a:fillRect/>
          </a:stretch>
        </p:blipFill>
        <p:spPr>
          <a:xfrm>
            <a:off x="251508" y="1499840"/>
            <a:ext cx="8733740" cy="3354757"/>
          </a:xfrm>
          <a:prstGeom prst="rect">
            <a:avLst/>
          </a:prstGeom>
        </p:spPr>
      </p:pic>
      <p:sp>
        <p:nvSpPr>
          <p:cNvPr id="8" name="Content Placeholder 2"/>
          <p:cNvSpPr>
            <a:spLocks noGrp="1"/>
          </p:cNvSpPr>
          <p:nvPr>
            <p:ph idx="1"/>
          </p:nvPr>
        </p:nvSpPr>
        <p:spPr>
          <a:xfrm>
            <a:off x="188616" y="4964972"/>
            <a:ext cx="8851252" cy="1435828"/>
          </a:xfrm>
        </p:spPr>
        <p:txBody>
          <a:bodyPr/>
          <a:lstStyle/>
          <a:p>
            <a:pPr marL="342900" lvl="1" indent="-342900" eaLnBrk="1" hangingPunct="1"/>
            <a:r>
              <a:rPr lang="en-US" sz="2000" dirty="0">
                <a:solidFill>
                  <a:srgbClr val="FF0000"/>
                </a:solidFill>
                <a:latin typeface="Calibri"/>
                <a:ea typeface="Calibri"/>
                <a:cs typeface="Calibri"/>
              </a:rPr>
              <a:t>SEVERE</a:t>
            </a:r>
            <a:r>
              <a:rPr lang="en-US" sz="2000" b="0" dirty="0">
                <a:solidFill>
                  <a:srgbClr val="000001"/>
                </a:solidFill>
                <a:latin typeface="Calibri"/>
                <a:ea typeface="Calibri"/>
                <a:cs typeface="Calibri"/>
              </a:rPr>
              <a:t> Cloudiness:  4 scenes with NO clear-sky (&lt;10% cloud cover) acquisitions in 2013 and &lt;= 5 scenes with &lt;60% cloud cover.</a:t>
            </a:r>
          </a:p>
          <a:p>
            <a:pPr marL="342900" lvl="1" indent="-342900" eaLnBrk="1" hangingPunct="1"/>
            <a:r>
              <a:rPr lang="en-US" sz="2000" b="0" dirty="0">
                <a:solidFill>
                  <a:srgbClr val="000001"/>
                </a:solidFill>
                <a:latin typeface="Calibri"/>
                <a:ea typeface="Calibri"/>
                <a:cs typeface="Calibri"/>
              </a:rPr>
              <a:t>These scenes are considered EXTREMELY CLOUDY and would unlikely benefit from pixel mining.  </a:t>
            </a:r>
          </a:p>
        </p:txBody>
      </p:sp>
    </p:spTree>
    <p:extLst>
      <p:ext uri="{BB962C8B-B14F-4D97-AF65-F5344CB8AC3E}">
        <p14:creationId xmlns:p14="http://schemas.microsoft.com/office/powerpoint/2010/main" val="5194520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algn="r" eaLnBrk="1" hangingPunct="1"/>
            <a:r>
              <a:rPr lang="en-US" dirty="0">
                <a:latin typeface="Tahoma" charset="0"/>
                <a:ea typeface="ＭＳ Ｐゴシック" charset="0"/>
                <a:cs typeface="ＭＳ Ｐゴシック" charset="0"/>
              </a:rPr>
              <a:t>SDCG-4 Action 4-30</a:t>
            </a:r>
            <a:endParaRPr lang="en-US" sz="3600"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9376" y="1370013"/>
            <a:ext cx="8945562" cy="4914900"/>
          </a:xfrm>
        </p:spPr>
        <p:txBody>
          <a:bodyPr/>
          <a:lstStyle/>
          <a:p>
            <a:pPr marL="233363" indent="-233363" eaLnBrk="1" hangingPunct="1">
              <a:buFont typeface="Wingdings" charset="0"/>
              <a:buChar char="§"/>
            </a:pPr>
            <a:r>
              <a:rPr lang="en-US" sz="2200" dirty="0">
                <a:solidFill>
                  <a:schemeClr val="tx1"/>
                </a:solidFill>
                <a:latin typeface="Calibri" charset="0"/>
                <a:ea typeface="ＭＳ Ｐゴシック" charset="0"/>
                <a:cs typeface="Calibri" charset="0"/>
              </a:rPr>
              <a:t>SDCG-4-30:  </a:t>
            </a:r>
            <a:r>
              <a:rPr lang="en-US" sz="2000" b="0" dirty="0">
                <a:solidFill>
                  <a:srgbClr val="000000"/>
                </a:solidFill>
                <a:latin typeface="Calibri"/>
                <a:ea typeface="Calibri"/>
                <a:cs typeface="Calibri"/>
              </a:rPr>
              <a:t>SEO to do an analysis of RadarSat-2 ScanSAR coverage for early warning detection over Colombia first, and then consider and recommend further countries to analyze.</a:t>
            </a:r>
          </a:p>
          <a:p>
            <a:pPr marL="233363" indent="-233363" eaLnBrk="1" hangingPunct="1">
              <a:buFont typeface="Wingdings" charset="0"/>
              <a:buChar char="§"/>
            </a:pPr>
            <a:r>
              <a:rPr lang="en-US" sz="2000" dirty="0">
                <a:solidFill>
                  <a:srgbClr val="000000"/>
                </a:solidFill>
                <a:latin typeface="Calibri"/>
                <a:ea typeface="Calibri"/>
                <a:cs typeface="Calibri"/>
              </a:rPr>
              <a:t>ScanSAR Narrow </a:t>
            </a:r>
            <a:r>
              <a:rPr lang="en-US" sz="2000" b="0" dirty="0">
                <a:solidFill>
                  <a:srgbClr val="000000"/>
                </a:solidFill>
                <a:latin typeface="Calibri"/>
                <a:ea typeface="Calibri"/>
                <a:cs typeface="Calibri"/>
              </a:rPr>
              <a:t>(299 km swath) and </a:t>
            </a:r>
            <a:br>
              <a:rPr lang="en-US" sz="2000" b="0" dirty="0">
                <a:solidFill>
                  <a:srgbClr val="000000"/>
                </a:solidFill>
                <a:latin typeface="Calibri"/>
                <a:ea typeface="Calibri"/>
                <a:cs typeface="Calibri"/>
              </a:rPr>
            </a:br>
            <a:r>
              <a:rPr lang="en-US" sz="2000" dirty="0">
                <a:solidFill>
                  <a:srgbClr val="000000"/>
                </a:solidFill>
                <a:latin typeface="Calibri"/>
                <a:ea typeface="Calibri"/>
                <a:cs typeface="Calibri"/>
              </a:rPr>
              <a:t>ScanSAR Wide </a:t>
            </a:r>
            <a:r>
              <a:rPr lang="en-US" sz="2000" b="0" dirty="0">
                <a:solidFill>
                  <a:srgbClr val="000000"/>
                </a:solidFill>
                <a:latin typeface="Calibri"/>
                <a:ea typeface="Calibri"/>
                <a:cs typeface="Calibri"/>
              </a:rPr>
              <a:t>(508 km swath)</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Partial coverage of Colombia every ~1-2 days.</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Full coverage of Colombia every ~5 days </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(using both ascending and descending)</a:t>
            </a:r>
          </a:p>
          <a:p>
            <a:pPr marL="233363" indent="-233363" eaLnBrk="1" hangingPunct="1">
              <a:buFont typeface="Wingdings" charset="0"/>
              <a:buChar char="§"/>
            </a:pPr>
            <a:r>
              <a:rPr lang="en-US" sz="2000" dirty="0">
                <a:solidFill>
                  <a:srgbClr val="0000FF"/>
                </a:solidFill>
                <a:latin typeface="Calibri"/>
                <a:ea typeface="Calibri"/>
                <a:cs typeface="Calibri"/>
              </a:rPr>
              <a:t>Questions </a:t>
            </a:r>
            <a:r>
              <a:rPr lang="en-US" sz="2000" b="0" dirty="0">
                <a:solidFill>
                  <a:srgbClr val="000000"/>
                </a:solidFill>
                <a:latin typeface="Calibri"/>
                <a:ea typeface="Calibri"/>
                <a:cs typeface="Calibri"/>
              </a:rPr>
              <a:t>...</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Is 1 to 5 days reasonable </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timing for early warning detection? </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Can we use both ascending and </a:t>
            </a:r>
            <a:br>
              <a:rPr lang="en-US" sz="2000" b="0" dirty="0">
                <a:solidFill>
                  <a:srgbClr val="000000"/>
                </a:solidFill>
                <a:latin typeface="Calibri"/>
                <a:ea typeface="Calibri"/>
                <a:cs typeface="Calibri"/>
              </a:rPr>
            </a:br>
            <a:r>
              <a:rPr lang="en-US" sz="2000" b="0" dirty="0">
                <a:solidFill>
                  <a:srgbClr val="000000"/>
                </a:solidFill>
                <a:latin typeface="Calibri"/>
                <a:ea typeface="Calibri"/>
                <a:cs typeface="Calibri"/>
              </a:rPr>
              <a:t>descending paths?</a:t>
            </a:r>
            <a:endParaRPr lang="en-US" sz="2200" dirty="0">
              <a:solidFill>
                <a:schemeClr val="tx1"/>
              </a:solidFill>
              <a:latin typeface="Calibri" charset="0"/>
              <a:ea typeface="ＭＳ Ｐゴシック" charset="0"/>
              <a:cs typeface="Calibri" charset="0"/>
            </a:endParaRPr>
          </a:p>
        </p:txBody>
      </p:sp>
      <p:sp>
        <p:nvSpPr>
          <p:cNvPr id="80899" name="Slide Number Placeholder 5"/>
          <p:cNvSpPr>
            <a:spLocks noGrp="1"/>
          </p:cNvSpPr>
          <p:nvPr>
            <p:ph type="sldNum" sz="quarter" idx="10"/>
          </p:nvPr>
        </p:nvSpPr>
        <p:spPr bwMode="auto">
          <a:xfrm>
            <a:off x="7231063"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6</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80901" name="Content Placeholder 2"/>
          <p:cNvSpPr txBox="1">
            <a:spLocks/>
          </p:cNvSpPr>
          <p:nvPr/>
        </p:nvSpPr>
        <p:spPr bwMode="auto">
          <a:xfrm>
            <a:off x="5382943" y="5890363"/>
            <a:ext cx="3364196" cy="847775"/>
          </a:xfrm>
          <a:prstGeom prst="rect">
            <a:avLst/>
          </a:prstGeom>
          <a:solidFill>
            <a:srgbClr val="FFFFFF"/>
          </a:solidFill>
          <a:ln>
            <a:noFill/>
          </a:ln>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dirty="0">
                <a:solidFill>
                  <a:srgbClr val="000000"/>
                </a:solidFill>
                <a:latin typeface="Calibri" charset="0"/>
                <a:cs typeface="Calibri" charset="0"/>
              </a:rPr>
              <a:t>Example of ScanSAR (Narrow, 299 km swath) coverage for 5 days.  Ascending and Descending paths. </a:t>
            </a:r>
          </a:p>
        </p:txBody>
      </p:sp>
      <p:pic>
        <p:nvPicPr>
          <p:cNvPr id="3" name="Picture 2"/>
          <p:cNvPicPr>
            <a:picLocks noChangeAspect="1"/>
          </p:cNvPicPr>
          <p:nvPr/>
        </p:nvPicPr>
        <p:blipFill>
          <a:blip r:embed="rId3"/>
          <a:stretch>
            <a:fillRect/>
          </a:stretch>
        </p:blipFill>
        <p:spPr>
          <a:xfrm>
            <a:off x="5408861" y="2208526"/>
            <a:ext cx="3425177" cy="3642963"/>
          </a:xfrm>
          <a:prstGeom prst="rect">
            <a:avLst/>
          </a:prstGeom>
        </p:spPr>
      </p:pic>
    </p:spTree>
    <p:extLst>
      <p:ext uri="{BB962C8B-B14F-4D97-AF65-F5344CB8AC3E}">
        <p14:creationId xmlns:p14="http://schemas.microsoft.com/office/powerpoint/2010/main" val="39030496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450384" y="39351"/>
            <a:ext cx="6952689" cy="523220"/>
          </a:xfrm>
        </p:spPr>
        <p:txBody>
          <a:bodyPr wrap="square">
            <a:spAutoFit/>
          </a:bodyPr>
          <a:lstStyle/>
          <a:p>
            <a:pPr algn="l" eaLnBrk="1" hangingPunct="1"/>
            <a:r>
              <a:rPr lang="en-US" sz="2800" dirty="0">
                <a:latin typeface="Tahoma" charset="0"/>
                <a:ea typeface="ＭＳ Ｐゴシック" charset="0"/>
                <a:cs typeface="ＭＳ Ｐゴシック" charset="0"/>
              </a:rPr>
              <a:t>CEOS MIM Database </a:t>
            </a:r>
            <a:endParaRPr lang="en-US" b="0" dirty="0">
              <a:solidFill>
                <a:srgbClr val="FFD799"/>
              </a:solidFill>
              <a:latin typeface="Tahoma" charset="0"/>
              <a:ea typeface="ＭＳ Ｐゴシック" charset="0"/>
              <a:cs typeface="ＭＳ Ｐゴシック" charset="0"/>
            </a:endParaRPr>
          </a:p>
        </p:txBody>
      </p:sp>
      <p:sp>
        <p:nvSpPr>
          <p:cNvPr id="78850" name="Content Placeholder 2"/>
          <p:cNvSpPr>
            <a:spLocks noGrp="1"/>
          </p:cNvSpPr>
          <p:nvPr>
            <p:ph idx="1"/>
          </p:nvPr>
        </p:nvSpPr>
        <p:spPr>
          <a:xfrm>
            <a:off x="79375" y="1370013"/>
            <a:ext cx="3582988" cy="5141794"/>
          </a:xfrm>
        </p:spPr>
        <p:txBody>
          <a:bodyPr/>
          <a:lstStyle/>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CEOS Mission, Instruments and Measurements (MIM) Database is the “official” database of agency missions (now and in the future).</a:t>
            </a:r>
          </a:p>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Developed by ESA, with support from the CEOS SEO.</a:t>
            </a:r>
          </a:p>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Details about agencies, launch dates, orbital parameters, instrument parameters (i.e., swath, bands, resolution, accuracy), measurement applications, data access websites.</a:t>
            </a:r>
          </a:p>
          <a:p>
            <a:pPr marL="169863" indent="-169863" eaLnBrk="1" hangingPunct="1">
              <a:buFont typeface="Wingdings" charset="0"/>
              <a:buChar char="§"/>
            </a:pPr>
            <a:r>
              <a:rPr lang="en-US" sz="1900" b="0" dirty="0">
                <a:solidFill>
                  <a:schemeClr val="tx1"/>
                </a:solidFill>
                <a:latin typeface="Calibri" charset="0"/>
                <a:ea typeface="ＭＳ Ｐゴシック" charset="0"/>
                <a:cs typeface="Calibri" charset="0"/>
              </a:rPr>
              <a:t>The community utilizes the MIM as the “best” site for Earth mission information.</a:t>
            </a:r>
          </a:p>
        </p:txBody>
      </p:sp>
      <p:sp>
        <p:nvSpPr>
          <p:cNvPr id="78851"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7E7DD0-163F-F84A-A573-C9C8C8DE8784}" type="slidenum">
              <a:rPr lang="en-US" sz="1200">
                <a:solidFill>
                  <a:srgbClr val="002569"/>
                </a:solidFill>
                <a:latin typeface="Calibri" charset="0"/>
                <a:cs typeface="Arial" charset="0"/>
              </a:rPr>
              <a:pPr/>
              <a:t>7</a:t>
            </a:fld>
            <a:endParaRPr lang="en-US" sz="1200" dirty="0">
              <a:solidFill>
                <a:srgbClr val="002569"/>
              </a:solidFill>
              <a:latin typeface="Calibri" charset="0"/>
              <a:cs typeface="Arial" charset="0"/>
            </a:endParaRPr>
          </a:p>
        </p:txBody>
      </p:sp>
      <p:sp>
        <p:nvSpPr>
          <p:cNvPr id="78852" name="TextBox 10"/>
          <p:cNvSpPr txBox="1">
            <a:spLocks noChangeArrowheads="1"/>
          </p:cNvSpPr>
          <p:nvPr/>
        </p:nvSpPr>
        <p:spPr bwMode="auto">
          <a:xfrm>
            <a:off x="3885643" y="1612900"/>
            <a:ext cx="5021262"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C62FF"/>
                </a:solidFill>
                <a:latin typeface="Calibri" charset="0"/>
                <a:cs typeface="Calibri" charset="0"/>
              </a:rPr>
              <a:t>CEOS MIM Database</a:t>
            </a:r>
            <a:r>
              <a:rPr lang="en-US" dirty="0">
                <a:latin typeface="Calibri" charset="0"/>
                <a:cs typeface="Calibri" charset="0"/>
              </a:rPr>
              <a:t/>
            </a:r>
            <a:br>
              <a:rPr lang="en-US" dirty="0">
                <a:latin typeface="Calibri" charset="0"/>
                <a:cs typeface="Calibri" charset="0"/>
              </a:rPr>
            </a:br>
            <a:r>
              <a:rPr lang="en-US" dirty="0">
                <a:latin typeface="Calibri" charset="0"/>
                <a:cs typeface="Calibri" charset="0"/>
              </a:rPr>
              <a:t>Includes </a:t>
            </a:r>
            <a:r>
              <a:rPr lang="en-US" b="1" dirty="0">
                <a:latin typeface="Calibri" charset="0"/>
                <a:cs typeface="Calibri" charset="0"/>
              </a:rPr>
              <a:t>259</a:t>
            </a:r>
            <a:r>
              <a:rPr lang="en-US" dirty="0">
                <a:latin typeface="Calibri" charset="0"/>
                <a:cs typeface="Calibri" charset="0"/>
              </a:rPr>
              <a:t> CEOS missions </a:t>
            </a:r>
            <a:br>
              <a:rPr lang="en-US" dirty="0">
                <a:latin typeface="Calibri" charset="0"/>
                <a:cs typeface="Calibri" charset="0"/>
              </a:rPr>
            </a:br>
            <a:r>
              <a:rPr lang="en-US" dirty="0">
                <a:latin typeface="Calibri" charset="0"/>
                <a:cs typeface="Calibri" charset="0"/>
              </a:rPr>
              <a:t>(past, present and future)</a:t>
            </a:r>
            <a:endParaRPr lang="en-US" b="1" dirty="0">
              <a:latin typeface="Calibri" charset="0"/>
              <a:cs typeface="Calibri" charset="0"/>
            </a:endParaRPr>
          </a:p>
        </p:txBody>
      </p:sp>
      <p:sp>
        <p:nvSpPr>
          <p:cNvPr id="78853" name="TextBox 7"/>
          <p:cNvSpPr txBox="1">
            <a:spLocks noChangeArrowheads="1"/>
          </p:cNvSpPr>
          <p:nvPr/>
        </p:nvSpPr>
        <p:spPr bwMode="auto">
          <a:xfrm>
            <a:off x="1212797" y="492786"/>
            <a:ext cx="4815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FF00"/>
                </a:solidFill>
                <a:latin typeface="Tahoma" charset="0"/>
                <a:cs typeface="Tahoma" charset="0"/>
              </a:rPr>
              <a:t>database.eohandbook.com</a:t>
            </a:r>
          </a:p>
        </p:txBody>
      </p:sp>
      <p:pic>
        <p:nvPicPr>
          <p:cNvPr id="2" name="Picture 1"/>
          <p:cNvPicPr>
            <a:picLocks noChangeAspect="1"/>
          </p:cNvPicPr>
          <p:nvPr/>
        </p:nvPicPr>
        <p:blipFill>
          <a:blip r:embed="rId3"/>
          <a:stretch>
            <a:fillRect/>
          </a:stretch>
        </p:blipFill>
        <p:spPr>
          <a:xfrm>
            <a:off x="3823664" y="3029124"/>
            <a:ext cx="5206035" cy="2618330"/>
          </a:xfrm>
          <a:prstGeom prst="rect">
            <a:avLst/>
          </a:prstGeom>
        </p:spPr>
      </p:pic>
    </p:spTree>
    <p:extLst>
      <p:ext uri="{BB962C8B-B14F-4D97-AF65-F5344CB8AC3E}">
        <p14:creationId xmlns:p14="http://schemas.microsoft.com/office/powerpoint/2010/main" val="19809183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7010400" y="4876800"/>
            <a:ext cx="2133600" cy="476250"/>
          </a:xfrm>
          <a:prstGeom prst="rect">
            <a:avLst/>
          </a:prstGeom>
        </p:spPr>
        <p:txBody>
          <a:bodyPr/>
          <a:lstStyle/>
          <a:p>
            <a:fld id="{3D0EC9DF-8AFA-4CF4-BE8A-7061D6B51C4F}" type="slidenum">
              <a:rPr lang="en-US"/>
              <a:pPr/>
              <a:t>8</a:t>
            </a:fld>
            <a:endParaRPr lang="en-US" dirty="0"/>
          </a:p>
        </p:txBody>
      </p:sp>
      <p:sp>
        <p:nvSpPr>
          <p:cNvPr id="82946" name="Rectangle 2"/>
          <p:cNvSpPr>
            <a:spLocks noGrp="1" noChangeArrowheads="1"/>
          </p:cNvSpPr>
          <p:nvPr>
            <p:ph type="body" idx="4294967295"/>
          </p:nvPr>
        </p:nvSpPr>
        <p:spPr>
          <a:xfrm>
            <a:off x="164187" y="1450047"/>
            <a:ext cx="8839200" cy="5103152"/>
          </a:xfrm>
        </p:spPr>
        <p:txBody>
          <a:bodyPr/>
          <a:lstStyle/>
          <a:p>
            <a:pPr marL="225425" indent="-225425">
              <a:lnSpc>
                <a:spcPct val="80000"/>
              </a:lnSpc>
              <a:spcAft>
                <a:spcPts val="600"/>
              </a:spcAft>
            </a:pPr>
            <a:r>
              <a:rPr lang="en-US" sz="2000" b="0" dirty="0">
                <a:solidFill>
                  <a:srgbClr val="000001"/>
                </a:solidFill>
              </a:rPr>
              <a:t>CEOS agencies curently operate 109 missions and 286 instruments.</a:t>
            </a:r>
          </a:p>
          <a:p>
            <a:pPr marL="225425" indent="-225425">
              <a:lnSpc>
                <a:spcPct val="80000"/>
              </a:lnSpc>
              <a:spcAft>
                <a:spcPts val="600"/>
              </a:spcAft>
            </a:pPr>
            <a:r>
              <a:rPr lang="en-US" sz="2000" b="0" dirty="0">
                <a:solidFill>
                  <a:srgbClr val="000001"/>
                </a:solidFill>
              </a:rPr>
              <a:t>2013 = 8 CEOS launches + one failure (CBERS-3)</a:t>
            </a:r>
          </a:p>
          <a:p>
            <a:pPr marL="625475" lvl="1" indent="-225425">
              <a:lnSpc>
                <a:spcPct val="80000"/>
              </a:lnSpc>
              <a:spcAft>
                <a:spcPts val="600"/>
              </a:spcAft>
            </a:pPr>
            <a:r>
              <a:rPr lang="en-US" sz="1600" b="0" dirty="0">
                <a:solidFill>
                  <a:srgbClr val="000001"/>
                </a:solidFill>
              </a:rPr>
              <a:t>NASA/USGS – Landsat 8</a:t>
            </a:r>
          </a:p>
          <a:p>
            <a:pPr marL="625475" lvl="1" indent="-225425">
              <a:lnSpc>
                <a:spcPct val="80000"/>
              </a:lnSpc>
              <a:spcAft>
                <a:spcPts val="600"/>
              </a:spcAft>
            </a:pPr>
            <a:r>
              <a:rPr lang="en-US" sz="1600" b="0" dirty="0">
                <a:solidFill>
                  <a:srgbClr val="000001"/>
                </a:solidFill>
              </a:rPr>
              <a:t>ESA – Proba-V and SWARM</a:t>
            </a:r>
          </a:p>
          <a:p>
            <a:pPr marL="625475" lvl="1" indent="-225425">
              <a:lnSpc>
                <a:spcPct val="80000"/>
              </a:lnSpc>
              <a:spcAft>
                <a:spcPts val="600"/>
              </a:spcAft>
            </a:pPr>
            <a:r>
              <a:rPr lang="en-US" sz="1600" b="0" dirty="0">
                <a:solidFill>
                  <a:srgbClr val="000001"/>
                </a:solidFill>
              </a:rPr>
              <a:t>ISRO – SARAL and INSAT-3D</a:t>
            </a:r>
          </a:p>
          <a:p>
            <a:pPr marL="625475" lvl="1" indent="-225425">
              <a:lnSpc>
                <a:spcPct val="80000"/>
              </a:lnSpc>
              <a:spcAft>
                <a:spcPts val="600"/>
              </a:spcAft>
            </a:pPr>
            <a:r>
              <a:rPr lang="en-US" sz="1600" b="0" dirty="0">
                <a:solidFill>
                  <a:srgbClr val="000001"/>
                </a:solidFill>
              </a:rPr>
              <a:t>Vietnam – VNREDSat-1A</a:t>
            </a:r>
          </a:p>
          <a:p>
            <a:pPr marL="625475" lvl="1" indent="-225425">
              <a:lnSpc>
                <a:spcPct val="80000"/>
              </a:lnSpc>
              <a:spcAft>
                <a:spcPts val="600"/>
              </a:spcAft>
            </a:pPr>
            <a:r>
              <a:rPr lang="en-US" sz="1600" b="0" dirty="0">
                <a:solidFill>
                  <a:srgbClr val="000001"/>
                </a:solidFill>
              </a:rPr>
              <a:t>KARI – KOMPSAT-5</a:t>
            </a:r>
          </a:p>
          <a:p>
            <a:pPr marL="625475" lvl="1" indent="-225425">
              <a:lnSpc>
                <a:spcPct val="80000"/>
              </a:lnSpc>
              <a:spcAft>
                <a:spcPts val="600"/>
              </a:spcAft>
            </a:pPr>
            <a:r>
              <a:rPr lang="en-US" sz="1600" b="0" dirty="0">
                <a:solidFill>
                  <a:srgbClr val="000001"/>
                </a:solidFill>
              </a:rPr>
              <a:t>NSMC/CMA China – FY-3C</a:t>
            </a:r>
            <a:endParaRPr lang="en-US" sz="2000" b="0" dirty="0">
              <a:solidFill>
                <a:srgbClr val="000001"/>
              </a:solidFill>
            </a:endParaRPr>
          </a:p>
          <a:p>
            <a:pPr marL="225425" indent="-225425">
              <a:lnSpc>
                <a:spcPct val="80000"/>
              </a:lnSpc>
              <a:spcAft>
                <a:spcPts val="600"/>
              </a:spcAft>
            </a:pPr>
            <a:r>
              <a:rPr lang="en-US" sz="2000" b="0" dirty="0">
                <a:solidFill>
                  <a:srgbClr val="000001"/>
                </a:solidFill>
              </a:rPr>
              <a:t>2014 = 8 planned CEOS launches</a:t>
            </a:r>
          </a:p>
          <a:p>
            <a:pPr marL="625475" lvl="1" indent="-225425">
              <a:lnSpc>
                <a:spcPct val="80000"/>
              </a:lnSpc>
              <a:spcAft>
                <a:spcPts val="600"/>
              </a:spcAft>
            </a:pPr>
            <a:r>
              <a:rPr lang="en-US" sz="1600" b="0" dirty="0">
                <a:solidFill>
                  <a:srgbClr val="000001"/>
                </a:solidFill>
              </a:rPr>
              <a:t>ESA – Sentinel-1A</a:t>
            </a:r>
          </a:p>
          <a:p>
            <a:pPr marL="625475" lvl="1" indent="-225425">
              <a:lnSpc>
                <a:spcPct val="80000"/>
              </a:lnSpc>
              <a:spcAft>
                <a:spcPts val="600"/>
              </a:spcAft>
            </a:pPr>
            <a:r>
              <a:rPr lang="en-US" sz="1600" b="0" dirty="0">
                <a:solidFill>
                  <a:srgbClr val="000001"/>
                </a:solidFill>
              </a:rPr>
              <a:t>NASA – GPM Core, OCO-2, SMAP</a:t>
            </a:r>
          </a:p>
          <a:p>
            <a:pPr marL="625475" lvl="1" indent="-225425">
              <a:lnSpc>
                <a:spcPct val="80000"/>
              </a:lnSpc>
              <a:spcAft>
                <a:spcPts val="600"/>
              </a:spcAft>
            </a:pPr>
            <a:r>
              <a:rPr lang="en-US" sz="1600" b="0" dirty="0">
                <a:solidFill>
                  <a:srgbClr val="000001"/>
                </a:solidFill>
              </a:rPr>
              <a:t>JAXA – ALOS-2</a:t>
            </a:r>
          </a:p>
          <a:p>
            <a:pPr marL="625475" lvl="1" indent="-225425">
              <a:lnSpc>
                <a:spcPct val="80000"/>
              </a:lnSpc>
              <a:spcAft>
                <a:spcPts val="600"/>
              </a:spcAft>
            </a:pPr>
            <a:r>
              <a:rPr lang="en-US" sz="1600" b="0" dirty="0">
                <a:solidFill>
                  <a:srgbClr val="000001"/>
                </a:solidFill>
              </a:rPr>
              <a:t>INPE/China – CBERS-4</a:t>
            </a:r>
          </a:p>
          <a:p>
            <a:pPr marL="625475" lvl="1" indent="-225425">
              <a:lnSpc>
                <a:spcPct val="80000"/>
              </a:lnSpc>
              <a:spcAft>
                <a:spcPts val="600"/>
              </a:spcAft>
            </a:pPr>
            <a:r>
              <a:rPr lang="en-US" sz="1600" b="0" dirty="0">
                <a:solidFill>
                  <a:srgbClr val="000001"/>
                </a:solidFill>
              </a:rPr>
              <a:t>KARI – KOMPSAT-3A</a:t>
            </a:r>
          </a:p>
          <a:p>
            <a:pPr marL="625475" lvl="1" indent="-225425">
              <a:lnSpc>
                <a:spcPct val="80000"/>
              </a:lnSpc>
              <a:spcAft>
                <a:spcPts val="600"/>
              </a:spcAft>
            </a:pPr>
            <a:r>
              <a:rPr lang="en-US" sz="1600" b="0" dirty="0">
                <a:solidFill>
                  <a:srgbClr val="000001"/>
                </a:solidFill>
              </a:rPr>
              <a:t>CNES - VENUS</a:t>
            </a:r>
          </a:p>
          <a:p>
            <a:pPr marL="225425" indent="-225425">
              <a:lnSpc>
                <a:spcPct val="80000"/>
              </a:lnSpc>
              <a:spcAft>
                <a:spcPts val="600"/>
              </a:spcAft>
            </a:pPr>
            <a:endParaRPr lang="en-US" sz="2000" b="0" dirty="0">
              <a:solidFill>
                <a:srgbClr val="000001"/>
              </a:solidFill>
            </a:endParaRPr>
          </a:p>
        </p:txBody>
      </p:sp>
      <p:sp>
        <p:nvSpPr>
          <p:cNvPr id="82949" name="Rectangle 5"/>
          <p:cNvSpPr>
            <a:spLocks noChangeArrowheads="1"/>
          </p:cNvSpPr>
          <p:nvPr/>
        </p:nvSpPr>
        <p:spPr bwMode="auto">
          <a:xfrm>
            <a:off x="2667000" y="0"/>
            <a:ext cx="6477000" cy="762000"/>
          </a:xfrm>
          <a:prstGeom prst="rect">
            <a:avLst/>
          </a:prstGeom>
          <a:noFill/>
          <a:ln w="9525">
            <a:noFill/>
            <a:miter lim="800000"/>
            <a:headEnd/>
            <a:tailEnd/>
          </a:ln>
          <a:effectLst/>
        </p:spPr>
        <p:txBody>
          <a:bodyPr anchor="ctr"/>
          <a:lstStyle/>
          <a:p>
            <a:pPr algn="r"/>
            <a:r>
              <a:rPr lang="en-US" sz="3600" b="1" dirty="0">
                <a:solidFill>
                  <a:schemeClr val="bg1"/>
                </a:solidFill>
              </a:rPr>
              <a:t>CEOS Missions</a:t>
            </a:r>
          </a:p>
        </p:txBody>
      </p:sp>
      <p:pic>
        <p:nvPicPr>
          <p:cNvPr id="2" name="Picture 1"/>
          <p:cNvPicPr>
            <a:picLocks noChangeAspect="1"/>
          </p:cNvPicPr>
          <p:nvPr/>
        </p:nvPicPr>
        <p:blipFill>
          <a:blip r:embed="rId3"/>
          <a:stretch>
            <a:fillRect/>
          </a:stretch>
        </p:blipFill>
        <p:spPr>
          <a:xfrm>
            <a:off x="5062430" y="2434234"/>
            <a:ext cx="3429000" cy="1920240"/>
          </a:xfrm>
          <a:prstGeom prst="rect">
            <a:avLst/>
          </a:prstGeom>
        </p:spPr>
      </p:pic>
      <p:pic>
        <p:nvPicPr>
          <p:cNvPr id="3" name="Picture 2"/>
          <p:cNvPicPr>
            <a:picLocks noChangeAspect="1"/>
          </p:cNvPicPr>
          <p:nvPr/>
        </p:nvPicPr>
        <p:blipFill>
          <a:blip r:embed="rId4"/>
          <a:stretch>
            <a:fillRect/>
          </a:stretch>
        </p:blipFill>
        <p:spPr>
          <a:xfrm>
            <a:off x="5486400" y="4547836"/>
            <a:ext cx="2677263" cy="2005363"/>
          </a:xfrm>
          <a:prstGeom prst="rect">
            <a:avLst/>
          </a:prstGeom>
        </p:spPr>
      </p:pic>
    </p:spTree>
    <p:extLst>
      <p:ext uri="{BB962C8B-B14F-4D97-AF65-F5344CB8AC3E}">
        <p14:creationId xmlns:p14="http://schemas.microsoft.com/office/powerpoint/2010/main" val="411858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4294967295"/>
          </p:nvPr>
        </p:nvSpPr>
        <p:spPr>
          <a:xfrm>
            <a:off x="7278737" y="6567055"/>
            <a:ext cx="1639186" cy="205885"/>
          </a:xfrm>
          <a:prstGeom prst="rect">
            <a:avLst/>
          </a:prstGeom>
        </p:spPr>
        <p:txBody>
          <a:bodyPr/>
          <a:lstStyle/>
          <a:p>
            <a:fld id="{685D9731-F711-4403-8BC4-60A829C86C9C}" type="slidenum">
              <a:rPr lang="en-US" smtClean="0"/>
              <a:pPr/>
              <a:t>9</a:t>
            </a:fld>
            <a:endParaRPr lang="en-US" dirty="0" smtClean="0"/>
          </a:p>
        </p:txBody>
      </p:sp>
      <p:sp>
        <p:nvSpPr>
          <p:cNvPr id="3075" name="Title 1"/>
          <p:cNvSpPr>
            <a:spLocks noGrp="1"/>
          </p:cNvSpPr>
          <p:nvPr>
            <p:ph type="title"/>
          </p:nvPr>
        </p:nvSpPr>
        <p:spPr>
          <a:xfrm>
            <a:off x="1592900" y="68395"/>
            <a:ext cx="6930656" cy="501650"/>
          </a:xfrm>
        </p:spPr>
        <p:txBody>
          <a:bodyPr/>
          <a:lstStyle/>
          <a:p>
            <a:pPr algn="l"/>
            <a:r>
              <a:rPr lang="en-US" dirty="0" smtClean="0"/>
              <a:t>Data Policy Study and Portal</a:t>
            </a:r>
          </a:p>
        </p:txBody>
      </p:sp>
      <p:sp>
        <p:nvSpPr>
          <p:cNvPr id="11" name="Rectangle 3"/>
          <p:cNvSpPr txBox="1">
            <a:spLocks noChangeArrowheads="1"/>
          </p:cNvSpPr>
          <p:nvPr/>
        </p:nvSpPr>
        <p:spPr bwMode="auto">
          <a:xfrm>
            <a:off x="55968" y="1394570"/>
            <a:ext cx="4558543" cy="5054600"/>
          </a:xfrm>
          <a:prstGeom prst="rect">
            <a:avLst/>
          </a:prstGeom>
          <a:noFill/>
          <a:ln w="9525">
            <a:noFill/>
            <a:miter lim="800000"/>
            <a:headEnd/>
            <a:tailEnd/>
          </a:ln>
          <a:effectLst/>
        </p:spPr>
        <p:txBody>
          <a:bodyPr/>
          <a:lstStyle/>
          <a:p>
            <a:pPr marL="107950" lvl="1" indent="11113">
              <a:spcBef>
                <a:spcPct val="20000"/>
              </a:spcBef>
              <a:buClr>
                <a:srgbClr val="3B812F"/>
              </a:buClr>
              <a:buSzPct val="60000"/>
              <a:defRPr/>
            </a:pPr>
            <a:r>
              <a:rPr lang="en-US" sz="2000" b="1" kern="0" dirty="0">
                <a:solidFill>
                  <a:srgbClr val="0000FF"/>
                </a:solidFill>
                <a:latin typeface="Arial"/>
              </a:rPr>
              <a:t>107 Missions, </a:t>
            </a:r>
            <a:br>
              <a:rPr lang="en-US" sz="2000" b="1" kern="0" dirty="0">
                <a:solidFill>
                  <a:srgbClr val="0000FF"/>
                </a:solidFill>
                <a:latin typeface="Arial"/>
              </a:rPr>
            </a:br>
            <a:r>
              <a:rPr lang="en-US" sz="2000" b="1" kern="0" dirty="0">
                <a:solidFill>
                  <a:srgbClr val="0000FF"/>
                </a:solidFill>
                <a:latin typeface="Arial"/>
              </a:rPr>
              <a:t>292 Mission-Instrument </a:t>
            </a:r>
            <a:r>
              <a:rPr lang="en-US" sz="2000" b="1" kern="0" dirty="0" smtClean="0">
                <a:solidFill>
                  <a:srgbClr val="0000FF"/>
                </a:solidFill>
                <a:latin typeface="Arial"/>
              </a:rPr>
              <a:t>Pairs,</a:t>
            </a:r>
            <a:br>
              <a:rPr lang="en-US" sz="2000" b="1" kern="0" dirty="0" smtClean="0">
                <a:solidFill>
                  <a:srgbClr val="0000FF"/>
                </a:solidFill>
                <a:latin typeface="Arial"/>
              </a:rPr>
            </a:br>
            <a:r>
              <a:rPr lang="en-US" sz="2000" b="1" kern="0" dirty="0" smtClean="0">
                <a:solidFill>
                  <a:srgbClr val="0000FF"/>
                </a:solidFill>
                <a:latin typeface="Arial"/>
              </a:rPr>
              <a:t>from </a:t>
            </a:r>
            <a:r>
              <a:rPr lang="en-US" sz="2000" b="1" kern="0" dirty="0">
                <a:solidFill>
                  <a:srgbClr val="0000FF"/>
                </a:solidFill>
                <a:latin typeface="Arial"/>
              </a:rPr>
              <a:t>26 </a:t>
            </a:r>
            <a:r>
              <a:rPr lang="en-US" sz="2000" b="1" kern="0" dirty="0" smtClean="0">
                <a:solidFill>
                  <a:srgbClr val="0000FF"/>
                </a:solidFill>
                <a:latin typeface="Arial"/>
              </a:rPr>
              <a:t>CEOS Agencies</a:t>
            </a:r>
            <a:r>
              <a:rPr lang="en-US" sz="2000" kern="0" dirty="0" smtClean="0">
                <a:solidFill>
                  <a:srgbClr val="0000FF"/>
                </a:solidFill>
                <a:latin typeface="Arial"/>
              </a:rPr>
              <a:t> </a:t>
            </a:r>
            <a:endParaRPr lang="en-US" sz="2000" b="1" kern="0" dirty="0">
              <a:solidFill>
                <a:srgbClr val="000000"/>
              </a:solidFill>
              <a:latin typeface="Arial"/>
            </a:endParaRPr>
          </a:p>
          <a:p>
            <a:pPr marL="515938"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Open (no registration) = 47%</a:t>
            </a:r>
          </a:p>
          <a:p>
            <a:pPr marL="515938"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Open (simple registration) = 21%</a:t>
            </a:r>
          </a:p>
          <a:p>
            <a:pPr marL="515938"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Open (advanced approval) = 5%</a:t>
            </a:r>
          </a:p>
          <a:p>
            <a:pPr marL="515938"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Restricted = 22%</a:t>
            </a:r>
          </a:p>
          <a:p>
            <a:pPr marL="515938" lvl="1" indent="-228600">
              <a:spcBef>
                <a:spcPct val="20000"/>
              </a:spcBef>
              <a:buClr>
                <a:srgbClr val="3B812F"/>
              </a:buClr>
              <a:buSzPct val="60000"/>
              <a:buFont typeface="Wingdings" pitchFamily="2" charset="2"/>
              <a:buChar char="q"/>
              <a:defRPr/>
            </a:pPr>
            <a:r>
              <a:rPr lang="en-US" sz="2000" kern="0" dirty="0">
                <a:solidFill>
                  <a:srgbClr val="000000"/>
                </a:solidFill>
                <a:latin typeface="Arial"/>
              </a:rPr>
              <a:t>Unknown = 5%</a:t>
            </a:r>
          </a:p>
          <a:p>
            <a:pPr marL="515938" lvl="1" indent="-396875">
              <a:spcBef>
                <a:spcPct val="20000"/>
              </a:spcBef>
              <a:buClr>
                <a:srgbClr val="3B812F"/>
              </a:buClr>
              <a:buSzPct val="60000"/>
              <a:defRPr/>
            </a:pPr>
            <a:r>
              <a:rPr lang="en-US" sz="2000" b="1" kern="0" dirty="0">
                <a:solidFill>
                  <a:srgbClr val="000000"/>
                </a:solidFill>
                <a:latin typeface="Arial"/>
              </a:rPr>
              <a:t>Comments</a:t>
            </a:r>
            <a:endParaRPr lang="en-AU" sz="2000" b="1" kern="0" dirty="0">
              <a:solidFill>
                <a:srgbClr val="000000"/>
              </a:solidFill>
              <a:latin typeface="Arial"/>
            </a:endParaRPr>
          </a:p>
          <a:p>
            <a:pPr marL="515938" lvl="1" indent="-228600">
              <a:spcBef>
                <a:spcPct val="20000"/>
              </a:spcBef>
              <a:buClr>
                <a:srgbClr val="3B812F"/>
              </a:buClr>
              <a:buSzPct val="60000"/>
              <a:buFont typeface="Wingdings" pitchFamily="2" charset="2"/>
              <a:buChar char="q"/>
              <a:defRPr/>
            </a:pPr>
            <a:r>
              <a:rPr lang="en-AU" sz="2000" b="1" kern="0" dirty="0">
                <a:solidFill>
                  <a:srgbClr val="FF0000"/>
                </a:solidFill>
                <a:latin typeface="Arial"/>
              </a:rPr>
              <a:t>73%</a:t>
            </a:r>
            <a:r>
              <a:rPr lang="en-AU" sz="2000" kern="0" dirty="0">
                <a:solidFill>
                  <a:srgbClr val="000000"/>
                </a:solidFill>
                <a:latin typeface="Arial"/>
              </a:rPr>
              <a:t> of CEOS mission data</a:t>
            </a:r>
            <a:br>
              <a:rPr lang="en-AU" sz="2000" kern="0" dirty="0">
                <a:solidFill>
                  <a:srgbClr val="000000"/>
                </a:solidFill>
                <a:latin typeface="Arial"/>
              </a:rPr>
            </a:br>
            <a:r>
              <a:rPr lang="en-AU" sz="2000" kern="0" dirty="0">
                <a:solidFill>
                  <a:srgbClr val="000000"/>
                </a:solidFill>
                <a:latin typeface="Arial"/>
              </a:rPr>
              <a:t>is OPEN and accessible. This </a:t>
            </a:r>
            <a:r>
              <a:rPr lang="en-AU" sz="2000" kern="0" dirty="0" smtClean="0">
                <a:solidFill>
                  <a:srgbClr val="000000"/>
                </a:solidFill>
                <a:latin typeface="Arial"/>
              </a:rPr>
              <a:t>includes all </a:t>
            </a:r>
            <a:r>
              <a:rPr lang="en-AU" sz="2000" kern="0" dirty="0">
                <a:solidFill>
                  <a:srgbClr val="000000"/>
                </a:solidFill>
                <a:latin typeface="Arial"/>
              </a:rPr>
              <a:t>missions </a:t>
            </a:r>
            <a:r>
              <a:rPr lang="en-AU" sz="2000" kern="0" dirty="0" smtClean="0">
                <a:solidFill>
                  <a:srgbClr val="000000"/>
                </a:solidFill>
                <a:latin typeface="Arial"/>
              </a:rPr>
              <a:t>since </a:t>
            </a:r>
            <a:r>
              <a:rPr lang="en-AU" sz="2000" kern="0" dirty="0">
                <a:solidFill>
                  <a:srgbClr val="000000"/>
                </a:solidFill>
                <a:latin typeface="Arial"/>
              </a:rPr>
              <a:t>2000.</a:t>
            </a:r>
            <a:endParaRPr lang="en-AU" sz="2000" b="1" kern="0" dirty="0">
              <a:solidFill>
                <a:srgbClr val="FF0000"/>
              </a:solidFill>
              <a:latin typeface="Arial"/>
            </a:endParaRPr>
          </a:p>
          <a:p>
            <a:pPr marL="515938" lvl="1" indent="-228600">
              <a:spcBef>
                <a:spcPct val="20000"/>
              </a:spcBef>
              <a:buClr>
                <a:srgbClr val="3B812F"/>
              </a:buClr>
              <a:buSzPct val="60000"/>
              <a:buFont typeface="Wingdings" pitchFamily="2" charset="2"/>
              <a:buChar char="q"/>
              <a:defRPr/>
            </a:pPr>
            <a:endParaRPr lang="en-AU" sz="2000" kern="0" dirty="0">
              <a:solidFill>
                <a:srgbClr val="000000"/>
              </a:solidFill>
              <a:latin typeface="Arial"/>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558" y="1568833"/>
            <a:ext cx="4130230" cy="225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255015" y="520700"/>
            <a:ext cx="4801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FF00"/>
                </a:solidFill>
                <a:latin typeface="Tahoma" charset="0"/>
                <a:cs typeface="Tahoma" charset="0"/>
              </a:rPr>
              <a:t>www.ceos-datapolicy.org</a:t>
            </a:r>
          </a:p>
        </p:txBody>
      </p:sp>
    </p:spTree>
    <p:extLst>
      <p:ext uri="{BB962C8B-B14F-4D97-AF65-F5344CB8AC3E}">
        <p14:creationId xmlns:p14="http://schemas.microsoft.com/office/powerpoint/2010/main" val="20033468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3562</TotalTime>
  <Words>2198</Words>
  <Application>Microsoft Macintosh PowerPoint</Application>
  <PresentationFormat>On-screen Show (4:3)</PresentationFormat>
  <Paragraphs>248</Paragraphs>
  <Slides>31</Slides>
  <Notes>31</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4_EUM_template_v03</vt:lpstr>
      <vt:lpstr>5_EUM_template_v03</vt:lpstr>
      <vt:lpstr>7_EUM_template_v03</vt:lpstr>
      <vt:lpstr>6_EUM_template_v03</vt:lpstr>
      <vt:lpstr>PowerPoint Presentation</vt:lpstr>
      <vt:lpstr>PowerPoint Presentation</vt:lpstr>
      <vt:lpstr>SDCG-4 Action 4-11</vt:lpstr>
      <vt:lpstr>2013 Coverage Summary</vt:lpstr>
      <vt:lpstr>Example for Ecuador</vt:lpstr>
      <vt:lpstr>SDCG-4 Action 4-30</vt:lpstr>
      <vt:lpstr>CEOS MIM Database </vt:lpstr>
      <vt:lpstr>PowerPoint Presentation</vt:lpstr>
      <vt:lpstr>Data Policy Study and Portal</vt:lpstr>
      <vt:lpstr>CEOS Visualization Environment (COVE)</vt:lpstr>
      <vt:lpstr>New Features in COVE</vt:lpstr>
      <vt:lpstr>SPOT-6 and Pleaides-1A in COVE </vt:lpstr>
      <vt:lpstr>Coverage Analyzer Tool</vt:lpstr>
      <vt:lpstr>USGS GloVis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 2: Space Data Services Why do we need such a system? </vt:lpstr>
      <vt:lpstr>Element 2: Questions and Answers </vt:lpstr>
      <vt:lpstr>Space Data Services:  Concept</vt:lpstr>
      <vt:lpstr>SDMS Pilot Project for FAO</vt:lpstr>
      <vt:lpstr>Some Questions for Discussion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Brian Killough</cp:lastModifiedBy>
  <cp:revision>417</cp:revision>
  <cp:lastPrinted>2013-07-23T19:08:48Z</cp:lastPrinted>
  <dcterms:created xsi:type="dcterms:W3CDTF">2011-11-16T09:23:13Z</dcterms:created>
  <dcterms:modified xsi:type="dcterms:W3CDTF">2014-02-24T13:42:59Z</dcterms:modified>
</cp:coreProperties>
</file>