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3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6" r:id="rId10"/>
    <p:sldId id="415" r:id="rId11"/>
    <p:sldId id="414" r:id="rId12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20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20/02/2014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20/02/2014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SDCG-5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ESA/ESRIN, </a:t>
            </a:r>
            <a:r>
              <a:rPr lang="en-US" sz="1200" b="1" dirty="0" err="1" smtClean="0">
                <a:solidFill>
                  <a:schemeClr val="tx2"/>
                </a:solidFill>
              </a:rPr>
              <a:t>Frascati</a:t>
            </a:r>
            <a:r>
              <a:rPr lang="en-US" sz="1200" b="1" dirty="0" smtClean="0">
                <a:solidFill>
                  <a:schemeClr val="tx2"/>
                </a:solidFill>
              </a:rPr>
              <a:t>, Italy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February 24-26, 2014</a:t>
            </a:r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SDCG-5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ESA/ESRIN, </a:t>
            </a:r>
            <a:r>
              <a:rPr lang="en-US" sz="1200" b="1" dirty="0" err="1" smtClean="0">
                <a:solidFill>
                  <a:schemeClr val="tx2"/>
                </a:solidFill>
              </a:rPr>
              <a:t>Frascati</a:t>
            </a:r>
            <a:r>
              <a:rPr lang="en-US" sz="1200" b="1" dirty="0" smtClean="0">
                <a:solidFill>
                  <a:schemeClr val="tx2"/>
                </a:solidFill>
              </a:rPr>
              <a:t>, Italy</a:t>
            </a:r>
          </a:p>
          <a:p>
            <a:pPr algn="ctr"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February 24-26, 2014</a:t>
            </a:r>
            <a:endParaRPr lang="en-US" sz="1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5175"/>
            <a:ext cx="7561263" cy="6477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524000"/>
            <a:ext cx="7561263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0BD66-B306-0E46-A775-CB470884E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3B420-8BED-DC4B-8214-B4C68CE9B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6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SDCG-4</a:t>
            </a:r>
          </a:p>
          <a:p>
            <a:pPr>
              <a:defRPr/>
            </a:pPr>
            <a:r>
              <a:rPr lang="en-US"/>
              <a:t> Caltech, Pasadena, CA USA</a:t>
            </a:r>
          </a:p>
          <a:p>
            <a:pPr>
              <a:defRPr/>
            </a:pPr>
            <a:r>
              <a:rPr lang="en-US"/>
              <a:t>Sept 4-6,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754063" y="849313"/>
            <a:ext cx="7772400" cy="1470025"/>
          </a:xfrm>
        </p:spPr>
        <p:txBody>
          <a:bodyPr/>
          <a:lstStyle/>
          <a:p>
            <a:r>
              <a:rPr lang="en-GB">
                <a:solidFill>
                  <a:srgbClr val="558ED5"/>
                </a:solidFill>
                <a:latin typeface="Calibri" charset="0"/>
                <a:ea typeface="ＭＳ Ｐゴシック" charset="0"/>
                <a:cs typeface="ＭＳ Ｐゴシック" charset="0"/>
              </a:rPr>
              <a:t>Session 5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377950" y="2027238"/>
            <a:ext cx="6400800" cy="1752600"/>
          </a:xfrm>
        </p:spPr>
        <p:txBody>
          <a:bodyPr/>
          <a:lstStyle/>
          <a:p>
            <a:r>
              <a:rPr lang="en-GB">
                <a:solidFill>
                  <a:srgbClr val="8EB4E3"/>
                </a:solidFill>
                <a:latin typeface="Calibri" charset="0"/>
                <a:ea typeface="ＭＳ Ｐゴシック" charset="0"/>
                <a:cs typeface="ＭＳ Ｐゴシック" charset="0"/>
              </a:rPr>
              <a:t>CEOS SDCG Role</a:t>
            </a:r>
          </a:p>
          <a:p>
            <a:r>
              <a:rPr lang="en-GB">
                <a:solidFill>
                  <a:srgbClr val="8EB4E3"/>
                </a:solidFill>
                <a:latin typeface="Calibri" charset="0"/>
                <a:ea typeface="ＭＳ Ｐゴシック" charset="0"/>
                <a:cs typeface="ＭＳ Ｐゴシック" charset="0"/>
              </a:rPr>
              <a:t>&amp; GFOI Space Data Services</a:t>
            </a:r>
          </a:p>
          <a:p>
            <a:endParaRPr lang="en-GB">
              <a:solidFill>
                <a:srgbClr val="8EB4E3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GB">
                <a:solidFill>
                  <a:srgbClr val="8EB4E3"/>
                </a:solidFill>
                <a:latin typeface="Calibri" charset="0"/>
                <a:ea typeface="ＭＳ Ｐゴシック" charset="0"/>
                <a:cs typeface="ＭＳ Ｐゴシック" charset="0"/>
              </a:rPr>
              <a:t>S Ward</a:t>
            </a:r>
          </a:p>
          <a:p>
            <a:endParaRPr lang="en-GB">
              <a:solidFill>
                <a:srgbClr val="8EB4E3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572000" y="43259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4216400" y="433546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779" y="3462291"/>
            <a:ext cx="1829658" cy="258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162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GFOI Space Data Services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Draft paper circulated for consultation </a:t>
            </a:r>
          </a:p>
          <a:p>
            <a:pPr eaLnBrk="1" hangingPunct="1"/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Looking for feedback from countries</a:t>
            </a:r>
          </a:p>
          <a:p>
            <a:pPr eaLnBrk="1" hangingPunct="1"/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SDCG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-5 an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opportunity to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shape the nature of the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GFOI Space Data Services to meet actual needs</a:t>
            </a:r>
          </a:p>
          <a:p>
            <a:pPr eaLnBrk="1" hangingPunct="1"/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Please include feedback at every opportunity during your national reports</a:t>
            </a:r>
          </a:p>
          <a:p>
            <a:pPr eaLnBrk="1" hangingPunct="1"/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And provide further written comments to SDCG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EXEC</a:t>
            </a:r>
            <a:endParaRPr lang="en-AU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Questions?</a:t>
            </a:r>
            <a:endParaRPr lang="en-AU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endParaRPr lang="en-AU" sz="1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6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Methods and Guidance Documentation (MGD)</a:t>
            </a:r>
            <a:endParaRPr lang="en-US" sz="4000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The other main GFOI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deliverable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besides space data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GFOI involves application of the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MGD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in unison with the space data supply </a:t>
            </a:r>
            <a:endParaRPr lang="en-US" sz="28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Available from the GFOI website and </a:t>
            </a:r>
            <a:r>
              <a:rPr lang="en-US" sz="2800" dirty="0" err="1" smtClean="0">
                <a:latin typeface="Calibri" charset="0"/>
                <a:ea typeface="ＭＳ Ｐゴシック" charset="0"/>
                <a:cs typeface="ＭＳ Ｐゴシック" charset="0"/>
              </a:rPr>
              <a:t>Programme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Office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43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SDCG role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Committee on Earth Observation Satellites (CEOS) ..</a:t>
            </a:r>
            <a:r>
              <a:rPr lang="en-US" sz="2000" i="1">
                <a:latin typeface="Calibri" charset="0"/>
                <a:ea typeface="ＭＳ Ｐゴシック" charset="0"/>
                <a:cs typeface="ＭＳ Ｐゴシック" charset="0"/>
              </a:rPr>
              <a:t>”accepts responsibility for …coordination of the regular and routine (systematic) observations and measurements for effective reporting – ensuring continuity of data supply for maintenance of time series and consistent reporting through GFOI”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CEOS established a dedicated Space Data Coordination Group (SDCG) for GFOI in late 2011 as part of </a:t>
            </a:r>
            <a:r>
              <a:rPr lang="en-US" sz="2000" b="1">
                <a:latin typeface="Calibri" charset="0"/>
                <a:ea typeface="ＭＳ Ｐゴシック" charset="0"/>
                <a:cs typeface="ＭＳ Ｐゴシック" charset="0"/>
              </a:rPr>
              <a:t>THE CEOS STRATEGY FOR SPACE DATA COVERAGE AND CONTINUITY IN SUPPORT OF THE GEO GLOBAL FOREST OBSERVATIONS INITIATIVE (GFOI) AND FOREST CARBON TRACKING (FCT) TASK </a:t>
            </a:r>
            <a:endParaRPr lang="en-US" sz="200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sz="2000" i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0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CEOS Data Strategy for GFOI</a:t>
            </a:r>
          </a:p>
        </p:txBody>
      </p:sp>
      <p:sp>
        <p:nvSpPr>
          <p:cNvPr id="3078" name="Rectangle 3"/>
          <p:cNvSpPr txBox="1">
            <a:spLocks noChangeArrowheads="1"/>
          </p:cNvSpPr>
          <p:nvPr/>
        </p:nvSpPr>
        <p:spPr bwMode="auto">
          <a:xfrm>
            <a:off x="457200" y="1981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AU" sz="2000" b="1">
                <a:solidFill>
                  <a:schemeClr val="tx2"/>
                </a:solidFill>
                <a:latin typeface="Tahoma" charset="0"/>
              </a:rPr>
              <a:t>Element 1: </a:t>
            </a:r>
            <a:r>
              <a:rPr lang="en-GB" sz="2000">
                <a:solidFill>
                  <a:schemeClr val="tx2"/>
                </a:solidFill>
                <a:latin typeface="Tahoma" charset="0"/>
              </a:rPr>
              <a:t>A baseline, coordinated global data acquisition strategy involving a number of ‘core data streams’ that can be used free-of-charge for GFOI purposes. This will involve systematic and sustained wall-to-wall acquisitions of forested areas globally </a:t>
            </a:r>
          </a:p>
          <a:p>
            <a:pPr eaLnBrk="1" hangingPunct="1">
              <a:buFont typeface="Arial" charset="0"/>
              <a:buChar char="•"/>
            </a:pPr>
            <a:endParaRPr lang="en-GB" sz="2000">
              <a:solidFill>
                <a:schemeClr val="tx2"/>
              </a:solidFill>
              <a:latin typeface="Tahom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000" b="1">
                <a:solidFill>
                  <a:schemeClr val="tx2"/>
                </a:solidFill>
                <a:latin typeface="Tahoma" charset="0"/>
              </a:rPr>
              <a:t>Element 2</a:t>
            </a:r>
            <a:r>
              <a:rPr lang="en-GB" sz="2000">
                <a:solidFill>
                  <a:schemeClr val="tx2"/>
                </a:solidFill>
                <a:latin typeface="Tahoma" charset="0"/>
              </a:rPr>
              <a:t>: A coordinated strategy for national data acquisitions </a:t>
            </a:r>
          </a:p>
          <a:p>
            <a:pPr eaLnBrk="1" hangingPunct="1">
              <a:buFont typeface="Arial" charset="0"/>
              <a:buChar char="•"/>
            </a:pPr>
            <a:endParaRPr lang="en-GB" sz="2000">
              <a:solidFill>
                <a:schemeClr val="tx2"/>
              </a:solidFill>
              <a:latin typeface="Tahoma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GB" sz="2000" b="1">
                <a:solidFill>
                  <a:schemeClr val="tx2"/>
                </a:solidFill>
                <a:latin typeface="Tahoma" charset="0"/>
              </a:rPr>
              <a:t>Element 3: </a:t>
            </a:r>
            <a:r>
              <a:rPr lang="en-GB" sz="2000">
                <a:solidFill>
                  <a:schemeClr val="tx2"/>
                </a:solidFill>
                <a:latin typeface="Tahoma" charset="0"/>
              </a:rPr>
              <a:t>Data supply in support of the FCT activities, including in support of: the science studies assisting the development and evolution of the GEO-branded methods and protocol documents for GFOI</a:t>
            </a:r>
            <a:endParaRPr lang="en-AU" sz="2000">
              <a:solidFill>
                <a:schemeClr val="tx2"/>
              </a:solidFill>
              <a:latin typeface="Tahoma" charset="0"/>
            </a:endParaRPr>
          </a:p>
          <a:p>
            <a:pPr lvl="1" eaLnBrk="1" hangingPunct="1">
              <a:buFont typeface="Lucida Grande" charset="0"/>
              <a:buChar char="-"/>
            </a:pPr>
            <a:endParaRPr lang="en-AU" u="sng">
              <a:solidFill>
                <a:schemeClr val="tx2"/>
              </a:solidFill>
              <a:latin typeface="Tahoma" charset="0"/>
            </a:endParaRPr>
          </a:p>
          <a:p>
            <a:pPr lvl="1" eaLnBrk="1" hangingPunct="1">
              <a:buFont typeface="Lucida Grande" charset="0"/>
              <a:buChar char="-"/>
            </a:pPr>
            <a:endParaRPr lang="en-AU" u="sng">
              <a:solidFill>
                <a:schemeClr val="tx2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7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charset="0"/>
              </a:rPr>
              <a:t>Core Data Streams</a:t>
            </a:r>
          </a:p>
        </p:txBody>
      </p:sp>
      <p:pic>
        <p:nvPicPr>
          <p:cNvPr id="2" name="Picture 1" descr="satellite-supply-Jan-2014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96" y="1176527"/>
            <a:ext cx="6917164" cy="48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23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01675"/>
            <a:ext cx="7561263" cy="647700"/>
          </a:xfrm>
        </p:spPr>
        <p:txBody>
          <a:bodyPr/>
          <a:lstStyle/>
          <a:p>
            <a:pPr algn="l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Global baseline coverage plan</a:t>
            </a:r>
          </a:p>
        </p:txBody>
      </p:sp>
      <p:graphicFrame>
        <p:nvGraphicFramePr>
          <p:cNvPr id="105538" name="Group 66"/>
          <p:cNvGraphicFramePr>
            <a:graphicFrameLocks noGrp="1"/>
          </p:cNvGraphicFramePr>
          <p:nvPr>
            <p:ph idx="1"/>
          </p:nvPr>
        </p:nvGraphicFramePr>
        <p:xfrm>
          <a:off x="69850" y="1524000"/>
          <a:ext cx="8634413" cy="5091114"/>
        </p:xfrm>
        <a:graphic>
          <a:graphicData uri="http://schemas.openxmlformats.org/drawingml/2006/table">
            <a:tbl>
              <a:tblPr/>
              <a:tblGrid>
                <a:gridCol w="1346200"/>
                <a:gridCol w="1589088"/>
                <a:gridCol w="1617662"/>
                <a:gridCol w="1778000"/>
                <a:gridCol w="863600"/>
                <a:gridCol w="693738"/>
                <a:gridCol w="746125"/>
              </a:tblGrid>
              <a:tr h="685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Americas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Africa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Asia &amp; Pacific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Number of Countries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Area (Mkm</a:t>
                      </a:r>
                      <a:r>
                        <a:rPr kumimoji="0" lang="en-GB" sz="13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2</a:t>
                      </a: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)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Total Area (Mkm</a:t>
                      </a:r>
                      <a:r>
                        <a:rPr kumimoji="0" lang="en-GB" sz="13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2</a:t>
                      </a: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)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0827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2013: Geo-FCT NDs and GFOI Participating Countries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Brazil, Columbia, Costa Rica, Ecuador, Guyana, Mexico, Peru, Panama, 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Cameroon, Democratic Republic of the Congo, United Republic of Tanzania,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Cambodia, Indonesia, Nepal, Viet Nam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15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20.5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205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5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2014: </a:t>
                      </a:r>
                      <a:b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</a:b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UN-REDD National Programme Countries</a:t>
                      </a:r>
                      <a:b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</a:b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/>
                      </a:r>
                      <a:b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</a:b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WB-FCPF PCs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/>
                      </a:r>
                      <a:b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</a:br>
                      <a:r>
                        <a:rPr kumimoji="0" lang="en-GB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CD-REDD project countries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Argentina, Bolivia (Plurinational State of), Chile, El Salvador, Guatemala, Honduras, Nicaragua, Paraguay, Suriname, Uruguay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Algeria, Central African Republic, Congo, Ethiopia, Gabon, Ghana, Kenya, Liberia, Madagascar, Morocco, Mozambique, Nigeria, South Africa, Tunisia, Uganda, Zambia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Bhutan, Kyrgyzstan, Lao People</a:t>
                      </a: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Unicode MS" charset="0"/>
                          <a:cs typeface="Times New Roman" charset="0"/>
                        </a:rPr>
                        <a:t>’</a:t>
                      </a: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s Democratic Republic, Papua New Guinea, Philippines, Solomon Islands, Sri Lanka, Tajikistan, Thailand, Vanuatu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36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18.5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39.0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64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2015:</a:t>
                      </a:r>
                      <a:b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</a:b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UN-REDD &amp; FCPF Partner countries</a:t>
                      </a:r>
                      <a:b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</a:b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/>
                      </a:r>
                      <a:b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</a:b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Other pan-tropical countries</a:t>
                      </a:r>
                      <a: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/>
                      </a:r>
                      <a:br>
                        <a:rPr kumimoji="0" lang="en-GB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</a:b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Belize, Dominican Republic, Jamaica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Benin, Burkina Faso, Burundi, Chad, Côte d'Ivoire, South Sudan, Sudan, Togo,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Bangladesh, Fiji, Malaysia, Mongolia, Myanmar, Pakistan,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17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9.0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48.0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2016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All remaining countries globally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127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84.8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charset="0"/>
                          <a:ea typeface="Arial Unicode MS" charset="0"/>
                          <a:cs typeface="Times New Roman" charset="0"/>
                        </a:rPr>
                        <a:t>132.8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47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4000" cy="58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084263"/>
            <a:ext cx="7561263" cy="328612"/>
          </a:xfrm>
        </p:spPr>
        <p:txBody>
          <a:bodyPr/>
          <a:lstStyle/>
          <a:p>
            <a:r>
              <a:rPr lang="en-GB">
                <a:latin typeface="Arial Narrow" charset="0"/>
                <a:ea typeface="ＭＳ Ｐゴシック" charset="0"/>
                <a:cs typeface="ＭＳ Ｐゴシック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00577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8863"/>
            <a:ext cx="9144000" cy="579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1090613"/>
            <a:ext cx="7561263" cy="322262"/>
          </a:xfrm>
        </p:spPr>
        <p:txBody>
          <a:bodyPr/>
          <a:lstStyle/>
          <a:p>
            <a:r>
              <a:rPr lang="en-GB">
                <a:latin typeface="Arial Narrow" charset="0"/>
                <a:ea typeface="ＭＳ Ｐゴシック" charset="0"/>
                <a:cs typeface="ＭＳ Ｐゴシック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80943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Element 2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sz="2000">
                <a:latin typeface="Calibri" charset="0"/>
                <a:ea typeface="ＭＳ Ｐゴシック" charset="0"/>
                <a:cs typeface="ＭＳ Ｐゴシック" charset="0"/>
              </a:rPr>
              <a:t>Global baseline is a statement of capability &amp; facilitates global policy</a:t>
            </a:r>
          </a:p>
          <a:p>
            <a:pPr eaLnBrk="1" hangingPunct="1"/>
            <a:endParaRPr lang="en-AU" sz="20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AU" sz="2000">
                <a:latin typeface="Calibri" charset="0"/>
                <a:ea typeface="ＭＳ Ｐゴシック" charset="0"/>
                <a:cs typeface="ＭＳ Ｐゴシック" charset="0"/>
              </a:rPr>
              <a:t>Element 2 requires national needs of individual governments to be explored and coverage to be guaranteed in detail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sz="2000">
                <a:latin typeface="Calibri" charset="0"/>
                <a:ea typeface="ＭＳ Ｐゴシック" charset="0"/>
              </a:rPr>
              <a:t>Take account of readiness and existing activities – strategy may be modified if readiness not confirmed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sz="2000">
                <a:latin typeface="Calibri" charset="0"/>
                <a:ea typeface="ＭＳ Ｐゴシック" charset="0"/>
              </a:rPr>
              <a:t>Engagement of relevant institutions in-country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sz="2000">
                <a:latin typeface="Calibri" charset="0"/>
                <a:ea typeface="ＭＳ Ｐゴシック" charset="0"/>
              </a:rPr>
              <a:t>Establish supply channels and arrangements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sz="2000">
                <a:latin typeface="Calibri" charset="0"/>
                <a:ea typeface="ＭＳ Ｐゴシック" charset="0"/>
              </a:rPr>
              <a:t>Practical data coverage strategy and detailed plan for the immediate year ahead</a:t>
            </a:r>
          </a:p>
          <a:p>
            <a:pPr lvl="1" eaLnBrk="1" hangingPunct="1">
              <a:buFont typeface="Arial" charset="0"/>
              <a:buChar char="•"/>
            </a:pPr>
            <a:r>
              <a:rPr lang="en-AU" sz="2000">
                <a:latin typeface="Calibri" charset="0"/>
                <a:ea typeface="ＭＳ Ｐゴシック" charset="0"/>
              </a:rPr>
              <a:t>Identify role for non-core data streams, engage suppliers</a:t>
            </a:r>
          </a:p>
        </p:txBody>
      </p:sp>
    </p:spTree>
    <p:extLst>
      <p:ext uri="{BB962C8B-B14F-4D97-AF65-F5344CB8AC3E}">
        <p14:creationId xmlns:p14="http://schemas.microsoft.com/office/powerpoint/2010/main" val="232298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GFOI Space Data Services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9325" cy="4525963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Regional GFOI Space Data Workshops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Impartial national space data needs assessment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National historical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coverage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reports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Ensured on-going coverage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Core data delivery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2800" dirty="0">
                <a:latin typeface="Calibri" charset="0"/>
                <a:ea typeface="ＭＳ Ｐゴシック" charset="0"/>
                <a:cs typeface="ＭＳ Ｐゴシック" charset="0"/>
              </a:rPr>
              <a:t>Cloud storage, processing and analysis of satellite </a:t>
            </a:r>
            <a:r>
              <a:rPr lang="en-GB" sz="2800" dirty="0" smtClean="0">
                <a:latin typeface="Calibri" charset="0"/>
                <a:ea typeface="ＭＳ Ｐゴシック" charset="0"/>
                <a:cs typeface="ＭＳ Ｐゴシック" charset="0"/>
              </a:rPr>
              <a:t>data</a:t>
            </a:r>
          </a:p>
          <a:p>
            <a:pPr lvl="1" indent="-342900" eaLnBrk="1" hangingPunct="1">
              <a:defRPr/>
            </a:pPr>
            <a:r>
              <a:rPr lang="en-GB" sz="2400" dirty="0" smtClean="0">
                <a:latin typeface="Calibri" charset="0"/>
                <a:ea typeface="ＭＳ Ｐゴシック" charset="0"/>
                <a:cs typeface="ＭＳ Ｐゴシック" charset="0"/>
              </a:rPr>
              <a:t>via </a:t>
            </a: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a new GFOI Space Data Management System (SDMS) </a:t>
            </a:r>
            <a:endParaRPr lang="en-AU" sz="1600" dirty="0">
              <a:latin typeface="Calibri" charset="0"/>
              <a:ea typeface="ＭＳ Ｐゴシック" charset="0"/>
            </a:endParaRPr>
          </a:p>
          <a:p>
            <a:pPr lvl="1" eaLnBrk="1" hangingPunct="1">
              <a:defRPr/>
            </a:pPr>
            <a:endParaRPr lang="en-AU" sz="1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4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22332</TotalTime>
  <Words>644</Words>
  <Application>Microsoft Macintosh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Session 5</vt:lpstr>
      <vt:lpstr>SDCG role</vt:lpstr>
      <vt:lpstr>CEOS Data Strategy for GFOI</vt:lpstr>
      <vt:lpstr>Core Data Streams</vt:lpstr>
      <vt:lpstr>Global baseline coverage plan</vt:lpstr>
      <vt:lpstr>2013</vt:lpstr>
      <vt:lpstr>2014</vt:lpstr>
      <vt:lpstr>Element 2</vt:lpstr>
      <vt:lpstr>GFOI Space Data Services</vt:lpstr>
      <vt:lpstr>GFOI Space Data Services</vt:lpstr>
      <vt:lpstr>Methods and Guidance Documentation (MGD)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Stephen Ward</cp:lastModifiedBy>
  <cp:revision>354</cp:revision>
  <dcterms:created xsi:type="dcterms:W3CDTF">2013-01-29T13:10:08Z</dcterms:created>
  <dcterms:modified xsi:type="dcterms:W3CDTF">2014-02-19T23:25:33Z</dcterms:modified>
</cp:coreProperties>
</file>