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376" r:id="rId2"/>
    <p:sldId id="399" r:id="rId3"/>
    <p:sldId id="375" r:id="rId4"/>
    <p:sldId id="355" r:id="rId5"/>
    <p:sldId id="400" r:id="rId6"/>
    <p:sldId id="405" r:id="rId7"/>
    <p:sldId id="401" r:id="rId8"/>
    <p:sldId id="359" r:id="rId9"/>
    <p:sldId id="382" r:id="rId10"/>
    <p:sldId id="402" r:id="rId11"/>
    <p:sldId id="404"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Scriven" initials="JN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FF0000"/>
    <a:srgbClr val="AC1202"/>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85333" autoAdjust="0"/>
  </p:normalViewPr>
  <p:slideViewPr>
    <p:cSldViewPr snapToGrid="0">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78"/>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E65084-188F-45C4-8675-6B3FB5D31C6B}" type="datetimeFigureOut">
              <a:rPr lang="en-US" smtClean="0"/>
              <a:pPr/>
              <a:t>10/22/2014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14E5DA-F55B-443E-9E55-84733C82179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C55295-4ADA-460E-9A38-B486282E4E06}" type="datetimeFigureOut">
              <a:rPr lang="en-US"/>
              <a:pPr>
                <a:defRPr/>
              </a:pPr>
              <a:t>10/22/2014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azonfund.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u="sng" kern="1200" dirty="0" smtClean="0">
                <a:solidFill>
                  <a:schemeClr val="tx1"/>
                </a:solidFill>
                <a:latin typeface="+mn-lt"/>
                <a:ea typeface="+mn-ea"/>
                <a:cs typeface="+mn-cs"/>
              </a:rPr>
              <a:t>IPCC Guidance and Guidelines</a:t>
            </a:r>
            <a:r>
              <a:rPr lang="en-GB" sz="1200" kern="1200" dirty="0" smtClean="0">
                <a:solidFill>
                  <a:schemeClr val="tx1"/>
                </a:solidFill>
                <a:latin typeface="+mn-lt"/>
                <a:ea typeface="+mn-ea"/>
                <a:cs typeface="+mn-cs"/>
              </a:rPr>
              <a:t> provide information on how to do undertake a GHG inventory, an central element of the MRV system. The IPCC approach requires the collection of AD (through remote sensing) and EFs (through field measurements), and is a requirement under Decision 4/CP.15.</a:t>
            </a:r>
            <a:endParaRPr lang="en-US" sz="1200" kern="1200" dirty="0" smtClean="0">
              <a:solidFill>
                <a:schemeClr val="tx1"/>
              </a:solidFill>
              <a:latin typeface="+mn-lt"/>
              <a:ea typeface="+mn-ea"/>
              <a:cs typeface="+mn-cs"/>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IPCC (2003) proposes three approaches to measure AD.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Approach 1 identifies the total area for each individual land-use category, but does not provide information on changes of area between categories and is not spatially explicit.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Approach 2 expands on Approach 1 by introducing tracking of land-use changes between categories.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Approach 3 extends Approach 2 by tracking land-use changes on a spatial basis (i.e. </a:t>
            </a:r>
            <a:r>
              <a:rPr lang="en-GB" sz="1200" b="1" kern="1200" dirty="0" smtClean="0">
                <a:solidFill>
                  <a:schemeClr val="tx1"/>
                </a:solidFill>
                <a:latin typeface="+mn-lt"/>
                <a:ea typeface="+mn-ea"/>
                <a:cs typeface="+mn-cs"/>
              </a:rPr>
              <a:t>geographically explicit</a:t>
            </a:r>
            <a:r>
              <a:rPr lang="en-GB" sz="1200" kern="1200" dirty="0" smtClean="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UNFCCC (2006) and the IPCC (2003) call for an adequate, consistent, complete and transparent approach to AD reporting. AD to go back 20 years, cover the entire territory of the country, and assign uncertainty values to the reported data. Given these methodological considerations, it is advisable for to use Approach 3.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This implies the use of geographically explicit data collected in the field or through remote sensing techniques. The strategic methodological option of using remote sensing data rather than field data to assess AD simultaneously allows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the assessment of forest area change; (ii) the observation of trends in forest area change (at present and up to 20 years back); and (iii) significant reduction of the amount and cost of measurements to be undertaken in the field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As the removal of emissions in one place could result in an increase of emissions elsewhere, the concept of ‘displacement of emissions’ will need to be addressed in the context of REDD+ To address national-level leakage (as opposed to international leakage), the SLRS needs to provide full coverage (wall-to-wall) of the national territory, to detect and prevent leakage occurring from one region to another.</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Countries seeking to implement REDD+ need to focus their efforts on forest-related emissions and removals from key activities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need to implement a forest stratification system, where key activities should be associated with strata (species composition, management practices or drivers of carbon stock changes) For each stratum and/or sub-stratum, technical and methodological arrangements aimed at achieving the highest quality estimates in a cost-effective manner should be implemented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Trier: increase accuracy and complexity (higher </a:t>
            </a:r>
            <a:r>
              <a:rPr lang="en-GB" sz="1200" kern="1200" dirty="0" err="1" smtClean="0">
                <a:solidFill>
                  <a:schemeClr val="tx1"/>
                </a:solidFill>
                <a:latin typeface="+mn-lt"/>
                <a:ea typeface="+mn-ea"/>
                <a:cs typeface="+mn-cs"/>
              </a:rPr>
              <a:t>trier</a:t>
            </a:r>
            <a:r>
              <a:rPr lang="en-GB" sz="1200" kern="1200" dirty="0" smtClean="0">
                <a:solidFill>
                  <a:schemeClr val="tx1"/>
                </a:solidFill>
                <a:latin typeface="+mn-lt"/>
                <a:ea typeface="+mn-ea"/>
                <a:cs typeface="+mn-cs"/>
              </a:rPr>
              <a:t> for</a:t>
            </a:r>
            <a:r>
              <a:rPr lang="en-GB" sz="1200" kern="1200" baseline="0" dirty="0" smtClean="0">
                <a:solidFill>
                  <a:schemeClr val="tx1"/>
                </a:solidFill>
                <a:latin typeface="+mn-lt"/>
                <a:ea typeface="+mn-ea"/>
                <a:cs typeface="+mn-cs"/>
              </a:rPr>
              <a:t> key activity: major source of emission)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IPCC identifies two methods to assess carbon stock changes in the carbon pools: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t>
            </a:r>
            <a:r>
              <a:rPr lang="en-GB" sz="1200" b="1" kern="1200" dirty="0" smtClean="0">
                <a:solidFill>
                  <a:schemeClr val="tx1"/>
                </a:solidFill>
                <a:latin typeface="+mn-lt"/>
                <a:ea typeface="+mn-ea"/>
                <a:cs typeface="+mn-cs"/>
              </a:rPr>
              <a:t>Gain-Loss Method</a:t>
            </a:r>
            <a:r>
              <a:rPr lang="en-GB" sz="1200" kern="1200" dirty="0" smtClean="0">
                <a:solidFill>
                  <a:schemeClr val="tx1"/>
                </a:solidFill>
                <a:latin typeface="+mn-lt"/>
                <a:ea typeface="+mn-ea"/>
                <a:cs typeface="+mn-cs"/>
              </a:rPr>
              <a:t>’, which estimates the net balance of additions to and removals from a carbon stock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t>
            </a:r>
            <a:r>
              <a:rPr lang="en-GB" sz="1200" b="1" kern="1200" dirty="0" smtClean="0">
                <a:solidFill>
                  <a:schemeClr val="tx1"/>
                </a:solidFill>
                <a:latin typeface="+mn-lt"/>
                <a:ea typeface="+mn-ea"/>
                <a:cs typeface="+mn-cs"/>
              </a:rPr>
              <a:t>Stock Difference Method</a:t>
            </a:r>
            <a:r>
              <a:rPr lang="en-GB" sz="1200" kern="1200" dirty="0" smtClean="0">
                <a:solidFill>
                  <a:schemeClr val="tx1"/>
                </a:solidFill>
                <a:latin typeface="+mn-lt"/>
                <a:ea typeface="+mn-ea"/>
                <a:cs typeface="+mn-cs"/>
              </a:rPr>
              <a:t>’ which estimates the difference in carbon stocks at two points in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Gain-Loss Method includes all processes that bring about changes in a pool including statistics on losses by harvest, fires, etc; while the Stock Difference Method measures the carbon stocks in relevant pools at two points in time to assess carbon stock change.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Gain-Loss Method for reporting in Phase 2 of REDD+ and Stock Difference in Phase 3.</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IPCC defines five carbon pools: aboveground biomass, belowground biomass, dead wood, litter and soil organic matter, which have to be measured and reported for GHG inventories. Continuous processes can affect carbon stocks in all areas in each year, while discrete events cause emissions and redistribute ecosystem carbon in specific areas (i.e. where the disturbance occurs) in the year of the event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Countries will also have to divide their national territories into the following six land-use categories that the IPCC has defined for GHG reporting (IPCC 2003):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forest land; (ii) cropland; (iii) grassland; (iv) wetlands; (v) settlements and (vi) other land. the IPCC advices the use of the ‘managed land’ concept as a proxy to discriminate human induced emissions and removals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ABBB093-1B4B-4C7D-B3DA-548B435413CB}"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Information, Monitoring and MRV Systems should be developed following the three phases of the REDD+ mechanism, ensuring results-based demonstration activities in the Phase 2, and fully measured, reported and verified (i.e. performance-based) REDD+ mitigation activities in Phase 3 (Figure 3). Each phase aims to build capacity and prepare for the subsequent phase, meaning that there can be an element of overlap between phases, e.g. preparing and building capacity for the NFI and REDD+ GHG inventory in Phase 2. The length of time it takes to progress through the three phases will vary from country to country, depending on existing capacities and capabilities, national circumstances and levels of international support received.</a:t>
            </a:r>
            <a:endParaRPr lang="en-US" sz="1200" kern="1200" dirty="0" smtClean="0">
              <a:solidFill>
                <a:schemeClr val="tx1"/>
              </a:solidFill>
              <a:latin typeface="+mn-lt"/>
              <a:ea typeface="+mn-ea"/>
              <a:cs typeface="+mn-cs"/>
            </a:endParaRPr>
          </a:p>
          <a:p>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latin typeface="+mn-lt"/>
                <a:ea typeface="+mn-ea"/>
                <a:cs typeface="+mn-cs"/>
              </a:rPr>
              <a:t>Phase 2 will involve the </a:t>
            </a:r>
            <a:r>
              <a:rPr lang="en-GB" sz="1200" b="0" kern="1200" dirty="0" err="1" smtClean="0">
                <a:solidFill>
                  <a:schemeClr val="tx1"/>
                </a:solidFill>
                <a:latin typeface="+mn-lt"/>
                <a:ea typeface="+mn-ea"/>
                <a:cs typeface="+mn-cs"/>
              </a:rPr>
              <a:t>operationalisation</a:t>
            </a:r>
            <a:r>
              <a:rPr lang="en-GB" sz="1200" b="0" kern="1200" dirty="0" smtClean="0">
                <a:solidFill>
                  <a:schemeClr val="tx1"/>
                </a:solidFill>
                <a:latin typeface="+mn-lt"/>
                <a:ea typeface="+mn-ea"/>
                <a:cs typeface="+mn-cs"/>
              </a:rPr>
              <a:t> of the REDD+ Safeguards Information System and the Demonstration Activities Monitoring System, both of which should derive data and imagery from a Satellite Land Representation System (SLRS). The transition to Phase 3 should be achieved through the </a:t>
            </a:r>
            <a:r>
              <a:rPr lang="en-GB" sz="1200" b="0" kern="1200" dirty="0" err="1" smtClean="0">
                <a:solidFill>
                  <a:schemeClr val="tx1"/>
                </a:solidFill>
                <a:latin typeface="+mn-lt"/>
                <a:ea typeface="+mn-ea"/>
                <a:cs typeface="+mn-cs"/>
              </a:rPr>
              <a:t>operationalisation</a:t>
            </a:r>
            <a:r>
              <a:rPr lang="en-GB" sz="1200" b="0" kern="1200" dirty="0" smtClean="0">
                <a:solidFill>
                  <a:schemeClr val="tx1"/>
                </a:solidFill>
                <a:latin typeface="+mn-lt"/>
                <a:ea typeface="+mn-ea"/>
                <a:cs typeface="+mn-cs"/>
              </a:rPr>
              <a:t> of the full Information, Monitoring and MRV System, involving the production of Activity Data (AD) from the SLRS, and Emission Factors (EF) from a National Forest Inventory (NFI), which should be compiled into a REDD+ GHG Inventory. The REDD+ Safeguards Information System remains active in Phase 3, while the Demonstration Activities Monitoring System is upgraded to a National Performance Monitoring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Phased approach</a:t>
            </a:r>
            <a:r>
              <a:rPr lang="en-GB" sz="1200" kern="1200" dirty="0" smtClean="0">
                <a:solidFill>
                  <a:schemeClr val="tx1"/>
                </a:solidFill>
                <a:latin typeface="+mn-lt"/>
                <a:ea typeface="+mn-ea"/>
                <a:cs typeface="+mn-cs"/>
              </a:rPr>
              <a:t>: Following the three phases of REDD+, development and implementation of the Information, Monitoring and MRV System should be undertaken in phases: </a:t>
            </a:r>
            <a:endParaRPr lang="en-US" sz="1200" kern="1200" dirty="0" smtClean="0">
              <a:solidFill>
                <a:schemeClr val="tx1"/>
              </a:solidFill>
              <a:latin typeface="+mn-lt"/>
              <a:ea typeface="+mn-ea"/>
              <a:cs typeface="+mn-cs"/>
            </a:endParaRPr>
          </a:p>
          <a:p>
            <a:pPr lvl="1"/>
            <a:r>
              <a:rPr lang="en-GB" sz="1200" u="sng" kern="1200" dirty="0" smtClean="0">
                <a:solidFill>
                  <a:schemeClr val="tx1"/>
                </a:solidFill>
                <a:latin typeface="+mn-lt"/>
                <a:ea typeface="+mn-ea"/>
                <a:cs typeface="+mn-cs"/>
              </a:rPr>
              <a:t>Phase 1</a:t>
            </a:r>
            <a:r>
              <a:rPr lang="en-GB" sz="1200" kern="1200" dirty="0" smtClean="0">
                <a:solidFill>
                  <a:schemeClr val="tx1"/>
                </a:solidFill>
                <a:latin typeface="+mn-lt"/>
                <a:ea typeface="+mn-ea"/>
                <a:cs typeface="+mn-cs"/>
              </a:rPr>
              <a:t>: Development and testing of the monitoring and Safeguards Information System (1 year);</a:t>
            </a:r>
            <a:endParaRPr lang="en-US" sz="1200" kern="1200" dirty="0" smtClean="0">
              <a:solidFill>
                <a:schemeClr val="tx1"/>
              </a:solidFill>
              <a:latin typeface="+mn-lt"/>
              <a:ea typeface="+mn-ea"/>
              <a:cs typeface="+mn-cs"/>
            </a:endParaRPr>
          </a:p>
          <a:p>
            <a:pPr lvl="1"/>
            <a:r>
              <a:rPr lang="en-GB" sz="1200" u="sng" kern="1200" dirty="0" smtClean="0">
                <a:solidFill>
                  <a:schemeClr val="tx1"/>
                </a:solidFill>
                <a:latin typeface="+mn-lt"/>
                <a:ea typeface="+mn-ea"/>
                <a:cs typeface="+mn-cs"/>
              </a:rPr>
              <a:t>Phase 2</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Operationalisation</a:t>
            </a:r>
            <a:r>
              <a:rPr lang="en-GB" sz="1200" kern="1200" dirty="0" smtClean="0">
                <a:solidFill>
                  <a:schemeClr val="tx1"/>
                </a:solidFill>
                <a:latin typeface="+mn-lt"/>
                <a:ea typeface="+mn-ea"/>
                <a:cs typeface="+mn-cs"/>
              </a:rPr>
              <a:t> of the Safeguards Information System with a domestic sub-national monitoring system and basic national land cover data (2-4 years) that should support an interim results-based fund (such as the </a:t>
            </a:r>
            <a:r>
              <a:rPr lang="en-GB" sz="1200" u="sng" kern="1200" dirty="0" smtClean="0">
                <a:solidFill>
                  <a:schemeClr val="tx1"/>
                </a:solidFill>
                <a:latin typeface="+mn-lt"/>
                <a:ea typeface="+mn-ea"/>
                <a:cs typeface="+mn-cs"/>
                <a:hlinkClick r:id="rId3"/>
              </a:rPr>
              <a:t>Amazon Fund</a:t>
            </a:r>
            <a:r>
              <a:rPr lang="en-GB"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1"/>
            <a:r>
              <a:rPr lang="en-GB" sz="1200" u="sng" kern="1200" dirty="0" smtClean="0">
                <a:solidFill>
                  <a:schemeClr val="tx1"/>
                </a:solidFill>
                <a:latin typeface="+mn-lt"/>
                <a:ea typeface="+mn-ea"/>
                <a:cs typeface="+mn-cs"/>
              </a:rPr>
              <a:t>Phase 3</a:t>
            </a:r>
            <a:r>
              <a:rPr lang="en-GB" sz="1200" kern="1200" dirty="0" smtClean="0">
                <a:solidFill>
                  <a:schemeClr val="tx1"/>
                </a:solidFill>
                <a:latin typeface="+mn-lt"/>
                <a:ea typeface="+mn-ea"/>
                <a:cs typeface="+mn-cs"/>
              </a:rPr>
              <a:t>: Full </a:t>
            </a:r>
            <a:r>
              <a:rPr lang="en-GB" sz="1200" kern="1200" dirty="0" err="1" smtClean="0">
                <a:solidFill>
                  <a:schemeClr val="tx1"/>
                </a:solidFill>
                <a:latin typeface="+mn-lt"/>
                <a:ea typeface="+mn-ea"/>
                <a:cs typeface="+mn-cs"/>
              </a:rPr>
              <a:t>operationalisation</a:t>
            </a:r>
            <a:r>
              <a:rPr lang="en-GB" sz="1200" kern="1200" dirty="0" smtClean="0">
                <a:solidFill>
                  <a:schemeClr val="tx1"/>
                </a:solidFill>
                <a:latin typeface="+mn-lt"/>
                <a:ea typeface="+mn-ea"/>
                <a:cs typeface="+mn-cs"/>
              </a:rPr>
              <a:t> of the Information, Monitoring and MRV System for mitigation actions under the UNFCCC (after 3-4 years from the beginning of the Phase II).</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ABBB093-1B4B-4C7D-B3DA-548B435413CB}"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Satellite Land Representation System  can generate the requisite data on the location, extent and related changes of the five REDD+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r>
              <a:rPr lang="pt-BR" sz="1200" dirty="0" smtClean="0">
                <a:solidFill>
                  <a:schemeClr val="tx1"/>
                </a:solidFill>
              </a:rPr>
              <a:t>Brazil uses remote sensing satellite data to monitor deforestation and degradation in the Brazilian Amazon biome, which covers an area of 4.7 million square kilometers</a:t>
            </a:r>
          </a:p>
          <a:p>
            <a:endParaRPr lang="pt-BR"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chemeClr val="tx1"/>
                </a:solidFill>
              </a:rPr>
              <a:t>The monitoring system requires complete satellite image coverage, with 20 to 30 meters resolution, which is acquired and processed automatically, then analyzed by technicians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TERRA-AMAZON – </a:t>
            </a:r>
            <a:r>
              <a:rPr lang="en-US" sz="1200" dirty="0" smtClean="0">
                <a:solidFill>
                  <a:schemeClr val="tx1"/>
                </a:solidFill>
              </a:rPr>
              <a:t>Platform that manages all operations using a unique database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TerraAmazon</a:t>
            </a:r>
            <a:r>
              <a:rPr lang="en-US" sz="1200" kern="1200" dirty="0" smtClean="0">
                <a:solidFill>
                  <a:schemeClr val="tx1"/>
                </a:solidFill>
                <a:latin typeface="+mn-lt"/>
                <a:ea typeface="+mn-ea"/>
                <a:cs typeface="+mn-cs"/>
              </a:rPr>
              <a:t>, developed by INPE integrates geographical information systems ( GIS,) image processing and database management functionalities</a:t>
            </a:r>
            <a:endParaRPr lang="pt-BR"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r>
              <a:rPr lang="pt-BR" sz="1200" dirty="0" smtClean="0">
                <a:solidFill>
                  <a:schemeClr val="tx1"/>
                </a:solidFill>
              </a:rPr>
              <a:t>A deforestation map and deforestation rates are produced annual and disseminated over the internet</a:t>
            </a:r>
          </a:p>
          <a:p>
            <a:endParaRPr lang="pt-BR"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lvl="1"/>
            <a:endParaRPr lang="en-US" sz="1600" kern="1200" dirty="0" smtClean="0">
              <a:solidFill>
                <a:schemeClr val="tx1"/>
              </a:solidFill>
              <a:latin typeface="+mn-lt"/>
              <a:ea typeface="+mn-ea"/>
              <a:cs typeface="+mn-cs"/>
            </a:endParaRPr>
          </a:p>
          <a:p>
            <a:r>
              <a:rPr lang="en-US" dirty="0" smtClean="0"/>
              <a:t>Monitoring</a:t>
            </a:r>
            <a:r>
              <a:rPr lang="en-US" baseline="0" dirty="0" smtClean="0"/>
              <a:t> shows result as outcomes from the activities (MRV translates them into GHG I, assesses the performance of </a:t>
            </a:r>
            <a:r>
              <a:rPr lang="en-US" baseline="0" dirty="0" err="1" smtClean="0"/>
              <a:t>redd</a:t>
            </a:r>
            <a:r>
              <a:rPr lang="en-US" baseline="0" dirty="0" smtClean="0"/>
              <a:t>+ activities )</a:t>
            </a:r>
          </a:p>
          <a:p>
            <a:endParaRPr lang="pt-BR" sz="1200" dirty="0" smtClean="0">
              <a:solidFill>
                <a:schemeClr val="tx1"/>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504494-17FF-4C79-A062-5E4F1FA35E8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Pre-processing </a:t>
            </a:r>
            <a:r>
              <a:rPr lang="en-US" baseline="0" dirty="0" smtClean="0"/>
              <a:t>: image selection, co-registration, conversion to TOA reflectance, </a:t>
            </a:r>
            <a:r>
              <a:rPr lang="en-US" sz="1200" dirty="0" smtClean="0"/>
              <a:t>Cloud and cloud shadow masking, De-hazing, normalization</a:t>
            </a:r>
          </a:p>
          <a:p>
            <a:r>
              <a:rPr lang="en-US" dirty="0" smtClean="0"/>
              <a:t>Use of Open </a:t>
            </a:r>
            <a:r>
              <a:rPr lang="en-US" dirty="0" err="1" smtClean="0"/>
              <a:t>Foris</a:t>
            </a:r>
            <a:r>
              <a:rPr lang="en-US" baseline="0" dirty="0" smtClean="0"/>
              <a:t> Tool for image processing: pre-processing, segmentation and classification trained on FRA/RSS sample sites</a:t>
            </a:r>
          </a:p>
          <a:p>
            <a:r>
              <a:rPr lang="en-US" baseline="0" dirty="0" smtClean="0"/>
              <a:t>Results edited in TA</a:t>
            </a:r>
          </a:p>
          <a:p>
            <a:r>
              <a:rPr lang="en-US" baseline="0" dirty="0" smtClean="0"/>
              <a:t>Could be either classification of LU/LC or classification of change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64" y="8685046"/>
            <a:ext cx="2972335" cy="457493"/>
          </a:xfrm>
          <a:prstGeom prst="rect">
            <a:avLst/>
          </a:prstGeom>
        </p:spPr>
        <p:txBody>
          <a:bodyPr/>
          <a:lstStyle/>
          <a:p>
            <a:fld id="{6FD0DE1F-3290-401A-A314-BF19B009B68A}"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un-redd@un-redd.org" TargetMode="External"/><Relationship Id="rId2" Type="http://schemas.openxmlformats.org/officeDocument/2006/relationships/hyperlink" Target="http://www.un-redd.org/" TargetMode="External"/><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7" name="Rectangle 6"/>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8" name="Rectangle 7"/>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9" name="Freeform 8"/>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Title 1"/>
          <p:cNvSpPr>
            <a:spLocks noGrp="1"/>
          </p:cNvSpPr>
          <p:nvPr>
            <p:ph type="title"/>
          </p:nvPr>
        </p:nvSpPr>
        <p:spPr>
          <a:xfrm>
            <a:off x="517792" y="2115745"/>
            <a:ext cx="6389783" cy="1362075"/>
          </a:xfrm>
        </p:spPr>
        <p:txBody>
          <a:bodyPr anchor="b">
            <a:noAutofit/>
          </a:bodyPr>
          <a:lstStyle>
            <a:lvl1pPr algn="l">
              <a:defRPr sz="4000" b="1" cap="none"/>
            </a:lvl1pPr>
          </a:lstStyle>
          <a:p>
            <a:r>
              <a:rPr lang="en-US" dirty="0" smtClean="0"/>
              <a:t>Click to edit Master title style</a:t>
            </a:r>
            <a:endParaRPr lang="en-GB" dirty="0"/>
          </a:p>
        </p:txBody>
      </p:sp>
      <p:sp>
        <p:nvSpPr>
          <p:cNvPr id="42" name="Text Placeholder 2"/>
          <p:cNvSpPr>
            <a:spLocks noGrp="1"/>
          </p:cNvSpPr>
          <p:nvPr>
            <p:ph type="body" idx="1"/>
          </p:nvPr>
        </p:nvSpPr>
        <p:spPr>
          <a:xfrm>
            <a:off x="539009" y="3798935"/>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mj-ea"/>
                <a:cs typeface="+mj-cs"/>
              </a:rPr>
              <a:t>Thank you for listening!</a:t>
            </a:r>
            <a:endParaRPr lang="en-GB" sz="4000" b="1" dirty="0">
              <a:solidFill>
                <a:srgbClr val="595959"/>
              </a:solidFill>
              <a:latin typeface="Franklin Gothic Book" pitchFamily="34" charset="0"/>
              <a:ea typeface="+mj-ea"/>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997533" y="4931311"/>
            <a:ext cx="2133600" cy="365125"/>
          </a:xfrm>
          <a:prstGeom prst="rect">
            <a:avLst/>
          </a:prstGeom>
        </p:spPr>
        <p:txBody>
          <a:bodyPr/>
          <a:lstStyle>
            <a:lvl1pPr>
              <a:defRPr/>
            </a:lvl1pPr>
          </a:lstStyle>
          <a:p>
            <a:pPr>
              <a:defRPr/>
            </a:pPr>
            <a:fld id="{87287972-6B60-444D-8478-B4880A3747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2F268C-5382-4204-BF4A-9D4B27CBD51B}" type="datetimeFigureOut">
              <a:rPr lang="en-US" smtClean="0"/>
              <a:pPr/>
              <a:t>10/22/2014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55587E-45A5-4AC9-9C68-2247BFBFA9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B7F6A-2867-439C-9A4D-2FD0E495E445}" type="datetimeFigureOut">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837113-2F3E-4400-9792-506CD95B94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2433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flipV="1">
            <a:off x="2422525" y="119063"/>
            <a:ext cx="6615113" cy="662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6" name="Rectangle 5"/>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7" name="Rectangle 6"/>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8" name="Freeform 7"/>
          <p:cNvSpPr/>
          <p:nvPr userDrawn="1"/>
        </p:nvSpPr>
        <p:spPr>
          <a:xfrm flipH="1">
            <a:off x="500063" y="3506788"/>
            <a:ext cx="8358187" cy="214312"/>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2" descr="F:\low res images\10055131-Venezuela-Lineair.jpg"/>
          <p:cNvPicPr>
            <a:picLocks noChangeAspect="1" noChangeArrowheads="1"/>
          </p:cNvPicPr>
          <p:nvPr userDrawn="1"/>
        </p:nvPicPr>
        <p:blipFill>
          <a:blip r:embed="rId2" cstate="print"/>
          <a:srcRect/>
          <a:stretch>
            <a:fillRect/>
          </a:stretch>
        </p:blipFill>
        <p:spPr bwMode="auto">
          <a:xfrm>
            <a:off x="79375" y="3508375"/>
            <a:ext cx="2286000" cy="1647825"/>
          </a:xfrm>
          <a:prstGeom prst="rect">
            <a:avLst/>
          </a:prstGeom>
          <a:noFill/>
          <a:ln w="9525">
            <a:noFill/>
            <a:miter lim="800000"/>
            <a:headEnd/>
            <a:tailEnd/>
          </a:ln>
        </p:spPr>
      </p:pic>
      <p:pic>
        <p:nvPicPr>
          <p:cNvPr id="10" name="Picture 3" descr="F:\low res images\Biodiversity---Frog.jpg"/>
          <p:cNvPicPr>
            <a:picLocks noChangeAspect="1" noChangeArrowheads="1"/>
          </p:cNvPicPr>
          <p:nvPr userDrawn="1"/>
        </p:nvPicPr>
        <p:blipFill>
          <a:blip r:embed="rId3" cstate="print"/>
          <a:srcRect/>
          <a:stretch>
            <a:fillRect/>
          </a:stretch>
        </p:blipFill>
        <p:spPr bwMode="auto">
          <a:xfrm>
            <a:off x="80963" y="5218113"/>
            <a:ext cx="2286000" cy="1581150"/>
          </a:xfrm>
          <a:prstGeom prst="rect">
            <a:avLst/>
          </a:prstGeom>
          <a:noFill/>
          <a:ln w="9525">
            <a:noFill/>
            <a:miter lim="800000"/>
            <a:headEnd/>
            <a:tailEnd/>
          </a:ln>
        </p:spPr>
      </p:pic>
      <p:pic>
        <p:nvPicPr>
          <p:cNvPr id="11" name="Picture 8" descr="F:\low res images\Technical-Capacity-Building.jpg"/>
          <p:cNvPicPr>
            <a:picLocks noChangeAspect="1" noChangeArrowheads="1"/>
          </p:cNvPicPr>
          <p:nvPr userDrawn="1"/>
        </p:nvPicPr>
        <p:blipFill>
          <a:blip r:embed="rId4" cstate="print"/>
          <a:srcRect/>
          <a:stretch>
            <a:fillRect/>
          </a:stretch>
        </p:blipFill>
        <p:spPr bwMode="auto">
          <a:xfrm>
            <a:off x="92075" y="1785938"/>
            <a:ext cx="2286000" cy="1647825"/>
          </a:xfrm>
          <a:prstGeom prst="rect">
            <a:avLst/>
          </a:prstGeom>
          <a:noFill/>
          <a:ln w="9525">
            <a:noFill/>
            <a:miter lim="800000"/>
            <a:headEnd/>
            <a:tailEnd/>
          </a:ln>
        </p:spPr>
      </p:pic>
      <p:pic>
        <p:nvPicPr>
          <p:cNvPr id="12" name="Picture 12" descr="C:\Documents and Settings\Isabelle\Desktop\UNEP\UN-REDD Programme Communication Strategy\UNEP Pictures\High Resolution Images\Low Res iStock_copy.JPG"/>
          <p:cNvPicPr>
            <a:picLocks noChangeAspect="1" noChangeArrowheads="1"/>
          </p:cNvPicPr>
          <p:nvPr userDrawn="1"/>
        </p:nvPicPr>
        <p:blipFill>
          <a:blip r:embed="rId5" cstate="print"/>
          <a:srcRect/>
          <a:stretch>
            <a:fillRect/>
          </a:stretch>
        </p:blipFill>
        <p:spPr bwMode="auto">
          <a:xfrm>
            <a:off x="92075" y="76200"/>
            <a:ext cx="2286000" cy="1647825"/>
          </a:xfrm>
          <a:prstGeom prst="rect">
            <a:avLst/>
          </a:prstGeom>
          <a:noFill/>
          <a:ln w="9525">
            <a:noFill/>
            <a:miter lim="800000"/>
            <a:headEnd/>
            <a:tailEnd/>
          </a:ln>
        </p:spPr>
      </p:pic>
      <p:pic>
        <p:nvPicPr>
          <p:cNvPr id="13" name="Picture 2" descr="C:\Documents and Settings\Isabelle\Desktop\UNEP\UN-REDD Programme Communication Strategy\Logos\Low Res Logos\FAO,UNEP and UNDP logos.jpg"/>
          <p:cNvPicPr>
            <a:picLocks noChangeAspect="1" noChangeArrowheads="1"/>
          </p:cNvPicPr>
          <p:nvPr userDrawn="1"/>
        </p:nvPicPr>
        <p:blipFill>
          <a:blip r:embed="rId6" cstate="print"/>
          <a:srcRect/>
          <a:stretch>
            <a:fillRect/>
          </a:stretch>
        </p:blipFill>
        <p:spPr bwMode="auto">
          <a:xfrm>
            <a:off x="7414124" y="6155059"/>
            <a:ext cx="1629667" cy="640724"/>
          </a:xfrm>
          <a:prstGeom prst="rect">
            <a:avLst/>
          </a:prstGeom>
          <a:noFill/>
          <a:ln w="9525">
            <a:noFill/>
            <a:miter lim="800000"/>
            <a:headEnd/>
            <a:tailEnd/>
          </a:ln>
        </p:spPr>
      </p:pic>
      <p:pic>
        <p:nvPicPr>
          <p:cNvPr id="14" name="Picture 3" descr="C:\Documents and Settings\Isabelle\Desktop\UNEP\UN-REDD Programme Communication Strategy\Logos\Low Res Logos\UN-REDD logo.jpg"/>
          <p:cNvPicPr>
            <a:picLocks noChangeAspect="1" noChangeArrowheads="1"/>
          </p:cNvPicPr>
          <p:nvPr userDrawn="1"/>
        </p:nvPicPr>
        <p:blipFill>
          <a:blip r:embed="rId7" cstate="print"/>
          <a:srcRect/>
          <a:stretch>
            <a:fillRect/>
          </a:stretch>
        </p:blipFill>
        <p:spPr bwMode="auto">
          <a:xfrm>
            <a:off x="6411913" y="246063"/>
            <a:ext cx="2360612" cy="1012825"/>
          </a:xfrm>
          <a:prstGeom prst="rect">
            <a:avLst/>
          </a:prstGeom>
          <a:noFill/>
          <a:ln w="9525">
            <a:noFill/>
            <a:miter lim="800000"/>
            <a:headEnd/>
            <a:tailEnd/>
          </a:ln>
        </p:spPr>
      </p:pic>
      <p:sp>
        <p:nvSpPr>
          <p:cNvPr id="38" name="Title 1"/>
          <p:cNvSpPr>
            <a:spLocks noGrp="1"/>
          </p:cNvSpPr>
          <p:nvPr>
            <p:ph type="title"/>
          </p:nvPr>
        </p:nvSpPr>
        <p:spPr>
          <a:xfrm>
            <a:off x="2522862" y="2060661"/>
            <a:ext cx="6389783" cy="1362075"/>
          </a:xfrm>
        </p:spPr>
        <p:txBody>
          <a:bodyPr anchor="b">
            <a:noAutofit/>
          </a:bodyPr>
          <a:lstStyle>
            <a:lvl1pPr algn="l">
              <a:defRPr sz="4000" b="1" cap="none"/>
            </a:lvl1pPr>
          </a:lstStyle>
          <a:p>
            <a:r>
              <a:rPr lang="en-US" dirty="0" smtClean="0"/>
              <a:t>Click to edit Master title style</a:t>
            </a:r>
            <a:endParaRPr lang="en-GB" dirty="0"/>
          </a:p>
        </p:txBody>
      </p:sp>
      <p:pic>
        <p:nvPicPr>
          <p:cNvPr id="16" name="Picture 15" descr="npo000002"/>
          <p:cNvPicPr>
            <a:picLocks/>
          </p:cNvPicPr>
          <p:nvPr userDrawn="1"/>
        </p:nvPicPr>
        <p:blipFill>
          <a:blip r:embed="rId8" cstate="print"/>
          <a:srcRect/>
          <a:stretch>
            <a:fillRect/>
          </a:stretch>
        </p:blipFill>
        <p:spPr bwMode="auto">
          <a:xfrm>
            <a:off x="2567585" y="488515"/>
            <a:ext cx="3432381" cy="702631"/>
          </a:xfrm>
          <a:prstGeom prst="rect">
            <a:avLst/>
          </a:prstGeom>
          <a:noFill/>
          <a:ln w="9525" algn="ctr">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2428875" y="1785938"/>
            <a:ext cx="6643688"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userDrawn="1"/>
        </p:nvSpPr>
        <p:spPr>
          <a:xfrm>
            <a:off x="2428875" y="71438"/>
            <a:ext cx="6643688"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Content Placeholder 2"/>
          <p:cNvSpPr>
            <a:spLocks noGrp="1"/>
          </p:cNvSpPr>
          <p:nvPr>
            <p:ph idx="1"/>
          </p:nvPr>
        </p:nvSpPr>
        <p:spPr>
          <a:xfrm>
            <a:off x="2544896" y="1857709"/>
            <a:ext cx="6313384" cy="4576142"/>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9"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120650" y="1784350"/>
            <a:ext cx="8907463" cy="500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userDrawn="1"/>
        </p:nvSpPr>
        <p:spPr>
          <a:xfrm>
            <a:off x="2428875" y="71438"/>
            <a:ext cx="6583363"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sp>
        <p:nvSpPr>
          <p:cNvPr id="11" name="Content Placeholder 2"/>
          <p:cNvSpPr>
            <a:spLocks noGrp="1"/>
          </p:cNvSpPr>
          <p:nvPr>
            <p:ph idx="1"/>
          </p:nvPr>
        </p:nvSpPr>
        <p:spPr>
          <a:xfrm>
            <a:off x="285720" y="1857364"/>
            <a:ext cx="8715436" cy="4643470"/>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3"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a:defRPr/>
            </a:pPr>
            <a:r>
              <a:rPr lang="fr-FR" sz="1450" dirty="0">
                <a:solidFill>
                  <a:schemeClr val="accent2"/>
                </a:solidFill>
                <a:ea typeface="Calibri" pitchFamily="34" charset="0"/>
                <a:cs typeface="Frutiger-Roman" charset="0"/>
              </a:rPr>
              <a:t>P R O G R A M M E</a:t>
            </a:r>
            <a:r>
              <a:rPr lang="en-GB" sz="1450" dirty="0">
                <a:solidFill>
                  <a:schemeClr val="accent2"/>
                </a:solidFill>
              </a:rPr>
              <a:t> </a:t>
            </a:r>
          </a:p>
        </p:txBody>
      </p:sp>
      <p:pic>
        <p:nvPicPr>
          <p:cNvPr id="9"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pic>
        <p:nvPicPr>
          <p:cNvPr id="10" name="Picture 3" descr="C:\Documents and Settings\Isabelle\Desktop\UNEP\UN-REDD Programme Communication Strategy\Logos\Low Res Logos\UN-REDD logo.jpg"/>
          <p:cNvPicPr>
            <a:picLocks noChangeAspect="1" noChangeArrowheads="1"/>
          </p:cNvPicPr>
          <p:nvPr userDrawn="1"/>
        </p:nvPicPr>
        <p:blipFill>
          <a:blip r:embed="rId3" cstate="print"/>
          <a:srcRect/>
          <a:stretch>
            <a:fillRect/>
          </a:stretch>
        </p:blipFill>
        <p:spPr bwMode="auto">
          <a:xfrm>
            <a:off x="6875463" y="5864225"/>
            <a:ext cx="2039937" cy="874713"/>
          </a:xfrm>
          <a:prstGeom prst="rect">
            <a:avLst/>
          </a:prstGeom>
          <a:noFill/>
          <a:ln w="9525">
            <a:noFill/>
            <a:miter lim="800000"/>
            <a:headEnd/>
            <a:tailEnd/>
          </a:ln>
        </p:spPr>
      </p:pic>
      <p:sp>
        <p:nvSpPr>
          <p:cNvPr id="6" name="Content Placeholder 5"/>
          <p:cNvSpPr>
            <a:spLocks noGrp="1"/>
          </p:cNvSpPr>
          <p:nvPr>
            <p:ph sz="quarter" idx="4"/>
          </p:nvPr>
        </p:nvSpPr>
        <p:spPr>
          <a:xfrm>
            <a:off x="4660135" y="2541319"/>
            <a:ext cx="4351662" cy="4178970"/>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idx="1"/>
          </p:nvPr>
        </p:nvSpPr>
        <p:spPr>
          <a:xfrm>
            <a:off x="107593" y="1821226"/>
            <a:ext cx="4464407"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8754" y="2541320"/>
            <a:ext cx="4441372" cy="4178111"/>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8260" y="1813389"/>
            <a:ext cx="4351662"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a:defRPr/>
            </a:pPr>
            <a:r>
              <a:rPr lang="fr-FR" sz="1450" dirty="0">
                <a:solidFill>
                  <a:schemeClr val="accent2"/>
                </a:solidFill>
                <a:ea typeface="Calibri" pitchFamily="34" charset="0"/>
                <a:cs typeface="Frutiger-Roman" charset="0"/>
              </a:rPr>
              <a:t>P R O G R A M M E</a:t>
            </a:r>
            <a:r>
              <a:rPr lang="en-GB" sz="1450" dirty="0">
                <a:solidFill>
                  <a:schemeClr val="accent2"/>
                </a:solidFill>
              </a:rPr>
              <a:t> </a:t>
            </a:r>
          </a:p>
        </p:txBody>
      </p:sp>
      <p:pic>
        <p:nvPicPr>
          <p:cNvPr id="7"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pic>
        <p:nvPicPr>
          <p:cNvPr id="8" name="Picture 3" descr="C:\Documents and Settings\Isabelle\Desktop\UNEP\UN-REDD Programme Communication Strategy\Logos\Low Res Logos\UN-REDD logo.jpg"/>
          <p:cNvPicPr>
            <a:picLocks noChangeAspect="1" noChangeArrowheads="1"/>
          </p:cNvPicPr>
          <p:nvPr userDrawn="1"/>
        </p:nvPicPr>
        <p:blipFill>
          <a:blip r:embed="rId3" cstate="print"/>
          <a:srcRect/>
          <a:stretch>
            <a:fillRect/>
          </a:stretch>
        </p:blipFill>
        <p:spPr bwMode="auto">
          <a:xfrm>
            <a:off x="6875463" y="5864225"/>
            <a:ext cx="2039937" cy="874713"/>
          </a:xfrm>
          <a:prstGeom prst="rect">
            <a:avLst/>
          </a:prstGeom>
          <a:noFill/>
          <a:ln w="9525">
            <a:noFill/>
            <a:miter lim="800000"/>
            <a:headEnd/>
            <a:tailEnd/>
          </a:ln>
        </p:spPr>
      </p:pic>
      <p:sp>
        <p:nvSpPr>
          <p:cNvPr id="3" name="Content Placeholder 2"/>
          <p:cNvSpPr>
            <a:spLocks noGrp="1"/>
          </p:cNvSpPr>
          <p:nvPr>
            <p:ph idx="1"/>
          </p:nvPr>
        </p:nvSpPr>
        <p:spPr>
          <a:xfrm>
            <a:off x="2437975" y="1809163"/>
            <a:ext cx="6585698" cy="4923001"/>
          </a:xfrm>
          <a:solidFill>
            <a:schemeClr val="bg1"/>
          </a:solidFill>
        </p:spPr>
        <p:txBody>
          <a:bodyPr>
            <a:normAutofit/>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77117" y="1806766"/>
            <a:ext cx="2269476" cy="4913523"/>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a:off x="2428875" y="1785938"/>
            <a:ext cx="6572250"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userDrawn="1"/>
        </p:nvSpPr>
        <p:spPr>
          <a:xfrm>
            <a:off x="2422525" y="71438"/>
            <a:ext cx="657860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5"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sp>
        <p:nvSpPr>
          <p:cNvPr id="3" name="Picture Placeholder 2"/>
          <p:cNvSpPr>
            <a:spLocks noGrp="1"/>
          </p:cNvSpPr>
          <p:nvPr>
            <p:ph type="pic" idx="1"/>
          </p:nvPr>
        </p:nvSpPr>
        <p:spPr>
          <a:xfrm>
            <a:off x="2434728" y="1813295"/>
            <a:ext cx="6527190" cy="48849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9"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
        <p:nvSpPr>
          <p:cNvPr id="10" name="Text Placeholder 3"/>
          <p:cNvSpPr>
            <a:spLocks noGrp="1"/>
          </p:cNvSpPr>
          <p:nvPr>
            <p:ph type="body" sz="half" idx="10"/>
          </p:nvPr>
        </p:nvSpPr>
        <p:spPr>
          <a:xfrm>
            <a:off x="77117" y="1781300"/>
            <a:ext cx="2269476" cy="5005450"/>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5" name="Rectangle 4"/>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6" name="Rectangle 5"/>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7" name="Freeform 6"/>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Title 1"/>
          <p:cNvSpPr>
            <a:spLocks noGrp="1"/>
          </p:cNvSpPr>
          <p:nvPr>
            <p:ph type="title"/>
          </p:nvPr>
        </p:nvSpPr>
        <p:spPr>
          <a:xfrm>
            <a:off x="517792" y="2115745"/>
            <a:ext cx="6389783" cy="1362075"/>
          </a:xfrm>
        </p:spPr>
        <p:txBody>
          <a:bodyPr anchor="b">
            <a:noAutofit/>
          </a:bodyPr>
          <a:lstStyle>
            <a:lvl1pPr algn="l">
              <a:defRPr sz="4000" b="1" cap="none"/>
            </a:lvl1pPr>
          </a:lstStyle>
          <a:p>
            <a:r>
              <a:rPr lang="en-US" dirty="0" smtClean="0"/>
              <a:t>Click to edit Master title style</a:t>
            </a:r>
            <a:endParaRPr lang="en-GB" dirty="0"/>
          </a:p>
        </p:txBody>
      </p:sp>
      <p:pic>
        <p:nvPicPr>
          <p:cNvPr id="17" name="Picture 3" descr="C:\Documents and Settings\Isabelle\Desktop\UNEP\UN-REDD Programme Communication Strategy\Logos\Low Res Logos\UN-REDD logo.jpg"/>
          <p:cNvPicPr>
            <a:picLocks noChangeAspect="1" noChangeArrowheads="1"/>
          </p:cNvPicPr>
          <p:nvPr userDrawn="1"/>
        </p:nvPicPr>
        <p:blipFill>
          <a:blip r:embed="rId2" cstate="print"/>
          <a:srcRect/>
          <a:stretch>
            <a:fillRect/>
          </a:stretch>
        </p:blipFill>
        <p:spPr bwMode="auto">
          <a:xfrm>
            <a:off x="7526815" y="6100175"/>
            <a:ext cx="1489673" cy="63876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p:cNvSpPr/>
          <p:nvPr userDrawn="1"/>
        </p:nvSpPr>
        <p:spPr>
          <a:xfrm flipV="1">
            <a:off x="142875"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itle 1"/>
          <p:cNvSpPr txBox="1">
            <a:spLocks/>
          </p:cNvSpPr>
          <p:nvPr userDrawn="1"/>
        </p:nvSpPr>
        <p:spPr bwMode="auto">
          <a:xfrm>
            <a:off x="4179888" y="3871913"/>
            <a:ext cx="4014787" cy="1543050"/>
          </a:xfrm>
          <a:prstGeom prst="rect">
            <a:avLst/>
          </a:prstGeom>
          <a:noFill/>
          <a:ln w="9525">
            <a:noFill/>
            <a:miter lim="800000"/>
            <a:headEnd/>
            <a:tailEnd/>
          </a:ln>
        </p:spPr>
        <p:txBody>
          <a:bodyPr anchor="b"/>
          <a:lstStyle>
            <a:lvl1pPr algn="l">
              <a:defRPr sz="4400" b="1" cap="none" baseline="0"/>
            </a:lvl1pPr>
          </a:lstStyle>
          <a:p>
            <a:pPr eaLnBrk="0" hangingPunct="0">
              <a:defRPr/>
            </a:pPr>
            <a:r>
              <a:rPr lang="en-US" sz="2400" dirty="0" smtClean="0">
                <a:solidFill>
                  <a:srgbClr val="595959"/>
                </a:solidFill>
                <a:latin typeface="Franklin Gothic Book" pitchFamily="34" charset="0"/>
                <a:ea typeface="+mj-ea"/>
                <a:cs typeface="+mj-cs"/>
              </a:rPr>
              <a:t>Visit	</a:t>
            </a:r>
            <a:r>
              <a:rPr lang="en-US" sz="2400" dirty="0" smtClean="0">
                <a:solidFill>
                  <a:srgbClr val="0099CC"/>
                </a:solidFill>
                <a:latin typeface="Franklin Gothic Book" pitchFamily="34" charset="0"/>
                <a:ea typeface="+mj-ea"/>
                <a:cs typeface="+mj-cs"/>
                <a:hlinkClick r:id="rId2"/>
              </a:rPr>
              <a:t>www.un-redd.org</a:t>
            </a:r>
            <a:endParaRPr lang="en-US" sz="2400" dirty="0" smtClean="0">
              <a:solidFill>
                <a:srgbClr val="0099CC"/>
              </a:solidFill>
              <a:latin typeface="Franklin Gothic Book" pitchFamily="34" charset="0"/>
              <a:ea typeface="+mj-ea"/>
              <a:cs typeface="+mj-cs"/>
            </a:endParaRPr>
          </a:p>
          <a:p>
            <a:pPr eaLnBrk="0" hangingPunct="0">
              <a:defRPr/>
            </a:pPr>
            <a:r>
              <a:rPr lang="en-US" sz="2400" dirty="0" smtClean="0">
                <a:solidFill>
                  <a:srgbClr val="595959"/>
                </a:solidFill>
                <a:latin typeface="Franklin Gothic Book" pitchFamily="34" charset="0"/>
                <a:ea typeface="+mj-ea"/>
                <a:cs typeface="+mj-cs"/>
              </a:rPr>
              <a:t>Email	</a:t>
            </a:r>
            <a:r>
              <a:rPr lang="en-US" sz="2400" dirty="0" smtClean="0">
                <a:solidFill>
                  <a:srgbClr val="595959"/>
                </a:solidFill>
                <a:latin typeface="Franklin Gothic Book" pitchFamily="34" charset="0"/>
                <a:ea typeface="+mj-ea"/>
                <a:cs typeface="+mj-cs"/>
                <a:hlinkClick r:id="rId3"/>
              </a:rPr>
              <a:t>un-redd@un-redd.org</a:t>
            </a:r>
            <a:endParaRPr lang="en-US" sz="2400" dirty="0" smtClean="0">
              <a:solidFill>
                <a:srgbClr val="595959"/>
              </a:solidFill>
              <a:latin typeface="Franklin Gothic Book" pitchFamily="34" charset="0"/>
              <a:ea typeface="+mj-ea"/>
              <a:cs typeface="+mj-cs"/>
            </a:endParaRPr>
          </a:p>
          <a:p>
            <a:pPr eaLnBrk="0" hangingPunct="0">
              <a:defRPr/>
            </a:pPr>
            <a:endParaRPr lang="en-US" sz="2400" dirty="0" smtClean="0">
              <a:solidFill>
                <a:srgbClr val="595959"/>
              </a:solidFill>
              <a:latin typeface="Franklin Gothic Book" pitchFamily="34" charset="0"/>
              <a:ea typeface="+mj-ea"/>
              <a:cs typeface="+mj-cs"/>
            </a:endParaRPr>
          </a:p>
          <a:p>
            <a:pPr eaLnBrk="0" hangingPunct="0">
              <a:defRPr/>
            </a:pPr>
            <a:r>
              <a:rPr lang="en-US" sz="2400" dirty="0" smtClean="0">
                <a:solidFill>
                  <a:srgbClr val="595959"/>
                </a:solidFill>
                <a:latin typeface="Franklin Gothic Book" pitchFamily="34" charset="0"/>
                <a:ea typeface="+mj-ea"/>
                <a:cs typeface="+mj-cs"/>
              </a:rPr>
              <a:t> </a:t>
            </a:r>
            <a:endParaRPr lang="en-GB" sz="2400" dirty="0">
              <a:solidFill>
                <a:srgbClr val="595959"/>
              </a:solidFill>
              <a:latin typeface="Franklin Gothic Book" pitchFamily="34" charset="0"/>
              <a:ea typeface="+mj-ea"/>
              <a:cs typeface="+mj-cs"/>
            </a:endParaRPr>
          </a:p>
        </p:txBody>
      </p:sp>
      <p:sp>
        <p:nvSpPr>
          <p:cNvPr id="9" name="Rectangle 8"/>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mj-ea"/>
                <a:cs typeface="+mj-cs"/>
              </a:rPr>
              <a:t>For more information…</a:t>
            </a:r>
            <a:endParaRPr lang="en-GB" sz="4000" b="1" dirty="0">
              <a:solidFill>
                <a:srgbClr val="595959"/>
              </a:solidFill>
              <a:latin typeface="Franklin Gothic Book" pitchFamily="34" charset="0"/>
              <a:ea typeface="+mj-ea"/>
              <a:cs typeface="+mj-cs"/>
            </a:endParaRPr>
          </a:p>
        </p:txBody>
      </p:sp>
      <p:pic>
        <p:nvPicPr>
          <p:cNvPr id="14" name="Picture 3" descr="C:\Documents and Settings\Isabelle\Desktop\UNEP\UN-REDD Programme Communication Strategy\Logos\Low Res Logos\UN-REDD logo.jpg"/>
          <p:cNvPicPr>
            <a:picLocks noChangeAspect="1" noChangeArrowheads="1"/>
          </p:cNvPicPr>
          <p:nvPr userDrawn="1"/>
        </p:nvPicPr>
        <p:blipFill>
          <a:blip r:embed="rId4" cstate="print"/>
          <a:srcRect/>
          <a:stretch>
            <a:fillRect/>
          </a:stretch>
        </p:blipFill>
        <p:spPr bwMode="auto">
          <a:xfrm>
            <a:off x="7526815" y="6100175"/>
            <a:ext cx="1489673" cy="63876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CC">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42938" y="1785938"/>
            <a:ext cx="8043862" cy="434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 name="Picture 3" descr="C:\Documents and Settings\Isabelle\Desktop\UNEP\UN-REDD Programme Communication Strategy\Logos\Low Res Logos\UN-REDD logo.jpg"/>
          <p:cNvPicPr>
            <a:picLocks noChangeAspect="1" noChangeArrowheads="1"/>
          </p:cNvPicPr>
          <p:nvPr userDrawn="1"/>
        </p:nvPicPr>
        <p:blipFill>
          <a:blip r:embed="rId15" cstate="print"/>
          <a:srcRect/>
          <a:stretch>
            <a:fillRect/>
          </a:stretch>
        </p:blipFill>
        <p:spPr bwMode="auto">
          <a:xfrm>
            <a:off x="7526815" y="6100175"/>
            <a:ext cx="1489673" cy="638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8" r:id="rId11"/>
    <p:sldLayoutId id="2147483862" r:id="rId12"/>
    <p:sldLayoutId id="2147483864" r:id="rId13"/>
  </p:sldLayoutIdLst>
  <p:txStyles>
    <p:titleStyle>
      <a:lvl1pPr algn="l" rtl="0" eaLnBrk="0" fontAlgn="base" hangingPunct="0">
        <a:spcBef>
          <a:spcPct val="0"/>
        </a:spcBef>
        <a:spcAft>
          <a:spcPct val="0"/>
        </a:spcAft>
        <a:defRPr sz="4000" b="1" kern="1200">
          <a:solidFill>
            <a:srgbClr val="595959"/>
          </a:solidFill>
          <a:latin typeface="Franklin Gothic Book" pitchFamily="34" charset="0"/>
          <a:ea typeface="+mj-ea"/>
          <a:cs typeface="+mj-cs"/>
        </a:defRPr>
      </a:lvl1pPr>
      <a:lvl2pPr algn="l" rtl="0" eaLnBrk="0" fontAlgn="base" hangingPunct="0">
        <a:spcBef>
          <a:spcPct val="0"/>
        </a:spcBef>
        <a:spcAft>
          <a:spcPct val="0"/>
        </a:spcAft>
        <a:defRPr sz="4000" b="1">
          <a:solidFill>
            <a:srgbClr val="595959"/>
          </a:solidFill>
          <a:latin typeface="Franklin Gothic Book" pitchFamily="34" charset="0"/>
        </a:defRPr>
      </a:lvl2pPr>
      <a:lvl3pPr algn="l" rtl="0" eaLnBrk="0" fontAlgn="base" hangingPunct="0">
        <a:spcBef>
          <a:spcPct val="0"/>
        </a:spcBef>
        <a:spcAft>
          <a:spcPct val="0"/>
        </a:spcAft>
        <a:defRPr sz="4000" b="1">
          <a:solidFill>
            <a:srgbClr val="595959"/>
          </a:solidFill>
          <a:latin typeface="Franklin Gothic Book" pitchFamily="34" charset="0"/>
        </a:defRPr>
      </a:lvl3pPr>
      <a:lvl4pPr algn="l" rtl="0" eaLnBrk="0" fontAlgn="base" hangingPunct="0">
        <a:spcBef>
          <a:spcPct val="0"/>
        </a:spcBef>
        <a:spcAft>
          <a:spcPct val="0"/>
        </a:spcAft>
        <a:defRPr sz="4000" b="1">
          <a:solidFill>
            <a:srgbClr val="595959"/>
          </a:solidFill>
          <a:latin typeface="Franklin Gothic Book" pitchFamily="34" charset="0"/>
        </a:defRPr>
      </a:lvl4pPr>
      <a:lvl5pPr algn="l" rtl="0" eaLnBrk="0" fontAlgn="base" hangingPunct="0">
        <a:spcBef>
          <a:spcPct val="0"/>
        </a:spcBef>
        <a:spcAft>
          <a:spcPct val="0"/>
        </a:spcAft>
        <a:defRPr sz="4000" b="1">
          <a:solidFill>
            <a:srgbClr val="595959"/>
          </a:solidFill>
          <a:latin typeface="Franklin Gothic Book" pitchFamily="34" charset="0"/>
        </a:defRPr>
      </a:lvl5pPr>
      <a:lvl6pPr marL="457200" algn="l" rtl="0" fontAlgn="base">
        <a:spcBef>
          <a:spcPct val="0"/>
        </a:spcBef>
        <a:spcAft>
          <a:spcPct val="0"/>
        </a:spcAft>
        <a:defRPr sz="4000" b="1">
          <a:solidFill>
            <a:srgbClr val="595959"/>
          </a:solidFill>
          <a:latin typeface="Franklin Gothic Book" pitchFamily="34" charset="0"/>
        </a:defRPr>
      </a:lvl6pPr>
      <a:lvl7pPr marL="914400" algn="l" rtl="0" fontAlgn="base">
        <a:spcBef>
          <a:spcPct val="0"/>
        </a:spcBef>
        <a:spcAft>
          <a:spcPct val="0"/>
        </a:spcAft>
        <a:defRPr sz="4000" b="1">
          <a:solidFill>
            <a:srgbClr val="595959"/>
          </a:solidFill>
          <a:latin typeface="Franklin Gothic Book" pitchFamily="34" charset="0"/>
        </a:defRPr>
      </a:lvl7pPr>
      <a:lvl8pPr marL="1371600" algn="l" rtl="0" fontAlgn="base">
        <a:spcBef>
          <a:spcPct val="0"/>
        </a:spcBef>
        <a:spcAft>
          <a:spcPct val="0"/>
        </a:spcAft>
        <a:defRPr sz="4000" b="1">
          <a:solidFill>
            <a:srgbClr val="595959"/>
          </a:solidFill>
          <a:latin typeface="Franklin Gothic Book" pitchFamily="34" charset="0"/>
        </a:defRPr>
      </a:lvl8pPr>
      <a:lvl9pPr marL="1828800" algn="l" rtl="0" fontAlgn="base">
        <a:spcBef>
          <a:spcPct val="0"/>
        </a:spcBef>
        <a:spcAft>
          <a:spcPct val="0"/>
        </a:spcAft>
        <a:defRPr sz="4000" b="1">
          <a:solidFill>
            <a:srgbClr val="595959"/>
          </a:solidFill>
          <a:latin typeface="Franklin Gothic Book" pitchFamily="34" charset="0"/>
        </a:defRPr>
      </a:lvl9pPr>
    </p:titleStyle>
    <p:bodyStyle>
      <a:lvl1pPr marL="342900" indent="-342900" algn="l" rtl="0" eaLnBrk="0" fontAlgn="base" hangingPunct="0">
        <a:spcBef>
          <a:spcPct val="20000"/>
        </a:spcBef>
        <a:spcAft>
          <a:spcPct val="0"/>
        </a:spcAft>
        <a:buClr>
          <a:srgbClr val="C00000"/>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pitchFamily="34" charset="0"/>
        <a:buChar char="–"/>
        <a:defRPr sz="2000" kern="1200">
          <a:solidFill>
            <a:srgbClr val="595959"/>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pitchFamily="34" charset="0"/>
        <a:buChar char="•"/>
        <a:defRPr kern="1200">
          <a:solidFill>
            <a:srgbClr val="7F7F7F"/>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mailto:inge.jonckheere@fao.org"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hyperlink" Target="http://www.openfori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openforis.org/" TargetMode="Externa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foi.org/" TargetMode="Externa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00301" y="2471738"/>
            <a:ext cx="7029450" cy="1665287"/>
          </a:xfrm>
        </p:spPr>
        <p:txBody>
          <a:bodyPr/>
          <a:lstStyle/>
          <a:p>
            <a:r>
              <a:rPr lang="en-US" sz="2800" dirty="0" smtClean="0"/>
              <a:t>Remote sensing in the REDD+ context </a:t>
            </a:r>
            <a:br>
              <a:rPr lang="en-US" sz="2800" dirty="0" smtClean="0"/>
            </a:br>
            <a:r>
              <a:rPr lang="en-US" sz="2800" dirty="0" smtClean="0"/>
              <a:t>    lessons learned and way forward</a:t>
            </a:r>
            <a:r>
              <a:rPr lang="en-US" sz="2600" dirty="0" smtClean="0"/>
              <a:t/>
            </a:r>
            <a:br>
              <a:rPr lang="en-US" sz="2600" dirty="0" smtClean="0"/>
            </a:br>
            <a:r>
              <a:rPr lang="en-US" sz="2800" dirty="0" smtClean="0"/>
              <a:t/>
            </a:r>
            <a:br>
              <a:rPr lang="en-US" sz="2800" dirty="0" smtClean="0"/>
            </a:br>
            <a:endParaRPr lang="en-GB" sz="2800" dirty="0" smtClean="0"/>
          </a:p>
        </p:txBody>
      </p:sp>
      <p:sp>
        <p:nvSpPr>
          <p:cNvPr id="5" name="TextBox 4"/>
          <p:cNvSpPr txBox="1"/>
          <p:nvPr/>
        </p:nvSpPr>
        <p:spPr>
          <a:xfrm>
            <a:off x="2379405" y="3471710"/>
            <a:ext cx="6764595" cy="1692771"/>
          </a:xfrm>
          <a:prstGeom prst="rect">
            <a:avLst/>
          </a:prstGeom>
          <a:noFill/>
        </p:spPr>
        <p:txBody>
          <a:bodyPr wrap="square" rtlCol="0">
            <a:spAutoFit/>
          </a:bodyPr>
          <a:lstStyle/>
          <a:p>
            <a:pPr algn="ctr"/>
            <a:endParaRPr lang="en-US" sz="2000" b="1" dirty="0" smtClean="0">
              <a:solidFill>
                <a:schemeClr val="tx1">
                  <a:tint val="75000"/>
                </a:schemeClr>
              </a:solidFill>
              <a:latin typeface="+mn-lt"/>
            </a:endParaRPr>
          </a:p>
          <a:p>
            <a:pPr algn="ctr"/>
            <a:r>
              <a:rPr lang="en-US" sz="2400" b="1" dirty="0" smtClean="0">
                <a:solidFill>
                  <a:schemeClr val="tx1">
                    <a:lumMod val="75000"/>
                    <a:lumOff val="25000"/>
                  </a:schemeClr>
                </a:solidFill>
                <a:latin typeface="+mn-lt"/>
              </a:rPr>
              <a:t>Dr. Inge JONCKHEERE </a:t>
            </a:r>
          </a:p>
          <a:p>
            <a:pPr algn="ctr"/>
            <a:endParaRPr lang="en-US" sz="2000" b="1" dirty="0" smtClean="0">
              <a:solidFill>
                <a:schemeClr val="tx1">
                  <a:lumMod val="75000"/>
                  <a:lumOff val="25000"/>
                </a:schemeClr>
              </a:solidFill>
              <a:latin typeface="+mn-lt"/>
            </a:endParaRPr>
          </a:p>
          <a:p>
            <a:pPr algn="ctr"/>
            <a:r>
              <a:rPr lang="en-US" sz="2000" b="1" dirty="0" smtClean="0">
                <a:solidFill>
                  <a:schemeClr val="tx1">
                    <a:lumMod val="75000"/>
                    <a:lumOff val="25000"/>
                  </a:schemeClr>
                </a:solidFill>
                <a:latin typeface="+mn-lt"/>
              </a:rPr>
              <a:t>UN-REDD Team (FAO HQ Rome, Italy) </a:t>
            </a:r>
          </a:p>
          <a:p>
            <a:pPr algn="ctr"/>
            <a:r>
              <a:rPr lang="en-US" sz="2000" b="1" dirty="0" smtClean="0">
                <a:solidFill>
                  <a:schemeClr val="tx1">
                    <a:lumMod val="75000"/>
                    <a:lumOff val="25000"/>
                  </a:schemeClr>
                </a:solidFill>
                <a:latin typeface="+mn-lt"/>
              </a:rPr>
              <a:t> </a:t>
            </a:r>
          </a:p>
        </p:txBody>
      </p:sp>
      <p:sp>
        <p:nvSpPr>
          <p:cNvPr id="4" name="Sous-titre 2"/>
          <p:cNvSpPr txBox="1">
            <a:spLocks/>
          </p:cNvSpPr>
          <p:nvPr/>
        </p:nvSpPr>
        <p:spPr>
          <a:xfrm>
            <a:off x="3014663" y="5586413"/>
            <a:ext cx="5715000" cy="127158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1600" b="1" dirty="0" smtClean="0">
                <a:solidFill>
                  <a:schemeClr val="tx1">
                    <a:lumMod val="75000"/>
                    <a:lumOff val="25000"/>
                  </a:schemeClr>
                </a:solidFill>
              </a:rPr>
              <a:t>SDCG-6</a:t>
            </a:r>
            <a:endParaRPr lang="fr-FR" sz="1600" b="1" dirty="0" smtClean="0">
              <a:solidFill>
                <a:schemeClr val="tx1">
                  <a:lumMod val="75000"/>
                  <a:lumOff val="25000"/>
                </a:schemeClr>
              </a:solidFill>
            </a:endParaRPr>
          </a:p>
          <a:p>
            <a:r>
              <a:rPr lang="fr-FR" sz="1600" b="1" dirty="0" err="1" smtClean="0">
                <a:solidFill>
                  <a:schemeClr val="tx1">
                    <a:lumMod val="75000"/>
                    <a:lumOff val="25000"/>
                  </a:schemeClr>
                </a:solidFill>
              </a:rPr>
              <a:t>October</a:t>
            </a:r>
            <a:r>
              <a:rPr lang="fr-FR" sz="1600" b="1" dirty="0" smtClean="0">
                <a:solidFill>
                  <a:schemeClr val="tx1">
                    <a:lumMod val="75000"/>
                    <a:lumOff val="25000"/>
                  </a:schemeClr>
                </a:solidFill>
              </a:rPr>
              <a:t>  2014</a:t>
            </a:r>
          </a:p>
          <a:p>
            <a:r>
              <a:rPr lang="fr-FR" sz="1600" b="1" dirty="0" smtClean="0">
                <a:solidFill>
                  <a:schemeClr val="tx1">
                    <a:lumMod val="75000"/>
                    <a:lumOff val="25000"/>
                  </a:schemeClr>
                </a:solidFill>
              </a:rPr>
              <a:t>Oslo, </a:t>
            </a:r>
            <a:r>
              <a:rPr lang="fr-FR" sz="1600" b="1" dirty="0" err="1" smtClean="0">
                <a:solidFill>
                  <a:schemeClr val="tx1">
                    <a:lumMod val="75000"/>
                    <a:lumOff val="25000"/>
                  </a:schemeClr>
                </a:solidFill>
              </a:rPr>
              <a:t>Norway</a:t>
            </a:r>
            <a:endParaRPr lang="fr-FR" sz="16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solidFill>
                  <a:srgbClr val="FFFFFF"/>
                </a:solidFill>
                <a:ea typeface="ＭＳ Ｐゴシック" pitchFamily="-109" charset="-128"/>
              </a:rPr>
              <a:t>z</a:t>
            </a:r>
          </a:p>
        </p:txBody>
      </p:sp>
      <p:sp>
        <p:nvSpPr>
          <p:cNvPr id="13315" name="Rectangle 4"/>
          <p:cNvSpPr>
            <a:spLocks noChangeArrowheads="1"/>
          </p:cNvSpPr>
          <p:nvPr/>
        </p:nvSpPr>
        <p:spPr bwMode="auto">
          <a:xfrm>
            <a:off x="0" y="1057275"/>
            <a:ext cx="9144000" cy="179388"/>
          </a:xfrm>
          <a:prstGeom prst="rect">
            <a:avLst/>
          </a:prstGeom>
          <a:solidFill>
            <a:srgbClr val="003300"/>
          </a:solidFill>
          <a:ln w="9525" algn="ctr">
            <a:noFill/>
            <a:miter lim="800000"/>
            <a:headEnd/>
            <a:tailEnd/>
          </a:ln>
        </p:spPr>
        <p:txBody>
          <a:bodyPr anchor="ctr"/>
          <a:lstStyle/>
          <a:p>
            <a:pPr algn="ctr"/>
            <a:endParaRPr lang="nb-NO">
              <a:solidFill>
                <a:srgbClr val="FFFFFF"/>
              </a:solidFill>
              <a:latin typeface="Calibri" pitchFamily="34" charset="0"/>
              <a:ea typeface="MS PGothic" pitchFamily="34" charset="-128"/>
            </a:endParaRPr>
          </a:p>
        </p:txBody>
      </p:sp>
      <p:sp>
        <p:nvSpPr>
          <p:cNvPr id="13316" name="Rectangle 4"/>
          <p:cNvSpPr>
            <a:spLocks noChangeArrowheads="1"/>
          </p:cNvSpPr>
          <p:nvPr/>
        </p:nvSpPr>
        <p:spPr bwMode="gray">
          <a:xfrm>
            <a:off x="874713" y="6162675"/>
            <a:ext cx="1792287" cy="358775"/>
          </a:xfrm>
          <a:prstGeom prst="rect">
            <a:avLst/>
          </a:prstGeom>
          <a:noFill/>
          <a:ln w="9525">
            <a:noFill/>
            <a:miter lim="800000"/>
            <a:headEnd/>
            <a:tailEnd/>
          </a:ln>
        </p:spPr>
        <p:txBody>
          <a:bodyPr lIns="0" tIns="0" rIns="0" bIns="0" anchor="ctr"/>
          <a:lstStyle/>
          <a:p>
            <a:pPr defTabSz="801688"/>
            <a:r>
              <a:rPr lang="en-US" sz="1000" b="1">
                <a:latin typeface="Calibri" pitchFamily="34" charset="0"/>
              </a:rPr>
              <a:t>FAO Forestry</a:t>
            </a:r>
          </a:p>
        </p:txBody>
      </p:sp>
      <p:pic>
        <p:nvPicPr>
          <p:cNvPr id="13317" name="Picture 20" descr="FAO_10mm_black"/>
          <p:cNvPicPr>
            <a:picLocks noChangeAspect="1" noChangeArrowheads="1"/>
          </p:cNvPicPr>
          <p:nvPr/>
        </p:nvPicPr>
        <p:blipFill>
          <a:blip r:embed="rId2" cstate="print"/>
          <a:srcRect/>
          <a:stretch>
            <a:fillRect/>
          </a:stretch>
        </p:blipFill>
        <p:spPr bwMode="auto">
          <a:xfrm>
            <a:off x="8229600" y="6172200"/>
            <a:ext cx="360363" cy="360363"/>
          </a:xfrm>
          <a:prstGeom prst="rect">
            <a:avLst/>
          </a:prstGeom>
          <a:noFill/>
          <a:ln w="9525">
            <a:noFill/>
            <a:miter lim="800000"/>
            <a:headEnd/>
            <a:tailEnd/>
          </a:ln>
        </p:spPr>
      </p:pic>
      <p:sp>
        <p:nvSpPr>
          <p:cNvPr id="13318" name="TextBox 54"/>
          <p:cNvSpPr txBox="1">
            <a:spLocks noChangeArrowheads="1"/>
          </p:cNvSpPr>
          <p:nvPr/>
        </p:nvSpPr>
        <p:spPr bwMode="auto">
          <a:xfrm>
            <a:off x="314325" y="-39688"/>
            <a:ext cx="8615363" cy="1200329"/>
          </a:xfrm>
          <a:prstGeom prst="rect">
            <a:avLst/>
          </a:prstGeom>
          <a:noFill/>
          <a:ln w="9525">
            <a:noFill/>
            <a:miter lim="800000"/>
            <a:headEnd/>
            <a:tailEnd/>
          </a:ln>
        </p:spPr>
        <p:txBody>
          <a:bodyPr wrap="square">
            <a:spAutoFit/>
          </a:bodyPr>
          <a:lstStyle/>
          <a:p>
            <a:r>
              <a:rPr lang="en-US" sz="3600" b="1" dirty="0">
                <a:solidFill>
                  <a:schemeClr val="accent4">
                    <a:lumMod val="75000"/>
                  </a:schemeClr>
                </a:solidFill>
                <a:latin typeface="Calibri" pitchFamily="34" charset="0"/>
              </a:rPr>
              <a:t>Methodologies and technology for NFMS and MRV</a:t>
            </a:r>
            <a:endParaRPr lang="en-GB" sz="3600" b="1" dirty="0">
              <a:solidFill>
                <a:schemeClr val="accent4">
                  <a:lumMod val="75000"/>
                </a:schemeClr>
              </a:solidFill>
              <a:latin typeface="Calibri" pitchFamily="34" charset="0"/>
            </a:endParaRPr>
          </a:p>
        </p:txBody>
      </p:sp>
      <p:pic>
        <p:nvPicPr>
          <p:cNvPr id="13319" name="Picture 28" descr="FAO_white_50_transp"/>
          <p:cNvPicPr>
            <a:picLocks noChangeAspect="1" noChangeArrowheads="1"/>
          </p:cNvPicPr>
          <p:nvPr/>
        </p:nvPicPr>
        <p:blipFill>
          <a:blip r:embed="rId3" cstate="print"/>
          <a:srcRect/>
          <a:stretch>
            <a:fillRect/>
          </a:stretch>
        </p:blipFill>
        <p:spPr bwMode="auto">
          <a:xfrm>
            <a:off x="8229600" y="6172200"/>
            <a:ext cx="360363" cy="363538"/>
          </a:xfrm>
          <a:prstGeom prst="rect">
            <a:avLst/>
          </a:prstGeom>
          <a:noFill/>
          <a:ln w="9525">
            <a:noFill/>
            <a:miter lim="800000"/>
            <a:headEnd/>
            <a:tailEnd/>
          </a:ln>
        </p:spPr>
      </p:pic>
      <p:sp>
        <p:nvSpPr>
          <p:cNvPr id="13320" name="Round Same Side Corner Rectangle 14"/>
          <p:cNvSpPr>
            <a:spLocks/>
          </p:cNvSpPr>
          <p:nvPr/>
        </p:nvSpPr>
        <p:spPr bwMode="auto">
          <a:xfrm>
            <a:off x="685800" y="1447800"/>
            <a:ext cx="8153400" cy="685800"/>
          </a:xfrm>
          <a:custGeom>
            <a:avLst/>
            <a:gdLst>
              <a:gd name="T0" fmla="*/ 954048 w 2435225"/>
              <a:gd name="T1" fmla="*/ 0 h 306388"/>
              <a:gd name="T2" fmla="*/ 26344432 w 2435225"/>
              <a:gd name="T3" fmla="*/ 0 h 306388"/>
              <a:gd name="T4" fmla="*/ 27298483 w 2435225"/>
              <a:gd name="T5" fmla="*/ 426403 h 306388"/>
              <a:gd name="T6" fmla="*/ 27298483 w 2435225"/>
              <a:gd name="T7" fmla="*/ 1535052 h 306388"/>
              <a:gd name="T8" fmla="*/ 27298483 w 2435225"/>
              <a:gd name="T9" fmla="*/ 1535052 h 306388"/>
              <a:gd name="T10" fmla="*/ 0 w 2435225"/>
              <a:gd name="T11" fmla="*/ 1535052 h 306388"/>
              <a:gd name="T12" fmla="*/ 0 w 2435225"/>
              <a:gd name="T13" fmla="*/ 1535052 h 306388"/>
              <a:gd name="T14" fmla="*/ 0 w 2435225"/>
              <a:gd name="T15" fmla="*/ 426403 h 306388"/>
              <a:gd name="T16" fmla="*/ 954048 w 2435225"/>
              <a:gd name="T17" fmla="*/ 0 h 306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5225"/>
              <a:gd name="T28" fmla="*/ 0 h 306388"/>
              <a:gd name="T29" fmla="*/ 2435225 w 2435225"/>
              <a:gd name="T30" fmla="*/ 306388 h 306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5225" h="306388">
                <a:moveTo>
                  <a:pt x="85108" y="0"/>
                </a:moveTo>
                <a:lnTo>
                  <a:pt x="2350117" y="0"/>
                </a:lnTo>
                <a:cubicBezTo>
                  <a:pt x="2397121" y="0"/>
                  <a:pt x="2435225" y="38104"/>
                  <a:pt x="2435225" y="85108"/>
                </a:cubicBezTo>
                <a:lnTo>
                  <a:pt x="2435225" y="306388"/>
                </a:lnTo>
                <a:lnTo>
                  <a:pt x="0" y="306388"/>
                </a:lnTo>
                <a:lnTo>
                  <a:pt x="0" y="85108"/>
                </a:lnTo>
                <a:cubicBezTo>
                  <a:pt x="0" y="38104"/>
                  <a:pt x="38104" y="0"/>
                  <a:pt x="85108" y="0"/>
                </a:cubicBezTo>
                <a:close/>
              </a:path>
            </a:pathLst>
          </a:custGeom>
          <a:gradFill rotWithShape="1">
            <a:gsLst>
              <a:gs pos="0">
                <a:srgbClr val="5E2F00"/>
              </a:gs>
              <a:gs pos="100000">
                <a:srgbClr val="CC6600"/>
              </a:gs>
            </a:gsLst>
            <a:lin ang="5400000" scaled="1"/>
          </a:gradFill>
          <a:ln w="9525" algn="ctr">
            <a:noFill/>
            <a:round/>
            <a:headEnd/>
            <a:tailEnd/>
          </a:ln>
        </p:spPr>
        <p:txBody>
          <a:bodyPr anchor="ctr"/>
          <a:lstStyle/>
          <a:p>
            <a:pPr algn="ctr"/>
            <a:r>
              <a:rPr lang="en-US" sz="1600" b="1">
                <a:solidFill>
                  <a:srgbClr val="FFFFFF"/>
                </a:solidFill>
                <a:latin typeface="Calibri" pitchFamily="34" charset="0"/>
              </a:rPr>
              <a:t>Countries require easy and inexpensive access to technology and tools to develop their NFMS</a:t>
            </a:r>
          </a:p>
        </p:txBody>
      </p:sp>
      <p:sp>
        <p:nvSpPr>
          <p:cNvPr id="12" name="Rectangle 11"/>
          <p:cNvSpPr/>
          <p:nvPr/>
        </p:nvSpPr>
        <p:spPr>
          <a:xfrm>
            <a:off x="709613" y="2819400"/>
            <a:ext cx="3886200" cy="365760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600"/>
              </a:spcBef>
              <a:spcAft>
                <a:spcPts val="0"/>
              </a:spcAft>
              <a:buFont typeface="Wingdings" charset="2"/>
              <a:buChar char="Ø"/>
              <a:defRPr/>
            </a:pPr>
            <a:r>
              <a:rPr lang="en-US" sz="1600" dirty="0">
                <a:solidFill>
                  <a:srgbClr val="000000"/>
                </a:solidFill>
              </a:rPr>
              <a:t>Access to technology is </a:t>
            </a:r>
            <a:r>
              <a:rPr lang="en-US" sz="1600" dirty="0" smtClean="0">
                <a:solidFill>
                  <a:srgbClr val="000000"/>
                </a:solidFill>
              </a:rPr>
              <a:t>sometime quite </a:t>
            </a:r>
            <a:r>
              <a:rPr lang="en-US" sz="1600" dirty="0">
                <a:solidFill>
                  <a:srgbClr val="000000"/>
                </a:solidFill>
              </a:rPr>
              <a:t>limited, particularly for remote-sensing technologies and data</a:t>
            </a:r>
          </a:p>
          <a:p>
            <a:pPr marL="285750" indent="-285750" fontAlgn="auto">
              <a:spcBef>
                <a:spcPts val="600"/>
              </a:spcBef>
              <a:spcAft>
                <a:spcPts val="0"/>
              </a:spcAft>
              <a:buFont typeface="Wingdings" charset="2"/>
              <a:buChar char="Ø"/>
              <a:defRPr/>
            </a:pPr>
            <a:r>
              <a:rPr lang="en-US" sz="1600" dirty="0">
                <a:solidFill>
                  <a:srgbClr val="000000"/>
                </a:solidFill>
              </a:rPr>
              <a:t>The basics are often missing (e.g. steady electricity, high-speed internet, performing computers, software packages)</a:t>
            </a:r>
          </a:p>
          <a:p>
            <a:pPr marL="285750" lvl="1" indent="-285750" fontAlgn="auto">
              <a:spcBef>
                <a:spcPts val="600"/>
              </a:spcBef>
              <a:spcAft>
                <a:spcPts val="0"/>
              </a:spcAft>
              <a:buFont typeface="Wingdings" charset="2"/>
              <a:buChar char="Ø"/>
              <a:defRPr/>
            </a:pPr>
            <a:r>
              <a:rPr lang="en-US" sz="1600" dirty="0">
                <a:solidFill>
                  <a:srgbClr val="000000"/>
                </a:solidFill>
              </a:rPr>
              <a:t>Certain technologies are costly (e.g. HR images, </a:t>
            </a:r>
            <a:r>
              <a:rPr lang="en-US" sz="1600" dirty="0" err="1" smtClean="0">
                <a:solidFill>
                  <a:srgbClr val="000000"/>
                </a:solidFill>
              </a:rPr>
              <a:t>Lidar</a:t>
            </a:r>
            <a:r>
              <a:rPr lang="en-US" sz="1600" dirty="0" smtClean="0">
                <a:solidFill>
                  <a:srgbClr val="000000"/>
                </a:solidFill>
              </a:rPr>
              <a:t> wall-to-wall, </a:t>
            </a:r>
            <a:r>
              <a:rPr lang="en-US" sz="1600" dirty="0">
                <a:solidFill>
                  <a:srgbClr val="000000"/>
                </a:solidFill>
              </a:rPr>
              <a:t>commercial software packages), limiting large-scale deployment and sustainability</a:t>
            </a:r>
          </a:p>
        </p:txBody>
      </p:sp>
      <p:sp>
        <p:nvSpPr>
          <p:cNvPr id="13" name="Rectangle 12"/>
          <p:cNvSpPr/>
          <p:nvPr/>
        </p:nvSpPr>
        <p:spPr>
          <a:xfrm>
            <a:off x="4637088" y="2819400"/>
            <a:ext cx="4202112" cy="3657600"/>
          </a:xfrm>
          <a:prstGeom prst="rect">
            <a:avLst/>
          </a:prstGeom>
          <a:solidFill>
            <a:srgbClr val="FFFFFF"/>
          </a:solidFill>
          <a:ln>
            <a:solidFill>
              <a:srgbClr val="D9D9D9"/>
            </a:solidFill>
          </a:ln>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600"/>
              </a:spcBef>
              <a:spcAft>
                <a:spcPts val="0"/>
              </a:spcAft>
              <a:buFont typeface="Wingdings" charset="2"/>
              <a:buChar char="Ø"/>
              <a:defRPr/>
            </a:pPr>
            <a:r>
              <a:rPr lang="en-US" sz="1600" dirty="0">
                <a:solidFill>
                  <a:srgbClr val="000000"/>
                </a:solidFill>
              </a:rPr>
              <a:t>Not promote specific tools/data sets but provide overview of available options</a:t>
            </a:r>
            <a:endParaRPr lang="en-US" sz="1600" dirty="0">
              <a:solidFill>
                <a:srgbClr val="FF0000"/>
              </a:solidFill>
            </a:endParaRPr>
          </a:p>
          <a:p>
            <a:pPr marL="285750" indent="-285750" fontAlgn="auto">
              <a:spcBef>
                <a:spcPts val="600"/>
              </a:spcBef>
              <a:spcAft>
                <a:spcPts val="0"/>
              </a:spcAft>
              <a:buFont typeface="Wingdings" charset="2"/>
              <a:buChar char="Ø"/>
              <a:defRPr/>
            </a:pPr>
            <a:r>
              <a:rPr lang="en-US" sz="1600" dirty="0">
                <a:solidFill>
                  <a:srgbClr val="000000"/>
                </a:solidFill>
              </a:rPr>
              <a:t>Help governments make informed decisions</a:t>
            </a:r>
          </a:p>
          <a:p>
            <a:pPr marL="285750" indent="-285750" fontAlgn="auto">
              <a:spcBef>
                <a:spcPts val="600"/>
              </a:spcBef>
              <a:spcAft>
                <a:spcPts val="0"/>
              </a:spcAft>
              <a:buFont typeface="Wingdings" charset="2"/>
              <a:buChar char="Ø"/>
              <a:defRPr/>
            </a:pPr>
            <a:r>
              <a:rPr lang="en-US" sz="1600" dirty="0">
                <a:solidFill>
                  <a:srgbClr val="000000"/>
                </a:solidFill>
              </a:rPr>
              <a:t>Support  country decisions and tailor best available approaches while maintaining consistency and comparability of results</a:t>
            </a:r>
          </a:p>
          <a:p>
            <a:pPr marL="285750" indent="-285750" fontAlgn="auto">
              <a:spcBef>
                <a:spcPts val="600"/>
              </a:spcBef>
              <a:spcAft>
                <a:spcPts val="0"/>
              </a:spcAft>
              <a:buFont typeface="Wingdings" charset="2"/>
              <a:buChar char="Ø"/>
              <a:defRPr/>
            </a:pPr>
            <a:r>
              <a:rPr lang="en-US" sz="1600" dirty="0">
                <a:solidFill>
                  <a:srgbClr val="000000"/>
                </a:solidFill>
              </a:rPr>
              <a:t>Heavy reliance on complex &amp; costly technology may not be in all developing countries’ best interest</a:t>
            </a:r>
          </a:p>
          <a:p>
            <a:pPr marL="285750" indent="-285750" fontAlgn="auto">
              <a:spcBef>
                <a:spcPts val="600"/>
              </a:spcBef>
              <a:spcAft>
                <a:spcPts val="0"/>
              </a:spcAft>
              <a:buFont typeface="Wingdings" charset="2"/>
              <a:buChar char="Ø"/>
              <a:defRPr/>
            </a:pPr>
            <a:r>
              <a:rPr lang="en-US" sz="1600" dirty="0">
                <a:solidFill>
                  <a:srgbClr val="000000"/>
                </a:solidFill>
              </a:rPr>
              <a:t>Open source, free software and data set that meet REDD+ requirements are available. If not, new tools can be developed</a:t>
            </a:r>
          </a:p>
        </p:txBody>
      </p:sp>
      <p:sp>
        <p:nvSpPr>
          <p:cNvPr id="14" name="Rectangle 13"/>
          <p:cNvSpPr/>
          <p:nvPr/>
        </p:nvSpPr>
        <p:spPr>
          <a:xfrm>
            <a:off x="709613" y="2190750"/>
            <a:ext cx="3886200" cy="53340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600"/>
              </a:spcBef>
              <a:spcAft>
                <a:spcPts val="0"/>
              </a:spcAft>
              <a:defRPr/>
            </a:pPr>
            <a:r>
              <a:rPr lang="en-US" sz="2800" b="1" dirty="0">
                <a:solidFill>
                  <a:srgbClr val="008000"/>
                </a:solidFill>
              </a:rPr>
              <a:t>Experience</a:t>
            </a:r>
            <a:endParaRPr lang="en-US" b="1" dirty="0">
              <a:solidFill>
                <a:srgbClr val="008000"/>
              </a:solidFill>
            </a:endParaRPr>
          </a:p>
        </p:txBody>
      </p:sp>
      <p:sp>
        <p:nvSpPr>
          <p:cNvPr id="15" name="Rectangle 14"/>
          <p:cNvSpPr/>
          <p:nvPr/>
        </p:nvSpPr>
        <p:spPr>
          <a:xfrm>
            <a:off x="4648200" y="2185988"/>
            <a:ext cx="4191000" cy="53340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600"/>
              </a:spcBef>
              <a:spcAft>
                <a:spcPts val="0"/>
              </a:spcAft>
              <a:defRPr/>
            </a:pPr>
            <a:r>
              <a:rPr lang="en-US" sz="2800" b="1" dirty="0">
                <a:solidFill>
                  <a:srgbClr val="008000"/>
                </a:solidFill>
              </a:rPr>
              <a:t>Lessons learned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319088"/>
            <a:ext cx="8424935" cy="1143000"/>
          </a:xfrm>
        </p:spPr>
        <p:txBody>
          <a:bodyPr/>
          <a:lstStyle/>
          <a:p>
            <a:r>
              <a:rPr lang="en-US" sz="3600" dirty="0" smtClean="0">
                <a:solidFill>
                  <a:schemeClr val="accent4">
                    <a:lumMod val="75000"/>
                  </a:schemeClr>
                </a:solidFill>
              </a:rPr>
              <a:t>What we’ve learned</a:t>
            </a:r>
            <a:endParaRPr lang="en-US" sz="3600" dirty="0">
              <a:solidFill>
                <a:schemeClr val="accent4">
                  <a:lumMod val="75000"/>
                </a:schemeClr>
              </a:solidFill>
            </a:endParaRPr>
          </a:p>
        </p:txBody>
      </p:sp>
      <p:sp>
        <p:nvSpPr>
          <p:cNvPr id="3" name="Vertical Text Placeholder 2"/>
          <p:cNvSpPr>
            <a:spLocks noGrp="1"/>
          </p:cNvSpPr>
          <p:nvPr>
            <p:ph type="body" orient="vert" idx="1"/>
          </p:nvPr>
        </p:nvSpPr>
        <p:spPr>
          <a:xfrm>
            <a:off x="457200" y="1556792"/>
            <a:ext cx="8229600" cy="4525963"/>
          </a:xfrm>
        </p:spPr>
        <p:txBody>
          <a:bodyPr vert="horz">
            <a:normAutofit fontScale="85000" lnSpcReduction="20000"/>
          </a:bodyPr>
          <a:lstStyle/>
          <a:p>
            <a:r>
              <a:rPr lang="en-US" sz="2400" b="1" dirty="0" smtClean="0"/>
              <a:t>A few dedicated individuals can make all the difference</a:t>
            </a:r>
          </a:p>
          <a:p>
            <a:pPr lvl="1"/>
            <a:r>
              <a:rPr lang="en-US" sz="2000" dirty="0" smtClean="0"/>
              <a:t>Use of international advisors hand-in-hand with national technicians</a:t>
            </a:r>
          </a:p>
          <a:p>
            <a:r>
              <a:rPr lang="en-US" sz="2400" b="1" dirty="0" smtClean="0"/>
              <a:t>Need to see capacity building in broader terms</a:t>
            </a:r>
          </a:p>
          <a:p>
            <a:pPr lvl="1"/>
            <a:r>
              <a:rPr lang="en-US" sz="2000" dirty="0" smtClean="0"/>
              <a:t>Training of resilient national institutions and consultants</a:t>
            </a:r>
          </a:p>
          <a:p>
            <a:pPr lvl="1"/>
            <a:r>
              <a:rPr lang="en-US" dirty="0" smtClean="0"/>
              <a:t>Mandate of institutions should be clear</a:t>
            </a:r>
          </a:p>
          <a:p>
            <a:r>
              <a:rPr lang="en-US" sz="2400" b="1" dirty="0" smtClean="0"/>
              <a:t>Integration NFI and RS</a:t>
            </a:r>
          </a:p>
          <a:p>
            <a:r>
              <a:rPr lang="en-US" sz="2400" b="1" dirty="0" smtClean="0"/>
              <a:t>On-the-job training is key</a:t>
            </a:r>
          </a:p>
          <a:p>
            <a:pPr lvl="1"/>
            <a:r>
              <a:rPr lang="en-US" sz="2000" dirty="0" smtClean="0"/>
              <a:t>Trainings are geared towards producing results</a:t>
            </a:r>
          </a:p>
          <a:p>
            <a:pPr lvl="1"/>
            <a:r>
              <a:rPr lang="en-US" sz="2000" dirty="0" smtClean="0"/>
              <a:t>Essential to get faster delivery</a:t>
            </a:r>
          </a:p>
          <a:p>
            <a:r>
              <a:rPr lang="en-US" sz="2400" b="1" dirty="0" smtClean="0"/>
              <a:t>Sharing data and data access is crucial and key</a:t>
            </a:r>
          </a:p>
          <a:p>
            <a:r>
              <a:rPr lang="en-US" b="1" dirty="0" smtClean="0"/>
              <a:t>Near-real time monitoring for early warning (e.g. Global Forest Watch), not for reporting</a:t>
            </a:r>
            <a:endParaRPr lang="en-US" sz="2400" b="1" dirty="0" smtClean="0"/>
          </a:p>
          <a:p>
            <a:r>
              <a:rPr lang="en-US" sz="2400" b="1" dirty="0" smtClean="0"/>
              <a:t>Resilience is often at risk</a:t>
            </a:r>
          </a:p>
          <a:p>
            <a:pPr lvl="1"/>
            <a:r>
              <a:rPr lang="en-US" sz="2000" dirty="0" smtClean="0"/>
              <a:t>Easy to develop quickly elements of NFMS, but resilience will be lacking</a:t>
            </a:r>
          </a:p>
          <a:p>
            <a:pPr lvl="1"/>
            <a:r>
              <a:rPr lang="en-US" sz="2000" dirty="0" smtClean="0"/>
              <a:t>Long-term commitment is required by government and partners in order to secure sustainability</a:t>
            </a:r>
          </a:p>
          <a:p>
            <a:endParaRPr lang="en-US" sz="2400" dirty="0" smtClean="0"/>
          </a:p>
        </p:txBody>
      </p:sp>
    </p:spTree>
    <p:extLst>
      <p:ext uri="{BB962C8B-B14F-4D97-AF65-F5344CB8AC3E}">
        <p14:creationId xmlns="" xmlns:p14="http://schemas.microsoft.com/office/powerpoint/2010/main" val="3015563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0403" y="5295900"/>
            <a:ext cx="7940675" cy="2190750"/>
          </a:xfrm>
        </p:spPr>
        <p:txBody>
          <a:bodyPr/>
          <a:lstStyle/>
          <a:p>
            <a:pPr algn="ctr"/>
            <a:r>
              <a:rPr lang="en-GB" dirty="0" smtClean="0"/>
              <a:t>Thank you for your attention!</a:t>
            </a:r>
            <a:br>
              <a:rPr lang="en-GB" dirty="0" smtClean="0"/>
            </a:br>
            <a:r>
              <a:rPr lang="en-GB" dirty="0" smtClean="0"/>
              <a:t/>
            </a:r>
            <a:br>
              <a:rPr lang="en-GB" dirty="0" smtClean="0"/>
            </a:br>
            <a:r>
              <a:rPr lang="en-GB" sz="2400" dirty="0" smtClean="0"/>
              <a:t>Contact: </a:t>
            </a:r>
            <a:r>
              <a:rPr lang="en-GB" sz="2400" dirty="0" smtClean="0">
                <a:hlinkClick r:id="rId2"/>
              </a:rPr>
              <a:t>inge.jonckheere@fao.org</a:t>
            </a:r>
            <a:r>
              <a:rPr lang="en-GB" dirty="0" smtClean="0"/>
              <a:t/>
            </a:r>
            <a:br>
              <a:rPr lang="en-GB" dirty="0" smtClean="0"/>
            </a:br>
            <a:r>
              <a:rPr lang="en-GB" dirty="0" smtClean="0"/>
              <a:t/>
            </a:r>
            <a:br>
              <a:rPr lang="en-GB" dirty="0" smtClean="0"/>
            </a:br>
            <a:r>
              <a:rPr lang="en-US" sz="2800" u="sng" dirty="0" smtClean="0">
                <a:solidFill>
                  <a:srgbClr val="FF0000"/>
                </a:solidFill>
              </a:rPr>
              <a:t/>
            </a:r>
            <a:br>
              <a:rPr lang="en-US" sz="2800" u="sng" dirty="0" smtClean="0">
                <a:solidFill>
                  <a:srgbClr val="FF0000"/>
                </a:solidFill>
              </a:rPr>
            </a:br>
            <a:r>
              <a:rPr lang="en-US" sz="2800" u="sng" dirty="0" smtClean="0">
                <a:solidFill>
                  <a:srgbClr val="FF0000"/>
                </a:solidFill>
              </a:rPr>
              <a:t/>
            </a:r>
            <a:br>
              <a:rPr lang="en-US" sz="2800" u="sng" dirty="0" smtClean="0">
                <a:solidFill>
                  <a:srgbClr val="FF0000"/>
                </a:solidFill>
              </a:rPr>
            </a:br>
            <a:r>
              <a:rPr lang="en-US" sz="2800" u="sng" dirty="0" smtClean="0">
                <a:solidFill>
                  <a:srgbClr val="0070C0"/>
                </a:solidFill>
              </a:rPr>
              <a:t/>
            </a:r>
            <a:br>
              <a:rPr lang="en-US" sz="2800" u="sng" dirty="0" smtClean="0">
                <a:solidFill>
                  <a:srgbClr val="0070C0"/>
                </a:solidFill>
              </a:rPr>
            </a:br>
            <a:r>
              <a:rPr lang="en-GB" sz="2800" dirty="0" smtClean="0">
                <a:solidFill>
                  <a:srgbClr val="AC1202"/>
                </a:solidFill>
                <a:hlinkClick r:id="rId3"/>
              </a:rPr>
              <a:t>www.un-redd.org</a:t>
            </a:r>
            <a:r>
              <a:rPr lang="en-GB" sz="2800" dirty="0" smtClean="0">
                <a:solidFill>
                  <a:srgbClr val="AC1202"/>
                </a:solidFill>
              </a:rPr>
              <a:t> </a:t>
            </a:r>
            <a:br>
              <a:rPr lang="en-GB" sz="2800" dirty="0" smtClean="0">
                <a:solidFill>
                  <a:srgbClr val="AC1202"/>
                </a:solidFill>
              </a:rPr>
            </a:br>
            <a:r>
              <a:rPr lang="en-GB" sz="2800" dirty="0" smtClean="0">
                <a:solidFill>
                  <a:srgbClr val="AC1202"/>
                </a:solidFill>
              </a:rPr>
              <a:t/>
            </a:r>
            <a:br>
              <a:rPr lang="en-GB" sz="2800" dirty="0" smtClean="0">
                <a:solidFill>
                  <a:srgbClr val="AC1202"/>
                </a:solidFill>
              </a:rPr>
            </a:br>
            <a:r>
              <a:rPr lang="en-GB" sz="2800" dirty="0" smtClean="0">
                <a:solidFill>
                  <a:srgbClr val="AC1202"/>
                </a:solidFill>
                <a:hlinkClick r:id="rId4"/>
              </a:rPr>
              <a:t>www.openforis.org</a:t>
            </a:r>
            <a:r>
              <a:rPr lang="en-GB" sz="2800" dirty="0" smtClean="0">
                <a:solidFill>
                  <a:srgbClr val="AC1202"/>
                </a:solidFill>
              </a:rPr>
              <a:t/>
            </a:r>
            <a:br>
              <a:rPr lang="en-GB" sz="2800" dirty="0" smtClean="0">
                <a:solidFill>
                  <a:srgbClr val="AC1202"/>
                </a:solidFill>
              </a:rPr>
            </a:br>
            <a:r>
              <a:rPr lang="en-GB" sz="2800" dirty="0" smtClean="0">
                <a:solidFill>
                  <a:srgbClr val="AC1202"/>
                </a:solidFill>
              </a:rPr>
              <a:t/>
            </a:r>
            <a:br>
              <a:rPr lang="en-GB" sz="2800" dirty="0" smtClean="0">
                <a:solidFill>
                  <a:srgbClr val="AC1202"/>
                </a:solidFill>
              </a:rPr>
            </a:br>
            <a:r>
              <a:rPr lang="en-GB" dirty="0" smtClean="0">
                <a:solidFill>
                  <a:srgbClr val="AC1202"/>
                </a:solidFill>
              </a:rPr>
              <a:t/>
            </a:r>
            <a:br>
              <a:rPr lang="en-GB" dirty="0" smtClean="0">
                <a:solidFill>
                  <a:srgbClr val="AC1202"/>
                </a:solidFill>
              </a:rPr>
            </a:br>
            <a:endParaRPr lang="en-GB" dirty="0" smtClean="0">
              <a:solidFill>
                <a:srgbClr val="AC1202"/>
              </a:solidFill>
            </a:endParaRPr>
          </a:p>
        </p:txBody>
      </p:sp>
      <p:pic>
        <p:nvPicPr>
          <p:cNvPr id="3" name="Image 14" descr="bandeau photos.png"/>
          <p:cNvPicPr>
            <a:picLocks noChangeAspect="1"/>
          </p:cNvPicPr>
          <p:nvPr/>
        </p:nvPicPr>
        <p:blipFill rotWithShape="1">
          <a:blip r:embed="rId5" cstate="print">
            <a:extLst>
              <a:ext uri="{28A0092B-C50C-407E-A947-70E740481C1C}">
                <a14:useLocalDpi xmlns="" xmlns:a14="http://schemas.microsoft.com/office/drawing/2010/main" val="0"/>
              </a:ext>
            </a:extLst>
          </a:blip>
          <a:srcRect l="1666" t="55839" r="1482" b="12330"/>
          <a:stretch/>
        </p:blipFill>
        <p:spPr>
          <a:xfrm>
            <a:off x="0" y="0"/>
            <a:ext cx="9144000" cy="999067"/>
          </a:xfrm>
          <a:prstGeom prst="rect">
            <a:avLst/>
          </a:prstGeom>
        </p:spPr>
      </p:pic>
      <p:pic>
        <p:nvPicPr>
          <p:cNvPr id="4" name="Picture 3" descr="npo000002"/>
          <p:cNvPicPr>
            <a:picLocks/>
          </p:cNvPicPr>
          <p:nvPr/>
        </p:nvPicPr>
        <p:blipFill>
          <a:blip r:embed="rId6" cstate="print"/>
          <a:srcRect r="78157"/>
          <a:stretch>
            <a:fillRect/>
          </a:stretch>
        </p:blipFill>
        <p:spPr bwMode="auto">
          <a:xfrm>
            <a:off x="6815997" y="6155369"/>
            <a:ext cx="749725" cy="702631"/>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2346326" y="1"/>
            <a:ext cx="6543675" cy="985838"/>
          </a:xfrm>
        </p:spPr>
        <p:txBody>
          <a:bodyPr/>
          <a:lstStyle/>
          <a:p>
            <a:r>
              <a:rPr lang="en-GB" sz="3600" dirty="0" smtClean="0"/>
              <a:t>MRV: Measurement</a:t>
            </a:r>
          </a:p>
        </p:txBody>
      </p:sp>
      <p:pic>
        <p:nvPicPr>
          <p:cNvPr id="23553" name="Picture 10" descr="MRV.png"/>
          <p:cNvPicPr>
            <a:picLocks noChangeAspect="1" noChangeArrowheads="1"/>
          </p:cNvPicPr>
          <p:nvPr/>
        </p:nvPicPr>
        <p:blipFill>
          <a:blip r:embed="rId3" cstate="print"/>
          <a:srcRect/>
          <a:stretch>
            <a:fillRect/>
          </a:stretch>
        </p:blipFill>
        <p:spPr bwMode="auto">
          <a:xfrm>
            <a:off x="2657475" y="842963"/>
            <a:ext cx="5581650" cy="5238750"/>
          </a:xfrm>
          <a:prstGeom prst="rect">
            <a:avLst/>
          </a:prstGeom>
          <a:noFill/>
          <a:ln w="9525">
            <a:noFill/>
            <a:miter lim="800000"/>
            <a:headEnd/>
            <a:tailEnd/>
          </a:ln>
        </p:spPr>
      </p:pic>
      <p:sp>
        <p:nvSpPr>
          <p:cNvPr id="23554" name="Rectangle 2"/>
          <p:cNvSpPr>
            <a:spLocks noChangeArrowheads="1"/>
          </p:cNvSpPr>
          <p:nvPr/>
        </p:nvSpPr>
        <p:spPr bwMode="auto">
          <a:xfrm>
            <a:off x="-207000" y="6150114"/>
            <a:ext cx="956531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IPCC’s methodological approach to calculate anthropogenic GHG emissions by sources and removals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sinks related to forest land.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Bent-Up Arrow 46"/>
          <p:cNvSpPr/>
          <p:nvPr/>
        </p:nvSpPr>
        <p:spPr bwMode="auto">
          <a:xfrm rot="5400000">
            <a:off x="3060700" y="4148138"/>
            <a:ext cx="504825" cy="4248150"/>
          </a:xfrm>
          <a:prstGeom prst="bentUpArrow">
            <a:avLst>
              <a:gd name="adj1" fmla="val 25000"/>
              <a:gd name="adj2" fmla="val 25000"/>
              <a:gd name="adj3" fmla="val 50000"/>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Pentagon 3"/>
          <p:cNvSpPr/>
          <p:nvPr/>
        </p:nvSpPr>
        <p:spPr bwMode="auto">
          <a:xfrm>
            <a:off x="7646988" y="3435350"/>
            <a:ext cx="1390650" cy="293688"/>
          </a:xfrm>
          <a:prstGeom prst="homePlate">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50" b="1" dirty="0">
                <a:solidFill>
                  <a:prstClr val="black"/>
                </a:solidFill>
              </a:rPr>
              <a:t>Year  ...</a:t>
            </a:r>
          </a:p>
        </p:txBody>
      </p:sp>
      <p:sp>
        <p:nvSpPr>
          <p:cNvPr id="5" name="Pentagon 4"/>
          <p:cNvSpPr/>
          <p:nvPr/>
        </p:nvSpPr>
        <p:spPr bwMode="auto">
          <a:xfrm>
            <a:off x="6369050" y="3429000"/>
            <a:ext cx="1517650" cy="304800"/>
          </a:xfrm>
          <a:prstGeom prst="homePlate">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50" b="1" dirty="0">
                <a:solidFill>
                  <a:prstClr val="black"/>
                </a:solidFill>
              </a:rPr>
              <a:t>Year  ...</a:t>
            </a:r>
          </a:p>
        </p:txBody>
      </p:sp>
      <p:sp>
        <p:nvSpPr>
          <p:cNvPr id="6" name="Pentagon 5"/>
          <p:cNvSpPr/>
          <p:nvPr/>
        </p:nvSpPr>
        <p:spPr bwMode="auto">
          <a:xfrm>
            <a:off x="5010150" y="3436938"/>
            <a:ext cx="1519238" cy="304800"/>
          </a:xfrm>
          <a:prstGeom prst="homePlate">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50" b="1" dirty="0">
                <a:solidFill>
                  <a:prstClr val="black"/>
                </a:solidFill>
              </a:rPr>
              <a:t>Year  ...</a:t>
            </a:r>
          </a:p>
        </p:txBody>
      </p:sp>
      <p:sp>
        <p:nvSpPr>
          <p:cNvPr id="7" name="Pentagon 6"/>
          <p:cNvSpPr/>
          <p:nvPr/>
        </p:nvSpPr>
        <p:spPr bwMode="auto">
          <a:xfrm>
            <a:off x="3811588" y="3435350"/>
            <a:ext cx="1358900" cy="304800"/>
          </a:xfrm>
          <a:prstGeom prst="homePlate">
            <a:avLst/>
          </a:prstGeom>
          <a:solidFill>
            <a:srgbClr val="99FF66"/>
          </a:solidFill>
          <a:ln>
            <a:solidFill>
              <a:schemeClr val="bg1">
                <a:lumMod val="65000"/>
              </a:schemeClr>
            </a:solidFill>
          </a:ln>
          <a:effectLst>
            <a:outerShdw blurRad="40000" dist="23000" dir="5400000" rotWithShape="0">
              <a:schemeClr val="tx2">
                <a:lumMod val="40000"/>
                <a:lumOff val="60000"/>
                <a:alpha val="92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50" b="1" dirty="0">
                <a:solidFill>
                  <a:prstClr val="black"/>
                </a:solidFill>
              </a:rPr>
              <a:t>Year  ...</a:t>
            </a:r>
          </a:p>
        </p:txBody>
      </p:sp>
      <p:sp>
        <p:nvSpPr>
          <p:cNvPr id="8" name="Pentagon 7"/>
          <p:cNvSpPr/>
          <p:nvPr/>
        </p:nvSpPr>
        <p:spPr bwMode="auto">
          <a:xfrm>
            <a:off x="2613025" y="3435350"/>
            <a:ext cx="1358900" cy="304800"/>
          </a:xfrm>
          <a:prstGeom prst="homePlate">
            <a:avLst/>
          </a:prstGeom>
          <a:solidFill>
            <a:srgbClr val="99FF66"/>
          </a:solidFill>
          <a:ln>
            <a:solidFill>
              <a:schemeClr val="bg1">
                <a:lumMod val="65000"/>
              </a:schemeClr>
            </a:solidFill>
          </a:ln>
          <a:effectLst>
            <a:outerShdw blurRad="40000" dist="23000" dir="5400000" rotWithShape="0">
              <a:schemeClr val="tx2">
                <a:lumMod val="40000"/>
                <a:lumOff val="60000"/>
                <a:alpha val="92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050" b="1" dirty="0">
                <a:solidFill>
                  <a:prstClr val="black"/>
                </a:solidFill>
              </a:rPr>
              <a:t>Year 3</a:t>
            </a:r>
          </a:p>
        </p:txBody>
      </p:sp>
      <p:sp>
        <p:nvSpPr>
          <p:cNvPr id="9" name="Pentagon 8"/>
          <p:cNvSpPr/>
          <p:nvPr/>
        </p:nvSpPr>
        <p:spPr bwMode="auto">
          <a:xfrm>
            <a:off x="401638" y="3805238"/>
            <a:ext cx="1762125" cy="2214562"/>
          </a:xfrm>
          <a:prstGeom prst="homePlate">
            <a:avLst>
              <a:gd name="adj" fmla="val 49621"/>
            </a:avLst>
          </a:prstGeom>
          <a:solidFill>
            <a:srgbClr val="FFCC00"/>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200" b="1" dirty="0">
                <a:solidFill>
                  <a:prstClr val="black"/>
                </a:solidFill>
              </a:rPr>
              <a:t>Capacity building &amp; development</a:t>
            </a:r>
          </a:p>
        </p:txBody>
      </p:sp>
      <p:sp>
        <p:nvSpPr>
          <p:cNvPr id="10" name="Chevron 9"/>
          <p:cNvSpPr/>
          <p:nvPr/>
        </p:nvSpPr>
        <p:spPr bwMode="auto">
          <a:xfrm>
            <a:off x="1371600" y="3805238"/>
            <a:ext cx="3903663" cy="2214562"/>
          </a:xfrm>
          <a:prstGeom prst="chevron">
            <a:avLst>
              <a:gd name="adj" fmla="val 38531"/>
            </a:avLst>
          </a:prstGeom>
          <a:solidFill>
            <a:srgbClr val="99FF66"/>
          </a:solidFill>
          <a:ln>
            <a:solidFill>
              <a:schemeClr val="bg1">
                <a:lumMod val="65000"/>
              </a:schemeClr>
            </a:solidFill>
          </a:ln>
          <a:effectLst>
            <a:outerShdw blurRad="40000" dist="23000" dir="5400000" rotWithShape="0">
              <a:schemeClr val="tx2">
                <a:lumMod val="40000"/>
                <a:lumOff val="60000"/>
                <a:alpha val="92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200" b="1" dirty="0">
              <a:solidFill>
                <a:prstClr val="black"/>
              </a:solidFill>
            </a:endParaRPr>
          </a:p>
        </p:txBody>
      </p:sp>
      <p:sp>
        <p:nvSpPr>
          <p:cNvPr id="11" name="Chevron 10"/>
          <p:cNvSpPr/>
          <p:nvPr/>
        </p:nvSpPr>
        <p:spPr bwMode="auto">
          <a:xfrm>
            <a:off x="4479925" y="3805238"/>
            <a:ext cx="3948113" cy="2214562"/>
          </a:xfrm>
          <a:prstGeom prst="chevron">
            <a:avLst>
              <a:gd name="adj" fmla="val 39105"/>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p:txBody>
      </p:sp>
      <p:sp>
        <p:nvSpPr>
          <p:cNvPr id="12" name="Chevron 11"/>
          <p:cNvSpPr/>
          <p:nvPr/>
        </p:nvSpPr>
        <p:spPr bwMode="auto">
          <a:xfrm>
            <a:off x="7643813" y="3805238"/>
            <a:ext cx="985837" cy="2214562"/>
          </a:xfrm>
          <a:prstGeom prst="chevron">
            <a:avLst>
              <a:gd name="adj" fmla="val 86745"/>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050" b="1" dirty="0">
              <a:solidFill>
                <a:prstClr val="black"/>
              </a:solidFill>
            </a:endParaRPr>
          </a:p>
        </p:txBody>
      </p:sp>
      <p:sp>
        <p:nvSpPr>
          <p:cNvPr id="13" name="Chevron 12"/>
          <p:cNvSpPr/>
          <p:nvPr/>
        </p:nvSpPr>
        <p:spPr bwMode="auto">
          <a:xfrm>
            <a:off x="7845425" y="3805238"/>
            <a:ext cx="1009650" cy="2214562"/>
          </a:xfrm>
          <a:prstGeom prst="chevron">
            <a:avLst>
              <a:gd name="adj" fmla="val 85393"/>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050" b="1" dirty="0">
              <a:solidFill>
                <a:prstClr val="black"/>
              </a:solidFill>
            </a:endParaRPr>
          </a:p>
        </p:txBody>
      </p:sp>
      <p:sp>
        <p:nvSpPr>
          <p:cNvPr id="14" name="Chevron 13"/>
          <p:cNvSpPr/>
          <p:nvPr/>
        </p:nvSpPr>
        <p:spPr bwMode="auto">
          <a:xfrm>
            <a:off x="8062913" y="3805238"/>
            <a:ext cx="1022350" cy="2214562"/>
          </a:xfrm>
          <a:prstGeom prst="chevron">
            <a:avLst>
              <a:gd name="adj" fmla="val 85365"/>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050" b="1" dirty="0">
              <a:solidFill>
                <a:prstClr val="black"/>
              </a:solidFill>
            </a:endParaRPr>
          </a:p>
        </p:txBody>
      </p:sp>
      <p:sp>
        <p:nvSpPr>
          <p:cNvPr id="15" name="Pentagon 14"/>
          <p:cNvSpPr/>
          <p:nvPr/>
        </p:nvSpPr>
        <p:spPr bwMode="auto">
          <a:xfrm>
            <a:off x="1414463" y="3435350"/>
            <a:ext cx="1358900" cy="304800"/>
          </a:xfrm>
          <a:prstGeom prst="homePlate">
            <a:avLst/>
          </a:prstGeom>
          <a:solidFill>
            <a:srgbClr val="FFCC00"/>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50" b="1" dirty="0">
                <a:solidFill>
                  <a:prstClr val="black"/>
                </a:solidFill>
              </a:rPr>
              <a:t>Year 2</a:t>
            </a:r>
          </a:p>
        </p:txBody>
      </p:sp>
      <p:sp>
        <p:nvSpPr>
          <p:cNvPr id="16" name="Pentagon 15"/>
          <p:cNvSpPr/>
          <p:nvPr/>
        </p:nvSpPr>
        <p:spPr bwMode="auto">
          <a:xfrm>
            <a:off x="396875" y="3435350"/>
            <a:ext cx="1168400" cy="304800"/>
          </a:xfrm>
          <a:prstGeom prst="homePlate">
            <a:avLst/>
          </a:prstGeom>
          <a:solidFill>
            <a:srgbClr val="FFCC00"/>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50" b="1" dirty="0">
                <a:solidFill>
                  <a:prstClr val="black"/>
                </a:solidFill>
              </a:rPr>
              <a:t>Year 1</a:t>
            </a:r>
          </a:p>
        </p:txBody>
      </p:sp>
      <p:sp>
        <p:nvSpPr>
          <p:cNvPr id="17" name="Pentagon 16"/>
          <p:cNvSpPr/>
          <p:nvPr/>
        </p:nvSpPr>
        <p:spPr bwMode="auto">
          <a:xfrm>
            <a:off x="396875" y="1966913"/>
            <a:ext cx="2879725" cy="1401762"/>
          </a:xfrm>
          <a:prstGeom prst="homePlate">
            <a:avLst>
              <a:gd name="adj" fmla="val 58154"/>
            </a:avLst>
          </a:prstGeom>
          <a:solidFill>
            <a:srgbClr val="FFCC00"/>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sz="2400" b="1" dirty="0">
              <a:solidFill>
                <a:prstClr val="black"/>
              </a:solidFill>
            </a:endParaRPr>
          </a:p>
          <a:p>
            <a:pPr algn="ctr" fontAlgn="auto">
              <a:spcBef>
                <a:spcPts val="0"/>
              </a:spcBef>
              <a:spcAft>
                <a:spcPts val="0"/>
              </a:spcAft>
              <a:defRPr/>
            </a:pPr>
            <a:r>
              <a:rPr lang="en-GB" sz="2400" b="1" dirty="0">
                <a:solidFill>
                  <a:prstClr val="black"/>
                </a:solidFill>
              </a:rPr>
              <a:t>Phase I</a:t>
            </a:r>
          </a:p>
          <a:p>
            <a:pPr algn="ctr" fontAlgn="auto">
              <a:spcBef>
                <a:spcPts val="0"/>
              </a:spcBef>
              <a:spcAft>
                <a:spcPts val="0"/>
              </a:spcAft>
              <a:defRPr/>
            </a:pPr>
            <a:r>
              <a:rPr lang="en-GB" sz="1400" dirty="0">
                <a:solidFill>
                  <a:prstClr val="black"/>
                </a:solidFill>
              </a:rPr>
              <a:t>- Readiness</a:t>
            </a:r>
          </a:p>
          <a:p>
            <a:pPr algn="ctr" fontAlgn="auto">
              <a:spcBef>
                <a:spcPts val="0"/>
              </a:spcBef>
              <a:spcAft>
                <a:spcPts val="0"/>
              </a:spcAft>
              <a:defRPr/>
            </a:pPr>
            <a:r>
              <a:rPr lang="en-GB" sz="1400" dirty="0">
                <a:solidFill>
                  <a:prstClr val="black"/>
                </a:solidFill>
              </a:rPr>
              <a:t>- Development of P&amp;Ms</a:t>
            </a: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p:txBody>
      </p:sp>
      <p:sp>
        <p:nvSpPr>
          <p:cNvPr id="18" name="Chevron 17"/>
          <p:cNvSpPr/>
          <p:nvPr/>
        </p:nvSpPr>
        <p:spPr bwMode="auto">
          <a:xfrm>
            <a:off x="2557463" y="1966913"/>
            <a:ext cx="3311525" cy="1401762"/>
          </a:xfrm>
          <a:prstGeom prst="chevron">
            <a:avLst>
              <a:gd name="adj" fmla="val 58155"/>
            </a:avLst>
          </a:prstGeom>
          <a:solidFill>
            <a:srgbClr val="99FF66"/>
          </a:solidFill>
          <a:ln>
            <a:solidFill>
              <a:schemeClr val="bg1">
                <a:lumMod val="65000"/>
              </a:schemeClr>
            </a:solidFill>
          </a:ln>
          <a:effectLst>
            <a:outerShdw blurRad="40000" dist="23000" dir="5400000" rotWithShape="0">
              <a:schemeClr val="tx2">
                <a:lumMod val="40000"/>
                <a:lumOff val="60000"/>
                <a:alpha val="92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2400" b="1" dirty="0">
              <a:solidFill>
                <a:prstClr val="black"/>
              </a:solidFill>
            </a:endParaRPr>
          </a:p>
          <a:p>
            <a:pPr algn="ctr" fontAlgn="auto">
              <a:spcBef>
                <a:spcPts val="0"/>
              </a:spcBef>
              <a:spcAft>
                <a:spcPts val="0"/>
              </a:spcAft>
              <a:defRPr/>
            </a:pPr>
            <a:r>
              <a:rPr lang="en-GB" sz="2400" b="1" dirty="0">
                <a:solidFill>
                  <a:prstClr val="black"/>
                </a:solidFill>
              </a:rPr>
              <a:t>Phase II</a:t>
            </a:r>
          </a:p>
          <a:p>
            <a:pPr algn="ctr" fontAlgn="auto">
              <a:spcBef>
                <a:spcPts val="0"/>
              </a:spcBef>
              <a:spcAft>
                <a:spcPts val="0"/>
              </a:spcAft>
              <a:defRPr/>
            </a:pPr>
            <a:r>
              <a:rPr lang="en-GB" sz="1400" dirty="0">
                <a:solidFill>
                  <a:prstClr val="black"/>
                </a:solidFill>
              </a:rPr>
              <a:t>- Implementation of P&amp;Ms and demonstration activities</a:t>
            </a:r>
          </a:p>
          <a:p>
            <a:pPr algn="ctr" fontAlgn="auto">
              <a:spcBef>
                <a:spcPts val="0"/>
              </a:spcBef>
              <a:spcAft>
                <a:spcPts val="0"/>
              </a:spcAft>
              <a:defRPr/>
            </a:pP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p:txBody>
      </p:sp>
      <p:sp>
        <p:nvSpPr>
          <p:cNvPr id="19" name="Chevron 18"/>
          <p:cNvSpPr/>
          <p:nvPr/>
        </p:nvSpPr>
        <p:spPr bwMode="auto">
          <a:xfrm>
            <a:off x="5149850" y="1966913"/>
            <a:ext cx="3109913" cy="1401762"/>
          </a:xfrm>
          <a:prstGeom prst="chevron">
            <a:avLst>
              <a:gd name="adj" fmla="val 59061"/>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2400" b="1" dirty="0">
              <a:solidFill>
                <a:prstClr val="black"/>
              </a:solidFill>
            </a:endParaRPr>
          </a:p>
          <a:p>
            <a:pPr algn="ctr" fontAlgn="auto">
              <a:spcBef>
                <a:spcPts val="0"/>
              </a:spcBef>
              <a:spcAft>
                <a:spcPts val="0"/>
              </a:spcAft>
              <a:defRPr/>
            </a:pPr>
            <a:r>
              <a:rPr lang="en-GB" sz="2400" b="1" dirty="0">
                <a:solidFill>
                  <a:prstClr val="black"/>
                </a:solidFill>
              </a:rPr>
              <a:t>Phase III</a:t>
            </a:r>
          </a:p>
          <a:p>
            <a:pPr algn="ctr" fontAlgn="auto">
              <a:spcBef>
                <a:spcPts val="0"/>
              </a:spcBef>
              <a:spcAft>
                <a:spcPts val="0"/>
              </a:spcAft>
              <a:defRPr/>
            </a:pPr>
            <a:r>
              <a:rPr lang="en-GB" sz="1400" dirty="0">
                <a:solidFill>
                  <a:prstClr val="black"/>
                </a:solidFill>
              </a:rPr>
              <a:t>- </a:t>
            </a:r>
            <a:r>
              <a:rPr lang="en-GB" sz="1400" dirty="0" smtClean="0">
                <a:solidFill>
                  <a:prstClr val="black"/>
                </a:solidFill>
              </a:rPr>
              <a:t>Positive incentive for </a:t>
            </a:r>
            <a:r>
              <a:rPr lang="en-GB" sz="1400" dirty="0">
                <a:solidFill>
                  <a:prstClr val="black"/>
                </a:solidFill>
              </a:rPr>
              <a:t>verified performance</a:t>
            </a:r>
          </a:p>
          <a:p>
            <a:pPr algn="ctr" fontAlgn="auto">
              <a:spcBef>
                <a:spcPts val="0"/>
              </a:spcBef>
              <a:spcAft>
                <a:spcPts val="0"/>
              </a:spcAft>
              <a:defRPr/>
            </a:pP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a:p>
            <a:pPr algn="ctr" fontAlgn="auto">
              <a:spcBef>
                <a:spcPts val="0"/>
              </a:spcBef>
              <a:spcAft>
                <a:spcPts val="0"/>
              </a:spcAft>
              <a:defRPr/>
            </a:pPr>
            <a:endParaRPr lang="en-GB" sz="1200" b="1" dirty="0">
              <a:solidFill>
                <a:prstClr val="black"/>
              </a:solidFill>
            </a:endParaRPr>
          </a:p>
        </p:txBody>
      </p:sp>
      <p:sp>
        <p:nvSpPr>
          <p:cNvPr id="20" name="Chevron 19"/>
          <p:cNvSpPr/>
          <p:nvPr/>
        </p:nvSpPr>
        <p:spPr bwMode="auto">
          <a:xfrm>
            <a:off x="7516813" y="1966913"/>
            <a:ext cx="1039812" cy="1401762"/>
          </a:xfrm>
          <a:prstGeom prst="chevron">
            <a:avLst>
              <a:gd name="adj" fmla="val 81546"/>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050" b="1" dirty="0">
              <a:solidFill>
                <a:prstClr val="black"/>
              </a:solidFill>
            </a:endParaRPr>
          </a:p>
        </p:txBody>
      </p:sp>
      <p:sp>
        <p:nvSpPr>
          <p:cNvPr id="21" name="Chevron 20"/>
          <p:cNvSpPr/>
          <p:nvPr/>
        </p:nvSpPr>
        <p:spPr bwMode="auto">
          <a:xfrm>
            <a:off x="7794625" y="1966913"/>
            <a:ext cx="1038225" cy="1401762"/>
          </a:xfrm>
          <a:prstGeom prst="chevron">
            <a:avLst>
              <a:gd name="adj" fmla="val 82878"/>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050" b="1" dirty="0">
              <a:solidFill>
                <a:prstClr val="black"/>
              </a:solidFill>
            </a:endParaRPr>
          </a:p>
        </p:txBody>
      </p:sp>
      <p:sp>
        <p:nvSpPr>
          <p:cNvPr id="22" name="Chevron 21"/>
          <p:cNvSpPr/>
          <p:nvPr/>
        </p:nvSpPr>
        <p:spPr bwMode="auto">
          <a:xfrm>
            <a:off x="8069263" y="1966913"/>
            <a:ext cx="1039812" cy="1401762"/>
          </a:xfrm>
          <a:prstGeom prst="chevron">
            <a:avLst>
              <a:gd name="adj" fmla="val 82878"/>
            </a:avLst>
          </a:prstGeom>
          <a:solidFill>
            <a:srgbClr val="00CC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050" b="1" dirty="0">
              <a:solidFill>
                <a:prstClr val="black"/>
              </a:solidFill>
            </a:endParaRPr>
          </a:p>
        </p:txBody>
      </p:sp>
      <p:sp>
        <p:nvSpPr>
          <p:cNvPr id="23574" name="TextBox 23"/>
          <p:cNvSpPr txBox="1">
            <a:spLocks noChangeArrowheads="1"/>
          </p:cNvSpPr>
          <p:nvPr/>
        </p:nvSpPr>
        <p:spPr bwMode="auto">
          <a:xfrm>
            <a:off x="73025" y="1700213"/>
            <a:ext cx="1871663" cy="307975"/>
          </a:xfrm>
          <a:prstGeom prst="rect">
            <a:avLst/>
          </a:prstGeom>
          <a:noFill/>
          <a:ln w="9525">
            <a:noFill/>
            <a:miter lim="800000"/>
            <a:headEnd/>
            <a:tailEnd/>
          </a:ln>
        </p:spPr>
        <p:txBody>
          <a:bodyPr>
            <a:spAutoFit/>
          </a:bodyPr>
          <a:lstStyle/>
          <a:p>
            <a:r>
              <a:rPr lang="en-US" sz="1400" b="1">
                <a:solidFill>
                  <a:srgbClr val="000000"/>
                </a:solidFill>
                <a:latin typeface="Calibri" pitchFamily="34" charset="0"/>
              </a:rPr>
              <a:t>REDD+ PHASES</a:t>
            </a:r>
          </a:p>
        </p:txBody>
      </p:sp>
      <p:sp>
        <p:nvSpPr>
          <p:cNvPr id="25" name="Rounded Rectangle 24"/>
          <p:cNvSpPr/>
          <p:nvPr/>
        </p:nvSpPr>
        <p:spPr bwMode="auto">
          <a:xfrm>
            <a:off x="5456238" y="4622800"/>
            <a:ext cx="1544637" cy="390525"/>
          </a:xfrm>
          <a:prstGeom prst="roundRect">
            <a:avLst/>
          </a:prstGeom>
          <a:solidFill>
            <a:schemeClr val="bg2">
              <a:lumMod val="75000"/>
            </a:scheme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200" b="1" dirty="0">
                <a:solidFill>
                  <a:prstClr val="black"/>
                </a:solidFill>
              </a:rPr>
              <a:t>Monitoring System</a:t>
            </a:r>
          </a:p>
          <a:p>
            <a:pPr algn="ctr" fontAlgn="auto">
              <a:spcBef>
                <a:spcPts val="0"/>
              </a:spcBef>
              <a:spcAft>
                <a:spcPts val="0"/>
              </a:spcAft>
              <a:defRPr/>
            </a:pPr>
            <a:endParaRPr lang="en-US" sz="1050" b="1" dirty="0">
              <a:solidFill>
                <a:prstClr val="black"/>
              </a:solidFill>
            </a:endParaRPr>
          </a:p>
        </p:txBody>
      </p:sp>
      <p:cxnSp>
        <p:nvCxnSpPr>
          <p:cNvPr id="26" name="Straight Arrow Connector 25"/>
          <p:cNvCxnSpPr/>
          <p:nvPr/>
        </p:nvCxnSpPr>
        <p:spPr bwMode="auto">
          <a:xfrm flipV="1">
            <a:off x="3462338" y="5495925"/>
            <a:ext cx="1903412" cy="7938"/>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flipV="1">
            <a:off x="4079875" y="4206875"/>
            <a:ext cx="1316038" cy="3175"/>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a:off x="4284663" y="4808538"/>
            <a:ext cx="1119187" cy="9525"/>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bwMode="auto">
          <a:xfrm>
            <a:off x="5362575" y="5168900"/>
            <a:ext cx="2162175" cy="792163"/>
          </a:xfrm>
          <a:prstGeom prst="roundRect">
            <a:avLst/>
          </a:prstGeom>
          <a:solidFill>
            <a:schemeClr val="bg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b="1" i="1" u="sng" dirty="0">
              <a:solidFill>
                <a:prstClr val="black"/>
              </a:solidFill>
            </a:endParaRPr>
          </a:p>
          <a:p>
            <a:pPr algn="ctr" fontAlgn="auto">
              <a:spcBef>
                <a:spcPts val="0"/>
              </a:spcBef>
              <a:spcAft>
                <a:spcPts val="0"/>
              </a:spcAft>
              <a:defRPr/>
            </a:pPr>
            <a:endParaRPr lang="en-US" sz="1200" b="1" i="1" u="sng" dirty="0">
              <a:solidFill>
                <a:prstClr val="black"/>
              </a:solidFill>
            </a:endParaRPr>
          </a:p>
          <a:p>
            <a:pPr algn="ctr" fontAlgn="auto">
              <a:spcBef>
                <a:spcPts val="0"/>
              </a:spcBef>
              <a:spcAft>
                <a:spcPts val="0"/>
              </a:spcAft>
              <a:defRPr/>
            </a:pPr>
            <a:endParaRPr lang="en-US" sz="1200" b="1" i="1" u="sng" dirty="0">
              <a:solidFill>
                <a:prstClr val="black"/>
              </a:solidFill>
            </a:endParaRPr>
          </a:p>
          <a:p>
            <a:pPr algn="ctr" fontAlgn="auto">
              <a:spcBef>
                <a:spcPts val="0"/>
              </a:spcBef>
              <a:spcAft>
                <a:spcPts val="0"/>
              </a:spcAft>
              <a:defRPr/>
            </a:pPr>
            <a:r>
              <a:rPr lang="en-US" sz="1200" b="1" i="1" u="sng" dirty="0">
                <a:solidFill>
                  <a:prstClr val="black"/>
                </a:solidFill>
              </a:rPr>
              <a:t>MRV System</a:t>
            </a:r>
          </a:p>
        </p:txBody>
      </p:sp>
      <p:sp>
        <p:nvSpPr>
          <p:cNvPr id="30" name="Rounded Rectangle 29"/>
          <p:cNvSpPr/>
          <p:nvPr/>
        </p:nvSpPr>
        <p:spPr bwMode="auto">
          <a:xfrm>
            <a:off x="5413375" y="5241925"/>
            <a:ext cx="635000" cy="441325"/>
          </a:xfrm>
          <a:prstGeom prst="roundRect">
            <a:avLst/>
          </a:prstGeom>
          <a:solidFill>
            <a:srgbClr val="92D050"/>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prstClr val="black"/>
                </a:solidFill>
              </a:rPr>
              <a:t>SLMS</a:t>
            </a:r>
            <a:r>
              <a:rPr lang="en-US" sz="1200" b="1" dirty="0">
                <a:solidFill>
                  <a:prstClr val="black"/>
                </a:solidFill>
              </a:rPr>
              <a:t>:</a:t>
            </a:r>
          </a:p>
          <a:p>
            <a:pPr algn="ctr" fontAlgn="auto">
              <a:spcBef>
                <a:spcPts val="0"/>
              </a:spcBef>
              <a:spcAft>
                <a:spcPts val="0"/>
              </a:spcAft>
              <a:defRPr/>
            </a:pPr>
            <a:r>
              <a:rPr lang="en-US" sz="1200" b="1" dirty="0">
                <a:solidFill>
                  <a:prstClr val="black"/>
                </a:solidFill>
              </a:rPr>
              <a:t>AD</a:t>
            </a:r>
          </a:p>
        </p:txBody>
      </p:sp>
      <p:sp>
        <p:nvSpPr>
          <p:cNvPr id="31" name="Rounded Rectangle 30"/>
          <p:cNvSpPr/>
          <p:nvPr/>
        </p:nvSpPr>
        <p:spPr bwMode="auto">
          <a:xfrm>
            <a:off x="6070600" y="5241925"/>
            <a:ext cx="519113" cy="441325"/>
          </a:xfrm>
          <a:prstGeom prst="roundRect">
            <a:avLst/>
          </a:prstGeom>
          <a:solidFill>
            <a:schemeClr val="accent3">
              <a:lumMod val="40000"/>
              <a:lumOff val="60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black"/>
                </a:solidFill>
              </a:rPr>
              <a:t>NFI: EF</a:t>
            </a:r>
          </a:p>
        </p:txBody>
      </p:sp>
      <p:sp>
        <p:nvSpPr>
          <p:cNvPr id="32" name="Rounded Rectangle 31"/>
          <p:cNvSpPr/>
          <p:nvPr/>
        </p:nvSpPr>
        <p:spPr bwMode="auto">
          <a:xfrm>
            <a:off x="6615113" y="5241925"/>
            <a:ext cx="779462" cy="441325"/>
          </a:xfrm>
          <a:prstGeom prst="roundRect">
            <a:avLst/>
          </a:prstGeom>
          <a:solidFill>
            <a:schemeClr val="bg1">
              <a:lumMod val="7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black"/>
                </a:solidFill>
              </a:rPr>
              <a:t>GHG-I:</a:t>
            </a:r>
          </a:p>
          <a:p>
            <a:pPr algn="ctr" fontAlgn="auto">
              <a:spcBef>
                <a:spcPts val="0"/>
              </a:spcBef>
              <a:spcAft>
                <a:spcPts val="0"/>
              </a:spcAft>
              <a:defRPr/>
            </a:pPr>
            <a:r>
              <a:rPr lang="en-US" sz="1200" b="1" dirty="0">
                <a:solidFill>
                  <a:prstClr val="black"/>
                </a:solidFill>
              </a:rPr>
              <a:t>CO2e</a:t>
            </a:r>
          </a:p>
        </p:txBody>
      </p:sp>
      <p:sp>
        <p:nvSpPr>
          <p:cNvPr id="33" name="Rounded Rectangle 32"/>
          <p:cNvSpPr/>
          <p:nvPr/>
        </p:nvSpPr>
        <p:spPr bwMode="auto">
          <a:xfrm>
            <a:off x="2566988" y="4021138"/>
            <a:ext cx="1550987" cy="433387"/>
          </a:xfrm>
          <a:prstGeom prst="roundRect">
            <a:avLst/>
          </a:prstGeom>
          <a:solidFill>
            <a:schemeClr val="accent1">
              <a:lumMod val="20000"/>
              <a:lumOff val="80000"/>
            </a:schemeClr>
          </a:solidFill>
          <a:ln w="12700">
            <a:solidFill>
              <a:schemeClr val="bg1"/>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en-US" sz="1200" b="1" dirty="0">
                <a:solidFill>
                  <a:prstClr val="black"/>
                </a:solidFill>
              </a:rPr>
              <a:t>REDD+ Safeguards Information System</a:t>
            </a:r>
          </a:p>
        </p:txBody>
      </p:sp>
      <p:sp>
        <p:nvSpPr>
          <p:cNvPr id="34" name="Rounded Rectangle 33"/>
          <p:cNvSpPr/>
          <p:nvPr/>
        </p:nvSpPr>
        <p:spPr bwMode="auto">
          <a:xfrm>
            <a:off x="5424488" y="3995738"/>
            <a:ext cx="1550987" cy="431800"/>
          </a:xfrm>
          <a:prstGeom prst="roundRect">
            <a:avLst/>
          </a:prstGeom>
          <a:solidFill>
            <a:schemeClr val="accent1">
              <a:lumMod val="20000"/>
              <a:lumOff val="80000"/>
            </a:schemeClr>
          </a:solidFill>
          <a:ln w="12700">
            <a:solidFill>
              <a:schemeClr val="bg1"/>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en-US" sz="1200" b="1" dirty="0">
                <a:solidFill>
                  <a:prstClr val="black"/>
                </a:solidFill>
              </a:rPr>
              <a:t>REDD+ Safeguards Information System</a:t>
            </a:r>
          </a:p>
        </p:txBody>
      </p:sp>
      <p:sp>
        <p:nvSpPr>
          <p:cNvPr id="35" name="Curved Down Arrow 34"/>
          <p:cNvSpPr/>
          <p:nvPr/>
        </p:nvSpPr>
        <p:spPr bwMode="auto">
          <a:xfrm rot="13944701">
            <a:off x="2358231" y="5204620"/>
            <a:ext cx="574675" cy="2714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6" name="Curved Down Arrow 35"/>
          <p:cNvSpPr/>
          <p:nvPr/>
        </p:nvSpPr>
        <p:spPr bwMode="auto">
          <a:xfrm rot="14810882">
            <a:off x="1916907" y="4796631"/>
            <a:ext cx="1271588" cy="4984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7" name="Rounded Rectangle 36"/>
          <p:cNvSpPr/>
          <p:nvPr/>
        </p:nvSpPr>
        <p:spPr bwMode="auto">
          <a:xfrm>
            <a:off x="2844800" y="5356225"/>
            <a:ext cx="903288" cy="287338"/>
          </a:xfrm>
          <a:prstGeom prst="roundRect">
            <a:avLst/>
          </a:prstGeom>
          <a:solidFill>
            <a:srgbClr val="92D050"/>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prstClr val="black"/>
                </a:solidFill>
              </a:rPr>
              <a:t>SLMS</a:t>
            </a:r>
            <a:endParaRPr lang="en-US" sz="1200" b="1" dirty="0">
              <a:solidFill>
                <a:prstClr val="black"/>
              </a:solidFill>
            </a:endParaRPr>
          </a:p>
        </p:txBody>
      </p:sp>
      <p:sp>
        <p:nvSpPr>
          <p:cNvPr id="38" name="Rounded Rectangle 37"/>
          <p:cNvSpPr/>
          <p:nvPr/>
        </p:nvSpPr>
        <p:spPr bwMode="auto">
          <a:xfrm>
            <a:off x="2549525" y="4656138"/>
            <a:ext cx="1593850" cy="403225"/>
          </a:xfrm>
          <a:prstGeom prst="roundRect">
            <a:avLst/>
          </a:prstGeom>
          <a:solidFill>
            <a:schemeClr val="bg2">
              <a:lumMod val="75000"/>
            </a:scheme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black"/>
                </a:solidFill>
              </a:rPr>
              <a:t>Monitoring System</a:t>
            </a:r>
            <a:endParaRPr lang="en-US" sz="1200" dirty="0">
              <a:solidFill>
                <a:prstClr val="black"/>
              </a:solidFill>
            </a:endParaRPr>
          </a:p>
        </p:txBody>
      </p:sp>
      <p:sp>
        <p:nvSpPr>
          <p:cNvPr id="40" name="Title 39"/>
          <p:cNvSpPr>
            <a:spLocks noGrp="1"/>
          </p:cNvSpPr>
          <p:nvPr>
            <p:ph type="title"/>
          </p:nvPr>
        </p:nvSpPr>
        <p:spPr>
          <a:xfrm>
            <a:off x="2446338" y="131763"/>
            <a:ext cx="6543675" cy="1531937"/>
          </a:xfrm>
        </p:spPr>
        <p:txBody>
          <a:bodyPr/>
          <a:lstStyle/>
          <a:p>
            <a:pPr>
              <a:defRPr/>
            </a:pPr>
            <a:r>
              <a:rPr lang="en-US" sz="2800" dirty="0" smtClean="0">
                <a:solidFill>
                  <a:schemeClr val="tx1">
                    <a:lumMod val="65000"/>
                    <a:lumOff val="35000"/>
                  </a:schemeClr>
                </a:solidFill>
                <a:latin typeface="Calibri"/>
                <a:cs typeface="Arial" charset="0"/>
              </a:rPr>
              <a:t>Information, Monitoring and MRV Development through the 3 REDD+ Phases</a:t>
            </a:r>
            <a:endParaRPr lang="en-US" sz="2800" dirty="0">
              <a:solidFill>
                <a:schemeClr val="tx1">
                  <a:lumMod val="65000"/>
                  <a:lumOff val="35000"/>
                </a:schemeClr>
              </a:solidFill>
            </a:endParaRPr>
          </a:p>
        </p:txBody>
      </p:sp>
      <p:sp>
        <p:nvSpPr>
          <p:cNvPr id="39" name="Oval 38"/>
          <p:cNvSpPr/>
          <p:nvPr/>
        </p:nvSpPr>
        <p:spPr>
          <a:xfrm rot="958920">
            <a:off x="718515" y="1087177"/>
            <a:ext cx="2369793" cy="5551874"/>
          </a:xfrm>
          <a:prstGeom prst="ellipse">
            <a:avLst/>
          </a:prstGeom>
          <a:solidFill>
            <a:schemeClr val="accent2">
              <a:lumMod val="40000"/>
              <a:lumOff val="60000"/>
              <a:alpha val="4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74"/>
                                        </p:tgtEl>
                                        <p:attrNameLst>
                                          <p:attrName>style.visibility</p:attrName>
                                        </p:attrNameLst>
                                      </p:cBhvr>
                                      <p:to>
                                        <p:strVal val="visible"/>
                                      </p:to>
                                    </p:set>
                                    <p:animEffect transition="in" filter="fade">
                                      <p:cBhvr>
                                        <p:cTn id="19" dur="2000"/>
                                        <p:tgtEl>
                                          <p:spTgt spid="2357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0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20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20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20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2000"/>
                                        <p:tgtEl>
                                          <p:spTgt spid="28"/>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2000"/>
                                        <p:tgtEl>
                                          <p:spTgt spid="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200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000"/>
                                        <p:tgtEl>
                                          <p:spTgt spid="2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0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2000"/>
                                        <p:tgtEl>
                                          <p:spTgt spid="2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2000"/>
                                        <p:tgtEl>
                                          <p:spTgt spid="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20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20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2000"/>
                                        <p:tgtEl>
                                          <p:spTgt spid="3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2000"/>
                                        <p:tgtEl>
                                          <p:spTgt spid="1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2000"/>
                                        <p:tgtEl>
                                          <p:spTgt spid="1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2000"/>
                                        <p:tgtEl>
                                          <p:spTgt spid="1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20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574" grpId="0"/>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Documents and Settings\Isabelle\Desktop\UNEP\UN-REDD Programme Communication Strategy\Logos\Low Res Logos\UN-REDD logo.jpg"/>
          <p:cNvPicPr>
            <a:picLocks noChangeAspect="1" noChangeArrowheads="1"/>
          </p:cNvPicPr>
          <p:nvPr/>
        </p:nvPicPr>
        <p:blipFill>
          <a:blip r:embed="rId3" cstate="print"/>
          <a:srcRect/>
          <a:stretch>
            <a:fillRect/>
          </a:stretch>
        </p:blipFill>
        <p:spPr bwMode="auto">
          <a:xfrm>
            <a:off x="7615432" y="6206912"/>
            <a:ext cx="1528568" cy="651088"/>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GB" b="1" dirty="0" smtClean="0">
                <a:solidFill>
                  <a:srgbClr val="1F497D"/>
                </a:solidFill>
                <a:ea typeface="ＭＳ Ｐゴシック" charset="0"/>
              </a:rPr>
              <a:t>Forest monitoring system : Brazil</a:t>
            </a:r>
            <a:endParaRPr lang="en-US" dirty="0"/>
          </a:p>
        </p:txBody>
      </p:sp>
      <p:sp>
        <p:nvSpPr>
          <p:cNvPr id="4" name="Content Placeholder 3"/>
          <p:cNvSpPr>
            <a:spLocks noGrp="1"/>
          </p:cNvSpPr>
          <p:nvPr>
            <p:ph sz="half" idx="1"/>
          </p:nvPr>
        </p:nvSpPr>
        <p:spPr>
          <a:xfrm>
            <a:off x="107504" y="1600200"/>
            <a:ext cx="4038600" cy="4853136"/>
          </a:xfrm>
        </p:spPr>
        <p:txBody>
          <a:bodyPr>
            <a:normAutofit fontScale="62500" lnSpcReduction="20000"/>
          </a:bodyPr>
          <a:lstStyle/>
          <a:p>
            <a:r>
              <a:rPr lang="en-US" sz="3600" b="1" dirty="0">
                <a:solidFill>
                  <a:srgbClr val="1F497D"/>
                </a:solidFill>
                <a:latin typeface="+mj-lt"/>
                <a:ea typeface="ＭＳ Ｐゴシック" charset="0"/>
                <a:cs typeface="+mj-cs"/>
              </a:rPr>
              <a:t>PRODES</a:t>
            </a:r>
            <a:r>
              <a:rPr lang="en-US" b="1" dirty="0" smtClean="0">
                <a:solidFill>
                  <a:schemeClr val="tx1"/>
                </a:solidFill>
              </a:rPr>
              <a:t> – Amazon Deforestation Monitoring Project</a:t>
            </a:r>
            <a:r>
              <a:rPr lang="en-US" dirty="0" smtClean="0">
                <a:solidFill>
                  <a:schemeClr val="tx1"/>
                </a:solidFill>
              </a:rPr>
              <a:t> </a:t>
            </a:r>
          </a:p>
          <a:p>
            <a:pPr>
              <a:buNone/>
            </a:pPr>
            <a:r>
              <a:rPr lang="en-US" dirty="0"/>
              <a:t>	</a:t>
            </a:r>
            <a:r>
              <a:rPr lang="en-US" dirty="0" smtClean="0">
                <a:solidFill>
                  <a:schemeClr val="tx1"/>
                </a:solidFill>
              </a:rPr>
              <a:t>(Annual Deforestation Assessment)</a:t>
            </a:r>
          </a:p>
          <a:p>
            <a:endParaRPr lang="en-US" dirty="0" smtClean="0">
              <a:solidFill>
                <a:schemeClr val="tx1"/>
              </a:solidFill>
            </a:endParaRPr>
          </a:p>
          <a:p>
            <a:r>
              <a:rPr lang="en-US" sz="3700" b="1" dirty="0">
                <a:solidFill>
                  <a:srgbClr val="1F497D"/>
                </a:solidFill>
                <a:latin typeface="+mj-lt"/>
                <a:ea typeface="ＭＳ Ｐゴシック" charset="0"/>
                <a:cs typeface="+mj-cs"/>
              </a:rPr>
              <a:t>DETER</a:t>
            </a:r>
            <a:r>
              <a:rPr lang="en-US" b="1" dirty="0" smtClean="0">
                <a:solidFill>
                  <a:schemeClr val="tx1"/>
                </a:solidFill>
              </a:rPr>
              <a:t> – Near real-time Deforestation Detection with MODIS</a:t>
            </a:r>
            <a:r>
              <a:rPr lang="en-US" dirty="0" smtClean="0">
                <a:solidFill>
                  <a:schemeClr val="tx1"/>
                </a:solidFill>
              </a:rPr>
              <a:t> (Support for Law Enforcement for Deforestation Control)</a:t>
            </a:r>
          </a:p>
          <a:p>
            <a:endParaRPr lang="en-US" dirty="0" smtClean="0">
              <a:solidFill>
                <a:schemeClr val="tx1"/>
              </a:solidFill>
            </a:endParaRPr>
          </a:p>
          <a:p>
            <a:r>
              <a:rPr lang="en-US" sz="3700" b="1" dirty="0">
                <a:solidFill>
                  <a:srgbClr val="1F497D"/>
                </a:solidFill>
                <a:latin typeface="+mj-lt"/>
                <a:ea typeface="ＭＳ Ｐゴシック" charset="0"/>
                <a:cs typeface="+mj-cs"/>
              </a:rPr>
              <a:t>DEGRAD</a:t>
            </a:r>
            <a:r>
              <a:rPr lang="en-US" b="1" dirty="0" smtClean="0">
                <a:solidFill>
                  <a:schemeClr val="tx1"/>
                </a:solidFill>
              </a:rPr>
              <a:t> – Amazon Degradation Monitoring Project</a:t>
            </a:r>
          </a:p>
          <a:p>
            <a:endParaRPr lang="en-US" b="1" dirty="0" smtClean="0">
              <a:solidFill>
                <a:schemeClr val="tx1"/>
              </a:solidFill>
            </a:endParaRPr>
          </a:p>
          <a:p>
            <a:r>
              <a:rPr lang="en-US" sz="3600" b="1" dirty="0">
                <a:solidFill>
                  <a:srgbClr val="1F497D"/>
                </a:solidFill>
                <a:latin typeface="+mj-lt"/>
                <a:ea typeface="ＭＳ Ｐゴシック" charset="0"/>
                <a:cs typeface="+mj-cs"/>
              </a:rPr>
              <a:t>DETEX</a:t>
            </a:r>
            <a:r>
              <a:rPr lang="en-US" b="1" dirty="0" smtClean="0">
                <a:solidFill>
                  <a:schemeClr val="tx1"/>
                </a:solidFill>
              </a:rPr>
              <a:t> - Selective logging activities</a:t>
            </a:r>
          </a:p>
          <a:p>
            <a:endParaRPr lang="en-US" b="1" dirty="0" smtClean="0">
              <a:solidFill>
                <a:schemeClr val="tx1"/>
              </a:solidFill>
            </a:endParaRPr>
          </a:p>
          <a:p>
            <a:r>
              <a:rPr lang="en-US" sz="3600" b="1" dirty="0" err="1">
                <a:solidFill>
                  <a:srgbClr val="1F497D"/>
                </a:solidFill>
                <a:latin typeface="+mj-lt"/>
                <a:ea typeface="ＭＳ Ｐゴシック" charset="0"/>
                <a:cs typeface="+mj-cs"/>
              </a:rPr>
              <a:t>TerraClass</a:t>
            </a:r>
            <a:r>
              <a:rPr lang="en-US" b="1" dirty="0" smtClean="0">
                <a:solidFill>
                  <a:schemeClr val="tx1"/>
                </a:solidFill>
              </a:rPr>
              <a:t>  - Land use monitoring of deforested area (2008)</a:t>
            </a:r>
          </a:p>
        </p:txBody>
      </p:sp>
      <p:pic>
        <p:nvPicPr>
          <p:cNvPr id="6" name="Picture 7"/>
          <p:cNvPicPr>
            <a:picLocks noGrp="1" noChangeAspect="1" noChangeArrowheads="1"/>
          </p:cNvPicPr>
          <p:nvPr>
            <p:ph sz="half" idx="2"/>
          </p:nvPr>
        </p:nvPicPr>
        <p:blipFill>
          <a:blip r:embed="rId4" cstate="print"/>
          <a:srcRect/>
          <a:stretch>
            <a:fillRect/>
          </a:stretch>
        </p:blipFill>
        <p:spPr bwMode="auto">
          <a:xfrm>
            <a:off x="4720208" y="1548699"/>
            <a:ext cx="2948136" cy="2312349"/>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r="26674" b="6250"/>
          <a:stretch>
            <a:fillRect/>
          </a:stretch>
        </p:blipFill>
        <p:spPr bwMode="auto">
          <a:xfrm>
            <a:off x="5148064" y="4077072"/>
            <a:ext cx="3312368" cy="2381018"/>
          </a:xfrm>
          <a:prstGeom prst="rect">
            <a:avLst/>
          </a:prstGeom>
          <a:noFill/>
          <a:ln w="9525">
            <a:noFill/>
            <a:miter lim="800000"/>
            <a:headEnd/>
            <a:tailEnd/>
          </a:ln>
        </p:spPr>
      </p:pic>
      <p:sp>
        <p:nvSpPr>
          <p:cNvPr id="8" name="TextBox 7"/>
          <p:cNvSpPr txBox="1"/>
          <p:nvPr/>
        </p:nvSpPr>
        <p:spPr>
          <a:xfrm>
            <a:off x="4573677" y="3948485"/>
            <a:ext cx="4570323" cy="369332"/>
          </a:xfrm>
          <a:prstGeom prst="rect">
            <a:avLst/>
          </a:prstGeom>
          <a:solidFill>
            <a:schemeClr val="bg1"/>
          </a:solidFill>
        </p:spPr>
        <p:txBody>
          <a:bodyPr wrap="square" rtlCol="0">
            <a:spAutoFit/>
          </a:bodyPr>
          <a:lstStyle/>
          <a:p>
            <a:r>
              <a:rPr lang="en-US" dirty="0" smtClean="0"/>
              <a:t>www.dpi.inpe.br/prodesdigital/prodes.php</a:t>
            </a:r>
            <a:endParaRPr lang="en-US" dirty="0"/>
          </a:p>
        </p:txBody>
      </p:sp>
      <p:sp>
        <p:nvSpPr>
          <p:cNvPr id="9" name="Rectangle 8"/>
          <p:cNvSpPr/>
          <p:nvPr/>
        </p:nvSpPr>
        <p:spPr>
          <a:xfrm>
            <a:off x="72008" y="2492896"/>
            <a:ext cx="3957067" cy="4176464"/>
          </a:xfrm>
          <a:prstGeom prst="rect">
            <a:avLst/>
          </a:prstGeom>
          <a:solidFill>
            <a:schemeClr val="bg1">
              <a:alpha val="6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1" descr="logoinpe_2"/>
          <p:cNvPicPr>
            <a:picLocks noChangeAspect="1" noChangeArrowheads="1"/>
          </p:cNvPicPr>
          <p:nvPr/>
        </p:nvPicPr>
        <p:blipFill>
          <a:blip r:embed="rId6" cstate="print"/>
          <a:srcRect r="77058"/>
          <a:stretch>
            <a:fillRect/>
          </a:stretch>
        </p:blipFill>
        <p:spPr bwMode="auto">
          <a:xfrm>
            <a:off x="7844582" y="1556792"/>
            <a:ext cx="1047898" cy="792088"/>
          </a:xfrm>
          <a:prstGeom prst="rect">
            <a:avLst/>
          </a:prstGeom>
          <a:noFill/>
        </p:spPr>
      </p:pic>
      <p:pic>
        <p:nvPicPr>
          <p:cNvPr id="11" name="Picture 9"/>
          <p:cNvPicPr>
            <a:picLocks noChangeAspect="1" noChangeArrowheads="1"/>
          </p:cNvPicPr>
          <p:nvPr/>
        </p:nvPicPr>
        <p:blipFill>
          <a:blip r:embed="rId7" cstate="print"/>
          <a:srcRect/>
          <a:stretch>
            <a:fillRect/>
          </a:stretch>
        </p:blipFill>
        <p:spPr bwMode="auto">
          <a:xfrm>
            <a:off x="7853874" y="2636912"/>
            <a:ext cx="1110614" cy="1084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
            <a:ext cx="8829675" cy="1271588"/>
          </a:xfrm>
        </p:spPr>
        <p:txBody>
          <a:bodyPr/>
          <a:lstStyle/>
          <a:p>
            <a:pPr algn="l"/>
            <a:r>
              <a:rPr lang="en-US" sz="3600" dirty="0" smtClean="0">
                <a:solidFill>
                  <a:schemeClr val="accent4">
                    <a:lumMod val="75000"/>
                  </a:schemeClr>
                </a:solidFill>
              </a:rPr>
              <a:t>Remote Sensing support UN-REDD</a:t>
            </a:r>
            <a:endParaRPr lang="en-US" sz="3600" dirty="0">
              <a:solidFill>
                <a:schemeClr val="accent4">
                  <a:lumMod val="75000"/>
                </a:schemeClr>
              </a:solidFill>
            </a:endParaRPr>
          </a:p>
        </p:txBody>
      </p:sp>
      <p:sp>
        <p:nvSpPr>
          <p:cNvPr id="5" name="TextBox 4"/>
          <p:cNvSpPr txBox="1"/>
          <p:nvPr/>
        </p:nvSpPr>
        <p:spPr>
          <a:xfrm>
            <a:off x="395536" y="1124744"/>
            <a:ext cx="8496944" cy="5816977"/>
          </a:xfrm>
          <a:prstGeom prst="rect">
            <a:avLst/>
          </a:prstGeom>
          <a:noFill/>
        </p:spPr>
        <p:txBody>
          <a:bodyPr wrap="square" rtlCol="0">
            <a:spAutoFit/>
          </a:bodyPr>
          <a:lstStyle/>
          <a:p>
            <a:pPr>
              <a:buFont typeface="Arial" pitchFamily="34" charset="0"/>
              <a:buChar char="•"/>
            </a:pPr>
            <a:r>
              <a:rPr lang="en-US" sz="2400" dirty="0" smtClean="0">
                <a:latin typeface="Calibri" pitchFamily="34" charset="0"/>
              </a:rPr>
              <a:t> </a:t>
            </a:r>
            <a:r>
              <a:rPr lang="en-US" sz="2400" dirty="0" smtClean="0">
                <a:latin typeface="+mn-lt"/>
              </a:rPr>
              <a:t>Lots of requests: both NP and TS in three regions</a:t>
            </a:r>
          </a:p>
          <a:p>
            <a:pPr>
              <a:buFont typeface="Arial" pitchFamily="34" charset="0"/>
              <a:buChar char="•"/>
            </a:pPr>
            <a:r>
              <a:rPr lang="en-US" sz="2400" dirty="0" smtClean="0">
                <a:latin typeface="+mn-lt"/>
              </a:rPr>
              <a:t> </a:t>
            </a:r>
            <a:r>
              <a:rPr lang="en-US" sz="2400" dirty="0" err="1" smtClean="0">
                <a:latin typeface="+mn-lt"/>
              </a:rPr>
              <a:t>OpenForis</a:t>
            </a:r>
            <a:r>
              <a:rPr lang="en-US" sz="2400" dirty="0" smtClean="0">
                <a:latin typeface="+mn-lt"/>
              </a:rPr>
              <a:t> widely used in-country</a:t>
            </a:r>
          </a:p>
          <a:p>
            <a:r>
              <a:rPr lang="en-US" sz="2400" dirty="0" smtClean="0">
                <a:latin typeface="+mn-lt"/>
              </a:rPr>
              <a:t>   Launched in IUFRO: </a:t>
            </a:r>
            <a:r>
              <a:rPr lang="en-US" sz="2400" dirty="0" smtClean="0">
                <a:latin typeface="+mn-lt"/>
                <a:hlinkClick r:id="rId2"/>
              </a:rPr>
              <a:t>www.openforis.org</a:t>
            </a:r>
            <a:endParaRPr lang="en-US" sz="2400" dirty="0" smtClean="0">
              <a:latin typeface="+mn-lt"/>
            </a:endParaRPr>
          </a:p>
          <a:p>
            <a:endParaRPr lang="en-US" sz="2400" dirty="0" smtClean="0">
              <a:latin typeface="+mn-lt"/>
            </a:endParaRPr>
          </a:p>
          <a:p>
            <a:pPr>
              <a:buFont typeface="Arial" pitchFamily="34" charset="0"/>
              <a:buChar char="•"/>
            </a:pPr>
            <a:r>
              <a:rPr lang="en-GB" sz="2400" dirty="0" smtClean="0">
                <a:latin typeface="+mn-lt"/>
              </a:rPr>
              <a:t> Use of global products and linkages with other initiatives (WWF, GFOI, WRI, USAID, </a:t>
            </a:r>
            <a:r>
              <a:rPr lang="en-GB" sz="2400" dirty="0" err="1" smtClean="0">
                <a:latin typeface="+mn-lt"/>
              </a:rPr>
              <a:t>Silvacarbon</a:t>
            </a:r>
            <a:r>
              <a:rPr lang="en-GB" sz="2400" dirty="0" smtClean="0">
                <a:latin typeface="+mn-lt"/>
              </a:rPr>
              <a:t>)</a:t>
            </a:r>
            <a:endParaRPr lang="en-US" sz="2400" dirty="0" smtClean="0">
              <a:latin typeface="+mn-lt"/>
            </a:endParaRPr>
          </a:p>
          <a:p>
            <a:pPr>
              <a:buFont typeface="Arial" pitchFamily="34" charset="0"/>
              <a:buChar char="•"/>
            </a:pPr>
            <a:r>
              <a:rPr lang="en-US" sz="2400" dirty="0" smtClean="0">
                <a:latin typeface="+mn-lt"/>
              </a:rPr>
              <a:t> Other tools and software mostly country-tailored/dependent</a:t>
            </a:r>
          </a:p>
          <a:p>
            <a:pPr>
              <a:buFont typeface="Arial" pitchFamily="34" charset="0"/>
              <a:buChar char="•"/>
            </a:pPr>
            <a:r>
              <a:rPr lang="en-US" sz="2400" dirty="0" smtClean="0">
                <a:latin typeface="+mn-lt"/>
              </a:rPr>
              <a:t> So far optical data, considering radar</a:t>
            </a:r>
          </a:p>
          <a:p>
            <a:pPr>
              <a:buFont typeface="Arial" pitchFamily="34" charset="0"/>
              <a:buChar char="•"/>
            </a:pPr>
            <a:r>
              <a:rPr lang="en-US" sz="2400" dirty="0" smtClean="0">
                <a:latin typeface="+mn-lt"/>
              </a:rPr>
              <a:t>Strong </a:t>
            </a:r>
            <a:r>
              <a:rPr lang="en-US" sz="2400" dirty="0" smtClean="0">
                <a:latin typeface="+mn-lt"/>
              </a:rPr>
              <a:t>link with INPE/CRA</a:t>
            </a:r>
          </a:p>
          <a:p>
            <a:pPr>
              <a:buFont typeface="Arial" pitchFamily="34" charset="0"/>
              <a:buChar char="•"/>
            </a:pPr>
            <a:r>
              <a:rPr lang="en-US" sz="2400" dirty="0" smtClean="0">
                <a:latin typeface="+mn-lt"/>
              </a:rPr>
              <a:t> In-country trainings and central trainings in Rome and Belem</a:t>
            </a:r>
          </a:p>
          <a:p>
            <a:pPr marL="0" lvl="1">
              <a:buFont typeface="Arial" pitchFamily="34" charset="0"/>
              <a:buChar char="•"/>
            </a:pPr>
            <a:r>
              <a:rPr lang="en-GB" sz="2400" dirty="0" smtClean="0">
                <a:latin typeface="+mn-lt"/>
              </a:rPr>
              <a:t> Coordination and collaboration for RS capacity building</a:t>
            </a:r>
          </a:p>
          <a:p>
            <a:pPr marL="0" lvl="1">
              <a:buFont typeface="Arial" pitchFamily="34" charset="0"/>
              <a:buChar char="•"/>
            </a:pPr>
            <a:r>
              <a:rPr lang="en-GB" sz="2400" dirty="0" smtClean="0">
                <a:latin typeface="+mn-lt"/>
              </a:rPr>
              <a:t> Use of Methods and Guidance document (MGD) of GFOI as standard</a:t>
            </a:r>
            <a:endParaRPr lang="en-US" sz="2400" dirty="0" smtClean="0">
              <a:latin typeface="+mn-lt"/>
            </a:endParaRPr>
          </a:p>
          <a:p>
            <a:pPr marL="0" lvl="1">
              <a:buFont typeface="Arial" pitchFamily="34" charset="0"/>
              <a:buChar char="•"/>
            </a:pPr>
            <a:endParaRPr lang="en-GB" sz="2400" dirty="0" smtClean="0">
              <a:latin typeface="Calibri" pitchFamily="34" charset="0"/>
            </a:endParaRPr>
          </a:p>
          <a:p>
            <a:pPr>
              <a:buFont typeface="Arial" pitchFamily="34" charset="0"/>
              <a:buChar char="•"/>
            </a:pPr>
            <a:endParaRPr lang="en-US" dirty="0" smtClean="0"/>
          </a:p>
          <a:p>
            <a:endParaRPr lang="en-US" dirty="0"/>
          </a:p>
        </p:txBody>
      </p:sp>
      <p:pic>
        <p:nvPicPr>
          <p:cNvPr id="4" name="Content Placeholder 3" descr="open-foris-logo-final-color.png"/>
          <p:cNvPicPr>
            <a:picLocks noGrp="1" noChangeAspect="1"/>
          </p:cNvPicPr>
          <p:nvPr>
            <p:ph idx="1"/>
          </p:nvPr>
        </p:nvPicPr>
        <p:blipFill>
          <a:blip r:embed="rId3" cstate="print"/>
          <a:stretch>
            <a:fillRect/>
          </a:stretch>
        </p:blipFill>
        <p:spPr>
          <a:xfrm>
            <a:off x="6948264" y="1340768"/>
            <a:ext cx="1146147" cy="1146147"/>
          </a:xfrm>
          <a:prstGeom prst="rect">
            <a:avLst/>
          </a:prstGeom>
          <a:solidFill>
            <a:schemeClr val="bg1"/>
          </a:solidFill>
          <a:ln w="88900" cap="sq">
            <a:solidFill>
              <a:schemeClr val="bg1"/>
            </a:solidFill>
            <a:miter lim="800000"/>
          </a:ln>
          <a:effectLst>
            <a:outerShdw blurRad="55000" dist="18000" dir="5400000" algn="tl" rotWithShape="0">
              <a:srgbClr val="000000">
                <a:alpha val="40000"/>
              </a:srgbClr>
            </a:outerShdw>
          </a:effectLst>
        </p:spPr>
      </p:pic>
      <p:pic>
        <p:nvPicPr>
          <p:cNvPr id="6" name="Picture 5" descr="C:\Documents and Settings\Isabelle\Desktop\UNEP\UN-REDD Programme Communication Strategy\Logos\Low Res Logos\UN-REDD logo.jpg"/>
          <p:cNvPicPr>
            <a:picLocks noChangeAspect="1" noChangeArrowheads="1"/>
          </p:cNvPicPr>
          <p:nvPr/>
        </p:nvPicPr>
        <p:blipFill>
          <a:blip r:embed="rId4" cstate="print"/>
          <a:srcRect/>
          <a:stretch>
            <a:fillRect/>
          </a:stretch>
        </p:blipFill>
        <p:spPr bwMode="auto">
          <a:xfrm>
            <a:off x="7526815" y="6100175"/>
            <a:ext cx="1489673" cy="638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0"/>
            <a:ext cx="8229600" cy="960438"/>
          </a:xfrm>
        </p:spPr>
        <p:txBody>
          <a:bodyPr/>
          <a:lstStyle/>
          <a:p>
            <a:r>
              <a:rPr lang="en-US" sz="3600" dirty="0" smtClean="0">
                <a:solidFill>
                  <a:schemeClr val="accent4">
                    <a:lumMod val="75000"/>
                  </a:schemeClr>
                </a:solidFill>
              </a:rPr>
              <a:t>RS using MGD document</a:t>
            </a:r>
            <a:endParaRPr lang="en-US" sz="3600" dirty="0">
              <a:solidFill>
                <a:schemeClr val="accent4">
                  <a:lumMod val="75000"/>
                </a:schemeClr>
              </a:solidFill>
            </a:endParaRPr>
          </a:p>
        </p:txBody>
      </p:sp>
      <p:sp>
        <p:nvSpPr>
          <p:cNvPr id="4" name="Content Placeholder 3"/>
          <p:cNvSpPr>
            <a:spLocks noGrp="1"/>
          </p:cNvSpPr>
          <p:nvPr>
            <p:ph idx="1"/>
          </p:nvPr>
        </p:nvSpPr>
        <p:spPr>
          <a:xfrm>
            <a:off x="457200" y="976312"/>
            <a:ext cx="8229600" cy="5262979"/>
          </a:xfrm>
          <a:prstGeom prst="rect">
            <a:avLst/>
          </a:prstGeom>
        </p:spPr>
        <p:txBody>
          <a:bodyPr wrap="square">
            <a:spAutoFit/>
          </a:bodyPr>
          <a:lstStyle/>
          <a:p>
            <a:pPr lvl="1">
              <a:buFont typeface="Arial" pitchFamily="34" charset="0"/>
              <a:buChar char="•"/>
            </a:pPr>
            <a:r>
              <a:rPr lang="en-GB" sz="2800" dirty="0" smtClean="0">
                <a:solidFill>
                  <a:schemeClr val="tx2"/>
                </a:solidFill>
              </a:rPr>
              <a:t>Easy-to-understand language and </a:t>
            </a:r>
            <a:r>
              <a:rPr lang="en-GB" sz="2800" dirty="0" err="1" smtClean="0">
                <a:solidFill>
                  <a:schemeClr val="tx2"/>
                </a:solidFill>
              </a:rPr>
              <a:t>exercices</a:t>
            </a:r>
            <a:r>
              <a:rPr lang="en-GB" sz="2800" dirty="0" smtClean="0">
                <a:solidFill>
                  <a:schemeClr val="tx2"/>
                </a:solidFill>
              </a:rPr>
              <a:t> package: no one fits all approach</a:t>
            </a:r>
            <a:endParaRPr lang="en-US" sz="2800" dirty="0">
              <a:solidFill>
                <a:schemeClr val="tx2"/>
              </a:solidFill>
            </a:endParaRPr>
          </a:p>
          <a:p>
            <a:pPr lvl="1">
              <a:buFont typeface="Arial" pitchFamily="34" charset="0"/>
              <a:buChar char="•"/>
            </a:pPr>
            <a:r>
              <a:rPr lang="en-GB" sz="2800" dirty="0" smtClean="0">
                <a:solidFill>
                  <a:schemeClr val="tx2"/>
                </a:solidFill>
              </a:rPr>
              <a:t>Overview methodologies </a:t>
            </a:r>
            <a:r>
              <a:rPr lang="en-GB" sz="2800" dirty="0">
                <a:solidFill>
                  <a:schemeClr val="tx2"/>
                </a:solidFill>
              </a:rPr>
              <a:t>and data requirements for </a:t>
            </a:r>
            <a:r>
              <a:rPr lang="en-GB" sz="2800" dirty="0" smtClean="0">
                <a:solidFill>
                  <a:schemeClr val="tx2"/>
                </a:solidFill>
              </a:rPr>
              <a:t>RS using </a:t>
            </a:r>
            <a:r>
              <a:rPr lang="en-GB" sz="2800" dirty="0" err="1" smtClean="0">
                <a:solidFill>
                  <a:schemeClr val="tx2"/>
                </a:solidFill>
              </a:rPr>
              <a:t>OpenForis</a:t>
            </a:r>
            <a:r>
              <a:rPr lang="en-GB" sz="2800" dirty="0" smtClean="0">
                <a:solidFill>
                  <a:schemeClr val="tx2"/>
                </a:solidFill>
              </a:rPr>
              <a:t> and other open source initiatives</a:t>
            </a:r>
            <a:endParaRPr lang="en-US" sz="2800" dirty="0">
              <a:solidFill>
                <a:schemeClr val="tx2"/>
              </a:solidFill>
            </a:endParaRPr>
          </a:p>
          <a:p>
            <a:pPr lvl="1">
              <a:buFont typeface="Arial" pitchFamily="34" charset="0"/>
              <a:buChar char="•"/>
            </a:pPr>
            <a:r>
              <a:rPr lang="en-GB" sz="2800" dirty="0" smtClean="0">
                <a:solidFill>
                  <a:schemeClr val="tx2"/>
                </a:solidFill>
              </a:rPr>
              <a:t>Advantages </a:t>
            </a:r>
            <a:r>
              <a:rPr lang="en-GB" sz="2800" dirty="0">
                <a:solidFill>
                  <a:schemeClr val="tx2"/>
                </a:solidFill>
              </a:rPr>
              <a:t>and disadvantages </a:t>
            </a:r>
            <a:r>
              <a:rPr lang="en-GB" sz="2800" dirty="0" smtClean="0">
                <a:solidFill>
                  <a:schemeClr val="tx2"/>
                </a:solidFill>
              </a:rPr>
              <a:t>methodologies </a:t>
            </a:r>
          </a:p>
          <a:p>
            <a:pPr lvl="1">
              <a:buFont typeface="Arial" pitchFamily="34" charset="0"/>
              <a:buChar char="•"/>
            </a:pPr>
            <a:r>
              <a:rPr lang="en-GB" sz="2800" dirty="0" smtClean="0">
                <a:solidFill>
                  <a:schemeClr val="tx2"/>
                </a:solidFill>
              </a:rPr>
              <a:t>Use of global products and linkages with other initiatives (WWF, WRI, USAID, </a:t>
            </a:r>
            <a:r>
              <a:rPr lang="en-GB" sz="2800" dirty="0" err="1" smtClean="0">
                <a:solidFill>
                  <a:schemeClr val="tx2"/>
                </a:solidFill>
              </a:rPr>
              <a:t>Silvacarbon</a:t>
            </a:r>
            <a:r>
              <a:rPr lang="en-GB" sz="2800" dirty="0" smtClean="0">
                <a:solidFill>
                  <a:schemeClr val="tx2"/>
                </a:solidFill>
              </a:rPr>
              <a:t>)</a:t>
            </a:r>
          </a:p>
          <a:p>
            <a:pPr lvl="1">
              <a:buFont typeface="Arial" pitchFamily="34" charset="0"/>
              <a:buChar char="•"/>
            </a:pPr>
            <a:r>
              <a:rPr lang="en-GB" sz="2800" dirty="0" smtClean="0">
                <a:solidFill>
                  <a:schemeClr val="tx2"/>
                </a:solidFill>
              </a:rPr>
              <a:t>Coordination and collaboration for RS capacity building</a:t>
            </a:r>
          </a:p>
          <a:p>
            <a:pPr lvl="1">
              <a:buFont typeface="Arial" pitchFamily="34" charset="0"/>
              <a:buChar char="•"/>
            </a:pPr>
            <a:r>
              <a:rPr lang="en-GB" sz="2800" dirty="0" smtClean="0">
                <a:solidFill>
                  <a:schemeClr val="tx2"/>
                </a:solidFill>
              </a:rPr>
              <a:t>Manual can be downloaded at </a:t>
            </a:r>
            <a:r>
              <a:rPr lang="en-GB" sz="2800" dirty="0" smtClean="0">
                <a:solidFill>
                  <a:schemeClr val="tx2"/>
                </a:solidFill>
                <a:hlinkClick r:id="rId2"/>
              </a:rPr>
              <a:t>www.gfoi.org</a:t>
            </a:r>
            <a:r>
              <a:rPr lang="en-GB" sz="2800" dirty="0" smtClean="0">
                <a:solidFill>
                  <a:schemeClr val="tx2"/>
                </a:solidFill>
              </a:rPr>
              <a:t> </a:t>
            </a:r>
            <a:endParaRPr lang="en-US" sz="2800" dirty="0">
              <a:solidFill>
                <a:schemeClr val="tx2"/>
              </a:solidFill>
            </a:endParaRPr>
          </a:p>
        </p:txBody>
      </p:sp>
      <p:pic>
        <p:nvPicPr>
          <p:cNvPr id="5" name="Picture 4" descr="C:\Documents and Settings\Isabelle\Desktop\UNEP\UN-REDD Programme Communication Strategy\Logos\Low Res Logos\UN-REDD logo.jpg"/>
          <p:cNvPicPr>
            <a:picLocks noChangeAspect="1" noChangeArrowheads="1"/>
          </p:cNvPicPr>
          <p:nvPr/>
        </p:nvPicPr>
        <p:blipFill>
          <a:blip r:embed="rId3" cstate="print"/>
          <a:srcRect/>
          <a:stretch>
            <a:fillRect/>
          </a:stretch>
        </p:blipFill>
        <p:spPr bwMode="auto">
          <a:xfrm>
            <a:off x="7415407" y="6206912"/>
            <a:ext cx="1528568" cy="651088"/>
          </a:xfrm>
          <a:prstGeom prst="rect">
            <a:avLst/>
          </a:prstGeom>
          <a:noFill/>
          <a:ln w="9525">
            <a:noFill/>
            <a:miter lim="800000"/>
            <a:headEnd/>
            <a:tailEnd/>
          </a:ln>
        </p:spPr>
      </p:pic>
      <p:pic>
        <p:nvPicPr>
          <p:cNvPr id="6" name="Picture 5" descr="GFOI_logo.jpg"/>
          <p:cNvPicPr>
            <a:picLocks noChangeAspect="1"/>
          </p:cNvPicPr>
          <p:nvPr/>
        </p:nvPicPr>
        <p:blipFill>
          <a:blip r:embed="rId4" cstate="print"/>
          <a:stretch>
            <a:fillRect/>
          </a:stretch>
        </p:blipFill>
        <p:spPr>
          <a:xfrm>
            <a:off x="2543174" y="6286500"/>
            <a:ext cx="3914775" cy="571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44019" cy="1531345"/>
          </a:xfrm>
        </p:spPr>
        <p:txBody>
          <a:bodyPr/>
          <a:lstStyle/>
          <a:p>
            <a:r>
              <a:rPr lang="en-US" sz="3600" dirty="0" smtClean="0">
                <a:solidFill>
                  <a:schemeClr val="accent4">
                    <a:lumMod val="75000"/>
                  </a:schemeClr>
                </a:solidFill>
              </a:rPr>
              <a:t>Issues and plans</a:t>
            </a:r>
            <a:endParaRPr lang="en-US" sz="3600" dirty="0">
              <a:solidFill>
                <a:schemeClr val="accent4">
                  <a:lumMod val="75000"/>
                </a:schemeClr>
              </a:solidFill>
            </a:endParaRPr>
          </a:p>
        </p:txBody>
      </p:sp>
      <p:sp>
        <p:nvSpPr>
          <p:cNvPr id="3" name="Content Placeholder 2"/>
          <p:cNvSpPr>
            <a:spLocks noGrp="1"/>
          </p:cNvSpPr>
          <p:nvPr>
            <p:ph idx="1"/>
          </p:nvPr>
        </p:nvSpPr>
        <p:spPr>
          <a:xfrm>
            <a:off x="457200" y="1628800"/>
            <a:ext cx="8229600" cy="4497363"/>
          </a:xfrm>
        </p:spPr>
        <p:txBody>
          <a:bodyPr>
            <a:normAutofit/>
          </a:bodyPr>
          <a:lstStyle/>
          <a:p>
            <a:r>
              <a:rPr lang="en-US" dirty="0" smtClean="0"/>
              <a:t>Coordination with in-house activities:  channeling of requests</a:t>
            </a:r>
          </a:p>
          <a:p>
            <a:r>
              <a:rPr lang="en-US" dirty="0" smtClean="0"/>
              <a:t>Prioritization of country support: selection and minimal criteria?</a:t>
            </a:r>
          </a:p>
          <a:p>
            <a:r>
              <a:rPr lang="en-US" dirty="0" smtClean="0"/>
              <a:t>More user-friendly version of </a:t>
            </a:r>
            <a:r>
              <a:rPr lang="en-US" dirty="0" err="1" smtClean="0"/>
              <a:t>OpenForis</a:t>
            </a:r>
            <a:r>
              <a:rPr lang="en-US" dirty="0" smtClean="0"/>
              <a:t> needed and on its way</a:t>
            </a:r>
          </a:p>
          <a:p>
            <a:r>
              <a:rPr lang="en-US" dirty="0" smtClean="0"/>
              <a:t>Follow-up in-country</a:t>
            </a:r>
          </a:p>
          <a:p>
            <a:r>
              <a:rPr lang="en-US" dirty="0" smtClean="0"/>
              <a:t>Sustainability of training/trainees</a:t>
            </a:r>
          </a:p>
          <a:p>
            <a:r>
              <a:rPr lang="en-US" dirty="0" smtClean="0"/>
              <a:t>LCCS and data accuracy assessment</a:t>
            </a:r>
          </a:p>
          <a:p>
            <a:r>
              <a:rPr lang="en-US" dirty="0" smtClean="0"/>
              <a:t>Use top-down approach </a:t>
            </a:r>
            <a:r>
              <a:rPr lang="en-US" dirty="0" err="1" smtClean="0"/>
              <a:t>vs</a:t>
            </a:r>
            <a:r>
              <a:rPr lang="en-US" dirty="0" smtClean="0"/>
              <a:t> bottom-up</a:t>
            </a:r>
          </a:p>
          <a:p>
            <a:r>
              <a:rPr lang="en-US" dirty="0" smtClean="0"/>
              <a:t>Link with SDMS (Space Data Management System project)</a:t>
            </a:r>
            <a:endParaRPr lang="en-US" dirty="0"/>
          </a:p>
        </p:txBody>
      </p:sp>
      <p:pic>
        <p:nvPicPr>
          <p:cNvPr id="4" name="Picture 3" descr="C:\Documents and Settings\Isabelle\Desktop\UNEP\UN-REDD Programme Communication Strategy\Logos\Low Res Logos\UN-REDD logo.jpg"/>
          <p:cNvPicPr>
            <a:picLocks noChangeAspect="1" noChangeArrowheads="1"/>
          </p:cNvPicPr>
          <p:nvPr/>
        </p:nvPicPr>
        <p:blipFill>
          <a:blip r:embed="rId2" cstate="print"/>
          <a:srcRect/>
          <a:stretch>
            <a:fillRect/>
          </a:stretch>
        </p:blipFill>
        <p:spPr bwMode="auto">
          <a:xfrm>
            <a:off x="7615432" y="6206912"/>
            <a:ext cx="1528568" cy="65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8839" y="94190"/>
            <a:ext cx="6860926" cy="1531345"/>
          </a:xfrm>
        </p:spPr>
        <p:txBody>
          <a:bodyPr/>
          <a:lstStyle/>
          <a:p>
            <a:r>
              <a:rPr lang="en-US" dirty="0" smtClean="0">
                <a:solidFill>
                  <a:schemeClr val="accent4">
                    <a:lumMod val="75000"/>
                  </a:schemeClr>
                </a:solidFill>
              </a:rPr>
              <a:t>Processing chain</a:t>
            </a:r>
            <a:r>
              <a:rPr lang="en-US" dirty="0" smtClean="0"/>
              <a:t>:</a:t>
            </a:r>
            <a:br>
              <a:rPr lang="en-US" dirty="0" smtClean="0"/>
            </a:br>
            <a:r>
              <a:rPr lang="en-US" sz="2800" dirty="0" smtClean="0"/>
              <a:t>FRA RSS,FAO-FIN,UN-REDD collaboration</a:t>
            </a:r>
            <a:endParaRPr lang="en-US" sz="2800" dirty="0"/>
          </a:p>
        </p:txBody>
      </p:sp>
      <p:sp>
        <p:nvSpPr>
          <p:cNvPr id="4" name="Rounded Rectangle 3"/>
          <p:cNvSpPr/>
          <p:nvPr/>
        </p:nvSpPr>
        <p:spPr>
          <a:xfrm>
            <a:off x="274320" y="1990010"/>
            <a:ext cx="2941320" cy="1430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b="1" dirty="0" smtClean="0"/>
              <a:t>FAO FRA RSS</a:t>
            </a:r>
          </a:p>
          <a:p>
            <a:pPr algn="ctr"/>
            <a:r>
              <a:rPr lang="en-US" dirty="0" smtClean="0"/>
              <a:t> </a:t>
            </a:r>
          </a:p>
          <a:p>
            <a:pPr algn="ctr"/>
            <a:r>
              <a:rPr lang="en-US" dirty="0" smtClean="0"/>
              <a:t>LC/LU sample sites</a:t>
            </a:r>
          </a:p>
          <a:p>
            <a:pPr algn="ctr"/>
            <a:r>
              <a:rPr lang="en-US" dirty="0" smtClean="0"/>
              <a:t>checked by regional experts</a:t>
            </a:r>
          </a:p>
        </p:txBody>
      </p:sp>
      <p:sp>
        <p:nvSpPr>
          <p:cNvPr id="5" name="Rounded Rectangle 4"/>
          <p:cNvSpPr/>
          <p:nvPr/>
        </p:nvSpPr>
        <p:spPr>
          <a:xfrm>
            <a:off x="3550920" y="2110532"/>
            <a:ext cx="2392680" cy="2598539"/>
          </a:xfrm>
          <a:prstGeom prst="roundRect">
            <a:avLst>
              <a:gd name="adj" fmla="val 2152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dirty="0" smtClean="0"/>
          </a:p>
          <a:p>
            <a:pPr algn="ctr"/>
            <a:r>
              <a:rPr lang="en-US" dirty="0" err="1" smtClean="0"/>
              <a:t>OpenForis</a:t>
            </a:r>
            <a:r>
              <a:rPr lang="en-US" dirty="0" smtClean="0"/>
              <a:t> tool kit</a:t>
            </a:r>
          </a:p>
          <a:p>
            <a:pPr algn="ctr"/>
            <a:endParaRPr lang="en-US" dirty="0" smtClean="0"/>
          </a:p>
          <a:p>
            <a:pPr algn="ctr"/>
            <a:r>
              <a:rPr lang="en-US" dirty="0" smtClean="0"/>
              <a:t>Pre-processing</a:t>
            </a:r>
          </a:p>
          <a:p>
            <a:pPr algn="ctr"/>
            <a:r>
              <a:rPr lang="en-US" dirty="0" smtClean="0"/>
              <a:t>Segmentation</a:t>
            </a:r>
          </a:p>
          <a:p>
            <a:pPr algn="ctr"/>
            <a:r>
              <a:rPr lang="en-US" dirty="0" smtClean="0"/>
              <a:t>Supervised classification</a:t>
            </a:r>
          </a:p>
          <a:p>
            <a:pPr algn="ctr"/>
            <a:endParaRPr lang="en-US" dirty="0" smtClean="0"/>
          </a:p>
        </p:txBody>
      </p:sp>
      <p:sp>
        <p:nvSpPr>
          <p:cNvPr id="9" name="Rounded Rectangle 8"/>
          <p:cNvSpPr/>
          <p:nvPr/>
        </p:nvSpPr>
        <p:spPr>
          <a:xfrm>
            <a:off x="6202680" y="2224802"/>
            <a:ext cx="2697480" cy="1021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p>
          <a:p>
            <a:pPr algn="ctr"/>
            <a:r>
              <a:rPr lang="en-US" dirty="0" smtClean="0"/>
              <a:t>Edition in TA</a:t>
            </a:r>
          </a:p>
          <a:p>
            <a:pPr algn="ctr"/>
            <a:endParaRPr lang="en-US" dirty="0"/>
          </a:p>
        </p:txBody>
      </p:sp>
      <p:cxnSp>
        <p:nvCxnSpPr>
          <p:cNvPr id="11" name="Elbow Connector 10"/>
          <p:cNvCxnSpPr/>
          <p:nvPr/>
        </p:nvCxnSpPr>
        <p:spPr>
          <a:xfrm>
            <a:off x="2819400" y="2941320"/>
            <a:ext cx="1295400" cy="117348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Elbow Connector 12"/>
          <p:cNvCxnSpPr/>
          <p:nvPr/>
        </p:nvCxnSpPr>
        <p:spPr>
          <a:xfrm flipV="1">
            <a:off x="5379720" y="2910840"/>
            <a:ext cx="1417320" cy="12192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pic>
        <p:nvPicPr>
          <p:cNvPr id="8" name="Picture 40" descr="Picture3"/>
          <p:cNvPicPr>
            <a:picLocks noChangeAspect="1" noChangeArrowheads="1"/>
          </p:cNvPicPr>
          <p:nvPr/>
        </p:nvPicPr>
        <p:blipFill>
          <a:blip r:embed="rId3" cstate="print">
            <a:lum bright="12000" contrast="24000"/>
          </a:blip>
          <a:srcRect/>
          <a:stretch>
            <a:fillRect/>
          </a:stretch>
        </p:blipFill>
        <p:spPr bwMode="auto">
          <a:xfrm>
            <a:off x="68580" y="3652838"/>
            <a:ext cx="3203575" cy="3205162"/>
          </a:xfrm>
          <a:prstGeom prst="rect">
            <a:avLst/>
          </a:prstGeom>
          <a:noFill/>
          <a:ln w="9525">
            <a:noFill/>
            <a:miter lim="800000"/>
            <a:headEnd/>
            <a:tailEnd/>
          </a:ln>
        </p:spPr>
      </p:pic>
      <p:sp>
        <p:nvSpPr>
          <p:cNvPr id="10" name="Line 41"/>
          <p:cNvSpPr>
            <a:spLocks noChangeShapeType="1"/>
          </p:cNvSpPr>
          <p:nvPr/>
        </p:nvSpPr>
        <p:spPr bwMode="auto">
          <a:xfrm>
            <a:off x="60643" y="6570663"/>
            <a:ext cx="3168650" cy="0"/>
          </a:xfrm>
          <a:prstGeom prst="line">
            <a:avLst/>
          </a:prstGeom>
          <a:noFill/>
          <a:ln w="9525">
            <a:solidFill>
              <a:schemeClr val="tx1"/>
            </a:solidFill>
            <a:prstDash val="dash"/>
            <a:round/>
            <a:headEnd/>
            <a:tailEnd/>
          </a:ln>
          <a:effectLst/>
        </p:spPr>
        <p:txBody>
          <a:bodyPr/>
          <a:lstStyle/>
          <a:p>
            <a:endParaRPr lang="en-US"/>
          </a:p>
        </p:txBody>
      </p:sp>
      <p:sp>
        <p:nvSpPr>
          <p:cNvPr id="12" name="Line 42"/>
          <p:cNvSpPr>
            <a:spLocks noChangeShapeType="1"/>
          </p:cNvSpPr>
          <p:nvPr/>
        </p:nvSpPr>
        <p:spPr bwMode="auto">
          <a:xfrm>
            <a:off x="356553" y="4891088"/>
            <a:ext cx="3168650" cy="0"/>
          </a:xfrm>
          <a:prstGeom prst="line">
            <a:avLst/>
          </a:prstGeom>
          <a:noFill/>
          <a:ln w="9525">
            <a:solidFill>
              <a:schemeClr val="tx1"/>
            </a:solidFill>
            <a:prstDash val="dash"/>
            <a:round/>
            <a:headEnd/>
            <a:tailEnd/>
          </a:ln>
          <a:effectLst/>
        </p:spPr>
        <p:txBody>
          <a:bodyPr/>
          <a:lstStyle/>
          <a:p>
            <a:endParaRPr lang="en-US"/>
          </a:p>
        </p:txBody>
      </p:sp>
      <p:sp>
        <p:nvSpPr>
          <p:cNvPr id="14" name="Rectangle 43"/>
          <p:cNvSpPr>
            <a:spLocks noChangeArrowheads="1"/>
          </p:cNvSpPr>
          <p:nvPr/>
        </p:nvSpPr>
        <p:spPr bwMode="auto">
          <a:xfrm>
            <a:off x="2756218" y="4738688"/>
            <a:ext cx="287337" cy="287337"/>
          </a:xfrm>
          <a:prstGeom prst="rect">
            <a:avLst/>
          </a:prstGeom>
          <a:noFill/>
          <a:ln w="9525">
            <a:solidFill>
              <a:schemeClr val="tx1"/>
            </a:solidFill>
            <a:miter lim="800000"/>
            <a:headEnd/>
            <a:tailEnd/>
          </a:ln>
          <a:effectLst/>
        </p:spPr>
        <p:txBody>
          <a:bodyPr wrap="none" anchor="ctr"/>
          <a:lstStyle/>
          <a:p>
            <a:endParaRPr lang="en-US"/>
          </a:p>
        </p:txBody>
      </p:sp>
      <p:sp>
        <p:nvSpPr>
          <p:cNvPr id="15" name="Rectangle 44"/>
          <p:cNvSpPr>
            <a:spLocks noChangeArrowheads="1"/>
          </p:cNvSpPr>
          <p:nvPr/>
        </p:nvSpPr>
        <p:spPr bwMode="auto">
          <a:xfrm>
            <a:off x="2757805" y="6423025"/>
            <a:ext cx="287338" cy="287338"/>
          </a:xfrm>
          <a:prstGeom prst="rect">
            <a:avLst/>
          </a:prstGeom>
          <a:noFill/>
          <a:ln w="9525">
            <a:solidFill>
              <a:schemeClr val="tx1"/>
            </a:solidFill>
            <a:miter lim="800000"/>
            <a:headEnd/>
            <a:tailEnd/>
          </a:ln>
          <a:effectLst/>
        </p:spPr>
        <p:txBody>
          <a:bodyPr wrap="none" anchor="ctr"/>
          <a:lstStyle/>
          <a:p>
            <a:endParaRPr lang="en-US"/>
          </a:p>
        </p:txBody>
      </p:sp>
      <p:sp>
        <p:nvSpPr>
          <p:cNvPr id="16" name="Rectangle 45"/>
          <p:cNvSpPr>
            <a:spLocks noChangeArrowheads="1"/>
          </p:cNvSpPr>
          <p:nvPr/>
        </p:nvSpPr>
        <p:spPr bwMode="auto">
          <a:xfrm>
            <a:off x="1138555" y="4740275"/>
            <a:ext cx="287338" cy="287338"/>
          </a:xfrm>
          <a:prstGeom prst="rect">
            <a:avLst/>
          </a:prstGeom>
          <a:noFill/>
          <a:ln w="9525">
            <a:solidFill>
              <a:schemeClr val="tx1"/>
            </a:solidFill>
            <a:miter lim="800000"/>
            <a:headEnd/>
            <a:tailEnd/>
          </a:ln>
          <a:effectLst/>
        </p:spPr>
        <p:txBody>
          <a:bodyPr wrap="none" anchor="ctr"/>
          <a:lstStyle/>
          <a:p>
            <a:endParaRPr lang="en-US"/>
          </a:p>
        </p:txBody>
      </p:sp>
      <p:sp>
        <p:nvSpPr>
          <p:cNvPr id="17" name="Rectangle 46"/>
          <p:cNvSpPr>
            <a:spLocks noChangeArrowheads="1"/>
          </p:cNvSpPr>
          <p:nvPr/>
        </p:nvSpPr>
        <p:spPr bwMode="auto">
          <a:xfrm>
            <a:off x="1138555" y="6423025"/>
            <a:ext cx="287338" cy="287338"/>
          </a:xfrm>
          <a:prstGeom prst="rect">
            <a:avLst/>
          </a:prstGeom>
          <a:noFill/>
          <a:ln w="9525">
            <a:solidFill>
              <a:schemeClr val="tx1"/>
            </a:solidFill>
            <a:miter lim="800000"/>
            <a:headEnd/>
            <a:tailEnd/>
          </a:ln>
          <a:effectLst/>
        </p:spPr>
        <p:txBody>
          <a:bodyPr wrap="none" anchor="ctr"/>
          <a:lstStyle/>
          <a:p>
            <a:endParaRPr lang="en-US"/>
          </a:p>
        </p:txBody>
      </p:sp>
      <p:sp>
        <p:nvSpPr>
          <p:cNvPr id="18" name="Line 47"/>
          <p:cNvSpPr>
            <a:spLocks noChangeShapeType="1"/>
          </p:cNvSpPr>
          <p:nvPr/>
        </p:nvSpPr>
        <p:spPr bwMode="auto">
          <a:xfrm>
            <a:off x="1275080" y="3678238"/>
            <a:ext cx="0" cy="3163887"/>
          </a:xfrm>
          <a:prstGeom prst="line">
            <a:avLst/>
          </a:prstGeom>
          <a:noFill/>
          <a:ln w="9525">
            <a:solidFill>
              <a:schemeClr val="tx1"/>
            </a:solidFill>
            <a:prstDash val="dash"/>
            <a:round/>
            <a:headEnd/>
            <a:tailEnd/>
          </a:ln>
          <a:effectLst/>
        </p:spPr>
        <p:txBody>
          <a:bodyPr/>
          <a:lstStyle/>
          <a:p>
            <a:endParaRPr lang="en-US"/>
          </a:p>
        </p:txBody>
      </p:sp>
      <p:sp>
        <p:nvSpPr>
          <p:cNvPr id="19" name="Line 48"/>
          <p:cNvSpPr>
            <a:spLocks noChangeShapeType="1"/>
          </p:cNvSpPr>
          <p:nvPr/>
        </p:nvSpPr>
        <p:spPr bwMode="auto">
          <a:xfrm>
            <a:off x="2895918" y="3656013"/>
            <a:ext cx="0" cy="3163887"/>
          </a:xfrm>
          <a:prstGeom prst="line">
            <a:avLst/>
          </a:prstGeom>
          <a:noFill/>
          <a:ln w="9525">
            <a:solidFill>
              <a:schemeClr val="tx1"/>
            </a:solidFill>
            <a:prstDash val="dash"/>
            <a:round/>
            <a:headEnd/>
            <a:tailEnd/>
          </a:ln>
          <a:effectLst/>
        </p:spPr>
        <p:txBody>
          <a:bodyPr/>
          <a:lstStyle/>
          <a:p>
            <a:endParaRPr lang="en-US"/>
          </a:p>
        </p:txBody>
      </p:sp>
      <p:pic>
        <p:nvPicPr>
          <p:cNvPr id="20" name="Picture 19" descr="C:\Documents and Settings\Isabelle\Desktop\UNEP\UN-REDD Programme Communication Strategy\Logos\Low Res Logos\UN-REDD logo.jpg"/>
          <p:cNvPicPr>
            <a:picLocks noChangeAspect="1" noChangeArrowheads="1"/>
          </p:cNvPicPr>
          <p:nvPr/>
        </p:nvPicPr>
        <p:blipFill>
          <a:blip r:embed="rId4" cstate="print"/>
          <a:srcRect/>
          <a:stretch>
            <a:fillRect/>
          </a:stretch>
        </p:blipFill>
        <p:spPr bwMode="auto">
          <a:xfrm>
            <a:off x="7615432" y="6206912"/>
            <a:ext cx="1528568" cy="651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Left)">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85825" y="0"/>
            <a:ext cx="8915400"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dirty="0" smtClean="0">
                <a:solidFill>
                  <a:schemeClr val="accent4">
                    <a:lumMod val="75000"/>
                  </a:schemeClr>
                </a:solidFill>
                <a:latin typeface="Franklin Gothic Book" pitchFamily="34" charset="0"/>
                <a:ea typeface="+mj-ea"/>
                <a:cs typeface="+mj-cs"/>
              </a:rPr>
              <a:t>RS data used in countries</a:t>
            </a:r>
            <a:endParaRPr kumimoji="0" lang="en-GB" sz="3600" b="0" i="0" u="none" strike="noStrike" kern="1200" cap="none" spc="0" normalizeH="0" baseline="0" noProof="0" dirty="0" smtClean="0">
              <a:ln>
                <a:noFill/>
              </a:ln>
              <a:solidFill>
                <a:schemeClr val="accent4">
                  <a:lumMod val="75000"/>
                </a:schemeClr>
              </a:solidFill>
              <a:effectLst/>
              <a:uLnTx/>
              <a:uFillTx/>
              <a:latin typeface="Franklin Gothic Book" pitchFamily="34" charset="0"/>
              <a:ea typeface="+mj-ea"/>
              <a:cs typeface="+mj-cs"/>
            </a:endParaRPr>
          </a:p>
        </p:txBody>
      </p:sp>
      <p:sp>
        <p:nvSpPr>
          <p:cNvPr id="3" name="TextBox 2"/>
          <p:cNvSpPr txBox="1"/>
          <p:nvPr/>
        </p:nvSpPr>
        <p:spPr>
          <a:xfrm>
            <a:off x="400051" y="579358"/>
            <a:ext cx="8186737" cy="6278642"/>
          </a:xfrm>
          <a:prstGeom prst="rect">
            <a:avLst/>
          </a:prstGeom>
          <a:noFill/>
        </p:spPr>
        <p:txBody>
          <a:bodyPr wrap="square" rtlCol="0">
            <a:spAutoFit/>
          </a:bodyPr>
          <a:lstStyle/>
          <a:p>
            <a:pPr>
              <a:buFont typeface="Arial" pitchFamily="34" charset="0"/>
              <a:buChar char="•"/>
            </a:pPr>
            <a:r>
              <a:rPr lang="en-US" sz="2400" dirty="0" smtClean="0">
                <a:latin typeface="+mj-lt"/>
              </a:rPr>
              <a:t>  RS data (mainly satellite data) used in</a:t>
            </a:r>
          </a:p>
          <a:p>
            <a:pPr>
              <a:buFont typeface="Arial" pitchFamily="34" charset="0"/>
              <a:buChar char="•"/>
            </a:pPr>
            <a:endParaRPr lang="en-US" sz="2400" dirty="0" smtClean="0">
              <a:latin typeface="+mj-lt"/>
            </a:endParaRPr>
          </a:p>
          <a:p>
            <a:r>
              <a:rPr lang="en-US" sz="2400" dirty="0" smtClean="0">
                <a:latin typeface="+mj-lt"/>
              </a:rPr>
              <a:t>-</a:t>
            </a:r>
            <a:r>
              <a:rPr lang="en-US" sz="2400" b="1" dirty="0" smtClean="0">
                <a:latin typeface="+mj-lt"/>
              </a:rPr>
              <a:t>training</a:t>
            </a:r>
            <a:r>
              <a:rPr lang="en-US" sz="2400" dirty="0" smtClean="0">
                <a:latin typeface="+mj-lt"/>
              </a:rPr>
              <a:t>: both in-country, HQ and INPE (so free access needed)</a:t>
            </a:r>
          </a:p>
          <a:p>
            <a:r>
              <a:rPr lang="en-US" sz="2400" dirty="0" smtClean="0">
                <a:latin typeface="+mj-lt"/>
              </a:rPr>
              <a:t>-</a:t>
            </a:r>
            <a:r>
              <a:rPr lang="en-US" sz="2400" b="1" dirty="0" smtClean="0">
                <a:latin typeface="+mj-lt"/>
              </a:rPr>
              <a:t>AD</a:t>
            </a:r>
            <a:r>
              <a:rPr lang="en-US" sz="2400" dirty="0" smtClean="0">
                <a:latin typeface="+mj-lt"/>
              </a:rPr>
              <a:t>: forest area detection (changes)</a:t>
            </a:r>
          </a:p>
          <a:p>
            <a:r>
              <a:rPr lang="en-US" sz="2400" dirty="0" smtClean="0">
                <a:latin typeface="+mj-lt"/>
              </a:rPr>
              <a:t>-</a:t>
            </a:r>
            <a:r>
              <a:rPr lang="en-US" sz="2400" b="1" dirty="0" smtClean="0">
                <a:latin typeface="+mj-lt"/>
              </a:rPr>
              <a:t>NFI</a:t>
            </a:r>
            <a:r>
              <a:rPr lang="en-US" sz="2400" dirty="0" smtClean="0">
                <a:latin typeface="+mj-lt"/>
              </a:rPr>
              <a:t> design (multisource inventory design and stratification)</a:t>
            </a:r>
          </a:p>
          <a:p>
            <a:r>
              <a:rPr lang="en-US" sz="2400" dirty="0" smtClean="0">
                <a:latin typeface="+mj-lt"/>
              </a:rPr>
              <a:t>-</a:t>
            </a:r>
            <a:r>
              <a:rPr lang="en-US" sz="2400" b="1" dirty="0" smtClean="0">
                <a:latin typeface="+mj-lt"/>
              </a:rPr>
              <a:t>Other</a:t>
            </a:r>
            <a:r>
              <a:rPr lang="en-US" sz="2400" dirty="0" smtClean="0">
                <a:latin typeface="+mj-lt"/>
              </a:rPr>
              <a:t>: R(E)L, </a:t>
            </a:r>
            <a:r>
              <a:rPr lang="en-US" dirty="0" smtClean="0"/>
              <a:t>Location of households for surveys (HR), Use of HR for field plot location, Mapping of co-benefits, Biodiversity mapping</a:t>
            </a:r>
          </a:p>
          <a:p>
            <a:endParaRPr lang="en-US" sz="2400" dirty="0" smtClean="0">
              <a:latin typeface="+mj-lt"/>
            </a:endParaRPr>
          </a:p>
          <a:p>
            <a:pPr>
              <a:buFont typeface="Arial" pitchFamily="34" charset="0"/>
              <a:buChar char="•"/>
            </a:pPr>
            <a:r>
              <a:rPr lang="en-US" sz="2400" dirty="0" smtClean="0">
                <a:latin typeface="+mj-lt"/>
              </a:rPr>
              <a:t>  Main RS data needs from countries:</a:t>
            </a:r>
          </a:p>
          <a:p>
            <a:r>
              <a:rPr lang="en-US" sz="2400" dirty="0" smtClean="0">
                <a:latin typeface="+mj-lt"/>
              </a:rPr>
              <a:t>-time series needed (historical data? Sensor interoperability?)</a:t>
            </a:r>
          </a:p>
          <a:p>
            <a:r>
              <a:rPr lang="en-US" sz="2400" dirty="0" smtClean="0">
                <a:latin typeface="+mj-lt"/>
              </a:rPr>
              <a:t>-data availability and cost analysis</a:t>
            </a:r>
          </a:p>
          <a:p>
            <a:r>
              <a:rPr lang="en-US" sz="2400" dirty="0" smtClean="0">
                <a:latin typeface="+mj-lt"/>
              </a:rPr>
              <a:t>-data acquisition (actual purchase)</a:t>
            </a:r>
          </a:p>
          <a:p>
            <a:r>
              <a:rPr lang="en-US" sz="2400" dirty="0" smtClean="0">
                <a:latin typeface="+mj-lt"/>
              </a:rPr>
              <a:t>-data preprocessing</a:t>
            </a:r>
          </a:p>
          <a:p>
            <a:r>
              <a:rPr lang="en-US" sz="2400" dirty="0" smtClean="0">
                <a:latin typeface="+mj-lt"/>
              </a:rPr>
              <a:t>-data processing</a:t>
            </a:r>
          </a:p>
          <a:p>
            <a:r>
              <a:rPr lang="en-US" sz="2400" dirty="0" smtClean="0">
                <a:latin typeface="+mj-lt"/>
              </a:rPr>
              <a:t>-generation of statistics</a:t>
            </a:r>
          </a:p>
          <a:p>
            <a:r>
              <a:rPr lang="en-US" sz="2400" dirty="0" smtClean="0">
                <a:latin typeface="+mj-lt"/>
              </a:rPr>
              <a:t>-accuracy assessment: using national and global products</a:t>
            </a:r>
          </a:p>
          <a:p>
            <a:r>
              <a:rPr lang="en-US" sz="2400" dirty="0" smtClean="0">
                <a:latin typeface="+mj-lt"/>
              </a:rPr>
              <a:t>-web dissemination</a:t>
            </a:r>
            <a:endParaRPr lang="en-US" sz="24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2008</TotalTime>
  <Words>2073</Words>
  <Application>Microsoft Office PowerPoint</Application>
  <PresentationFormat>On-screen Show (4:3)</PresentationFormat>
  <Paragraphs>205</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Remote sensing in the REDD+ context      lessons learned and way forward  </vt:lpstr>
      <vt:lpstr>MRV: Measurement</vt:lpstr>
      <vt:lpstr>Information, Monitoring and MRV Development through the 3 REDD+ Phases</vt:lpstr>
      <vt:lpstr>Forest monitoring system : Brazil</vt:lpstr>
      <vt:lpstr>Remote Sensing support UN-REDD</vt:lpstr>
      <vt:lpstr>RS using MGD document</vt:lpstr>
      <vt:lpstr>Issues and plans</vt:lpstr>
      <vt:lpstr>Processing chain: FRA RSS,FAO-FIN,UN-REDD collaboration</vt:lpstr>
      <vt:lpstr>Slide 9</vt:lpstr>
      <vt:lpstr>Slide 10</vt:lpstr>
      <vt:lpstr>What we’ve learned</vt:lpstr>
      <vt:lpstr>Thank you for your attention!  Contact: inge.jonckheere@fao.org     www.un-redd.org   www.openforis.org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Isabelle</dc:creator>
  <cp:lastModifiedBy>Inge Jonckheere (FOM)</cp:lastModifiedBy>
  <cp:revision>247</cp:revision>
  <dcterms:created xsi:type="dcterms:W3CDTF">2009-05-15T09:37:26Z</dcterms:created>
  <dcterms:modified xsi:type="dcterms:W3CDTF">2014-10-22T20:20:06Z</dcterms:modified>
</cp:coreProperties>
</file>