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7" r:id="rId2"/>
    <p:sldId id="420" r:id="rId3"/>
    <p:sldId id="429" r:id="rId4"/>
    <p:sldId id="430" r:id="rId5"/>
    <p:sldId id="433" r:id="rId6"/>
    <p:sldId id="434" r:id="rId7"/>
    <p:sldId id="435" r:id="rId8"/>
    <p:sldId id="437" r:id="rId9"/>
    <p:sldId id="438" r:id="rId10"/>
    <p:sldId id="440" r:id="rId11"/>
    <p:sldId id="441" r:id="rId12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3654" autoAdjust="0"/>
  </p:normalViewPr>
  <p:slideViewPr>
    <p:cSldViewPr snapToGrid="0" snapToObjects="1">
      <p:cViewPr varScale="1">
        <p:scale>
          <a:sx n="118" d="100"/>
          <a:sy n="118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738FA8B-81BE-F44F-A4A4-CFA09C38C2C9}" type="datetime1">
              <a:rPr lang="en-US"/>
              <a:pPr>
                <a:defRPr/>
              </a:pPr>
              <a:t>21/10/2014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15A4AA1-F8E8-694F-9E82-2ED77E603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71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8CB6CAE-BF08-FF4C-8798-91AD00DCEF12}" type="datetime1">
              <a:rPr lang="en-US"/>
              <a:pPr>
                <a:defRPr/>
              </a:pPr>
              <a:t>21/10/2014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648309B-C3B5-DD45-86D4-5D4D10BB1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865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Busy agenda for coming years and are trying to figure out how to manage the demands on us by creating a 3-year plan that manages expectations of governments approaching GFOI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309B-C3B5-DD45-86D4-5D4D10BB1B6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Busy agenda for coming years and are trying to figure out how to manage the demands on us by creating a 3-year plan that manages expectations of governments approaching GFOI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309B-C3B5-DD45-86D4-5D4D10BB1B6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Busy agenda for coming years and are trying to figure out how to manage the demands on us by creating a 3-year plan that manages expectations of governments approaching GFOI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309B-C3B5-DD45-86D4-5D4D10BB1B6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Busy agenda for coming years and are trying to figure out how to manage the demands on us by creating a 3-year plan that manages expectations of governments approaching GFOI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309B-C3B5-DD45-86D4-5D4D10BB1B6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Busy agenda for coming years and are trying to figure out how to manage the demands on us by creating a 3-year plan that manages expectations of governments approaching GFOI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309B-C3B5-DD45-86D4-5D4D10BB1B6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Busy agenda for coming years and are trying to figure out how to manage the demands on us by creating a 3-year plan that manages expectations of governments approaching GFOI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309B-C3B5-DD45-86D4-5D4D10BB1B6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Busy agenda for coming years and are trying to figure out how to manage the demands on us by creating a 3-year plan that manages expectations of governments approaching GFOI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309B-C3B5-DD45-86D4-5D4D10BB1B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Busy agenda for coming years and are trying to figure out how to manage the demands on us by creating a 3-year plan that manages expectations of governments approaching GFOI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309B-C3B5-DD45-86D4-5D4D10BB1B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Busy agenda for coming years and are trying to figure out how to manage the demands on us by creating a 3-year plan that manages expectations of governments approaching GFOI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309B-C3B5-DD45-86D4-5D4D10BB1B6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Busy agenda for coming years and are trying to figure out how to manage the demands on us by creating a 3-year plan that manages expectations of governments approaching GFOI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309B-C3B5-DD45-86D4-5D4D10BB1B6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32639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175000" y="6246813"/>
            <a:ext cx="279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SDCG-6</a:t>
            </a:r>
          </a:p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Oslo, Norway</a:t>
            </a:r>
          </a:p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October 22-24, 2014</a:t>
            </a:r>
            <a:endParaRPr lang="en-US" sz="1150" dirty="0" smtClean="0"/>
          </a:p>
        </p:txBody>
      </p:sp>
    </p:spTree>
    <p:extLst>
      <p:ext uri="{BB962C8B-B14F-4D97-AF65-F5344CB8AC3E}">
        <p14:creationId xmlns:p14="http://schemas.microsoft.com/office/powerpoint/2010/main" val="127523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GEO_Header_Presentation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lvl2pPr>
              <a:defRPr>
                <a:solidFill>
                  <a:srgbClr val="1F497D"/>
                </a:solidFill>
              </a:defRPr>
            </a:lvl2pPr>
            <a:lvl3pPr>
              <a:defRPr>
                <a:solidFill>
                  <a:srgbClr val="1F497D"/>
                </a:solidFill>
              </a:defRPr>
            </a:lvl3pPr>
            <a:lvl4pPr>
              <a:defRPr>
                <a:solidFill>
                  <a:srgbClr val="1F497D"/>
                </a:solidFill>
              </a:defRPr>
            </a:lvl4pPr>
            <a:lvl5pPr>
              <a:defRPr>
                <a:solidFill>
                  <a:srgbClr val="1F497D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175000" y="6246813"/>
            <a:ext cx="279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SDCG-6</a:t>
            </a:r>
          </a:p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Oslo, Norway</a:t>
            </a:r>
          </a:p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October 22-24, 2014</a:t>
            </a:r>
            <a:endParaRPr lang="en-US" sz="1150" dirty="0" smtClean="0"/>
          </a:p>
        </p:txBody>
      </p:sp>
    </p:spTree>
    <p:extLst>
      <p:ext uri="{BB962C8B-B14F-4D97-AF65-F5344CB8AC3E}">
        <p14:creationId xmlns:p14="http://schemas.microsoft.com/office/powerpoint/2010/main" val="408526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58D9382-AAA2-3946-9A99-8A4C799EA5C1}" type="datetime1">
              <a:rPr lang="en-US"/>
              <a:pPr>
                <a:defRPr/>
              </a:pPr>
              <a:t>21/10/2014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BF103C3-03F0-1145-A234-6A49423D9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 smtClean="0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 smtClean="0">
              <a:solidFill>
                <a:srgbClr val="4F81BD"/>
              </a:solidFill>
              <a:latin typeface="Calibri" charset="0"/>
            </a:endParaRPr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3" y="936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685800" y="1185863"/>
            <a:ext cx="7772400" cy="2868612"/>
          </a:xfrm>
        </p:spPr>
        <p:txBody>
          <a:bodyPr/>
          <a:lstStyle/>
          <a:p>
            <a:pPr>
              <a:defRPr/>
            </a:pPr>
            <a:r>
              <a:rPr lang="en-AU" sz="3600" dirty="0" smtClean="0">
                <a:solidFill>
                  <a:srgbClr val="1F497D"/>
                </a:solidFill>
              </a:rPr>
              <a:t>SDCG-6 Meeting Objectives </a:t>
            </a:r>
            <a:br>
              <a:rPr lang="en-AU" sz="3600" dirty="0" smtClean="0">
                <a:solidFill>
                  <a:srgbClr val="1F497D"/>
                </a:solidFill>
              </a:rPr>
            </a:br>
            <a:r>
              <a:rPr lang="en-AU" sz="3600" dirty="0" smtClean="0">
                <a:solidFill>
                  <a:srgbClr val="1F497D"/>
                </a:solidFill>
              </a:rPr>
              <a:t>&amp; Agenda</a:t>
            </a:r>
            <a:br>
              <a:rPr lang="en-AU" sz="3600" dirty="0" smtClean="0">
                <a:solidFill>
                  <a:srgbClr val="1F497D"/>
                </a:solidFill>
              </a:rPr>
            </a:br>
            <a:r>
              <a:rPr lang="en-AU" sz="3600" dirty="0" smtClean="0">
                <a:solidFill>
                  <a:srgbClr val="1F497D"/>
                </a:solidFill>
              </a:rPr>
              <a:t/>
            </a:r>
            <a:br>
              <a:rPr lang="en-AU" sz="3600" dirty="0" smtClean="0">
                <a:solidFill>
                  <a:srgbClr val="1F497D"/>
                </a:solidFill>
              </a:rPr>
            </a:br>
            <a:r>
              <a:rPr lang="en-AU" sz="2800" i="1" dirty="0">
                <a:solidFill>
                  <a:srgbClr val="1F497D"/>
                </a:solidFill>
              </a:rPr>
              <a:t>SDCG-6 Session </a:t>
            </a:r>
            <a:r>
              <a:rPr lang="en-AU" sz="2800" i="1" dirty="0" smtClean="0">
                <a:solidFill>
                  <a:srgbClr val="1F497D"/>
                </a:solidFill>
              </a:rPr>
              <a:t>1</a:t>
            </a:r>
            <a:endParaRPr lang="en-US" sz="1800" i="1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2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278191" y="634808"/>
            <a:ext cx="8696476" cy="4257675"/>
          </a:xfrm>
        </p:spPr>
        <p:txBody>
          <a:bodyPr/>
          <a:lstStyle/>
          <a:p>
            <a:pPr marL="0" indent="0">
              <a:buNone/>
            </a:pPr>
            <a:endParaRPr lang="en-US" sz="2400" i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Restaurant Olympen</a:t>
            </a:r>
          </a:p>
          <a:p>
            <a:pPr marL="0" indent="0"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Grønlandsleiret 15, Oslo </a:t>
            </a:r>
          </a:p>
          <a:p>
            <a:pPr marL="0" indent="0">
              <a:buNone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3-course set menu (fish or meat)</a:t>
            </a:r>
          </a:p>
          <a:p>
            <a:pPr marL="0" indent="0"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Price: NOK 349 + drinks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968"/>
            <a:ext cx="8229600" cy="11430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Joint (no-host) Dinner</a:t>
            </a:r>
            <a:r>
              <a:rPr lang="en-US" sz="28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Tomorrow – Thu@20:00</a:t>
            </a:r>
          </a:p>
        </p:txBody>
      </p:sp>
      <p:pic>
        <p:nvPicPr>
          <p:cNvPr id="4" name="Picture 3" descr="Screen Shot 2014-10-20 at 23.10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127" y="1599194"/>
            <a:ext cx="2811911" cy="4221238"/>
          </a:xfrm>
          <a:prstGeom prst="rect">
            <a:avLst/>
          </a:prstGeom>
        </p:spPr>
      </p:pic>
      <p:pic>
        <p:nvPicPr>
          <p:cNvPr id="7" name="Picture 6" descr="Screen Shot 2014-10-20 at 23.10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261" y="1352037"/>
            <a:ext cx="3527778" cy="36404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276732" y="1070742"/>
            <a:ext cx="3773193" cy="4997036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12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968"/>
            <a:ext cx="8229600" cy="11430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Joint (no-host) Dinner</a:t>
            </a:r>
            <a:r>
              <a:rPr lang="en-US" sz="28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Tomorrow – Thu@20:00</a:t>
            </a:r>
          </a:p>
        </p:txBody>
      </p:sp>
      <p:pic>
        <p:nvPicPr>
          <p:cNvPr id="2" name="Picture 1" descr="Screen Shot 2014-10-20 at 23.16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14" y="1051022"/>
            <a:ext cx="7571619" cy="504497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80572" y="3997285"/>
            <a:ext cx="8106228" cy="194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2400" i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Karl Johan Hotel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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Restaurant Olympen</a:t>
            </a:r>
          </a:p>
          <a:p>
            <a:pPr marL="0" indent="0">
              <a:buFont typeface="Arial" charset="0"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7 minutes by subway (Stortinget stn.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 Grønland stn.)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0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076521"/>
            <a:ext cx="8221132" cy="42576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Confirm progress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in implementing the </a:t>
            </a:r>
            <a:r>
              <a:rPr lang="en-US" sz="24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2014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global baseline and ensure upcoming core missions are optimised in support of GFOI. </a:t>
            </a:r>
            <a:r>
              <a:rPr lang="en-US" sz="24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Prepare 2015 implementation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plan (</a:t>
            </a:r>
            <a:r>
              <a:rPr lang="en-US" sz="24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Element 1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Confirm progress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in implementing the CEOS Space Data Services (</a:t>
            </a:r>
            <a:r>
              <a:rPr lang="en-US" sz="24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Element 2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), including the pilot activities and secure feedback.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Continue the promotion and expansion of </a:t>
            </a:r>
            <a:r>
              <a:rPr lang="en-US" sz="24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Element 2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to interested countries, in cooperation with the </a:t>
            </a:r>
            <a:r>
              <a:rPr lang="en-US" sz="24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GFOI Capacity Building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component.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Review the status of the contacts database and consider the future </a:t>
            </a:r>
            <a:r>
              <a:rPr lang="en-US" sz="24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size and scope of SDCG country engagement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. Confirm the role of World Bank and FAO relating to Element 2.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6968"/>
            <a:ext cx="8229600" cy="11430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SDCG-6 Meeting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43360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65668" y="634808"/>
            <a:ext cx="8221132" cy="4257675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en-US" sz="2400" i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sz="24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Progress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the R&amp;D Data </a:t>
            </a:r>
            <a:r>
              <a:rPr lang="en-US" sz="24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Support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Strategy (</a:t>
            </a:r>
            <a:r>
              <a:rPr lang="en-US" sz="24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Element 3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) definition towards submission at SIT-30 for endorsement.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400" dirty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Finalise the SDCG 3-Year Work Plan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and confirm the detailed outcomes and paths and contributions for their realisation – including specific technical systems and capabilities.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Define and action the </a:t>
            </a:r>
            <a:r>
              <a:rPr lang="en-US" sz="24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coordination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required with the </a:t>
            </a:r>
            <a:r>
              <a:rPr lang="en-US" sz="24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Methods and Guidance Component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so that space data is being applied consistent with GFOI principles.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4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Review the impact of GEOGLAM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acquisition requests on the GFOI strategy and develop appropriate adjustments as relevant, and plan for liaison.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968"/>
            <a:ext cx="8229600" cy="11430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SDCG-6 Meeting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05348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10-20 at 21.42.35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78" y="653791"/>
            <a:ext cx="8479719" cy="4753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6968"/>
            <a:ext cx="8229600" cy="63682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Agenda </a:t>
            </a:r>
            <a:r>
              <a:rPr lang="en-US" sz="2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(1/6)</a:t>
            </a:r>
          </a:p>
        </p:txBody>
      </p:sp>
    </p:spTree>
    <p:extLst>
      <p:ext uri="{BB962C8B-B14F-4D97-AF65-F5344CB8AC3E}">
        <p14:creationId xmlns:p14="http://schemas.microsoft.com/office/powerpoint/2010/main" val="216602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10-20 at 21.42.35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78" y="653791"/>
            <a:ext cx="8479719" cy="87021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968"/>
            <a:ext cx="8229600" cy="63682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Agenda </a:t>
            </a:r>
            <a:r>
              <a:rPr lang="en-US" sz="2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(2/6)</a:t>
            </a:r>
          </a:p>
        </p:txBody>
      </p:sp>
      <p:pic>
        <p:nvPicPr>
          <p:cNvPr id="2" name="Picture 1" descr="Screen Shot 2014-10-20 at 23.40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98" y="1192181"/>
            <a:ext cx="8483499" cy="428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0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968"/>
            <a:ext cx="8229600" cy="63682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Agenda </a:t>
            </a:r>
            <a:r>
              <a:rPr lang="en-US" sz="2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(3/6)</a:t>
            </a:r>
          </a:p>
        </p:txBody>
      </p:sp>
      <p:pic>
        <p:nvPicPr>
          <p:cNvPr id="7" name="Picture 6" descr="Screen Shot 2014-10-21 at 09.47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8" y="665109"/>
            <a:ext cx="8545980" cy="354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3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0-20 at 21.42.55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78" y="580444"/>
            <a:ext cx="8479719" cy="5686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6968"/>
            <a:ext cx="8229600" cy="63682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Agenda </a:t>
            </a:r>
            <a:r>
              <a:rPr lang="en-US" sz="2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(4/6)</a:t>
            </a:r>
          </a:p>
        </p:txBody>
      </p:sp>
      <p:pic>
        <p:nvPicPr>
          <p:cNvPr id="2" name="Picture 1" descr="Screen Shot 2014-10-21 at 09.51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8" y="972850"/>
            <a:ext cx="8479719" cy="55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2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6968"/>
            <a:ext cx="8229600" cy="63682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Agenda </a:t>
            </a:r>
            <a:r>
              <a:rPr lang="en-US" sz="2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(5/6)</a:t>
            </a:r>
          </a:p>
        </p:txBody>
      </p:sp>
      <p:pic>
        <p:nvPicPr>
          <p:cNvPr id="2" name="Picture 1" descr="Screen Shot 2014-10-21 at 09.53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7" y="677203"/>
            <a:ext cx="8478504" cy="51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3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6968"/>
            <a:ext cx="8229600" cy="63682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Agenda </a:t>
            </a:r>
            <a:r>
              <a:rPr lang="en-US" sz="2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(6/6)</a:t>
            </a:r>
          </a:p>
        </p:txBody>
      </p:sp>
      <p:pic>
        <p:nvPicPr>
          <p:cNvPr id="2" name="Picture 1" descr="Screen Shot 2014-10-21 at 09.54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6" y="1233714"/>
            <a:ext cx="8489295" cy="2511416"/>
          </a:xfrm>
          <a:prstGeom prst="rect">
            <a:avLst/>
          </a:prstGeom>
        </p:spPr>
      </p:pic>
      <p:pic>
        <p:nvPicPr>
          <p:cNvPr id="7" name="Picture 6" descr="Screen Shot 2014-10-21 at 09.54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6" y="697646"/>
            <a:ext cx="8479720" cy="5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1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30757</TotalTime>
  <Words>637</Words>
  <Application>Microsoft Macintosh PowerPoint</Application>
  <PresentationFormat>On-screen Show (4:3)</PresentationFormat>
  <Paragraphs>51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SDCG-6 Meeting Objectives  &amp; Agenda  SDCG-6 Session 1</vt:lpstr>
      <vt:lpstr>SDCG-6 Meeting Objectives</vt:lpstr>
      <vt:lpstr>SDCG-6 Meeting Objectives</vt:lpstr>
      <vt:lpstr>Agenda (1/6)</vt:lpstr>
      <vt:lpstr>Agenda (2/6)</vt:lpstr>
      <vt:lpstr>Agenda (3/6)</vt:lpstr>
      <vt:lpstr>Agenda (4/6)</vt:lpstr>
      <vt:lpstr>Agenda (5/6)</vt:lpstr>
      <vt:lpstr>Agenda (6/6)</vt:lpstr>
      <vt:lpstr>Joint (no-host) Dinner Tomorrow – Thu@20:00</vt:lpstr>
      <vt:lpstr>Joint (no-host) Dinner Tomorrow – Thu@20:00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Ake Rosenqvist</cp:lastModifiedBy>
  <cp:revision>570</cp:revision>
  <dcterms:created xsi:type="dcterms:W3CDTF">2013-01-29T13:10:08Z</dcterms:created>
  <dcterms:modified xsi:type="dcterms:W3CDTF">2014-10-21T07:55:57Z</dcterms:modified>
</cp:coreProperties>
</file>