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407" r:id="rId2"/>
    <p:sldId id="408" r:id="rId3"/>
    <p:sldId id="411" r:id="rId4"/>
    <p:sldId id="429" r:id="rId5"/>
    <p:sldId id="412" r:id="rId6"/>
    <p:sldId id="416" r:id="rId7"/>
    <p:sldId id="417" r:id="rId8"/>
    <p:sldId id="418" r:id="rId9"/>
    <p:sldId id="413" r:id="rId10"/>
    <p:sldId id="419" r:id="rId11"/>
    <p:sldId id="420" r:id="rId12"/>
    <p:sldId id="422" r:id="rId13"/>
    <p:sldId id="423" r:id="rId14"/>
    <p:sldId id="424" r:id="rId15"/>
    <p:sldId id="425" r:id="rId16"/>
    <p:sldId id="421" r:id="rId17"/>
    <p:sldId id="426" r:id="rId18"/>
    <p:sldId id="414" r:id="rId19"/>
    <p:sldId id="427" r:id="rId20"/>
    <p:sldId id="428" r:id="rId21"/>
    <p:sldId id="430" r:id="rId22"/>
    <p:sldId id="415" r:id="rId23"/>
    <p:sldId id="431" r:id="rId24"/>
  </p:sldIdLst>
  <p:sldSz cx="9144000" cy="6858000" type="screen4x3"/>
  <p:notesSz cx="6797675" cy="99266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3654" autoAdjust="0"/>
  </p:normalViewPr>
  <p:slideViewPr>
    <p:cSldViewPr snapToGrid="0" snapToObjects="1">
      <p:cViewPr varScale="1">
        <p:scale>
          <a:sx n="104" d="100"/>
          <a:sy n="104" d="100"/>
        </p:scale>
        <p:origin x="-8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55" d="100"/>
          <a:sy n="55" d="100"/>
        </p:scale>
        <p:origin x="-2856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2738FA8B-81BE-F44F-A4A4-CFA09C38C2C9}" type="datetime1">
              <a:rPr lang="en-US"/>
              <a:pPr>
                <a:defRPr/>
              </a:pPr>
              <a:t>22/10/14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F15A4AA1-F8E8-694F-9E82-2ED77E6037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9712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A8CB6CAE-BF08-FF4C-8798-91AD00DCEF12}" type="datetime1">
              <a:rPr lang="en-US"/>
              <a:pPr>
                <a:defRPr/>
              </a:pPr>
              <a:t>22/10/14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AU" noProof="0"/>
              <a:t>Click to edit Master text styles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C648309B-C3B5-DD45-86D4-5D4D10BB1B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3865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4763" y="6196013"/>
            <a:ext cx="9148763" cy="661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5" name="Picture 8" descr="GEO_Header_Presentation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237" r="69392" b="16719"/>
          <a:stretch>
            <a:fillRect/>
          </a:stretch>
        </p:blipFill>
        <p:spPr bwMode="auto">
          <a:xfrm>
            <a:off x="-4763" y="6303963"/>
            <a:ext cx="2290763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8750" y="6291263"/>
            <a:ext cx="1187450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0" y="6194425"/>
            <a:ext cx="9144000" cy="1588"/>
          </a:xfrm>
          <a:prstGeom prst="line">
            <a:avLst/>
          </a:prstGeom>
          <a:ln w="635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8561" y="32639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3175000" y="6246813"/>
            <a:ext cx="2794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1150" b="1" dirty="0" smtClean="0">
                <a:solidFill>
                  <a:schemeClr val="tx2"/>
                </a:solidFill>
              </a:rPr>
              <a:t>SDCG-6</a:t>
            </a:r>
          </a:p>
          <a:p>
            <a:pPr algn="ctr" eaLnBrk="1" hangingPunct="1">
              <a:defRPr/>
            </a:pPr>
            <a:r>
              <a:rPr lang="en-US" sz="1150" b="1" dirty="0" smtClean="0">
                <a:solidFill>
                  <a:schemeClr val="tx2"/>
                </a:solidFill>
              </a:rPr>
              <a:t>Oslo, Norway</a:t>
            </a:r>
          </a:p>
          <a:p>
            <a:pPr algn="ctr" eaLnBrk="1" hangingPunct="1">
              <a:defRPr/>
            </a:pPr>
            <a:r>
              <a:rPr lang="en-US" sz="1150" b="1" dirty="0" smtClean="0">
                <a:solidFill>
                  <a:schemeClr val="tx2"/>
                </a:solidFill>
              </a:rPr>
              <a:t>October 22-24, 2014</a:t>
            </a:r>
            <a:endParaRPr lang="en-US" sz="1150" dirty="0" smtClean="0"/>
          </a:p>
        </p:txBody>
      </p:sp>
    </p:spTree>
    <p:extLst>
      <p:ext uri="{BB962C8B-B14F-4D97-AF65-F5344CB8AC3E}">
        <p14:creationId xmlns:p14="http://schemas.microsoft.com/office/powerpoint/2010/main" val="1275232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4763" y="6196013"/>
            <a:ext cx="9148763" cy="661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0" y="6194425"/>
            <a:ext cx="9144000" cy="1588"/>
          </a:xfrm>
          <a:prstGeom prst="line">
            <a:avLst/>
          </a:prstGeom>
          <a:ln w="635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8" descr="GEO_Header_Presentation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237" r="69392" b="16719"/>
          <a:stretch>
            <a:fillRect/>
          </a:stretch>
        </p:blipFill>
        <p:spPr bwMode="auto">
          <a:xfrm>
            <a:off x="-4763" y="6303963"/>
            <a:ext cx="2290763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8750" y="6291263"/>
            <a:ext cx="1187450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F497D"/>
                </a:solidFill>
              </a:defRPr>
            </a:lvl1pPr>
            <a:lvl2pPr>
              <a:defRPr>
                <a:solidFill>
                  <a:srgbClr val="1F497D"/>
                </a:solidFill>
              </a:defRPr>
            </a:lvl2pPr>
            <a:lvl3pPr>
              <a:defRPr>
                <a:solidFill>
                  <a:srgbClr val="1F497D"/>
                </a:solidFill>
              </a:defRPr>
            </a:lvl3pPr>
            <a:lvl4pPr>
              <a:defRPr>
                <a:solidFill>
                  <a:srgbClr val="1F497D"/>
                </a:solidFill>
              </a:defRPr>
            </a:lvl4pPr>
            <a:lvl5pPr>
              <a:defRPr>
                <a:solidFill>
                  <a:srgbClr val="1F497D"/>
                </a:solidFill>
              </a:defRPr>
            </a:lvl5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3175000" y="6246813"/>
            <a:ext cx="2794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1150" b="1" dirty="0" smtClean="0">
                <a:solidFill>
                  <a:schemeClr val="tx2"/>
                </a:solidFill>
              </a:rPr>
              <a:t>SDCG-6</a:t>
            </a:r>
          </a:p>
          <a:p>
            <a:pPr algn="ctr" eaLnBrk="1" hangingPunct="1">
              <a:defRPr/>
            </a:pPr>
            <a:r>
              <a:rPr lang="en-US" sz="1150" b="1" dirty="0" smtClean="0">
                <a:solidFill>
                  <a:schemeClr val="tx2"/>
                </a:solidFill>
              </a:rPr>
              <a:t>Oslo, Norway</a:t>
            </a:r>
          </a:p>
          <a:p>
            <a:pPr algn="ctr" eaLnBrk="1" hangingPunct="1">
              <a:defRPr/>
            </a:pPr>
            <a:r>
              <a:rPr lang="en-US" sz="1150" b="1" dirty="0" smtClean="0">
                <a:solidFill>
                  <a:schemeClr val="tx2"/>
                </a:solidFill>
              </a:rPr>
              <a:t>October 22-24, 2014</a:t>
            </a:r>
            <a:endParaRPr lang="en-US" sz="1150" dirty="0" smtClean="0"/>
          </a:p>
        </p:txBody>
      </p:sp>
    </p:spTree>
    <p:extLst>
      <p:ext uri="{BB962C8B-B14F-4D97-AF65-F5344CB8AC3E}">
        <p14:creationId xmlns:p14="http://schemas.microsoft.com/office/powerpoint/2010/main" val="4085261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E58D9382-AAA2-3946-9A99-8A4C799EA5C1}" type="datetime1">
              <a:rPr lang="en-US"/>
              <a:pPr>
                <a:defRPr/>
              </a:pPr>
              <a:t>22/10/14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2BF103C3-03F0-1145-A234-6A49423D95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7985125" y="22225"/>
            <a:ext cx="1147763" cy="2540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000" dirty="0" err="1" smtClean="0">
                <a:solidFill>
                  <a:srgbClr val="4F81BD"/>
                </a:solidFill>
                <a:latin typeface="Calibri" charset="0"/>
              </a:rPr>
              <a:t>www.gfoi.org</a:t>
            </a:r>
            <a:endParaRPr lang="en-US" sz="1000" dirty="0" smtClean="0">
              <a:solidFill>
                <a:srgbClr val="4F81BD"/>
              </a:solidFill>
              <a:latin typeface="Calibri" charset="0"/>
            </a:endParaRPr>
          </a:p>
        </p:txBody>
      </p:sp>
      <p:pic>
        <p:nvPicPr>
          <p:cNvPr id="9" name="Pictur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63" y="93663"/>
            <a:ext cx="942975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ctrTitle"/>
          </p:nvPr>
        </p:nvSpPr>
        <p:spPr>
          <a:xfrm>
            <a:off x="685800" y="1185863"/>
            <a:ext cx="7772400" cy="2868612"/>
          </a:xfrm>
        </p:spPr>
        <p:txBody>
          <a:bodyPr/>
          <a:lstStyle/>
          <a:p>
            <a:pPr>
              <a:defRPr/>
            </a:pPr>
            <a:r>
              <a:rPr lang="en-AU" sz="3600" dirty="0" smtClean="0"/>
              <a:t>Current Draft of the</a:t>
            </a:r>
            <a:br>
              <a:rPr lang="en-AU" sz="3600" dirty="0" smtClean="0"/>
            </a:br>
            <a:r>
              <a:rPr lang="en-AU" sz="3600" dirty="0" smtClean="0"/>
              <a:t>SDCG 3-Year Work Plan</a:t>
            </a:r>
            <a:br>
              <a:rPr lang="en-AU" sz="3600" dirty="0" smtClean="0"/>
            </a:br>
            <a:r>
              <a:rPr lang="en-AU" sz="2400" i="1" dirty="0" smtClean="0"/>
              <a:t>SDCG-6 Session 3, Item #9</a:t>
            </a:r>
            <a:endParaRPr lang="en-US" sz="2400" i="1" dirty="0">
              <a:solidFill>
                <a:srgbClr val="558ED5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146" name="Subtitle 2"/>
          <p:cNvSpPr>
            <a:spLocks noGrp="1"/>
          </p:cNvSpPr>
          <p:nvPr>
            <p:ph type="subTitle" idx="1"/>
          </p:nvPr>
        </p:nvSpPr>
        <p:spPr>
          <a:xfrm>
            <a:off x="1390650" y="4424363"/>
            <a:ext cx="6400800" cy="1752600"/>
          </a:xfrm>
        </p:spPr>
        <p:txBody>
          <a:bodyPr/>
          <a:lstStyle/>
          <a:p>
            <a:r>
              <a:rPr lang="en-US" sz="2400" i="1" dirty="0" smtClean="0">
                <a:solidFill>
                  <a:srgbClr val="8EB4E3"/>
                </a:solidFill>
                <a:latin typeface="Calibri" charset="0"/>
                <a:ea typeface="ＭＳ Ｐゴシック" charset="0"/>
                <a:cs typeface="ＭＳ Ｐゴシック" charset="0"/>
              </a:rPr>
              <a:t>G. Dyke</a:t>
            </a:r>
            <a:endParaRPr lang="en-US" sz="2400" i="1" dirty="0">
              <a:solidFill>
                <a:srgbClr val="8EB4E3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US" sz="2400" i="1" dirty="0" smtClean="0">
                <a:solidFill>
                  <a:srgbClr val="8EB4E3"/>
                </a:solidFill>
                <a:latin typeface="Calibri" charset="0"/>
                <a:ea typeface="ＭＳ Ｐゴシック" charset="0"/>
                <a:cs typeface="ＭＳ Ｐゴシック" charset="0"/>
              </a:rPr>
              <a:t>SDCG SEC</a:t>
            </a:r>
            <a:endParaRPr lang="en-US" sz="2400" i="1" dirty="0">
              <a:solidFill>
                <a:srgbClr val="8EB4E3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129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7</a:t>
            </a:r>
            <a:r>
              <a:rPr lang="en-US" b="1" dirty="0" smtClean="0"/>
              <a:t>) </a:t>
            </a:r>
            <a:r>
              <a:rPr lang="en-GB" b="1" dirty="0"/>
              <a:t>Ensured </a:t>
            </a:r>
            <a:r>
              <a:rPr lang="en-GB" b="1" u="sng" dirty="0"/>
              <a:t>on-going coverage customised </a:t>
            </a:r>
            <a:r>
              <a:rPr lang="en-GB" b="1" dirty="0"/>
              <a:t>for all of the priority countries</a:t>
            </a:r>
            <a:r>
              <a:rPr lang="en-AU" b="1" dirty="0"/>
              <a:t> </a:t>
            </a:r>
            <a:endParaRPr lang="en-US" b="1" u="sng" dirty="0" smtClean="0"/>
          </a:p>
          <a:p>
            <a:pPr lvl="1">
              <a:buFont typeface="Arial"/>
              <a:buChar char="•"/>
            </a:pPr>
            <a:r>
              <a:rPr lang="en-GB" dirty="0" smtClean="0"/>
              <a:t>Semi</a:t>
            </a:r>
            <a:r>
              <a:rPr lang="en-GB" dirty="0"/>
              <a:t>-automated tools for </a:t>
            </a:r>
            <a:r>
              <a:rPr lang="en-GB" dirty="0" smtClean="0"/>
              <a:t>national </a:t>
            </a:r>
            <a:r>
              <a:rPr lang="en-GB" dirty="0"/>
              <a:t>core data stream archive characterisation, as required</a:t>
            </a:r>
            <a:r>
              <a:rPr lang="en-AU" dirty="0"/>
              <a:t> </a:t>
            </a:r>
          </a:p>
          <a:p>
            <a:pPr marL="0" indent="0">
              <a:buNone/>
            </a:pPr>
            <a:r>
              <a:rPr lang="en-US" b="1" dirty="0"/>
              <a:t>8</a:t>
            </a:r>
            <a:r>
              <a:rPr lang="en-US" b="1" dirty="0" smtClean="0"/>
              <a:t>) </a:t>
            </a:r>
            <a:r>
              <a:rPr lang="en-US" b="1" dirty="0"/>
              <a:t>Interoperable </a:t>
            </a:r>
            <a:r>
              <a:rPr lang="en-US" b="1" u="sng" dirty="0"/>
              <a:t>satellite data discovery tools</a:t>
            </a:r>
            <a:r>
              <a:rPr lang="en-US" u="sng" dirty="0"/>
              <a:t> </a:t>
            </a:r>
            <a:endParaRPr lang="en-GB" b="1" u="sng" dirty="0" smtClean="0"/>
          </a:p>
          <a:p>
            <a:pPr lvl="1">
              <a:buFont typeface="Arial"/>
              <a:buChar char="•"/>
            </a:pPr>
            <a:r>
              <a:rPr lang="en-US" dirty="0"/>
              <a:t>F</a:t>
            </a:r>
            <a:r>
              <a:rPr lang="en-US" dirty="0" smtClean="0"/>
              <a:t>or </a:t>
            </a:r>
            <a:r>
              <a:rPr lang="en-US" dirty="0"/>
              <a:t>all core data streams through a single access </a:t>
            </a:r>
            <a:r>
              <a:rPr lang="en-US" dirty="0" smtClean="0"/>
              <a:t>point</a:t>
            </a:r>
            <a:endParaRPr lang="en-AU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609600" y="4270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 baseline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9pPr>
          </a:lstStyle>
          <a:p>
            <a:r>
              <a:rPr lang="en-US" dirty="0" smtClean="0"/>
              <a:t>Section 2.2 – Baseline Outcomes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998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9) </a:t>
            </a:r>
            <a:r>
              <a:rPr lang="en-US" b="1" u="sng" dirty="0"/>
              <a:t>Assembly &amp; delivery </a:t>
            </a:r>
            <a:r>
              <a:rPr lang="en-US" b="1" dirty="0"/>
              <a:t>of core data streams</a:t>
            </a:r>
            <a:r>
              <a:rPr lang="en-US" dirty="0"/>
              <a:t> </a:t>
            </a:r>
            <a:endParaRPr lang="en-US" b="1" u="sng" dirty="0" smtClean="0"/>
          </a:p>
          <a:p>
            <a:pPr lvl="1">
              <a:buFont typeface="Arial"/>
              <a:buChar char="•"/>
            </a:pPr>
            <a:r>
              <a:rPr lang="en-US" dirty="0"/>
              <a:t>E</a:t>
            </a:r>
            <a:r>
              <a:rPr lang="en-US" dirty="0" smtClean="0"/>
              <a:t>mphasis </a:t>
            </a:r>
            <a:r>
              <a:rPr lang="en-US" dirty="0"/>
              <a:t>on using the core data stream portals for direct download, </a:t>
            </a:r>
            <a:r>
              <a:rPr lang="en-US" dirty="0" smtClean="0"/>
              <a:t>additional </a:t>
            </a:r>
            <a:r>
              <a:rPr lang="en-US" dirty="0"/>
              <a:t>delivery services (i.e. media) on a case-by-case basis, </a:t>
            </a:r>
            <a:r>
              <a:rPr lang="en-US" dirty="0" smtClean="0"/>
              <a:t>via the Capacity </a:t>
            </a:r>
            <a:r>
              <a:rPr lang="en-US" dirty="0"/>
              <a:t>Building </a:t>
            </a:r>
            <a:r>
              <a:rPr lang="en-US" dirty="0" smtClean="0"/>
              <a:t>component</a:t>
            </a:r>
            <a:endParaRPr lang="en-AU" dirty="0" smtClean="0"/>
          </a:p>
          <a:p>
            <a:pPr marL="0" indent="0">
              <a:buNone/>
            </a:pPr>
            <a:r>
              <a:rPr lang="en-US" b="1" dirty="0" smtClean="0"/>
              <a:t>10) </a:t>
            </a:r>
            <a:r>
              <a:rPr lang="en-US" b="1" dirty="0"/>
              <a:t>Integration of </a:t>
            </a:r>
            <a:r>
              <a:rPr lang="en-US" b="1" u="sng" dirty="0"/>
              <a:t>space data within the </a:t>
            </a:r>
            <a:r>
              <a:rPr lang="en-US" b="1" u="sng" dirty="0" smtClean="0"/>
              <a:t>MGD</a:t>
            </a:r>
            <a:endParaRPr lang="en-GB" b="1" u="sng" dirty="0" smtClean="0"/>
          </a:p>
          <a:p>
            <a:pPr lvl="1">
              <a:buFont typeface="Arial"/>
              <a:buChar char="•"/>
            </a:pPr>
            <a:r>
              <a:rPr lang="en-US" dirty="0"/>
              <a:t>A</a:t>
            </a:r>
            <a:r>
              <a:rPr lang="en-US" dirty="0" smtClean="0"/>
              <a:t>greement </a:t>
            </a:r>
            <a:r>
              <a:rPr lang="en-US" dirty="0"/>
              <a:t>on the derivation of GFOI standard products using space </a:t>
            </a:r>
            <a:r>
              <a:rPr lang="en-US" dirty="0" smtClean="0"/>
              <a:t>data</a:t>
            </a:r>
            <a:endParaRPr lang="en-AU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609600" y="4270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 baseline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9pPr>
          </a:lstStyle>
          <a:p>
            <a:r>
              <a:rPr lang="en-US" dirty="0" smtClean="0"/>
              <a:t>Section 2.2 – Baseline Outcomes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643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11) </a:t>
            </a:r>
            <a:r>
              <a:rPr lang="en-US" b="1" dirty="0"/>
              <a:t>Conclude pilots investigating fundamental issues around the provision of </a:t>
            </a:r>
            <a:r>
              <a:rPr lang="en-US" b="1" u="sng" dirty="0"/>
              <a:t>cloud computing</a:t>
            </a:r>
            <a:r>
              <a:rPr lang="en-US" u="sng" dirty="0"/>
              <a:t> </a:t>
            </a:r>
            <a:endParaRPr lang="en-US" b="1" u="sng" dirty="0" smtClean="0"/>
          </a:p>
          <a:p>
            <a:pPr lvl="1">
              <a:buFont typeface="Arial"/>
              <a:buChar char="•"/>
            </a:pPr>
            <a:r>
              <a:rPr lang="en-US" dirty="0"/>
              <a:t>P</a:t>
            </a:r>
            <a:r>
              <a:rPr lang="en-US" dirty="0" smtClean="0"/>
              <a:t>rocessing </a:t>
            </a:r>
            <a:r>
              <a:rPr lang="en-US" dirty="0"/>
              <a:t>and presentation of GFOI products as the basis for national MRV consistent with </a:t>
            </a:r>
            <a:r>
              <a:rPr lang="en-AU" dirty="0" smtClean="0"/>
              <a:t>MGD.</a:t>
            </a:r>
          </a:p>
          <a:p>
            <a:pPr marL="0" indent="0">
              <a:buNone/>
            </a:pPr>
            <a:r>
              <a:rPr lang="en-US" b="1" dirty="0" smtClean="0"/>
              <a:t>12) </a:t>
            </a:r>
            <a:r>
              <a:rPr lang="en-US" b="1" dirty="0"/>
              <a:t>Creation of a </a:t>
            </a:r>
            <a:r>
              <a:rPr lang="en-US" b="1" u="sng" dirty="0"/>
              <a:t>model national GFOI cloud computing </a:t>
            </a:r>
            <a:r>
              <a:rPr lang="en-US" b="1" dirty="0"/>
              <a:t>search, storage and processing </a:t>
            </a:r>
            <a:r>
              <a:rPr lang="en-US" b="1" dirty="0" smtClean="0"/>
              <a:t>system</a:t>
            </a:r>
            <a:endParaRPr lang="en-GB" b="1" u="sng" dirty="0" smtClean="0"/>
          </a:p>
          <a:p>
            <a:pPr lvl="1">
              <a:buFont typeface="Arial"/>
              <a:buChar char="•"/>
            </a:pPr>
            <a:r>
              <a:rPr lang="en-US" dirty="0"/>
              <a:t>I</a:t>
            </a:r>
            <a:r>
              <a:rPr lang="en-US" dirty="0" smtClean="0"/>
              <a:t>ncorporating </a:t>
            </a:r>
            <a:r>
              <a:rPr lang="en-US" dirty="0"/>
              <a:t>all lessons learned during the pilot </a:t>
            </a:r>
            <a:r>
              <a:rPr lang="en-US" dirty="0" smtClean="0"/>
              <a:t>investigations</a:t>
            </a:r>
            <a:r>
              <a:rPr lang="en-AU" dirty="0"/>
              <a:t>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609600" y="4270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 baseline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9pPr>
          </a:lstStyle>
          <a:p>
            <a:r>
              <a:rPr lang="en-US" dirty="0" smtClean="0"/>
              <a:t>Section 2.2 – Baseline Outcomes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411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13) </a:t>
            </a:r>
            <a:r>
              <a:rPr lang="en-US" b="1" dirty="0"/>
              <a:t>Providing the satellite data required to progress the </a:t>
            </a:r>
            <a:r>
              <a:rPr lang="en-US" b="1" u="sng" dirty="0"/>
              <a:t>GFOI priority R&amp;D </a:t>
            </a:r>
            <a:r>
              <a:rPr lang="en-US" b="1" u="sng" dirty="0" smtClean="0"/>
              <a:t>topics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As outlined </a:t>
            </a:r>
            <a:r>
              <a:rPr lang="en-US" dirty="0"/>
              <a:t>in the GFOI R&amp;D </a:t>
            </a:r>
            <a:r>
              <a:rPr lang="en-US" dirty="0" smtClean="0"/>
              <a:t>plan.</a:t>
            </a:r>
          </a:p>
          <a:p>
            <a:pPr lvl="1">
              <a:buFont typeface="Arial"/>
              <a:buChar char="•"/>
            </a:pPr>
            <a:r>
              <a:rPr lang="en-AU" dirty="0" smtClean="0"/>
              <a:t>Support move to </a:t>
            </a:r>
            <a:r>
              <a:rPr lang="en-US" dirty="0"/>
              <a:t>to pre-operational or operational </a:t>
            </a:r>
            <a:r>
              <a:rPr lang="en-US" dirty="0" smtClean="0"/>
              <a:t>status.</a:t>
            </a:r>
            <a:endParaRPr lang="en-AU" dirty="0" smtClean="0"/>
          </a:p>
          <a:p>
            <a:pPr lvl="1">
              <a:buFont typeface="Arial"/>
              <a:buChar char="•"/>
            </a:pPr>
            <a:r>
              <a:rPr lang="en-AU" dirty="0" smtClean="0"/>
              <a:t>In coordination with the R&amp;D component, and in support of the MGD component.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609600" y="4270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 baseline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9pPr>
          </a:lstStyle>
          <a:p>
            <a:r>
              <a:rPr lang="en-US" dirty="0" smtClean="0"/>
              <a:t>Section 2.2 – R&amp;D Outcomes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943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14) </a:t>
            </a:r>
            <a:r>
              <a:rPr lang="en-GB" b="1" dirty="0"/>
              <a:t>Delivery of a </a:t>
            </a:r>
            <a:r>
              <a:rPr lang="en-GB" b="1" u="sng" dirty="0"/>
              <a:t>coherent customer experience </a:t>
            </a:r>
            <a:r>
              <a:rPr lang="en-GB" b="1" dirty="0"/>
              <a:t>for GFOI </a:t>
            </a:r>
            <a:r>
              <a:rPr lang="en-GB" b="1" dirty="0" smtClean="0"/>
              <a:t>countries</a:t>
            </a:r>
            <a:endParaRPr lang="en-US" b="1" u="sng" dirty="0" smtClean="0"/>
          </a:p>
          <a:p>
            <a:pPr lvl="1">
              <a:buFont typeface="Arial"/>
              <a:buChar char="•"/>
            </a:pPr>
            <a:r>
              <a:rPr lang="en-GB" dirty="0"/>
              <a:t>E</a:t>
            </a:r>
            <a:r>
              <a:rPr lang="en-GB" dirty="0" smtClean="0"/>
              <a:t>fficient </a:t>
            </a:r>
            <a:r>
              <a:rPr lang="en-GB" dirty="0"/>
              <a:t>coordination among the GFOI Space Data component, the other GFOI components (i.e. MGD, Capacity Building, R&amp;D), and the GFOI Office</a:t>
            </a:r>
            <a:r>
              <a:rPr lang="en-AU" dirty="0"/>
              <a:t> </a:t>
            </a:r>
            <a:r>
              <a:rPr lang="en-AU" dirty="0" smtClean="0"/>
              <a:t>Support move to </a:t>
            </a:r>
            <a:r>
              <a:rPr lang="en-US" dirty="0"/>
              <a:t>to pre-operational or operational </a:t>
            </a:r>
            <a:r>
              <a:rPr lang="en-US" dirty="0" smtClean="0"/>
              <a:t>status.</a:t>
            </a:r>
            <a:endParaRPr lang="en-AU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609600" y="4270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 baseline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ctr"/>
            <a:r>
              <a:rPr lang="en-US" dirty="0" smtClean="0"/>
              <a:t>Section 2.2 – GFOI Components and Countries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849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15) </a:t>
            </a:r>
            <a:r>
              <a:rPr lang="en-GB" b="1" dirty="0"/>
              <a:t>Space data support and </a:t>
            </a:r>
            <a:r>
              <a:rPr lang="en-GB" b="1" u="sng" dirty="0"/>
              <a:t>services provided to all priority </a:t>
            </a:r>
            <a:r>
              <a:rPr lang="en-GB" b="1" u="sng" dirty="0" smtClean="0"/>
              <a:t>countries</a:t>
            </a:r>
            <a:endParaRPr lang="en-US" b="1" u="sng" dirty="0" smtClean="0"/>
          </a:p>
          <a:p>
            <a:pPr lvl="1">
              <a:buFont typeface="Arial"/>
              <a:buChar char="•"/>
            </a:pPr>
            <a:r>
              <a:rPr lang="en-GB" dirty="0"/>
              <a:t>I</a:t>
            </a:r>
            <a:r>
              <a:rPr lang="en-GB" dirty="0" smtClean="0"/>
              <a:t>ncluding </a:t>
            </a:r>
            <a:r>
              <a:rPr lang="en-GB" dirty="0"/>
              <a:t>coordination and integration with the Methods and Guidance and the GFOI </a:t>
            </a:r>
            <a:r>
              <a:rPr lang="en-GB" dirty="0" smtClean="0"/>
              <a:t>Office.</a:t>
            </a:r>
          </a:p>
          <a:p>
            <a:pPr marL="0" indent="0">
              <a:buNone/>
            </a:pPr>
            <a:r>
              <a:rPr lang="en-GB" b="1" dirty="0" smtClean="0"/>
              <a:t>16) </a:t>
            </a:r>
            <a:r>
              <a:rPr lang="en-GB" b="1" u="sng" dirty="0"/>
              <a:t>Effective management </a:t>
            </a:r>
            <a:r>
              <a:rPr lang="en-GB" b="1" dirty="0"/>
              <a:t>of country </a:t>
            </a:r>
            <a:r>
              <a:rPr lang="en-GB" b="1" dirty="0" smtClean="0"/>
              <a:t>interfaces</a:t>
            </a:r>
          </a:p>
          <a:p>
            <a:pPr lvl="1">
              <a:buFont typeface="Arial"/>
              <a:buChar char="•"/>
            </a:pPr>
            <a:r>
              <a:rPr lang="en-GB" dirty="0"/>
              <a:t>B</a:t>
            </a:r>
            <a:r>
              <a:rPr lang="en-GB" dirty="0" smtClean="0"/>
              <a:t>ased </a:t>
            </a:r>
            <a:r>
              <a:rPr lang="en-GB" dirty="0"/>
              <a:t>on interactions by the GFOI </a:t>
            </a:r>
            <a:r>
              <a:rPr lang="en-GB" dirty="0" smtClean="0"/>
              <a:t>Office</a:t>
            </a:r>
            <a:r>
              <a:rPr lang="en-AU" dirty="0" smtClean="0"/>
              <a:t>.</a:t>
            </a:r>
          </a:p>
          <a:p>
            <a:pPr lvl="1">
              <a:buFont typeface="Arial"/>
              <a:buChar char="•"/>
            </a:pPr>
            <a:r>
              <a:rPr lang="en-GB" dirty="0"/>
              <a:t>R</a:t>
            </a:r>
            <a:r>
              <a:rPr lang="en-GB" dirty="0" smtClean="0"/>
              <a:t>egional </a:t>
            </a:r>
            <a:r>
              <a:rPr lang="en-GB" dirty="0"/>
              <a:t>workshops in coordination with FAO, </a:t>
            </a:r>
            <a:r>
              <a:rPr lang="en-GB" dirty="0" err="1"/>
              <a:t>SilvaCarbon</a:t>
            </a:r>
            <a:r>
              <a:rPr lang="en-GB" dirty="0"/>
              <a:t>, and </a:t>
            </a:r>
            <a:r>
              <a:rPr lang="en-GB" dirty="0" smtClean="0"/>
              <a:t>others</a:t>
            </a:r>
            <a:r>
              <a:rPr lang="en-AU" dirty="0" smtClean="0"/>
              <a:t>.</a:t>
            </a:r>
            <a:endParaRPr lang="en-AU" b="1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609600" y="4270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 baseline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ctr"/>
            <a:r>
              <a:rPr lang="en-US" dirty="0" smtClean="0"/>
              <a:t>Section 2.2 – GFOI Components and Countries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971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8595643" cy="1143000"/>
          </a:xfrm>
        </p:spPr>
        <p:txBody>
          <a:bodyPr/>
          <a:lstStyle/>
          <a:p>
            <a:r>
              <a:rPr lang="en-US" dirty="0" smtClean="0"/>
              <a:t>Section 3 – Schedule and Milestones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Comprises a table of milestones for each of the 16 outcomes for 2015, 2016, and 2017</a:t>
            </a:r>
          </a:p>
          <a:p>
            <a:endParaRPr lang="en-AU" dirty="0" smtClean="0"/>
          </a:p>
          <a:p>
            <a:r>
              <a:rPr lang="en-AU" dirty="0" smtClean="0"/>
              <a:t>To be used as a basis for reporting and progress assessment at future SDCG meetings</a:t>
            </a:r>
          </a:p>
          <a:p>
            <a:endParaRPr lang="en-AU" dirty="0" smtClean="0"/>
          </a:p>
          <a:p>
            <a:r>
              <a:rPr lang="en-AU" dirty="0" smtClean="0"/>
              <a:t>Expressed in terms of top-level outcomes for each year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84918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8595643" cy="1143000"/>
          </a:xfrm>
        </p:spPr>
        <p:txBody>
          <a:bodyPr/>
          <a:lstStyle/>
          <a:p>
            <a:r>
              <a:rPr lang="en-US" dirty="0" smtClean="0"/>
              <a:t>Section 3 – Example</a:t>
            </a:r>
            <a:endParaRPr lang="en-US" dirty="0"/>
          </a:p>
        </p:txBody>
      </p:sp>
      <p:pic>
        <p:nvPicPr>
          <p:cNvPr id="4" name="Picture 3" descr="Screen Shot 2014-10-21 at 12.41.4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573" y="1417638"/>
            <a:ext cx="9144000" cy="3992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794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4 – Work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Adds top-level tasks under each of the 16 outcomes</a:t>
            </a:r>
          </a:p>
          <a:p>
            <a:r>
              <a:rPr lang="en-US" dirty="0" smtClean="0"/>
              <a:t>Assigns lead(s) to each of the activity threads responsible for defining, management, reporting</a:t>
            </a:r>
          </a:p>
          <a:p>
            <a:r>
              <a:rPr lang="en-US" dirty="0" smtClean="0"/>
              <a:t>Additional detail to be managed by the activity thread leads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182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6434" y="-14587"/>
            <a:ext cx="8229600" cy="1143000"/>
          </a:xfrm>
        </p:spPr>
        <p:txBody>
          <a:bodyPr/>
          <a:lstStyle/>
          <a:p>
            <a:r>
              <a:rPr lang="en-US" dirty="0" smtClean="0"/>
              <a:t>Section 4 – Example</a:t>
            </a:r>
            <a:endParaRPr lang="en-US" dirty="0"/>
          </a:p>
        </p:txBody>
      </p:sp>
      <p:pic>
        <p:nvPicPr>
          <p:cNvPr id="5" name="Picture 4" descr="Screen Shot 2014-10-21 at 12.43.4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53068"/>
            <a:ext cx="9144000" cy="5915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265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9300"/>
            <a:ext cx="8229600" cy="4525963"/>
          </a:xfrm>
        </p:spPr>
        <p:txBody>
          <a:bodyPr/>
          <a:lstStyle/>
          <a:p>
            <a:r>
              <a:rPr lang="en-US" dirty="0" smtClean="0"/>
              <a:t>Stephen has covered the Background, Purpose, Approach, GFOI Vision</a:t>
            </a:r>
          </a:p>
          <a:p>
            <a:pPr lvl="1"/>
            <a:r>
              <a:rPr lang="en-US" dirty="0" smtClean="0"/>
              <a:t>Section 1, 2.1</a:t>
            </a:r>
          </a:p>
          <a:p>
            <a:r>
              <a:rPr lang="en-US" dirty="0" smtClean="0"/>
              <a:t>Continue the Review of the Current Draft</a:t>
            </a:r>
          </a:p>
          <a:p>
            <a:pPr lvl="1"/>
            <a:r>
              <a:rPr lang="en-US" dirty="0" smtClean="0"/>
              <a:t>Section 2.2 – Outcomes</a:t>
            </a:r>
          </a:p>
          <a:p>
            <a:pPr lvl="1"/>
            <a:r>
              <a:rPr lang="en-US" dirty="0" smtClean="0"/>
              <a:t>Section 3 – Schedule and Milestones</a:t>
            </a:r>
          </a:p>
          <a:p>
            <a:pPr lvl="1"/>
            <a:r>
              <a:rPr lang="en-US" dirty="0" smtClean="0"/>
              <a:t>Section 4 – Work Plan</a:t>
            </a:r>
          </a:p>
          <a:p>
            <a:r>
              <a:rPr lang="en-US" dirty="0" smtClean="0"/>
              <a:t>Thread leads to follow with more detail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976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 on the 3-Year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en-US" dirty="0" smtClean="0"/>
              <a:t>Share and discuss feedback during Session 3</a:t>
            </a:r>
            <a:endParaRPr lang="en-US" dirty="0"/>
          </a:p>
          <a:p>
            <a:r>
              <a:rPr lang="en-US" dirty="0" smtClean="0"/>
              <a:t>Iterate draft based on SDCG-6 discussion and have a near-final revision before end of year</a:t>
            </a:r>
            <a:endParaRPr lang="en-US" dirty="0"/>
          </a:p>
          <a:p>
            <a:r>
              <a:rPr lang="en-US" dirty="0" smtClean="0"/>
              <a:t>Final polishing cycle before SDCG-7</a:t>
            </a:r>
          </a:p>
          <a:p>
            <a:r>
              <a:rPr lang="en-US" dirty="0" err="1" smtClean="0"/>
              <a:t>Finalisation</a:t>
            </a:r>
            <a:r>
              <a:rPr lang="en-US" dirty="0" smtClean="0"/>
              <a:t> at SDCG-7</a:t>
            </a:r>
          </a:p>
          <a:p>
            <a:r>
              <a:rPr lang="en-US" dirty="0" smtClean="0"/>
              <a:t>Presentation for endorsement at SIT-30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028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10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en-US" dirty="0" smtClean="0"/>
              <a:t>30 minute discussion</a:t>
            </a:r>
          </a:p>
          <a:p>
            <a:pPr lvl="1"/>
            <a:r>
              <a:rPr lang="en-US" dirty="0" smtClean="0"/>
              <a:t>Operational state</a:t>
            </a:r>
          </a:p>
          <a:p>
            <a:pPr lvl="1"/>
            <a:r>
              <a:rPr lang="en-US" dirty="0" smtClean="0"/>
              <a:t>Work </a:t>
            </a:r>
            <a:r>
              <a:rPr lang="en-US" dirty="0"/>
              <a:t>Plan draft and </a:t>
            </a:r>
            <a:r>
              <a:rPr lang="en-US" dirty="0" smtClean="0"/>
              <a:t>status</a:t>
            </a:r>
          </a:p>
          <a:p>
            <a:r>
              <a:rPr lang="en-US" dirty="0" smtClean="0"/>
              <a:t>Key Issues to Confirm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949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Issues to Confirm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1575"/>
            <a:ext cx="8229600" cy="4525963"/>
          </a:xfrm>
        </p:spPr>
        <p:txBody>
          <a:bodyPr/>
          <a:lstStyle/>
          <a:p>
            <a:r>
              <a:rPr lang="en-US" sz="2800" dirty="0" smtClean="0"/>
              <a:t>Operational State and Vision </a:t>
            </a:r>
            <a:r>
              <a:rPr lang="en-US" sz="2800" dirty="0" smtClean="0"/>
              <a:t>for GFOI (S 1, 2.1)</a:t>
            </a:r>
          </a:p>
          <a:p>
            <a:pPr lvl="1"/>
            <a:r>
              <a:rPr lang="en-US" sz="2400" dirty="0" smtClean="0"/>
              <a:t>From Stephen’s slides.</a:t>
            </a:r>
          </a:p>
          <a:p>
            <a:r>
              <a:rPr lang="en-US" sz="2800" dirty="0" smtClean="0"/>
              <a:t>Overall outcomes for 2015-2017 (S 2.2)</a:t>
            </a:r>
          </a:p>
          <a:p>
            <a:pPr lvl="1"/>
            <a:r>
              <a:rPr lang="en-US" sz="2400" dirty="0" smtClean="0"/>
              <a:t>Missing outcomes? Revisions to existing outcomes?</a:t>
            </a:r>
          </a:p>
          <a:p>
            <a:r>
              <a:rPr lang="en-US" sz="2800" dirty="0" smtClean="0"/>
              <a:t>Outcomes for each of 2015, 2016, and 2017</a:t>
            </a:r>
          </a:p>
          <a:p>
            <a:pPr lvl="1"/>
            <a:r>
              <a:rPr lang="en-US" sz="2400" dirty="0" smtClean="0"/>
              <a:t>Confirmation of timing?</a:t>
            </a:r>
          </a:p>
          <a:p>
            <a:r>
              <a:rPr lang="en-US" sz="2800" dirty="0" smtClean="0"/>
              <a:t>Confirmation of activity thread lead(s) and outcome tasks</a:t>
            </a:r>
          </a:p>
          <a:p>
            <a:pPr lvl="1"/>
            <a:r>
              <a:rPr lang="en-US" sz="2400" dirty="0" smtClean="0"/>
              <a:t>Are those named OK to take on the responsibility?</a:t>
            </a:r>
          </a:p>
        </p:txBody>
      </p:sp>
    </p:spTree>
    <p:extLst>
      <p:ext uri="{BB962C8B-B14F-4D97-AF65-F5344CB8AC3E}">
        <p14:creationId xmlns:p14="http://schemas.microsoft.com/office/powerpoint/2010/main" val="2059933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Balance of Session 3</a:t>
            </a:r>
            <a:endParaRPr lang="en-US" dirty="0"/>
          </a:p>
        </p:txBody>
      </p:sp>
      <p:pic>
        <p:nvPicPr>
          <p:cNvPr id="5" name="Picture 4" descr="Screen Shot 2014-10-21 at 12.55.1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35038"/>
            <a:ext cx="9137616" cy="3181124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01761" y="5042510"/>
            <a:ext cx="8587628" cy="1081435"/>
          </a:xfrm>
        </p:spPr>
        <p:txBody>
          <a:bodyPr/>
          <a:lstStyle/>
          <a:p>
            <a:pPr marL="0" indent="0">
              <a:buNone/>
            </a:pPr>
            <a:r>
              <a:rPr lang="en-US" i="1" dirty="0" smtClean="0"/>
              <a:t>Next Up Gene and Frank Martin on the Baseline …</a:t>
            </a:r>
          </a:p>
        </p:txBody>
      </p:sp>
    </p:spTree>
    <p:extLst>
      <p:ext uri="{BB962C8B-B14F-4D97-AF65-F5344CB8AC3E}">
        <p14:creationId xmlns:p14="http://schemas.microsoft.com/office/powerpoint/2010/main" val="3227054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 - Session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“</a:t>
            </a:r>
            <a:r>
              <a:rPr lang="en-US" i="1" dirty="0" err="1" smtClean="0"/>
              <a:t>Finalise</a:t>
            </a:r>
            <a:r>
              <a:rPr lang="en-US" i="1" dirty="0" smtClean="0"/>
              <a:t> the SDCG 3-Year Work Plan and confirm the detailed outcomes and paths and contributions for their </a:t>
            </a:r>
            <a:r>
              <a:rPr lang="en-US" i="1" dirty="0" err="1" smtClean="0"/>
              <a:t>realisation</a:t>
            </a:r>
            <a:r>
              <a:rPr lang="en-US" i="1" dirty="0" smtClean="0"/>
              <a:t> – including specific technical systems and capabilities.”</a:t>
            </a:r>
            <a:endParaRPr lang="en-US" dirty="0"/>
          </a:p>
          <a:p>
            <a:r>
              <a:rPr lang="en-US" dirty="0" smtClean="0"/>
              <a:t>Review the Work Plan outcomes and confirm</a:t>
            </a:r>
            <a:endParaRPr lang="en-US" dirty="0"/>
          </a:p>
          <a:p>
            <a:r>
              <a:rPr lang="en-US" dirty="0" smtClean="0"/>
              <a:t>Activity Tread Leads to start the discussion around the </a:t>
            </a:r>
            <a:r>
              <a:rPr lang="en-US" smtClean="0"/>
              <a:t>required tasks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585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 - Session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 is to have the SDCG 3-Year Work Plan: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onfirmed as of SDCG-7 (early-March 2015)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ndorsed at the SIT-30 meeting (late-March 2015)</a:t>
            </a:r>
          </a:p>
          <a:p>
            <a:r>
              <a:rPr lang="en-US" dirty="0" smtClean="0"/>
              <a:t>Intention is that the 3-Year Plan will guide SDCG work and reporting at future SDCG meetings</a:t>
            </a:r>
          </a:p>
          <a:p>
            <a:r>
              <a:rPr lang="en-US" dirty="0" smtClean="0"/>
              <a:t>Plan will be updated annually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747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2.2 -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16 outcomes defined for the next three years</a:t>
            </a:r>
          </a:p>
          <a:p>
            <a:r>
              <a:rPr lang="en-US" dirty="0" err="1" smtClean="0"/>
              <a:t>Organised</a:t>
            </a:r>
            <a:r>
              <a:rPr lang="en-US" dirty="0" smtClean="0"/>
              <a:t> in four activity threads</a:t>
            </a:r>
          </a:p>
          <a:p>
            <a:pPr lvl="1"/>
            <a:r>
              <a:rPr lang="en-US" dirty="0" smtClean="0"/>
              <a:t>Baseline Global Observation Scenario: 4</a:t>
            </a:r>
          </a:p>
          <a:p>
            <a:pPr lvl="1"/>
            <a:r>
              <a:rPr lang="en-US" dirty="0" smtClean="0"/>
              <a:t>GFOI Space Data Services: 8</a:t>
            </a:r>
          </a:p>
          <a:p>
            <a:pPr lvl="1"/>
            <a:r>
              <a:rPr lang="en-US" dirty="0" smtClean="0"/>
              <a:t>Support to R&amp;D: 1</a:t>
            </a:r>
          </a:p>
          <a:p>
            <a:pPr lvl="1"/>
            <a:r>
              <a:rPr lang="en-US" dirty="0" smtClean="0"/>
              <a:t>GFOI Component/Country </a:t>
            </a:r>
            <a:r>
              <a:rPr lang="en-US" dirty="0" err="1" smtClean="0"/>
              <a:t>Coord’n</a:t>
            </a:r>
            <a:r>
              <a:rPr lang="en-US" dirty="0" smtClean="0"/>
              <a:t>: 3</a:t>
            </a:r>
          </a:p>
          <a:p>
            <a:r>
              <a:rPr lang="en-US" dirty="0" smtClean="0"/>
              <a:t>Lead(s) defined for each activity thread</a:t>
            </a:r>
          </a:p>
        </p:txBody>
      </p:sp>
    </p:spTree>
    <p:extLst>
      <p:ext uri="{BB962C8B-B14F-4D97-AF65-F5344CB8AC3E}">
        <p14:creationId xmlns:p14="http://schemas.microsoft.com/office/powerpoint/2010/main" val="3182419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SDCG_Outcomes_v3-01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0" t="2607" r="-102" b="2817"/>
          <a:stretch/>
        </p:blipFill>
        <p:spPr>
          <a:xfrm>
            <a:off x="0" y="37725"/>
            <a:ext cx="9143999" cy="6101719"/>
          </a:xfrm>
        </p:spPr>
      </p:pic>
      <p:sp>
        <p:nvSpPr>
          <p:cNvPr id="6" name="TextBox 5"/>
          <p:cNvSpPr txBox="1"/>
          <p:nvPr/>
        </p:nvSpPr>
        <p:spPr>
          <a:xfrm>
            <a:off x="2590117" y="213770"/>
            <a:ext cx="1408221" cy="58477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 cmpd="sng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E </a:t>
            </a:r>
            <a:r>
              <a:rPr lang="en-GB" sz="1600" dirty="0" err="1"/>
              <a:t>Fosnight</a:t>
            </a:r>
            <a:r>
              <a:rPr lang="en-GB" sz="1600" dirty="0"/>
              <a:t>, FM Seifert</a:t>
            </a:r>
            <a:r>
              <a:rPr lang="en-AU" sz="1600" dirty="0"/>
              <a:t> 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4061203" y="220554"/>
            <a:ext cx="1535475" cy="58477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 cmpd="sng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B </a:t>
            </a:r>
            <a:r>
              <a:rPr lang="en-GB" sz="1600" dirty="0" err="1"/>
              <a:t>Killough</a:t>
            </a:r>
            <a:r>
              <a:rPr lang="en-GB" sz="1600" dirty="0"/>
              <a:t>, S Ward, G </a:t>
            </a:r>
            <a:r>
              <a:rPr lang="en-GB" sz="1600" dirty="0" smtClean="0"/>
              <a:t>Dyke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5635916" y="57079"/>
            <a:ext cx="1408221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 cmpd="sng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A </a:t>
            </a:r>
            <a:r>
              <a:rPr lang="en-GB" sz="1600" dirty="0" err="1"/>
              <a:t>Rosenqvist</a:t>
            </a:r>
            <a:r>
              <a:rPr lang="en-GB" sz="1600" dirty="0"/>
              <a:t> (TBC), with GFOI Office</a:t>
            </a:r>
            <a:r>
              <a:rPr lang="en-AU" sz="1600" dirty="0"/>
              <a:t> 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7133671" y="50295"/>
            <a:ext cx="1780866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 cmpd="sng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GFOI Office, S Ward, G Dyke, S Wilson, with FAO</a:t>
            </a:r>
            <a:endParaRPr lang="en-AU" sz="1600" dirty="0"/>
          </a:p>
        </p:txBody>
      </p:sp>
    </p:spTree>
    <p:extLst>
      <p:ext uri="{BB962C8B-B14F-4D97-AF65-F5344CB8AC3E}">
        <p14:creationId xmlns:p14="http://schemas.microsoft.com/office/powerpoint/2010/main" val="591262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2.2 – Baseline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GB" b="1" dirty="0" smtClean="0"/>
              <a:t>Multiple </a:t>
            </a:r>
            <a:r>
              <a:rPr lang="en-GB" b="1" u="sng" dirty="0"/>
              <a:t>annual global </a:t>
            </a:r>
            <a:r>
              <a:rPr lang="en-GB" b="1" u="sng" dirty="0" err="1"/>
              <a:t>coverages</a:t>
            </a:r>
            <a:r>
              <a:rPr lang="en-GB" b="1" u="sng" dirty="0"/>
              <a:t> </a:t>
            </a:r>
            <a:r>
              <a:rPr lang="en-GB" b="1" dirty="0"/>
              <a:t>by </a:t>
            </a:r>
            <a:r>
              <a:rPr lang="en-GB" b="1" dirty="0" smtClean="0"/>
              <a:t>2017 of </a:t>
            </a:r>
            <a:r>
              <a:rPr lang="en-GB" b="1" dirty="0"/>
              <a:t>the world’s forested </a:t>
            </a:r>
            <a:r>
              <a:rPr lang="en-GB" b="1" dirty="0" smtClean="0"/>
              <a:t>areas</a:t>
            </a:r>
          </a:p>
          <a:p>
            <a:pPr marL="914400" lvl="1" indent="-514350">
              <a:buFont typeface="Arial"/>
              <a:buChar char="•"/>
            </a:pPr>
            <a:r>
              <a:rPr lang="en-GB" dirty="0" smtClean="0"/>
              <a:t>Realisation of the baseline strategy</a:t>
            </a:r>
          </a:p>
          <a:p>
            <a:pPr marL="0" indent="0">
              <a:buNone/>
            </a:pPr>
            <a:r>
              <a:rPr lang="en-GB" b="1" dirty="0" smtClean="0"/>
              <a:t>2) </a:t>
            </a:r>
            <a:r>
              <a:rPr lang="en-GB" b="1" dirty="0"/>
              <a:t>Efficient and effective </a:t>
            </a:r>
            <a:r>
              <a:rPr lang="en-GB" b="1" u="sng" dirty="0"/>
              <a:t>global flows of </a:t>
            </a:r>
            <a:r>
              <a:rPr lang="en-GB" b="1" u="sng" dirty="0" smtClean="0"/>
              <a:t>data</a:t>
            </a:r>
          </a:p>
          <a:p>
            <a:pPr marL="857250" lvl="2" indent="-457200"/>
            <a:r>
              <a:rPr lang="en-GB" sz="2800" dirty="0" smtClean="0"/>
              <a:t>To accommodate </a:t>
            </a:r>
            <a:r>
              <a:rPr lang="en-GB" sz="2800" dirty="0"/>
              <a:t>in-country development of GFOI recommended Forest Map products</a:t>
            </a: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634597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2.2 – Baseline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3) </a:t>
            </a:r>
            <a:r>
              <a:rPr lang="en-GB" b="1" dirty="0"/>
              <a:t>Commitment of core data stream providers to </a:t>
            </a:r>
            <a:r>
              <a:rPr lang="en-GB" b="1" u="sng" dirty="0"/>
              <a:t>include GFOI </a:t>
            </a:r>
            <a:r>
              <a:rPr lang="en-GB" b="1" u="sng" dirty="0" smtClean="0"/>
              <a:t>requirements</a:t>
            </a:r>
          </a:p>
          <a:p>
            <a:pPr marL="857250" lvl="2" indent="-457200"/>
            <a:r>
              <a:rPr lang="en-GB" sz="2800" dirty="0" smtClean="0"/>
              <a:t>Initiatives </a:t>
            </a:r>
            <a:r>
              <a:rPr lang="en-GB" sz="2800" dirty="0"/>
              <a:t>such as WELD, and </a:t>
            </a:r>
            <a:r>
              <a:rPr lang="en-GB" sz="2800" dirty="0" smtClean="0"/>
              <a:t>the European </a:t>
            </a:r>
            <a:r>
              <a:rPr lang="en-GB" sz="2800" dirty="0"/>
              <a:t>Forestry TEP</a:t>
            </a:r>
          </a:p>
          <a:p>
            <a:pPr marL="0" lvl="1" indent="0">
              <a:buNone/>
            </a:pPr>
            <a:r>
              <a:rPr lang="en-GB" sz="3200" b="1" dirty="0" smtClean="0"/>
              <a:t>4) Core </a:t>
            </a:r>
            <a:r>
              <a:rPr lang="en-GB" sz="3200" b="1" dirty="0"/>
              <a:t>data stream providers offering </a:t>
            </a:r>
            <a:r>
              <a:rPr lang="en-GB" sz="3200" b="1" u="sng" dirty="0"/>
              <a:t>consistent information </a:t>
            </a:r>
            <a:r>
              <a:rPr lang="en-GB" sz="3200" b="1" u="sng" dirty="0" smtClean="0"/>
              <a:t>products</a:t>
            </a:r>
            <a:endParaRPr lang="en-AU" sz="3200" u="sng" dirty="0" smtClean="0"/>
          </a:p>
          <a:p>
            <a:pPr marL="857250" lvl="2" indent="-457200"/>
            <a:r>
              <a:rPr lang="en-AU" sz="2800" dirty="0" smtClean="0"/>
              <a:t>Climate </a:t>
            </a:r>
            <a:r>
              <a:rPr lang="en-AU" sz="2800" dirty="0"/>
              <a:t>data records such as surface </a:t>
            </a:r>
            <a:r>
              <a:rPr lang="en-AU" sz="2800" dirty="0" smtClean="0"/>
              <a:t>reflectance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2814364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5</a:t>
            </a:r>
            <a:r>
              <a:rPr lang="en-US" b="1" dirty="0"/>
              <a:t>) </a:t>
            </a:r>
            <a:r>
              <a:rPr lang="en-US" b="1" dirty="0" smtClean="0"/>
              <a:t>GFOI </a:t>
            </a:r>
            <a:r>
              <a:rPr lang="en-US" b="1" dirty="0"/>
              <a:t>Space Data Services will be </a:t>
            </a:r>
            <a:r>
              <a:rPr lang="en-US" b="1" u="sng" dirty="0"/>
              <a:t>defined and delivered </a:t>
            </a:r>
            <a:endParaRPr lang="en-US" b="1" u="sng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In </a:t>
            </a:r>
            <a:r>
              <a:rPr lang="en-US" dirty="0"/>
              <a:t>collaboration with </a:t>
            </a:r>
            <a:r>
              <a:rPr lang="en-US" dirty="0" smtClean="0"/>
              <a:t>FAO, World </a:t>
            </a:r>
            <a:r>
              <a:rPr lang="en-US" dirty="0"/>
              <a:t>Bank, </a:t>
            </a:r>
            <a:r>
              <a:rPr lang="en-US" dirty="0" smtClean="0"/>
              <a:t>closely </a:t>
            </a:r>
            <a:r>
              <a:rPr lang="en-US" dirty="0"/>
              <a:t>integrated </a:t>
            </a:r>
            <a:r>
              <a:rPr lang="en-US" dirty="0" smtClean="0"/>
              <a:t>the interactive MGD and </a:t>
            </a:r>
            <a:r>
              <a:rPr lang="en-US" dirty="0" err="1" smtClean="0"/>
              <a:t>SilvaCarbon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6) </a:t>
            </a:r>
            <a:r>
              <a:rPr lang="en-GB" b="1" dirty="0"/>
              <a:t>A program of regional </a:t>
            </a:r>
            <a:r>
              <a:rPr lang="en-GB" b="1" u="sng" dirty="0"/>
              <a:t>space data </a:t>
            </a:r>
            <a:r>
              <a:rPr lang="en-GB" b="1" u="sng" dirty="0" smtClean="0"/>
              <a:t>workshops</a:t>
            </a:r>
          </a:p>
          <a:p>
            <a:pPr lvl="1">
              <a:buFont typeface="Arial"/>
              <a:buChar char="•"/>
            </a:pPr>
            <a:r>
              <a:rPr lang="en-GB" dirty="0"/>
              <a:t>I</a:t>
            </a:r>
            <a:r>
              <a:rPr lang="en-GB" dirty="0" smtClean="0"/>
              <a:t>ncluding </a:t>
            </a:r>
            <a:r>
              <a:rPr lang="en-GB" dirty="0"/>
              <a:t>national space data needs, and associated assessments provided for the priority countries identified by FAO, World Bank, and </a:t>
            </a:r>
            <a:r>
              <a:rPr lang="en-GB" dirty="0" err="1"/>
              <a:t>SilvaCarbon</a:t>
            </a:r>
            <a:r>
              <a:rPr lang="en-AU" dirty="0"/>
              <a:t>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609600" y="4270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 baseline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9pPr>
          </a:lstStyle>
          <a:p>
            <a:r>
              <a:rPr lang="en-US" smtClean="0"/>
              <a:t>Section 2.2 – Baseline Outcomes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803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30818</TotalTime>
  <Words>1025</Words>
  <Application>Microsoft Macintosh PowerPoint</Application>
  <PresentationFormat>On-screen Show (4:3)</PresentationFormat>
  <Paragraphs>111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Current Draft of the SDCG 3-Year Work Plan SDCG-6 Session 3, Item #9</vt:lpstr>
      <vt:lpstr>Overview</vt:lpstr>
      <vt:lpstr>Reminder - Session Objective</vt:lpstr>
      <vt:lpstr>Reminder - Session Objective</vt:lpstr>
      <vt:lpstr>Section 2.2 - Outcomes</vt:lpstr>
      <vt:lpstr>PowerPoint Presentation</vt:lpstr>
      <vt:lpstr>Section 2.2 – Baseline Outcomes</vt:lpstr>
      <vt:lpstr>Section 2.2 – Baseline Outcomes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Section 3 – Schedule and Milestones</vt:lpstr>
      <vt:lpstr>Section 3 – Example</vt:lpstr>
      <vt:lpstr>Section 4 – Work Plan</vt:lpstr>
      <vt:lpstr>Section 4 – Example</vt:lpstr>
      <vt:lpstr>Next Steps on the 3-Year Plan</vt:lpstr>
      <vt:lpstr>Session 10 Discussion</vt:lpstr>
      <vt:lpstr>Key Issues to Confirm</vt:lpstr>
      <vt:lpstr>Balance of Session 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George Dyke</dc:creator>
  <cp:lastModifiedBy>George Dyke</cp:lastModifiedBy>
  <cp:revision>681</cp:revision>
  <dcterms:created xsi:type="dcterms:W3CDTF">2013-01-29T13:10:08Z</dcterms:created>
  <dcterms:modified xsi:type="dcterms:W3CDTF">2014-10-22T10:16:04Z</dcterms:modified>
</cp:coreProperties>
</file>