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3" r:id="rId2"/>
    <p:sldId id="460" r:id="rId3"/>
    <p:sldId id="454" r:id="rId4"/>
    <p:sldId id="418" r:id="rId5"/>
    <p:sldId id="357" r:id="rId6"/>
    <p:sldId id="361" r:id="rId7"/>
    <p:sldId id="364" r:id="rId8"/>
    <p:sldId id="425" r:id="rId9"/>
    <p:sldId id="451" r:id="rId10"/>
    <p:sldId id="387" r:id="rId11"/>
    <p:sldId id="444" r:id="rId12"/>
    <p:sldId id="388" r:id="rId13"/>
    <p:sldId id="383" r:id="rId14"/>
    <p:sldId id="436" r:id="rId15"/>
    <p:sldId id="385" r:id="rId16"/>
    <p:sldId id="438" r:id="rId17"/>
    <p:sldId id="398" r:id="rId18"/>
    <p:sldId id="443" r:id="rId19"/>
    <p:sldId id="450" r:id="rId20"/>
    <p:sldId id="457" r:id="rId21"/>
    <p:sldId id="458" r:id="rId22"/>
    <p:sldId id="459" r:id="rId23"/>
    <p:sldId id="456" r:id="rId24"/>
    <p:sldId id="446" r:id="rId25"/>
    <p:sldId id="447" r:id="rId26"/>
    <p:sldId id="448" r:id="rId27"/>
  </p:sldIdLst>
  <p:sldSz cx="9144000" cy="6858000" type="screen4x3"/>
  <p:notesSz cx="7077075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40B"/>
    <a:srgbClr val="66CCFF"/>
    <a:srgbClr val="9999FF"/>
    <a:srgbClr val="0099FF"/>
    <a:srgbClr val="3366CC"/>
    <a:srgbClr val="006699"/>
    <a:srgbClr val="0099CC"/>
    <a:srgbClr val="00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67" autoAdjust="0"/>
    <p:restoredTop sz="99699" autoAdjust="0"/>
  </p:normalViewPr>
  <p:slideViewPr>
    <p:cSldViewPr snapToGrid="0" showGuides="1">
      <p:cViewPr varScale="1">
        <p:scale>
          <a:sx n="115" d="100"/>
          <a:sy n="115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8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662988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C590FA6-B98B-449B-9E64-A5226D109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684213"/>
            <a:ext cx="4554537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329113"/>
            <a:ext cx="51784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62988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59" rIns="93119" bIns="4655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3B9FB51-E0EC-4C18-8369-21BEAC28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7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2 Marcador de notas"/>
          <p:cNvSpPr>
            <a:spLocks noGrp="1"/>
          </p:cNvSpPr>
          <p:nvPr>
            <p:ph type="body" idx="1"/>
          </p:nvPr>
        </p:nvSpPr>
        <p:spPr>
          <a:xfrm>
            <a:off x="950913" y="4329113"/>
            <a:ext cx="5175250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A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3 Marcador de número de diapositiva"/>
          <p:cNvSpPr txBox="1">
            <a:spLocks noGrp="1"/>
          </p:cNvSpPr>
          <p:nvPr/>
        </p:nvSpPr>
        <p:spPr bwMode="auto">
          <a:xfrm>
            <a:off x="4010025" y="8662988"/>
            <a:ext cx="3067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9" tIns="46559" rIns="93119" bIns="46559" anchor="b"/>
          <a:lstStyle>
            <a:lvl1pPr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AAB4EC-427A-C147-88F1-536E7B7B0671}" type="slidenum">
              <a:rPr lang="en-US" sz="1200" b="0">
                <a:latin typeface="Times New Roman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2 Marcador de notas"/>
          <p:cNvSpPr>
            <a:spLocks noGrp="1"/>
          </p:cNvSpPr>
          <p:nvPr>
            <p:ph type="body" idx="1"/>
          </p:nvPr>
        </p:nvSpPr>
        <p:spPr>
          <a:xfrm>
            <a:off x="950913" y="4329113"/>
            <a:ext cx="5175250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A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3 Marcador de número de diapositiva"/>
          <p:cNvSpPr txBox="1">
            <a:spLocks noGrp="1"/>
          </p:cNvSpPr>
          <p:nvPr/>
        </p:nvSpPr>
        <p:spPr bwMode="auto">
          <a:xfrm>
            <a:off x="4010025" y="8662988"/>
            <a:ext cx="3067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9" tIns="46559" rIns="93119" bIns="46559" anchor="b"/>
          <a:lstStyle>
            <a:lvl1pPr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AAB4EC-427A-C147-88F1-536E7B7B0671}" type="slidenum">
              <a:rPr lang="en-US" sz="1200" b="0">
                <a:latin typeface="Times New Roman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2 Marcador de notas"/>
          <p:cNvSpPr>
            <a:spLocks noGrp="1"/>
          </p:cNvSpPr>
          <p:nvPr>
            <p:ph type="body" idx="1"/>
          </p:nvPr>
        </p:nvSpPr>
        <p:spPr>
          <a:xfrm>
            <a:off x="950913" y="4329113"/>
            <a:ext cx="5175250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A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3 Marcador de número de diapositiva"/>
          <p:cNvSpPr txBox="1">
            <a:spLocks noGrp="1"/>
          </p:cNvSpPr>
          <p:nvPr/>
        </p:nvSpPr>
        <p:spPr bwMode="auto">
          <a:xfrm>
            <a:off x="4010025" y="8662988"/>
            <a:ext cx="3067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9" tIns="46559" rIns="93119" bIns="46559" anchor="b"/>
          <a:lstStyle>
            <a:lvl1pPr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DF47C0-2B01-1642-8F01-24D6D487D4CB}" type="slidenum">
              <a:rPr lang="en-US" sz="1200" b="0">
                <a:latin typeface="Times New Roman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6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42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067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38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8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32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87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17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422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32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2"/>
          <p:cNvSpPr>
            <a:spLocks noChangeArrowheads="1"/>
          </p:cNvSpPr>
          <p:nvPr/>
        </p:nvSpPr>
        <p:spPr bwMode="auto">
          <a:xfrm>
            <a:off x="4000500" y="3095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s-MX" altLang="es-AR" smtClean="0"/>
          </a:p>
        </p:txBody>
      </p:sp>
      <p:pic>
        <p:nvPicPr>
          <p:cNvPr id="14" name="Picture 12" descr="SAOCOM 2008-08-15 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9212"/>
            <a:ext cx="781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3" descr="Image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9063"/>
            <a:ext cx="74136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3"/>
          <p:cNvSpPr txBox="1">
            <a:spLocks noChangeArrowheads="1"/>
          </p:cNvSpPr>
          <p:nvPr userDrawn="1"/>
        </p:nvSpPr>
        <p:spPr bwMode="auto">
          <a:xfrm>
            <a:off x="1933573" y="6519864"/>
            <a:ext cx="5292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s-AR" sz="1200" smtClean="0">
                <a:solidFill>
                  <a:srgbClr val="006699"/>
                </a:solidFill>
              </a:rPr>
              <a:t>SDCG-6, Oslo, Norway – 22-24 Oct 2014</a:t>
            </a:r>
            <a:endParaRPr lang="en-US" altLang="es-AR" sz="1200" dirty="0">
              <a:solidFill>
                <a:srgbClr val="006699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 userDrawn="1"/>
        </p:nvSpPr>
        <p:spPr bwMode="auto">
          <a:xfrm>
            <a:off x="7962900" y="6491288"/>
            <a:ext cx="1171575" cy="3257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s-AR" sz="1200" dirty="0"/>
              <a:t> </a:t>
            </a:r>
            <a:fld id="{77BBA0FC-CFF5-481A-A63F-4BAFC5F1DA9D}" type="slidenum">
              <a:rPr lang="en-US" altLang="es-AR" sz="1400">
                <a:solidFill>
                  <a:srgbClr val="006699"/>
                </a:solidFill>
              </a:rPr>
              <a:pPr algn="r">
                <a:lnSpc>
                  <a:spcPct val="110000"/>
                </a:lnSpc>
              </a:pPr>
              <a:t>‹#›</a:t>
            </a:fld>
            <a:r>
              <a:rPr lang="en-US" altLang="es-AR" sz="1200" dirty="0">
                <a:solidFill>
                  <a:srgbClr val="006699"/>
                </a:solidFill>
              </a:rPr>
              <a:t> </a:t>
            </a:r>
            <a:r>
              <a:rPr lang="en-US" altLang="es-AR" sz="1200">
                <a:solidFill>
                  <a:srgbClr val="006699"/>
                </a:solidFill>
              </a:rPr>
              <a:t>of </a:t>
            </a:r>
            <a:r>
              <a:rPr lang="en-US" altLang="es-AR" sz="1400" smtClean="0">
                <a:solidFill>
                  <a:srgbClr val="006699"/>
                </a:solidFill>
              </a:rPr>
              <a:t>18</a:t>
            </a:r>
            <a:endParaRPr lang="en-US" altLang="es-AR" sz="1400" dirty="0">
              <a:solidFill>
                <a:srgbClr val="006699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 userDrawn="1"/>
        </p:nvSpPr>
        <p:spPr bwMode="auto">
          <a:xfrm>
            <a:off x="0" y="757238"/>
            <a:ext cx="91440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AOCOM 2008-08-15 1"/>
          <p:cNvPicPr>
            <a:picLocks noChangeAspect="1" noChangeArrowheads="1"/>
          </p:cNvPicPr>
          <p:nvPr/>
        </p:nvPicPr>
        <p:blipFill>
          <a:blip r:embed="rId3">
            <a:lum bright="4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323975"/>
            <a:ext cx="6238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28308"/>
            <a:ext cx="9143999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MX" altLang="es-AR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79875" y="3402013"/>
            <a:ext cx="52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AR" dirty="0"/>
          </a:p>
        </p:txBody>
      </p:sp>
      <p:pic>
        <p:nvPicPr>
          <p:cNvPr id="8" name="Picture 83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8" y="208652"/>
            <a:ext cx="14017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538120" y="1460017"/>
            <a:ext cx="84995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006699"/>
                </a:solidFill>
              </a:rPr>
              <a:t>SAOCOM</a:t>
            </a:r>
            <a:r>
              <a:rPr lang="en-US" sz="3600">
                <a:latin typeface="Times New Roman" charset="0"/>
              </a:rPr>
              <a:t> </a:t>
            </a:r>
            <a:r>
              <a:rPr lang="en-US" sz="3600">
                <a:solidFill>
                  <a:srgbClr val="006699"/>
                </a:solidFill>
              </a:rPr>
              <a:t>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006699"/>
                </a:solidFill>
              </a:rPr>
              <a:t>a joint Argentine-Italian SAR-L Mission</a:t>
            </a:r>
            <a:endParaRPr lang="es-ES" sz="3200">
              <a:solidFill>
                <a:srgbClr val="006699"/>
              </a:solidFill>
            </a:endParaRPr>
          </a:p>
        </p:txBody>
      </p:sp>
      <p:sp>
        <p:nvSpPr>
          <p:cNvPr id="10" name="Text Box 81"/>
          <p:cNvSpPr txBox="1">
            <a:spLocks noChangeArrowheads="1"/>
          </p:cNvSpPr>
          <p:nvPr/>
        </p:nvSpPr>
        <p:spPr bwMode="auto">
          <a:xfrm>
            <a:off x="741363" y="2794000"/>
            <a:ext cx="7894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6699"/>
                </a:solidFill>
              </a:rPr>
              <a:t>Mission update </a:t>
            </a:r>
            <a:r>
              <a:rPr lang="en-US" sz="2800" dirty="0" smtClean="0">
                <a:solidFill>
                  <a:srgbClr val="006699"/>
                </a:solidFill>
              </a:rPr>
              <a:t>2014 </a:t>
            </a:r>
            <a:r>
              <a:rPr lang="en-US" sz="2800" dirty="0">
                <a:solidFill>
                  <a:srgbClr val="006699"/>
                </a:solidFill>
              </a:rPr>
              <a:t>and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6699"/>
                </a:solidFill>
              </a:rPr>
              <a:t>outline of the Global Background Mission</a:t>
            </a:r>
            <a:endParaRPr lang="es-ES" sz="2800" dirty="0">
              <a:solidFill>
                <a:srgbClr val="006699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788988" y="4198938"/>
            <a:ext cx="7499350" cy="8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0" tIns="45459" rIns="90920" bIns="45459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/>
              <a:t>Laura Frulla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/>
              <a:t>CONAE</a:t>
            </a: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2125564" y="822740"/>
            <a:ext cx="5145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1400">
                <a:solidFill>
                  <a:srgbClr val="006699"/>
                </a:solidFill>
              </a:rPr>
              <a:t> </a:t>
            </a:r>
            <a:r>
              <a:rPr lang="es-ES" sz="1400"/>
              <a:t>COMISION NACIONAL DE ACTIVIDADES ESPACIALES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526696"/>
            <a:ext cx="9143999" cy="3313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MX" altLang="es-AR"/>
          </a:p>
        </p:txBody>
      </p:sp>
      <p:sp>
        <p:nvSpPr>
          <p:cNvPr id="15" name="Rectangle 86"/>
          <p:cNvSpPr>
            <a:spLocks noChangeArrowheads="1"/>
          </p:cNvSpPr>
          <p:nvPr/>
        </p:nvSpPr>
        <p:spPr bwMode="auto">
          <a:xfrm>
            <a:off x="284062" y="5918200"/>
            <a:ext cx="3743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9963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6699"/>
                </a:solidFill>
              </a:rPr>
              <a:t>CEOS SDCG-6</a:t>
            </a:r>
          </a:p>
          <a:p>
            <a:pPr defTabSz="969963"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6699"/>
                </a:solidFill>
              </a:rPr>
              <a:t>Oslo, Norway – 22-24 Oct. 2014</a:t>
            </a:r>
          </a:p>
        </p:txBody>
      </p:sp>
    </p:spTree>
    <p:extLst>
      <p:ext uri="{BB962C8B-B14F-4D97-AF65-F5344CB8AC3E}">
        <p14:creationId xmlns:p14="http://schemas.microsoft.com/office/powerpoint/2010/main" val="21682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52500"/>
            <a:ext cx="8026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sv-SE" smtClean="0"/>
              <a:t>CONAE objectives for GBM: </a:t>
            </a:r>
            <a:endParaRPr lang="sv-SE" sz="1000" b="0"/>
          </a:p>
          <a:p>
            <a:pPr marL="0" indent="0">
              <a:lnSpc>
                <a:spcPct val="90000"/>
              </a:lnSpc>
              <a:buNone/>
            </a:pPr>
            <a:endParaRPr lang="sv-SE" sz="1000" b="0"/>
          </a:p>
          <a:p>
            <a:pPr>
              <a:lnSpc>
                <a:spcPct val="90000"/>
              </a:lnSpc>
            </a:pPr>
            <a:r>
              <a:rPr lang="sv-SE" b="0" smtClean="0"/>
              <a:t>Thematic driver: Forest biomass and change</a:t>
            </a:r>
            <a:endParaRPr lang="sv-SE" sz="1000" b="0" smtClean="0"/>
          </a:p>
          <a:p>
            <a:pPr marL="0" indent="0">
              <a:lnSpc>
                <a:spcPct val="90000"/>
              </a:lnSpc>
              <a:buNone/>
            </a:pPr>
            <a:endParaRPr lang="sv-SE" sz="1000" b="0" smtClean="0"/>
          </a:p>
          <a:p>
            <a:pPr>
              <a:lnSpc>
                <a:spcPct val="90000"/>
              </a:lnSpc>
            </a:pPr>
            <a:r>
              <a:rPr lang="sv-SE" b="0"/>
              <a:t>Building consistent time-series archives over key global forest regions</a:t>
            </a:r>
          </a:p>
          <a:p>
            <a:pPr lvl="1">
              <a:lnSpc>
                <a:spcPct val="90000"/>
              </a:lnSpc>
            </a:pPr>
            <a:endParaRPr lang="sv-SE" sz="1000"/>
          </a:p>
          <a:p>
            <a:pPr>
              <a:lnSpc>
                <a:spcPct val="90000"/>
              </a:lnSpc>
            </a:pPr>
            <a:r>
              <a:rPr lang="sv-SE" b="0" smtClean="0"/>
              <a:t>Supporting global </a:t>
            </a:r>
            <a:r>
              <a:rPr lang="sv-SE" b="0"/>
              <a:t>initiatives: </a:t>
            </a:r>
            <a:r>
              <a:rPr lang="sv-SE" b="0" smtClean="0"/>
              <a:t>GEO, UNFCCC REDD+</a:t>
            </a:r>
          </a:p>
          <a:p>
            <a:pPr lvl="1">
              <a:lnSpc>
                <a:spcPct val="90000"/>
              </a:lnSpc>
            </a:pPr>
            <a:r>
              <a:rPr lang="sv-SE" smtClean="0">
                <a:solidFill>
                  <a:srgbClr val="0066CC"/>
                </a:solidFill>
              </a:rPr>
              <a:t>GBM consistent with recommendations from CEOS Space Data Coordination Group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Repetitive annual observations over key forest regions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Dual season observations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Fine spatial resolution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At least dual polarisation</a:t>
            </a:r>
            <a:endParaRPr lang="sv-SE" sz="2000" b="0"/>
          </a:p>
          <a:p>
            <a:pPr lvl="1">
              <a:lnSpc>
                <a:spcPct val="90000"/>
              </a:lnSpc>
            </a:pPr>
            <a:endParaRPr lang="sv-SE" sz="1800" b="0" smtClean="0"/>
          </a:p>
          <a:p>
            <a:pPr lvl="1">
              <a:lnSpc>
                <a:spcPct val="90000"/>
              </a:lnSpc>
            </a:pPr>
            <a:endParaRPr lang="sv-SE"/>
          </a:p>
          <a:p>
            <a:pPr lvl="1">
              <a:lnSpc>
                <a:spcPct val="90000"/>
              </a:lnSpc>
            </a:pPr>
            <a:endParaRPr lang="sv-SE" b="0"/>
          </a:p>
          <a:p>
            <a:pPr>
              <a:lnSpc>
                <a:spcPct val="90000"/>
              </a:lnSpc>
            </a:pPr>
            <a:endParaRPr lang="sv-SE" b="0" smtClean="0"/>
          </a:p>
          <a:p>
            <a:pPr marL="0" indent="0">
              <a:lnSpc>
                <a:spcPct val="90000"/>
              </a:lnSpc>
              <a:buNone/>
            </a:pPr>
            <a:r>
              <a:rPr lang="sv-SE" b="0" smtClean="0"/>
              <a:t>    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291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br>
              <a:rPr lang="en-GB" altLang="es-AR" sz="2400" smtClean="0"/>
            </a:br>
            <a:r>
              <a:rPr lang="en-GB" altLang="es-AR" sz="1600" smtClean="0"/>
              <a:t/>
            </a:r>
            <a:br>
              <a:rPr lang="en-GB" altLang="es-AR" sz="1600" smtClean="0"/>
            </a:br>
            <a:r>
              <a:rPr lang="en-GB" altLang="es-AR" sz="1600"/>
              <a:t/>
            </a:r>
            <a:br>
              <a:rPr lang="en-GB" altLang="es-AR" sz="1600"/>
            </a:br>
            <a:r>
              <a:rPr lang="en-GB" altLang="es-AR" sz="2200"/>
              <a:t>Observation modes and beams used for the GBM</a:t>
            </a:r>
            <a:endParaRPr lang="en-GB" altLang="es-AR" sz="22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4165596"/>
            <a:ext cx="8775700" cy="9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i="1">
                <a:solidFill>
                  <a:srgbClr val="008000"/>
                </a:solidFill>
              </a:rPr>
              <a:t>TOPSAR Narrow Quad-polarisation  </a:t>
            </a:r>
            <a:r>
              <a:rPr lang="en-GB" sz="1800" i="1">
                <a:solidFill>
                  <a:srgbClr val="008000"/>
                </a:solidFill>
              </a:rPr>
              <a:t>[10m(rg) x 50m(az); 1-look@gr. range]</a:t>
            </a:r>
            <a:endParaRPr lang="en-GB" i="1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i="1">
                <a:solidFill>
                  <a:srgbClr val="000000"/>
                </a:solidFill>
              </a:rPr>
              <a:t>Both beam combinations (A&amp;B) required for gap-free coverage</a:t>
            </a:r>
            <a:endParaRPr lang="en-GB" sz="800" i="1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800" i="1">
                <a:solidFill>
                  <a:srgbClr val="000000"/>
                </a:solidFill>
              </a:rPr>
              <a:t>			</a:t>
            </a:r>
          </a:p>
          <a:p>
            <a:pPr marL="0" indent="0">
              <a:buFontTx/>
              <a:buNone/>
            </a:pPr>
            <a:r>
              <a:rPr lang="en-GB" sz="800" i="1">
                <a:solidFill>
                  <a:srgbClr val="000000"/>
                </a:solidFill>
              </a:rPr>
              <a:t>		</a:t>
            </a:r>
            <a:r>
              <a:rPr lang="en-GB" sz="1800" i="1">
                <a:solidFill>
                  <a:srgbClr val="008000"/>
                </a:solidFill>
              </a:rPr>
              <a:t>17.6° ~ 27.3° </a:t>
            </a:r>
            <a:r>
              <a:rPr lang="en-GB" sz="1800" i="1">
                <a:solidFill>
                  <a:srgbClr val="000000"/>
                </a:solidFill>
              </a:rPr>
              <a:t>inc. angle (SQP beams 1-5)</a:t>
            </a:r>
            <a:endParaRPr lang="en-GB" sz="1000" i="1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GB" sz="1000" i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000" i="1">
                <a:solidFill>
                  <a:srgbClr val="000000"/>
                </a:solidFill>
              </a:rPr>
              <a:t>	</a:t>
            </a:r>
            <a:r>
              <a:rPr lang="en-GB" sz="800" i="1">
                <a:solidFill>
                  <a:srgbClr val="000000"/>
                </a:solidFill>
              </a:rPr>
              <a:t>	</a:t>
            </a:r>
            <a:r>
              <a:rPr lang="en-GB" sz="1800" i="1">
                <a:solidFill>
                  <a:srgbClr val="008000"/>
                </a:solidFill>
              </a:rPr>
              <a:t>27.2° ~ 36.6° </a:t>
            </a:r>
            <a:r>
              <a:rPr lang="en-GB" sz="1800" i="1">
                <a:solidFill>
                  <a:srgbClr val="000000"/>
                </a:solidFill>
              </a:rPr>
              <a:t>inc. angle (SQP beams 6-10)</a:t>
            </a:r>
          </a:p>
          <a:p>
            <a:pPr marL="0" indent="0">
              <a:buFontTx/>
              <a:buNone/>
            </a:pPr>
            <a:r>
              <a:rPr lang="en-GB" sz="1800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7" descr="Screen Shot 2014-09-23 at 21.1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1" y="5029200"/>
            <a:ext cx="1005099" cy="91473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8300" y="1676396"/>
            <a:ext cx="8813800" cy="22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i="1" smtClean="0">
                <a:solidFill>
                  <a:schemeClr val="accent2"/>
                </a:solidFill>
              </a:rPr>
              <a:t>Stripmap Dual polarisation  </a:t>
            </a:r>
            <a:r>
              <a:rPr lang="en-GB" sz="1800" i="1" smtClean="0">
                <a:solidFill>
                  <a:schemeClr val="accent2"/>
                </a:solidFill>
              </a:rPr>
              <a:t>[10m(rg)</a:t>
            </a:r>
            <a:r>
              <a:rPr lang="en-GB" sz="2800" i="1" baseline="-25000">
                <a:solidFill>
                  <a:schemeClr val="accent2"/>
                </a:solidFill>
              </a:rPr>
              <a:t> </a:t>
            </a:r>
            <a:r>
              <a:rPr lang="en-GB" sz="1800" i="1" smtClean="0">
                <a:solidFill>
                  <a:schemeClr val="accent2"/>
                </a:solidFill>
              </a:rPr>
              <a:t>x 5m(az); 1-look@gr. range</a:t>
            </a:r>
            <a:r>
              <a:rPr lang="en-GB" sz="1600" i="1" smtClean="0">
                <a:solidFill>
                  <a:schemeClr val="accent2"/>
                </a:solidFill>
              </a:rPr>
              <a:t>]</a:t>
            </a:r>
          </a:p>
          <a:p>
            <a:pPr marL="0" indent="0">
              <a:buFontTx/>
              <a:buNone/>
            </a:pPr>
            <a:r>
              <a:rPr lang="en-GB" sz="1800" i="1">
                <a:solidFill>
                  <a:srgbClr val="000000"/>
                </a:solidFill>
              </a:rPr>
              <a:t>3 beams required for regional gap-free coverage</a:t>
            </a:r>
            <a:endParaRPr lang="en-GB" sz="800" i="1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800" i="1">
                <a:solidFill>
                  <a:srgbClr val="000000"/>
                </a:solidFill>
              </a:rPr>
              <a:t>			</a:t>
            </a:r>
          </a:p>
          <a:p>
            <a:pPr marL="0" indent="0">
              <a:buFontTx/>
              <a:buNone/>
            </a:pPr>
            <a:r>
              <a:rPr lang="en-GB" sz="800" i="1">
                <a:solidFill>
                  <a:srgbClr val="000000"/>
                </a:solidFill>
              </a:rPr>
              <a:t>		</a:t>
            </a:r>
            <a:r>
              <a:rPr lang="en-GB" sz="1800" i="1">
                <a:solidFill>
                  <a:schemeClr val="accent2"/>
                </a:solidFill>
              </a:rPr>
              <a:t>33.7° ~ 38.3° </a:t>
            </a:r>
            <a:r>
              <a:rPr lang="en-GB" sz="1800" i="1">
                <a:solidFill>
                  <a:srgbClr val="000000"/>
                </a:solidFill>
              </a:rPr>
              <a:t>inc. angle</a:t>
            </a:r>
            <a:endParaRPr lang="en-GB" sz="1000" i="1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GB" sz="1000" i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800" i="1">
                <a:solidFill>
                  <a:srgbClr val="000000"/>
                </a:solidFill>
              </a:rPr>
              <a:t>		</a:t>
            </a:r>
            <a:r>
              <a:rPr lang="en-GB" sz="1800" i="1">
                <a:solidFill>
                  <a:schemeClr val="accent2"/>
                </a:solidFill>
              </a:rPr>
              <a:t>38.2° ~ 41.3° </a:t>
            </a:r>
            <a:r>
              <a:rPr lang="en-GB" sz="1800" i="1">
                <a:solidFill>
                  <a:srgbClr val="000000"/>
                </a:solidFill>
              </a:rPr>
              <a:t>inc. angle</a:t>
            </a:r>
            <a:endParaRPr lang="en-GB" sz="1000" i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000" i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000" i="1">
                <a:solidFill>
                  <a:srgbClr val="000000"/>
                </a:solidFill>
              </a:rPr>
              <a:t>		</a:t>
            </a:r>
            <a:r>
              <a:rPr lang="en-GB" sz="1800" i="1">
                <a:solidFill>
                  <a:schemeClr val="accent2"/>
                </a:solidFill>
              </a:rPr>
              <a:t>41.2° ~ 44.6° </a:t>
            </a:r>
            <a:r>
              <a:rPr lang="en-GB" sz="1800" i="1">
                <a:solidFill>
                  <a:srgbClr val="000000"/>
                </a:solidFill>
              </a:rPr>
              <a:t>inc. angle</a:t>
            </a:r>
          </a:p>
        </p:txBody>
      </p:sp>
      <p:pic>
        <p:nvPicPr>
          <p:cNvPr id="11" name="Picture 10" descr="Screen Shot 2014-09-23 at 21.1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2522254"/>
            <a:ext cx="938990" cy="14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1054100"/>
            <a:ext cx="9042400" cy="9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/>
              <a:t>Annual observations in </a:t>
            </a:r>
            <a:r>
              <a:rPr lang="en-GB" sz="1800">
                <a:solidFill>
                  <a:schemeClr val="accent2"/>
                </a:solidFill>
              </a:rPr>
              <a:t>Stripmap Dual-pol </a:t>
            </a:r>
            <a:r>
              <a:rPr lang="en-GB" sz="1800"/>
              <a:t>(SDP) mode (3 beams)</a:t>
            </a:r>
            <a:endParaRPr lang="en-GB" sz="500"/>
          </a:p>
          <a:p>
            <a:endParaRPr lang="en-GB" sz="500"/>
          </a:p>
          <a:p>
            <a:r>
              <a:rPr lang="en-GB" sz="1800"/>
              <a:t>Annual observations in </a:t>
            </a:r>
            <a:r>
              <a:rPr lang="en-GB" sz="1800">
                <a:solidFill>
                  <a:srgbClr val="008000"/>
                </a:solidFill>
              </a:rPr>
              <a:t>TOPSAR Narrow Quad-pol </a:t>
            </a:r>
            <a:r>
              <a:rPr lang="en-GB" sz="1800"/>
              <a:t>(TNQP) mode (2 beams)</a:t>
            </a:r>
          </a:p>
          <a:p>
            <a:pPr marL="0" indent="0">
              <a:buFontTx/>
              <a:buNone/>
            </a:pPr>
            <a:endParaRPr lang="en-US" sz="18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sz="1800" b="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" name="Picture 1" descr="GBM TNQP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42922"/>
            <a:ext cx="8839200" cy="39069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0200" y="5676900"/>
            <a:ext cx="8381999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>
                <a:solidFill>
                  <a:schemeClr val="bg1"/>
                </a:solidFill>
              </a:rPr>
              <a:t>Central &amp; S America SDP+TNQP                  Africa   SDP+TNQP</a:t>
            </a:r>
          </a:p>
        </p:txBody>
      </p:sp>
    </p:spTree>
    <p:extLst>
      <p:ext uri="{BB962C8B-B14F-4D97-AF65-F5344CB8AC3E}">
        <p14:creationId xmlns:p14="http://schemas.microsoft.com/office/powerpoint/2010/main" val="12713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pic>
        <p:nvPicPr>
          <p:cNvPr id="11" name="Picture 10" descr="GBM TNQ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37302"/>
            <a:ext cx="8839200" cy="3912874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5600" y="5676900"/>
            <a:ext cx="8521699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>
                <a:solidFill>
                  <a:schemeClr val="bg1"/>
                </a:solidFill>
              </a:rPr>
              <a:t> SE-Asia &amp; Oceania  SDP+TNQP               South Asia  TNQP + SDP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8900" y="1054100"/>
            <a:ext cx="9042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smtClean="0"/>
              <a:t>Annual observations in </a:t>
            </a:r>
            <a:r>
              <a:rPr lang="en-GB" sz="1800" smtClean="0">
                <a:solidFill>
                  <a:schemeClr val="accent2"/>
                </a:solidFill>
              </a:rPr>
              <a:t>Stripmap Dual-pol </a:t>
            </a:r>
            <a:r>
              <a:rPr lang="en-GB" sz="1800" smtClean="0"/>
              <a:t>(SDP) mode (3 beams)</a:t>
            </a:r>
            <a:endParaRPr lang="en-GB" sz="500" smtClean="0"/>
          </a:p>
          <a:p>
            <a:endParaRPr lang="en-GB" sz="500" smtClean="0"/>
          </a:p>
          <a:p>
            <a:r>
              <a:rPr lang="en-GB" sz="1800"/>
              <a:t>Annual observations in </a:t>
            </a:r>
            <a:r>
              <a:rPr lang="en-GB" sz="1800">
                <a:solidFill>
                  <a:srgbClr val="008000"/>
                </a:solidFill>
              </a:rPr>
              <a:t>TOPSAR Narrow Quad-pol </a:t>
            </a:r>
            <a:r>
              <a:rPr lang="en-GB" sz="1800"/>
              <a:t>(TNQP) mode (2 beams)</a:t>
            </a:r>
          </a:p>
          <a:p>
            <a:pPr marL="0" indent="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b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0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pic>
        <p:nvPicPr>
          <p:cNvPr id="7" name="Picture 6" descr="GBM TNQP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35200"/>
            <a:ext cx="8821193" cy="39116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2900" y="5664200"/>
            <a:ext cx="8521699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         Australia </a:t>
            </a:r>
            <a:r>
              <a:rPr lang="en-GB">
                <a:solidFill>
                  <a:schemeClr val="bg1"/>
                </a:solidFill>
              </a:rPr>
              <a:t>TNQP + SDP                          S</a:t>
            </a:r>
            <a:r>
              <a:rPr lang="en-GB" smtClean="0">
                <a:solidFill>
                  <a:schemeClr val="bg1"/>
                </a:solidFill>
              </a:rPr>
              <a:t>iberia </a:t>
            </a:r>
            <a:r>
              <a:rPr lang="en-GB">
                <a:solidFill>
                  <a:schemeClr val="bg1"/>
                </a:solidFill>
              </a:rPr>
              <a:t>TNQP + SDP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8900" y="1054100"/>
            <a:ext cx="9042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/>
              <a:t>Annual observations in </a:t>
            </a:r>
            <a:r>
              <a:rPr lang="en-GB" sz="1800">
                <a:solidFill>
                  <a:schemeClr val="accent2"/>
                </a:solidFill>
              </a:rPr>
              <a:t>Stripmap Dual-pol </a:t>
            </a:r>
            <a:r>
              <a:rPr lang="en-GB" sz="1800"/>
              <a:t>(SDP) mode (3 beams)</a:t>
            </a:r>
            <a:endParaRPr lang="en-GB" sz="500"/>
          </a:p>
          <a:p>
            <a:endParaRPr lang="en-GB" sz="500"/>
          </a:p>
          <a:p>
            <a:r>
              <a:rPr lang="en-GB" sz="1800"/>
              <a:t>Annual observations in </a:t>
            </a:r>
            <a:r>
              <a:rPr lang="en-GB" sz="1800">
                <a:solidFill>
                  <a:srgbClr val="008000"/>
                </a:solidFill>
              </a:rPr>
              <a:t>TOPSAR Narrow Quad-pol </a:t>
            </a:r>
            <a:r>
              <a:rPr lang="en-GB" sz="1800"/>
              <a:t>(TNQP) mode (2 beams)</a:t>
            </a:r>
          </a:p>
          <a:p>
            <a:pPr marL="0" indent="0">
              <a:buFontTx/>
              <a:buNone/>
            </a:pPr>
            <a:endParaRPr lang="en-US" sz="18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sz="1800" b="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21834" y="5245096"/>
            <a:ext cx="3920066" cy="9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b="0" i="1" smtClean="0">
                <a:solidFill>
                  <a:srgbClr val="000000"/>
                </a:solidFill>
              </a:rPr>
              <a:t>Stripmap Dual-pol         </a:t>
            </a:r>
            <a:endParaRPr lang="en-GB" sz="800" i="1" smtClean="0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endParaRPr lang="en-GB" sz="800" b="0" i="1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800" b="0" i="1">
                <a:solidFill>
                  <a:srgbClr val="000000"/>
                </a:solidFill>
              </a:rPr>
              <a:t>	</a:t>
            </a:r>
            <a:r>
              <a:rPr lang="en-GB" sz="1800" b="0" i="1">
                <a:solidFill>
                  <a:srgbClr val="000000"/>
                </a:solidFill>
              </a:rPr>
              <a:t>TOPSAR Narrow Quad-pol</a:t>
            </a:r>
          </a:p>
        </p:txBody>
      </p:sp>
      <p:pic>
        <p:nvPicPr>
          <p:cNvPr id="8" name="Picture 7" descr="Screen Shot 2014-09-23 at 21.1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5778500"/>
            <a:ext cx="652397" cy="635000"/>
          </a:xfrm>
          <a:prstGeom prst="rect">
            <a:avLst/>
          </a:prstGeom>
        </p:spPr>
      </p:pic>
      <p:pic>
        <p:nvPicPr>
          <p:cNvPr id="9" name="Picture 8" descr="Screen Shot 2014-09-23 at 21.1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290854"/>
            <a:ext cx="652397" cy="982945"/>
          </a:xfrm>
          <a:prstGeom prst="rect">
            <a:avLst/>
          </a:prstGeom>
        </p:spPr>
      </p:pic>
      <p:pic>
        <p:nvPicPr>
          <p:cNvPr id="2" name="Picture 1" descr="Screen Shot 2014-09-27 at 18.1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4" y="968462"/>
            <a:ext cx="8653672" cy="4149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1501" y="5413345"/>
            <a:ext cx="362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en-GB" i="1">
                <a:solidFill>
                  <a:srgbClr val="000000"/>
                </a:solidFill>
              </a:rPr>
              <a:t>Epoch 1: </a:t>
            </a:r>
            <a:r>
              <a:rPr lang="en-GB" i="1">
                <a:solidFill>
                  <a:srgbClr val="AD140B"/>
                </a:solidFill>
              </a:rPr>
              <a:t>SAO-1A </a:t>
            </a:r>
          </a:p>
          <a:p>
            <a:pPr marL="0" indent="0">
              <a:buFontTx/>
              <a:buNone/>
            </a:pPr>
            <a:r>
              <a:rPr lang="en-GB" i="1">
                <a:solidFill>
                  <a:srgbClr val="000000"/>
                </a:solidFill>
              </a:rPr>
              <a:t>Epoch 2: </a:t>
            </a:r>
            <a:r>
              <a:rPr lang="en-GB" i="1">
                <a:solidFill>
                  <a:srgbClr val="AD140B"/>
                </a:solidFill>
              </a:rPr>
              <a:t>SAO-1A = SAO-1B</a:t>
            </a:r>
          </a:p>
        </p:txBody>
      </p:sp>
    </p:spTree>
    <p:extLst>
      <p:ext uri="{BB962C8B-B14F-4D97-AF65-F5344CB8AC3E}">
        <p14:creationId xmlns:p14="http://schemas.microsoft.com/office/powerpoint/2010/main" val="933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4: Global Background Mission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1244600"/>
            <a:ext cx="9017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mtClean="0">
                <a:solidFill>
                  <a:srgbClr val="0066CC"/>
                </a:solidFill>
              </a:rPr>
              <a:t>   </a:t>
            </a:r>
            <a:r>
              <a:rPr lang="en-US" b="0" smtClean="0">
                <a:solidFill>
                  <a:srgbClr val="0066CC"/>
                </a:solidFill>
              </a:rPr>
              <a:t>  Identical GBM plans </a:t>
            </a:r>
            <a:r>
              <a:rPr lang="en-US" b="0" smtClean="0"/>
              <a:t>for SAOCOM-1A and SAOCOM-1B                      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0"/>
              <a:t>     </a:t>
            </a:r>
            <a:r>
              <a:rPr lang="en-US" b="0" smtClean="0"/>
              <a:t>during Epoch 2 yield:</a:t>
            </a:r>
            <a:endParaRPr lang="en-US" sz="800" b="0" smtClean="0"/>
          </a:p>
          <a:p>
            <a:pPr marL="0" indent="0">
              <a:lnSpc>
                <a:spcPct val="110000"/>
              </a:lnSpc>
              <a:buNone/>
            </a:pPr>
            <a:endParaRPr lang="en-US" sz="800" b="0"/>
          </a:p>
          <a:p>
            <a:pPr lvl="1">
              <a:lnSpc>
                <a:spcPct val="110000"/>
              </a:lnSpc>
            </a:pPr>
            <a:r>
              <a:rPr lang="sv-SE"/>
              <a:t>Stripmap </a:t>
            </a:r>
            <a:r>
              <a:rPr lang="sv-SE">
                <a:solidFill>
                  <a:srgbClr val="0066CC"/>
                </a:solidFill>
              </a:rPr>
              <a:t>Dual-pol InSAR </a:t>
            </a:r>
            <a:r>
              <a:rPr lang="sv-SE"/>
              <a:t>coverage (</a:t>
            </a:r>
            <a:r>
              <a:rPr lang="sv-SE">
                <a:solidFill>
                  <a:srgbClr val="0066CC"/>
                </a:solidFill>
              </a:rPr>
              <a:t>8-day </a:t>
            </a:r>
            <a:r>
              <a:rPr lang="sv-SE"/>
              <a:t>baseline) over all               GBM regions on annual basis</a:t>
            </a:r>
            <a:endParaRPr lang="sv-SE" sz="800"/>
          </a:p>
          <a:p>
            <a:pPr marL="457200" lvl="1" indent="0">
              <a:lnSpc>
                <a:spcPct val="110000"/>
              </a:lnSpc>
              <a:buNone/>
            </a:pPr>
            <a:endParaRPr lang="sv-SE" sz="800"/>
          </a:p>
          <a:p>
            <a:pPr lvl="1">
              <a:lnSpc>
                <a:spcPct val="110000"/>
              </a:lnSpc>
            </a:pPr>
            <a:r>
              <a:rPr lang="sv-SE"/>
              <a:t>Full GBM scenario: "Sampled" 8-day </a:t>
            </a:r>
            <a:r>
              <a:rPr lang="sv-SE">
                <a:solidFill>
                  <a:srgbClr val="0066CC"/>
                </a:solidFill>
              </a:rPr>
              <a:t>Pol-InSAR </a:t>
            </a:r>
            <a:r>
              <a:rPr lang="sv-SE"/>
              <a:t>coverage over all  GBM regions on annual basis (TNQP mode InSAR available "on opportunity" only)</a:t>
            </a:r>
            <a:endParaRPr lang="sv-SE" sz="800"/>
          </a:p>
          <a:p>
            <a:pPr marL="457200" lvl="1" indent="0">
              <a:lnSpc>
                <a:spcPct val="110000"/>
              </a:lnSpc>
              <a:buNone/>
            </a:pPr>
            <a:endParaRPr lang="sv-SE" sz="800"/>
          </a:p>
          <a:p>
            <a:pPr lvl="1">
              <a:lnSpc>
                <a:spcPct val="110000"/>
              </a:lnSpc>
            </a:pPr>
            <a:r>
              <a:rPr lang="sv-SE"/>
              <a:t>Identical plans also </a:t>
            </a:r>
            <a:r>
              <a:rPr lang="sv-SE">
                <a:solidFill>
                  <a:srgbClr val="0066CC"/>
                </a:solidFill>
              </a:rPr>
              <a:t>reduce impact of failed acquisitions </a:t>
            </a:r>
            <a:r>
              <a:rPr lang="sv-SE"/>
              <a:t>by provision of an “automatic gap-filling” capacity.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6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s-AR" sz="2400"/>
              <a:t>Summary</a:t>
            </a:r>
            <a:endParaRPr lang="en-GB" altLang="es-AR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1200" y="917374"/>
            <a:ext cx="8026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200" b="0" smtClean="0"/>
              <a:t>An Integrated Mission Acquisition Strategy </a:t>
            </a:r>
            <a:r>
              <a:rPr lang="sv-SE" sz="2200" b="0"/>
              <a:t>(IMAS) has been developed for </a:t>
            </a:r>
            <a:r>
              <a:rPr lang="sv-SE" sz="2200" b="0" smtClean="0"/>
              <a:t>SAOCOM-1A and 1B. </a:t>
            </a:r>
            <a:endParaRPr lang="sv-SE" sz="1000" b="0" smtClean="0"/>
          </a:p>
          <a:p>
            <a:pPr marL="457200" lvl="1" indent="0">
              <a:buNone/>
            </a:pPr>
            <a:endParaRPr lang="sv-SE" sz="1000" b="0" smtClean="0"/>
          </a:p>
          <a:p>
            <a:r>
              <a:rPr lang="sv-SE" sz="2200" b="0"/>
              <a:t>Comprises 5 components which fully respond to the Mission objectives of SAOCOM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b="0" dirty="0"/>
              <a:t>Argentina </a:t>
            </a:r>
            <a:r>
              <a:rPr lang="en-GB" sz="2200" b="0"/>
              <a:t>National Acquisition Plan</a:t>
            </a:r>
            <a:endParaRPr lang="en-US" sz="2200" b="0" dirty="0"/>
          </a:p>
          <a:p>
            <a:pPr marL="857250" lvl="1" indent="-457200">
              <a:buFont typeface="+mj-lt"/>
              <a:buAutoNum type="arabicPeriod"/>
            </a:pPr>
            <a:r>
              <a:rPr lang="en-GB" sz="2200" b="0" dirty="0"/>
              <a:t>Sensor Calibration</a:t>
            </a:r>
            <a:endParaRPr lang="en-US" sz="2200" b="0" dirty="0"/>
          </a:p>
          <a:p>
            <a:pPr marL="857250" lvl="1" indent="-457200">
              <a:buFont typeface="+mj-lt"/>
              <a:buAutoNum type="arabicPeriod"/>
            </a:pPr>
            <a:r>
              <a:rPr lang="en-GB" sz="2200" b="0" dirty="0"/>
              <a:t>SIASGE</a:t>
            </a:r>
            <a:endParaRPr lang="en-US" sz="2200" b="0" dirty="0"/>
          </a:p>
          <a:p>
            <a:pPr marL="857250" lvl="1" indent="-457200">
              <a:buFont typeface="+mj-lt"/>
              <a:buAutoNum type="arabicPeriod"/>
            </a:pPr>
            <a:r>
              <a:rPr lang="en-GB" sz="2200" b="0" dirty="0"/>
              <a:t>Global Background Mission</a:t>
            </a:r>
            <a:endParaRPr lang="en-US" sz="2200" b="0" dirty="0"/>
          </a:p>
          <a:p>
            <a:pPr marL="857250" lvl="1" indent="-457200">
              <a:buFont typeface="+mj-lt"/>
              <a:buAutoNum type="arabicPeriod"/>
            </a:pPr>
            <a:r>
              <a:rPr lang="en-GB" sz="2200" b="0" dirty="0"/>
              <a:t>Other applications</a:t>
            </a:r>
            <a:endParaRPr lang="sv-SE" sz="1000" b="0"/>
          </a:p>
          <a:p>
            <a:pPr marL="0" indent="0">
              <a:buNone/>
            </a:pPr>
            <a:endParaRPr lang="sv-SE" sz="1000" b="0"/>
          </a:p>
          <a:p>
            <a:pPr marL="342900" lvl="1" indent="-342900">
              <a:buFontTx/>
              <a:buChar char="•"/>
            </a:pPr>
            <a:r>
              <a:rPr lang="en-GB" sz="2200" b="0" dirty="0"/>
              <a:t>Global Background Mission compliant with SDCG recommendations</a:t>
            </a:r>
            <a:endParaRPr lang="en-GB" sz="1000" b="0" dirty="0"/>
          </a:p>
          <a:p>
            <a:pPr marL="342900" lvl="1" indent="-342900">
              <a:buFontTx/>
              <a:buChar char="•"/>
            </a:pPr>
            <a:endParaRPr lang="en-US" sz="1000" b="0" dirty="0"/>
          </a:p>
          <a:p>
            <a:r>
              <a:rPr lang="sv-SE" sz="2200" b="0"/>
              <a:t>Final IMAS plan conflict-free and within capacity of mission resources</a:t>
            </a:r>
          </a:p>
          <a:p>
            <a:pPr marL="0" indent="0">
              <a:buNone/>
            </a:pPr>
            <a:endParaRPr lang="sv-SE" sz="2200" b="0"/>
          </a:p>
        </p:txBody>
      </p:sp>
    </p:spTree>
    <p:extLst>
      <p:ext uri="{BB962C8B-B14F-4D97-AF65-F5344CB8AC3E}">
        <p14:creationId xmlns:p14="http://schemas.microsoft.com/office/powerpoint/2010/main" val="376243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4200" y="1879600"/>
            <a:ext cx="8026400" cy="44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v-SE" sz="4000" b="0"/>
              <a:t>Gracias</a:t>
            </a:r>
          </a:p>
          <a:p>
            <a:pPr marL="0" indent="0" algn="ctr">
              <a:buNone/>
            </a:pPr>
            <a:r>
              <a:rPr lang="sv-SE" sz="4000" b="0"/>
              <a:t>Takk</a:t>
            </a:r>
          </a:p>
          <a:p>
            <a:pPr marL="0" indent="0" algn="ctr">
              <a:buNone/>
            </a:pPr>
            <a:r>
              <a:rPr lang="sv-SE" sz="4000" b="0"/>
              <a:t>Thank you</a:t>
            </a:r>
          </a:p>
          <a:p>
            <a:pPr marL="0" indent="0" algn="ctr">
              <a:buNone/>
            </a:pPr>
            <a:endParaRPr lang="sv-SE" sz="4000" b="0" dirty="0"/>
          </a:p>
          <a:p>
            <a:pPr marL="0" indent="0" algn="ctr">
              <a:buNone/>
            </a:pP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97406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4200" y="1879600"/>
            <a:ext cx="8026400" cy="44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sv-SE" sz="4000" b="0"/>
          </a:p>
          <a:p>
            <a:pPr marL="0" indent="0" algn="ctr">
              <a:buNone/>
            </a:pPr>
            <a:r>
              <a:rPr lang="sv-SE" sz="4000" b="0"/>
              <a:t>Extra slides</a:t>
            </a:r>
          </a:p>
          <a:p>
            <a:pPr marL="0" indent="0" algn="ctr">
              <a:buNone/>
            </a:pPr>
            <a:endParaRPr lang="sv-SE" sz="4000" b="0" dirty="0"/>
          </a:p>
          <a:p>
            <a:pPr marL="0" indent="0" algn="ctr">
              <a:buNone/>
            </a:pP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8099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"/>
          <p:cNvSpPr>
            <a:spLocks noChangeArrowheads="1"/>
          </p:cNvSpPr>
          <p:nvPr/>
        </p:nvSpPr>
        <p:spPr bwMode="auto">
          <a:xfrm>
            <a:off x="1116013" y="222250"/>
            <a:ext cx="67579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" sz="2400" i="1" dirty="0" err="1">
                <a:solidFill>
                  <a:schemeClr val="tx2"/>
                </a:solidFill>
                <a:cs typeface="Arial" charset="0"/>
              </a:rPr>
              <a:t>Mission</a:t>
            </a:r>
            <a:r>
              <a:rPr lang="es-ES" sz="2400" i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s-ES" sz="2400" i="1" dirty="0" err="1">
                <a:solidFill>
                  <a:schemeClr val="tx2"/>
                </a:solidFill>
                <a:cs typeface="Arial" charset="0"/>
              </a:rPr>
              <a:t>Update</a:t>
            </a:r>
            <a:endParaRPr lang="es-ES" sz="1200" b="0" dirty="0">
              <a:solidFill>
                <a:schemeClr val="tx2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92138" y="619125"/>
            <a:ext cx="8424862" cy="5395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es-ES" sz="2200" b="0" dirty="0" err="1" smtClean="0">
              <a:cs typeface="Times New Roman" pitchFamily="18" charset="0"/>
            </a:endParaRP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s-ES" sz="2200" b="0" dirty="0" err="1" smtClean="0">
                <a:solidFill>
                  <a:srgbClr val="000000"/>
                </a:solidFill>
                <a:cs typeface="Times New Roman" pitchFamily="18" charset="0"/>
              </a:rPr>
              <a:t>Mission</a:t>
            </a:r>
            <a:r>
              <a:rPr lang="es-ES" sz="22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sz="2200" b="0" dirty="0" err="1" smtClean="0">
                <a:solidFill>
                  <a:srgbClr val="000000"/>
                </a:solidFill>
                <a:cs typeface="Times New Roman" pitchFamily="18" charset="0"/>
              </a:rPr>
              <a:t>Critical Design Review (</a:t>
            </a:r>
            <a:r>
              <a:rPr lang="en-US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M-CDR</a:t>
            </a:r>
            <a:r>
              <a:rPr lang="es-ES" sz="2200" b="0" dirty="0" err="1" smtClean="0">
                <a:solidFill>
                  <a:srgbClr val="000000"/>
                </a:solidFill>
                <a:cs typeface="Times New Roman" pitchFamily="18" charset="0"/>
              </a:rPr>
              <a:t>) in Nov. 2013</a:t>
            </a:r>
            <a:endParaRPr lang="es-AR" sz="22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Ä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Passed OK</a:t>
            </a: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sz="2200" b="0" dirty="0">
                <a:solidFill>
                  <a:srgbClr val="000000"/>
                </a:solidFill>
                <a:cs typeface="Times New Roman" pitchFamily="18" charset="0"/>
              </a:rPr>
              <a:t>Flight Segment Qualification </a:t>
            </a:r>
            <a:r>
              <a:rPr lang="en-US" sz="2200" b="0" dirty="0">
                <a:cs typeface="Times New Roman" pitchFamily="18" charset="0"/>
              </a:rPr>
              <a:t>Review Step 1: April 2014</a:t>
            </a: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sz="2200" b="0" dirty="0">
                <a:cs typeface="Times New Roman" pitchFamily="18" charset="0"/>
              </a:rPr>
              <a:t>SAR Protoflight Model: March 2015</a:t>
            </a: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sz="2200" b="0" dirty="0">
                <a:cs typeface="Times New Roman" pitchFamily="18" charset="0"/>
              </a:rPr>
              <a:t>Flight Segment Qualification Review Step 2: May 2015</a:t>
            </a: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sz="2200" b="0" dirty="0">
                <a:cs typeface="Times New Roman" pitchFamily="18" charset="0"/>
              </a:rPr>
              <a:t>Ground Segment Qualification Review: Sept. 2015</a:t>
            </a: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sz="2200" b="0" dirty="0">
                <a:cs typeface="Times New Roman" pitchFamily="18" charset="0"/>
              </a:rPr>
              <a:t>Launch Readiness Review: Nov. 2015</a:t>
            </a:r>
            <a:endParaRPr lang="es-AR" sz="2200" b="0" dirty="0">
              <a:cs typeface="Times New Roman" pitchFamily="18" charset="0"/>
            </a:endParaRPr>
          </a:p>
          <a:p>
            <a:pPr marL="352425" indent="-352425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s-AR" sz="2200" b="0" dirty="0">
                <a:cs typeface="Times New Roman" pitchFamily="18" charset="0"/>
              </a:rPr>
              <a:t>Launch schedule: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Ä"/>
              <a:defRPr/>
            </a:pPr>
            <a:r>
              <a:rPr lang="es-AR" sz="2200" dirty="0">
                <a:cs typeface="Times New Roman" pitchFamily="18" charset="0"/>
              </a:rPr>
              <a:t>SAOCOM 1A: </a:t>
            </a:r>
            <a:r>
              <a:rPr lang="es-AR" sz="2200" dirty="0" smtClean="0">
                <a:cs typeface="Times New Roman" pitchFamily="18" charset="0"/>
              </a:rPr>
              <a:t>2015</a:t>
            </a:r>
            <a:endParaRPr lang="es-AR" sz="2200" dirty="0">
              <a:cs typeface="Times New Roman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Ä"/>
              <a:defRPr/>
            </a:pPr>
            <a:r>
              <a:rPr lang="es-AR" sz="2200" dirty="0">
                <a:cs typeface="Times New Roman" pitchFamily="18" charset="0"/>
              </a:rPr>
              <a:t>SAOCOM 1B: </a:t>
            </a:r>
            <a:r>
              <a:rPr lang="es-AR" sz="2200" dirty="0" smtClean="0">
                <a:cs typeface="Times New Roman" pitchFamily="18" charset="0"/>
              </a:rPr>
              <a:t>2016</a:t>
            </a:r>
            <a:endParaRPr lang="en-US" sz="2200" dirty="0"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endParaRPr lang="es-ES" sz="1000" b="0" dirty="0" err="1"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5" y="3576902"/>
            <a:ext cx="956045" cy="3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2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2: Sensor Calibration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54100"/>
            <a:ext cx="83058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mtClean="0"/>
              <a:t>CAL/VAL</a:t>
            </a:r>
            <a:endParaRPr lang="en-GB" sz="1000" smtClean="0"/>
          </a:p>
          <a:p>
            <a:pPr marL="0" indent="0">
              <a:buNone/>
            </a:pPr>
            <a:endParaRPr lang="en-US" sz="1000" smtClean="0"/>
          </a:p>
          <a:p>
            <a:r>
              <a:rPr lang="sv-SE" b="0" smtClean="0"/>
              <a:t>Acquisition plans for External Calibration developed for SAOCOM-1A and SAOCOM-1B</a:t>
            </a:r>
          </a:p>
          <a:p>
            <a:pPr lvl="1"/>
            <a:r>
              <a:rPr lang="sv-SE"/>
              <a:t>Commissioning phase and Operational </a:t>
            </a:r>
            <a:r>
              <a:rPr lang="sv-SE" smtClean="0"/>
              <a:t>phases</a:t>
            </a:r>
          </a:p>
          <a:p>
            <a:pPr lvl="1"/>
            <a:r>
              <a:rPr lang="sv-SE" b="0" smtClean="0"/>
              <a:t>Argentina: Corner Reflectors and transponders</a:t>
            </a:r>
          </a:p>
          <a:p>
            <a:pPr lvl="1"/>
            <a:r>
              <a:rPr lang="sv-SE" b="0" smtClean="0"/>
              <a:t>Amazon and Congo basins: antenna pattern and pointing</a:t>
            </a:r>
            <a:endParaRPr lang="sv-SE" sz="1000" b="0" smtClean="0"/>
          </a:p>
          <a:p>
            <a:pPr lvl="1"/>
            <a:endParaRPr lang="sv-SE" sz="1000" b="0" smtClean="0"/>
          </a:p>
          <a:p>
            <a:r>
              <a:rPr lang="sv-SE" b="0" u="sng" smtClean="0"/>
              <a:t>Operational phase</a:t>
            </a:r>
            <a:r>
              <a:rPr lang="sv-SE" b="0" smtClean="0"/>
              <a:t> CAL/VAL acquisition plans have been developed in synchrony with the Argentina National Acquisition Plan (IMAS 1) and the Global Background Mission (IMAS 4) with </a:t>
            </a:r>
            <a:r>
              <a:rPr lang="sv-SE" b="0" u="sng" smtClean="0"/>
              <a:t>no conflicts </a:t>
            </a:r>
            <a:r>
              <a:rPr lang="sv-SE" b="0" smtClean="0"/>
              <a:t>resulting.</a:t>
            </a:r>
          </a:p>
          <a:p>
            <a:endParaRPr lang="sv-SE" b="0"/>
          </a:p>
        </p:txBody>
      </p:sp>
    </p:spTree>
    <p:extLst>
      <p:ext uri="{BB962C8B-B14F-4D97-AF65-F5344CB8AC3E}">
        <p14:creationId xmlns:p14="http://schemas.microsoft.com/office/powerpoint/2010/main" val="133672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3: SIASGE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44600"/>
            <a:ext cx="8229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dirty="0" smtClean="0"/>
              <a:t>SIASGE</a:t>
            </a:r>
            <a:endParaRPr lang="en-GB" sz="1000" dirty="0" smtClean="0"/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sv-SE" b="0" dirty="0" smtClean="0">
                <a:solidFill>
                  <a:srgbClr val="000000"/>
                </a:solidFill>
              </a:rPr>
              <a:t>Acquisition requests from the Italian Space Agency (ASI) </a:t>
            </a:r>
            <a:r>
              <a:rPr lang="sv-SE" b="0" dirty="0">
                <a:solidFill>
                  <a:srgbClr val="000000"/>
                </a:solidFill>
              </a:rPr>
              <a:t>within the framework of </a:t>
            </a:r>
            <a:r>
              <a:rPr lang="sv-SE" b="0" dirty="0" smtClean="0">
                <a:solidFill>
                  <a:srgbClr val="000000"/>
                </a:solidFill>
              </a:rPr>
              <a:t>SIASGE to be incorporated into IMAS.</a:t>
            </a:r>
            <a:endParaRPr lang="sv-SE" sz="1000" b="0" dirty="0">
              <a:solidFill>
                <a:srgbClr val="000000"/>
              </a:solidFill>
            </a:endParaRPr>
          </a:p>
          <a:p>
            <a:endParaRPr lang="sv-SE" sz="1000" b="0" dirty="0" smtClean="0"/>
          </a:p>
          <a:p>
            <a:r>
              <a:rPr lang="sv-SE" b="0" dirty="0">
                <a:solidFill>
                  <a:srgbClr val="000000"/>
                </a:solidFill>
              </a:rPr>
              <a:t>SIASGE: Italo-Argentine Satellite System for Social benefit, Emergency management and Economic development</a:t>
            </a:r>
          </a:p>
          <a:p>
            <a:endParaRPr lang="sv-SE" sz="10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397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IMAS 5: Other Applications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0300"/>
            <a:ext cx="82677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mtClean="0">
                <a:solidFill>
                  <a:srgbClr val="000000"/>
                </a:solidFill>
              </a:rPr>
              <a:t>SMAP – </a:t>
            </a:r>
            <a:r>
              <a:rPr lang="sv-SE" smtClean="0">
                <a:solidFill>
                  <a:srgbClr val="000000"/>
                </a:solidFill>
              </a:rPr>
              <a:t>Soil Moisture Active and Passive mission</a:t>
            </a:r>
            <a:endParaRPr lang="en-GB" sz="1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sv-SE" b="0">
                <a:solidFill>
                  <a:srgbClr val="000000"/>
                </a:solidFill>
              </a:rPr>
              <a:t>Observations planned in support of the </a:t>
            </a:r>
            <a:r>
              <a:rPr lang="sv-SE" b="0" smtClean="0">
                <a:solidFill>
                  <a:srgbClr val="000000"/>
                </a:solidFill>
              </a:rPr>
              <a:t>US/NASA SMAP mission to accommodate SAOCOM-SMAP intercalibration and joint research.</a:t>
            </a:r>
          </a:p>
          <a:p>
            <a:r>
              <a:rPr lang="sv-SE" b="0">
                <a:solidFill>
                  <a:srgbClr val="000000"/>
                </a:solidFill>
              </a:rPr>
              <a:t>SAOCOM beam mode: TWQP ( = Pampas Soil Moisture)</a:t>
            </a:r>
            <a:endParaRPr lang="sv-SE" sz="1500" b="0">
              <a:solidFill>
                <a:srgbClr val="000000"/>
              </a:solidFill>
            </a:endParaRPr>
          </a:p>
          <a:p>
            <a:r>
              <a:rPr lang="sv-SE" b="0" smtClean="0">
                <a:solidFill>
                  <a:srgbClr val="000000"/>
                </a:solidFill>
              </a:rPr>
              <a:t>19 SMAP calibration sites [</a:t>
            </a:r>
            <a:r>
              <a:rPr lang="sv-SE" b="0">
                <a:solidFill>
                  <a:srgbClr val="000000"/>
                </a:solidFill>
              </a:rPr>
              <a:t>1°x 1</a:t>
            </a:r>
            <a:r>
              <a:rPr lang="sv-SE" b="0" smtClean="0">
                <a:solidFill>
                  <a:srgbClr val="000000"/>
                </a:solidFill>
              </a:rPr>
              <a:t>°] distributed globally</a:t>
            </a:r>
          </a:p>
          <a:p>
            <a:endParaRPr lang="sv-SE" b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>
                <a:solidFill>
                  <a:srgbClr val="000000"/>
                </a:solidFill>
              </a:rPr>
              <a:t>Volcanoes and glaciers (global)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sv-SE" b="0">
                <a:solidFill>
                  <a:srgbClr val="000000"/>
                </a:solidFill>
              </a:rPr>
              <a:t>Potential n</a:t>
            </a:r>
            <a:r>
              <a:rPr lang="sv-SE" b="0">
                <a:solidFill>
                  <a:srgbClr val="000000"/>
                </a:solidFill>
              </a:rPr>
              <a:t>ew sites to be added</a:t>
            </a:r>
          </a:p>
          <a:p>
            <a:r>
              <a:rPr lang="sv-SE" b="0">
                <a:solidFill>
                  <a:srgbClr val="000000"/>
                </a:solidFill>
              </a:rPr>
              <a:t>SAOCOM beam mode: Stripmap Dual-pol (SDP)</a:t>
            </a:r>
          </a:p>
          <a:p>
            <a:r>
              <a:rPr lang="sv-SE" b="0">
                <a:solidFill>
                  <a:srgbClr val="000000"/>
                </a:solidFill>
              </a:rPr>
              <a:t>Synergy with GBM plan to be assured. </a:t>
            </a:r>
          </a:p>
          <a:p>
            <a:endParaRPr lang="sv-S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4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PATH-based planning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092200"/>
            <a:ext cx="8128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dirty="0" smtClean="0"/>
              <a:t>PATH-based planning</a:t>
            </a:r>
            <a:endParaRPr lang="sv-SE" sz="1000" dirty="0" smtClean="0"/>
          </a:p>
          <a:p>
            <a:pPr marL="0" indent="0">
              <a:buNone/>
            </a:pPr>
            <a:endParaRPr lang="sv-SE" sz="1000" b="0" dirty="0"/>
          </a:p>
          <a:p>
            <a:r>
              <a:rPr lang="sv-SE" b="0" dirty="0" smtClean="0"/>
              <a:t>Planning undertaken by </a:t>
            </a:r>
            <a:r>
              <a:rPr lang="sv-SE" b="0" dirty="0" err="1" smtClean="0"/>
              <a:t>orbital</a:t>
            </a:r>
            <a:r>
              <a:rPr lang="sv-SE" b="0" smtClean="0"/>
              <a:t> visualisation software and Google Earth-type interface, using SAOCOM orbital (Two-Line Element) parameters </a:t>
            </a:r>
            <a:endParaRPr lang="sv-SE" sz="1000" b="0" smtClean="0"/>
          </a:p>
          <a:p>
            <a:endParaRPr lang="sv-SE" sz="1000" b="0" smtClean="0"/>
          </a:p>
          <a:p>
            <a:r>
              <a:rPr lang="sv-SE" b="0" smtClean="0"/>
              <a:t>Allows detailed and accurate geographic PATH visualisation of all SAOCOM observation modes</a:t>
            </a:r>
            <a:endParaRPr lang="sv-SE" sz="1000" b="0" smtClean="0"/>
          </a:p>
          <a:p>
            <a:endParaRPr lang="sv-SE" sz="1000" b="0" smtClean="0"/>
          </a:p>
          <a:p>
            <a:r>
              <a:rPr lang="sv-SE" b="0" smtClean="0"/>
              <a:t>Direct PATH based planning (as opposed to polygon-based) provides full flexibility and precision in handling of the satellite swaths. </a:t>
            </a:r>
            <a:endParaRPr lang="sv-SE" sz="1000" b="0" smtClean="0"/>
          </a:p>
          <a:p>
            <a:endParaRPr lang="sv-SE" sz="1000" b="0" smtClean="0"/>
          </a:p>
          <a:p>
            <a:r>
              <a:rPr lang="sv-SE" b="0" smtClean="0"/>
              <a:t>It allows detailed "trimming" of the PATH coverage to minimise conflicts and maximise the amount of useful data acquired </a:t>
            </a:r>
            <a:r>
              <a:rPr lang="sv-SE" b="0" smtClean="0">
                <a:sym typeface="Wingdings"/>
              </a:rPr>
              <a:t> accommodates optimal use of system resources.</a:t>
            </a:r>
            <a:endParaRPr lang="sv-SE" b="0" smtClean="0"/>
          </a:p>
        </p:txBody>
      </p:sp>
    </p:spTree>
    <p:extLst>
      <p:ext uri="{BB962C8B-B14F-4D97-AF65-F5344CB8AC3E}">
        <p14:creationId xmlns:p14="http://schemas.microsoft.com/office/powerpoint/2010/main" val="3679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Global PATH System (1/3)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066800"/>
            <a:ext cx="8153400" cy="513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0" dirty="0"/>
              <a:t>A ground-based numbering system for the orbital tracks has been defined to aid acquisition </a:t>
            </a:r>
            <a:r>
              <a:rPr lang="en-GB" b="0" dirty="0" smtClean="0"/>
              <a:t>strategy development - </a:t>
            </a:r>
            <a:r>
              <a:rPr lang="en-GB" b="0" dirty="0"/>
              <a:t>referred to as </a:t>
            </a:r>
            <a:r>
              <a:rPr lang="en-GB" dirty="0"/>
              <a:t>the global PATH system. 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lvl="0"/>
            <a:r>
              <a:rPr lang="en-GB" b="0" dirty="0"/>
              <a:t>The PATH system is based on, and is fully compliant with, the SAOCOM orbit parameters</a:t>
            </a:r>
            <a:r>
              <a:rPr lang="en-GB" b="0" dirty="0" smtClean="0"/>
              <a:t>;</a:t>
            </a:r>
            <a:endParaRPr lang="en-GB" sz="1000" b="0" dirty="0" smtClean="0"/>
          </a:p>
          <a:p>
            <a:pPr lvl="0"/>
            <a:endParaRPr lang="en-US" sz="1000" b="0" dirty="0"/>
          </a:p>
          <a:p>
            <a:pPr lvl="0"/>
            <a:r>
              <a:rPr lang="en-GB" b="0" dirty="0"/>
              <a:t>A PATH is defined as the satellite observation track on the ground at 35 degrees off-nadir angle</a:t>
            </a:r>
            <a:r>
              <a:rPr lang="en-GB" b="0" dirty="0" smtClean="0"/>
              <a:t>;</a:t>
            </a:r>
            <a:endParaRPr lang="en-GB" sz="1000" b="0" dirty="0" smtClean="0"/>
          </a:p>
          <a:p>
            <a:pPr lvl="0"/>
            <a:endParaRPr lang="en-US" sz="1000" b="0" dirty="0"/>
          </a:p>
          <a:p>
            <a:r>
              <a:rPr lang="en-GB" b="0" dirty="0"/>
              <a:t>PATH numbers start and end in the Arctic (rather than at the ascending Equator crossing) to avoid complications with a change of PATH number over land</a:t>
            </a:r>
            <a:r>
              <a:rPr lang="en-GB" b="0" dirty="0" smtClean="0"/>
              <a:t>;</a:t>
            </a:r>
            <a:endParaRPr lang="en-GB" sz="1000" b="0" dirty="0" smtClean="0"/>
          </a:p>
          <a:p>
            <a:endParaRPr lang="en-GB" sz="1000" b="0" dirty="0"/>
          </a:p>
          <a:p>
            <a:r>
              <a:rPr lang="en-GB" b="0" dirty="0"/>
              <a:t>PATH 1 is defined as a path that crosses mostly water in both descending and ascending </a:t>
            </a:r>
            <a:r>
              <a:rPr lang="en-GB" b="0" dirty="0" smtClean="0"/>
              <a:t>directions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5104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Global PATH System (2/3)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5575300"/>
            <a:ext cx="8229600" cy="787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GB" i="1" dirty="0" smtClean="0"/>
              <a:t>          Descending passes.                         Ascending passes</a:t>
            </a:r>
          </a:p>
          <a:p>
            <a:pPr marL="0" indent="0" algn="ctr">
              <a:buNone/>
            </a:pPr>
            <a:r>
              <a:rPr lang="en-US" i="1" dirty="0" smtClean="0"/>
              <a:t>   PATH 001 in white</a:t>
            </a:r>
            <a:endParaRPr lang="en-US" i="1" dirty="0"/>
          </a:p>
        </p:txBody>
      </p:sp>
      <p:pic>
        <p:nvPicPr>
          <p:cNvPr id="4" name="Picture 3" descr="Asc-Des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5" y="1320800"/>
            <a:ext cx="8649530" cy="421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7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Global PATH System (3/3)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95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00" b="0" dirty="0"/>
          </a:p>
          <a:p>
            <a:pPr lvl="0"/>
            <a:r>
              <a:rPr lang="en-GB" b="0" dirty="0" smtClean="0"/>
              <a:t>There are 237 PATHS that are repeated on cycles of 16 days;</a:t>
            </a:r>
            <a:endParaRPr lang="en-US" sz="1000" b="0" dirty="0" smtClean="0"/>
          </a:p>
          <a:p>
            <a:pPr lvl="0"/>
            <a:endParaRPr lang="en-US" sz="1000" b="0" dirty="0" smtClean="0"/>
          </a:p>
          <a:p>
            <a:pPr lvl="0"/>
            <a:r>
              <a:rPr lang="en-GB" b="0" dirty="0"/>
              <a:t>PATHs are numbered sequentially in westward direction; </a:t>
            </a:r>
            <a:endParaRPr lang="en-GB" sz="1000" b="0" dirty="0"/>
          </a:p>
          <a:p>
            <a:pPr lvl="0"/>
            <a:endParaRPr lang="en-US" sz="1000" b="0" dirty="0"/>
          </a:p>
          <a:p>
            <a:pPr lvl="0"/>
            <a:r>
              <a:rPr lang="en-GB" b="0" dirty="0"/>
              <a:t>Neighbouring PATHs have consecutive numbers;</a:t>
            </a:r>
            <a:endParaRPr lang="en-US" sz="1000" b="0" dirty="0"/>
          </a:p>
          <a:p>
            <a:pPr lvl="0"/>
            <a:endParaRPr lang="en-GB" sz="1000" b="0" dirty="0" smtClean="0"/>
          </a:p>
          <a:p>
            <a:pPr lvl="0"/>
            <a:r>
              <a:rPr lang="en-GB" b="0" dirty="0" smtClean="0"/>
              <a:t>As a naming convention, the letter “D” is added to the PATH number to indicate the descending part of a PATH, and “A” is added to indicate ascending part </a:t>
            </a:r>
          </a:p>
          <a:p>
            <a:pPr lvl="1"/>
            <a:r>
              <a:rPr lang="en-GB" dirty="0" smtClean="0"/>
              <a:t>E.g. </a:t>
            </a:r>
            <a:r>
              <a:rPr lang="en-GB" b="0" dirty="0" smtClean="0"/>
              <a:t>Continental Argentina is covered by passes D142 - D153 and A029 – A050).</a:t>
            </a:r>
            <a:endParaRPr lang="en-GB" sz="1000" b="0" dirty="0" smtClean="0"/>
          </a:p>
          <a:p>
            <a:pPr lvl="0"/>
            <a:endParaRPr lang="en-US" sz="1000" b="0" dirty="0"/>
          </a:p>
          <a:p>
            <a:r>
              <a:rPr lang="en-GB" b="0" dirty="0" smtClean="0"/>
              <a:t>A </a:t>
            </a:r>
            <a:r>
              <a:rPr lang="en-GB" b="0" dirty="0"/>
              <a:t>PATH segment – </a:t>
            </a:r>
            <a:r>
              <a:rPr lang="en-GB" b="0" dirty="0" smtClean="0"/>
              <a:t>an observational </a:t>
            </a:r>
            <a:r>
              <a:rPr lang="en-GB" b="0" dirty="0"/>
              <a:t>unit –</a:t>
            </a:r>
            <a:r>
              <a:rPr lang="en-GB" b="0" dirty="0" smtClean="0"/>
              <a:t> </a:t>
            </a:r>
            <a:r>
              <a:rPr lang="en-GB" b="0" dirty="0"/>
              <a:t>can have an arbitrary length and is defined by its start and end latitude</a:t>
            </a:r>
            <a:r>
              <a:rPr lang="en-GB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010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"/>
          <p:cNvSpPr>
            <a:spLocks noChangeArrowheads="1"/>
          </p:cNvSpPr>
          <p:nvPr/>
        </p:nvSpPr>
        <p:spPr bwMode="auto">
          <a:xfrm>
            <a:off x="1116013" y="222250"/>
            <a:ext cx="67579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" sz="2400" i="1">
                <a:solidFill>
                  <a:schemeClr val="tx2"/>
                </a:solidFill>
                <a:cs typeface="Arial" charset="0"/>
              </a:rPr>
              <a:t>Satellite and Ground segments</a:t>
            </a:r>
            <a:endParaRPr lang="es-ES" sz="1200" b="0">
              <a:solidFill>
                <a:schemeClr val="tx2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92138" y="763237"/>
            <a:ext cx="8424862" cy="5395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es-ES" b="0" dirty="0" err="1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sv-SE" dirty="0" err="1">
                <a:cs typeface="Times New Roman" pitchFamily="18" charset="0"/>
              </a:rPr>
              <a:t>Satellite segment capacity specifications:</a:t>
            </a:r>
            <a:endParaRPr lang="en-US" dirty="0">
              <a:cs typeface="Times New Roman" pitchFamily="18" charset="0"/>
            </a:endParaRPr>
          </a:p>
          <a:p>
            <a:pPr marL="352425" indent="-35242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b="0" dirty="0">
                <a:cs typeface="Times New Roman" pitchFamily="18" charset="0"/>
              </a:rPr>
              <a:t>Capacity to </a:t>
            </a:r>
            <a:r>
              <a:rPr lang="en-US" b="0" dirty="0">
                <a:solidFill>
                  <a:srgbClr val="0066CC"/>
                </a:solidFill>
                <a:cs typeface="Times New Roman" pitchFamily="18" charset="0"/>
              </a:rPr>
              <a:t>acquire and downlink &gt;225 images per day per satellite</a:t>
            </a:r>
            <a:r>
              <a:rPr lang="en-US" b="0" dirty="0">
                <a:cs typeface="Times New Roman" pitchFamily="18" charset="0"/>
              </a:rPr>
              <a:t>, i.e. &gt;450 for the constellation. </a:t>
            </a:r>
          </a:p>
          <a:p>
            <a:pPr marL="352425" indent="-35242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endParaRPr lang="en-US" sz="9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sv-SE" dirty="0" err="1">
                <a:cs typeface="Times New Roman" pitchFamily="18" charset="0"/>
              </a:rPr>
              <a:t>Ground segment capacity specifications:</a:t>
            </a:r>
            <a:endParaRPr lang="en-US" dirty="0">
              <a:cs typeface="Times New Roman" pitchFamily="18" charset="0"/>
            </a:endParaRPr>
          </a:p>
          <a:p>
            <a:pPr marL="352425" indent="-35242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b="0" dirty="0">
                <a:cs typeface="Times New Roman" pitchFamily="18" charset="0"/>
              </a:rPr>
              <a:t>Average daily number of catalogue consultations: in the order of 5000</a:t>
            </a:r>
          </a:p>
          <a:p>
            <a:pPr marL="352425" indent="-35242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b="0" dirty="0">
                <a:cs typeface="Times New Roman" pitchFamily="18" charset="0"/>
              </a:rPr>
              <a:t>The CONAE user Service shall be able to handle at least </a:t>
            </a:r>
            <a:r>
              <a:rPr lang="en-US" b="0" dirty="0">
                <a:solidFill>
                  <a:srgbClr val="0066CC"/>
                </a:solidFill>
                <a:cs typeface="Times New Roman" pitchFamily="18" charset="0"/>
              </a:rPr>
              <a:t>500 image requests per day</a:t>
            </a:r>
            <a:r>
              <a:rPr lang="en-US" b="0" dirty="0">
                <a:cs typeface="Times New Roman" pitchFamily="18" charset="0"/>
              </a:rPr>
              <a:t>. Each request may induce one or more SAOCOM programming requests to be issued to the MOC.</a:t>
            </a:r>
          </a:p>
          <a:p>
            <a:pPr marL="352425" indent="-35242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en-US" b="0" dirty="0">
                <a:cs typeface="Times New Roman" pitchFamily="18" charset="0"/>
              </a:rPr>
              <a:t>The CONAE user Service shall be able to </a:t>
            </a:r>
            <a:r>
              <a:rPr lang="en-US" b="0" dirty="0">
                <a:solidFill>
                  <a:srgbClr val="0066CC"/>
                </a:solidFill>
                <a:cs typeface="Times New Roman" pitchFamily="18" charset="0"/>
              </a:rPr>
              <a:t>process 200 SAOCOM products per day</a:t>
            </a:r>
            <a:r>
              <a:rPr lang="en-US" b="0" dirty="0">
                <a:cs typeface="Times New Roman" pitchFamily="18" charset="0"/>
              </a:rPr>
              <a:t>, inside the response time, up to level 1D products.</a:t>
            </a:r>
            <a:endParaRPr lang="es-ES" b="0" dirty="0" err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7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Integrated Mission Acquisition Strategy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5200"/>
            <a:ext cx="8382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0"/>
              <a:t>The </a:t>
            </a:r>
            <a:r>
              <a:rPr lang="en-GB" b="0" i="1">
                <a:solidFill>
                  <a:srgbClr val="0066CC"/>
                </a:solidFill>
              </a:rPr>
              <a:t>SAOCOM Integrated Mission Acquisition Strategy </a:t>
            </a:r>
            <a:r>
              <a:rPr lang="en-GB" b="0"/>
              <a:t>(IMAS)                 is a comprehensive data acquisition plan that aims to integrate all anticipated requirements for SAOCOM data known to date to </a:t>
            </a:r>
            <a:r>
              <a:rPr lang="en-GB" b="0">
                <a:solidFill>
                  <a:srgbClr val="0066CC"/>
                </a:solidFill>
              </a:rPr>
              <a:t>maximise the amount of useful data </a:t>
            </a:r>
            <a:r>
              <a:rPr lang="en-GB" b="0" smtClean="0"/>
              <a:t>that can be acquired and </a:t>
            </a:r>
            <a:r>
              <a:rPr lang="en-GB" b="0" smtClean="0">
                <a:solidFill>
                  <a:srgbClr val="0066CC"/>
                </a:solidFill>
              </a:rPr>
              <a:t>optimise </a:t>
            </a:r>
            <a:r>
              <a:rPr lang="en-GB" b="0">
                <a:solidFill>
                  <a:srgbClr val="0066CC"/>
                </a:solidFill>
              </a:rPr>
              <a:t>the use of available </a:t>
            </a:r>
            <a:r>
              <a:rPr lang="en-GB" b="0" smtClean="0">
                <a:solidFill>
                  <a:srgbClr val="0066CC"/>
                </a:solidFill>
              </a:rPr>
              <a:t>system </a:t>
            </a:r>
            <a:r>
              <a:rPr lang="en-GB" b="0">
                <a:solidFill>
                  <a:srgbClr val="0066CC"/>
                </a:solidFill>
              </a:rPr>
              <a:t>resources</a:t>
            </a:r>
            <a:r>
              <a:rPr lang="en-GB" b="0" smtClean="0"/>
              <a:t>. </a:t>
            </a:r>
            <a:endParaRPr lang="en-GB" sz="1000" b="0" smtClean="0"/>
          </a:p>
          <a:p>
            <a:endParaRPr lang="en-GB" sz="1000" b="0" smtClean="0"/>
          </a:p>
          <a:p>
            <a:r>
              <a:rPr lang="en-GB" b="0" smtClean="0"/>
              <a:t>It </a:t>
            </a:r>
            <a:r>
              <a:rPr lang="en-GB" b="0" i="1" smtClean="0"/>
              <a:t>simultaneously </a:t>
            </a:r>
            <a:r>
              <a:rPr lang="en-GB" b="0" smtClean="0"/>
              <a:t>addresses the </a:t>
            </a:r>
            <a:r>
              <a:rPr lang="en-GB" b="0" dirty="0"/>
              <a:t>requirements of the </a:t>
            </a:r>
            <a:r>
              <a:rPr lang="en-GB" b="0" dirty="0" smtClean="0"/>
              <a:t>Baseline, Foreground and Background </a:t>
            </a:r>
            <a:r>
              <a:rPr lang="en-GB" b="0" smtClean="0"/>
              <a:t>Missions to </a:t>
            </a:r>
            <a:r>
              <a:rPr lang="en-GB" b="0" dirty="0">
                <a:solidFill>
                  <a:srgbClr val="0066CC"/>
                </a:solidFill>
              </a:rPr>
              <a:t>minimise programming conflicts</a:t>
            </a:r>
            <a:r>
              <a:rPr lang="en-GB" b="0" dirty="0"/>
              <a:t> between the </a:t>
            </a:r>
            <a:r>
              <a:rPr lang="en-GB" b="0"/>
              <a:t>components</a:t>
            </a:r>
            <a:r>
              <a:rPr lang="en-GB" b="0" smtClean="0"/>
              <a:t>.</a:t>
            </a:r>
            <a:endParaRPr lang="en-GB" sz="1000" b="0" smtClean="0"/>
          </a:p>
          <a:p>
            <a:endParaRPr lang="en-GB" sz="1000" b="0"/>
          </a:p>
          <a:p>
            <a:r>
              <a:rPr lang="en-GB" b="0"/>
              <a:t>I</a:t>
            </a:r>
            <a:r>
              <a:rPr lang="en-GB" b="0" smtClean="0"/>
              <a:t>t is fully compliant with the SAOCOM </a:t>
            </a:r>
            <a:r>
              <a:rPr lang="en-GB" b="0"/>
              <a:t>Key Mission Scenario </a:t>
            </a:r>
            <a:r>
              <a:rPr lang="en-GB" b="0" smtClean="0"/>
              <a:t>Requirements: </a:t>
            </a:r>
          </a:p>
          <a:p>
            <a:pPr lvl="1"/>
            <a:r>
              <a:rPr lang="en-GB" b="0" smtClean="0"/>
              <a:t> </a:t>
            </a:r>
            <a:r>
              <a:rPr lang="en-GB" b="0"/>
              <a:t>≤ 10 minutes continuous acquisitions </a:t>
            </a:r>
            <a:r>
              <a:rPr lang="en-GB" b="0" smtClean="0"/>
              <a:t>(in visibility of ETC)</a:t>
            </a:r>
          </a:p>
          <a:p>
            <a:pPr lvl="1"/>
            <a:r>
              <a:rPr lang="en-GB" b="0" smtClean="0"/>
              <a:t> </a:t>
            </a:r>
            <a:r>
              <a:rPr lang="en-GB" b="0"/>
              <a:t>≤ 15 minutes per orbit in average per day </a:t>
            </a:r>
            <a:endParaRPr lang="en-GB" b="0" smtClean="0"/>
          </a:p>
          <a:p>
            <a:pPr lvl="1"/>
            <a:r>
              <a:rPr lang="en-GB" b="0" smtClean="0"/>
              <a:t> ≤ </a:t>
            </a:r>
            <a:r>
              <a:rPr lang="en-GB" b="0"/>
              <a:t>20 minutes of non-continuous acquisitions in one orbit </a:t>
            </a:r>
            <a:endParaRPr lang="en-GB" b="0" smtClean="0"/>
          </a:p>
          <a:p>
            <a:pPr lvl="1"/>
            <a:r>
              <a:rPr lang="en-GB" smtClean="0"/>
              <a:t> Assure </a:t>
            </a:r>
            <a:r>
              <a:rPr lang="en-GB"/>
              <a:t>capacity for continuous every opportunity observations </a:t>
            </a:r>
            <a:r>
              <a:rPr lang="en-GB" smtClean="0"/>
              <a:t>  over the Pampas </a:t>
            </a:r>
            <a:r>
              <a:rPr lang="en-GB"/>
              <a:t>Strategic Application region in TWQP mode.</a:t>
            </a:r>
          </a:p>
          <a:p>
            <a:pPr lvl="1"/>
            <a:endParaRPr lang="en-GB" b="0" dirty="0" smtClean="0"/>
          </a:p>
          <a:p>
            <a:pPr marL="0" indent="0">
              <a:buNone/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49266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smtClean="0"/>
              <a:t>Phased </a:t>
            </a:r>
            <a:r>
              <a:rPr lang="en-GB" altLang="es-AR" sz="2400" dirty="0" smtClean="0"/>
              <a:t>implementation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03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dirty="0" smtClean="0"/>
              <a:t>Phased implementation of the IMAS, corresponding to the operational availability of SAOCOM 1A and 1B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Epoch 1: One satellite operational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lan </a:t>
            </a:r>
            <a:r>
              <a:rPr lang="en-GB" dirty="0"/>
              <a:t>to be used for SAOCOM-1A following commissioning and until the end of the Commissioning Phase for SAOCOM-1B. </a:t>
            </a:r>
            <a:endParaRPr lang="en-US" dirty="0"/>
          </a:p>
          <a:p>
            <a:pPr lvl="1"/>
            <a:endParaRPr lang="en-GB" dirty="0" smtClean="0"/>
          </a:p>
          <a:p>
            <a:r>
              <a:rPr lang="en-GB" dirty="0" smtClean="0"/>
              <a:t>Epoch 2: Two satellites operational</a:t>
            </a:r>
            <a:endParaRPr lang="en-US" dirty="0"/>
          </a:p>
          <a:p>
            <a:pPr lvl="1"/>
            <a:r>
              <a:rPr lang="en-GB" altLang="es-AR" dirty="0" smtClean="0"/>
              <a:t>Plan </a:t>
            </a:r>
            <a:r>
              <a:rPr lang="en-GB" dirty="0"/>
              <a:t>for the main period </a:t>
            </a:r>
            <a:r>
              <a:rPr lang="en-GB" dirty="0">
                <a:solidFill>
                  <a:srgbClr val="000000"/>
                </a:solidFill>
              </a:rPr>
              <a:t>when both SAOCOM-1A and SAOCOM-1B are operational. 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Epoch 1 plan applicable as Contingency Plan in events of unavailability of one of the two satellite systems.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GB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220256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IMAS components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1193800"/>
            <a:ext cx="7747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dirty="0" smtClean="0"/>
              <a:t>The Integrated </a:t>
            </a:r>
            <a:r>
              <a:rPr lang="en-GB" dirty="0"/>
              <a:t>Mission Acquisition Strategy comprises </a:t>
            </a:r>
            <a:r>
              <a:rPr lang="en-GB" dirty="0" smtClean="0"/>
              <a:t>         five components:</a:t>
            </a:r>
            <a:endParaRPr lang="en-GB" sz="1000" dirty="0" smtClean="0"/>
          </a:p>
          <a:p>
            <a:pPr marL="0" indent="0">
              <a:buNone/>
            </a:pPr>
            <a:endParaRPr lang="en-US" sz="1000" dirty="0"/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0" dirty="0">
                <a:solidFill>
                  <a:srgbClr val="0066CC"/>
                </a:solidFill>
              </a:rPr>
              <a:t>Argentina </a:t>
            </a:r>
            <a:r>
              <a:rPr lang="en-GB" b="0">
                <a:solidFill>
                  <a:srgbClr val="0066CC"/>
                </a:solidFill>
              </a:rPr>
              <a:t>National </a:t>
            </a:r>
            <a:r>
              <a:rPr lang="en-GB" b="0" smtClean="0">
                <a:solidFill>
                  <a:srgbClr val="0066CC"/>
                </a:solidFill>
              </a:rPr>
              <a:t>Acquisition Plan</a:t>
            </a:r>
            <a:endParaRPr lang="en-US" b="0" dirty="0">
              <a:solidFill>
                <a:srgbClr val="0066CC"/>
              </a:solidFill>
            </a:endParaRPr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0" dirty="0"/>
              <a:t>Sensor </a:t>
            </a:r>
            <a:r>
              <a:rPr lang="en-GB" b="0" dirty="0" smtClean="0"/>
              <a:t>Calibration</a:t>
            </a:r>
            <a:endParaRPr lang="en-US" b="0" dirty="0"/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0" dirty="0" smtClean="0"/>
              <a:t>SIASGE</a:t>
            </a:r>
            <a:endParaRPr lang="en-US" b="0" dirty="0"/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0" dirty="0">
                <a:solidFill>
                  <a:srgbClr val="0066CC"/>
                </a:solidFill>
              </a:rPr>
              <a:t>Global Background </a:t>
            </a:r>
            <a:r>
              <a:rPr lang="en-GB" b="0" dirty="0" smtClean="0">
                <a:solidFill>
                  <a:srgbClr val="0066CC"/>
                </a:solidFill>
              </a:rPr>
              <a:t>Mission</a:t>
            </a:r>
            <a:endParaRPr lang="en-US" b="0" dirty="0">
              <a:solidFill>
                <a:srgbClr val="0066CC"/>
              </a:solidFill>
            </a:endParaRPr>
          </a:p>
          <a:p>
            <a:pPr marL="8572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0" dirty="0"/>
              <a:t>Other applications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2439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IMAS 1: Argentina </a:t>
            </a:r>
            <a:r>
              <a:rPr lang="en-GB" altLang="es-AR" sz="2400" smtClean="0"/>
              <a:t>National Acquisition Plan 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041400"/>
            <a:ext cx="8128000" cy="130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mtClean="0"/>
              <a:t>Argentina National Acquisition Plan - User requests</a:t>
            </a:r>
            <a:endParaRPr lang="en-GB" sz="1000" smtClean="0"/>
          </a:p>
          <a:p>
            <a:pPr marL="0" indent="0">
              <a:buNone/>
            </a:pPr>
            <a:endParaRPr lang="en-US" sz="1000" smtClean="0"/>
          </a:p>
          <a:p>
            <a:r>
              <a:rPr lang="sv-SE" b="0" smtClean="0"/>
              <a:t>20 Application Areas identified by CONAE </a:t>
            </a:r>
            <a:r>
              <a:rPr lang="sv-SE" sz="1000" b="0" smtClean="0"/>
              <a:t>     </a:t>
            </a:r>
            <a:endParaRPr lang="sv-SE" sz="1000" b="0"/>
          </a:p>
        </p:txBody>
      </p:sp>
      <p:pic>
        <p:nvPicPr>
          <p:cNvPr id="2" name="Picture 1" descr="Screen Shot 2013-11-17 at 17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260332"/>
            <a:ext cx="84455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IMAS 1</a:t>
            </a:r>
            <a:r>
              <a:rPr lang="en-GB" altLang="es-AR" sz="2400" smtClean="0"/>
              <a:t>: Argentina National Acquisition Plan </a:t>
            </a:r>
            <a:endParaRPr lang="en-GB" altLang="es-AR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083734"/>
            <a:ext cx="8293100" cy="5545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/>
              <a:t>User </a:t>
            </a:r>
            <a:r>
              <a:rPr lang="sv-SE" smtClean="0"/>
              <a:t>requests: Conflict resolution</a:t>
            </a:r>
            <a:endParaRPr lang="sv-SE"/>
          </a:p>
          <a:p>
            <a:pPr lvl="0"/>
            <a:endParaRPr lang="en-GB" sz="1000" b="0" smtClean="0"/>
          </a:p>
          <a:p>
            <a:pPr lvl="0"/>
            <a:r>
              <a:rPr lang="en-GB" b="0" smtClean="0"/>
              <a:t>User requests developed independently from each other </a:t>
            </a:r>
            <a:r>
              <a:rPr lang="en-GB" b="0" smtClean="0">
                <a:sym typeface="Wingdings"/>
              </a:rPr>
              <a:t> </a:t>
            </a:r>
            <a:r>
              <a:rPr lang="en-GB" b="0">
                <a:sym typeface="Wingdings"/>
              </a:rPr>
              <a:t>i</a:t>
            </a:r>
            <a:r>
              <a:rPr lang="en-GB" b="0" smtClean="0"/>
              <a:t>nitially a large number of conflicting requests</a:t>
            </a:r>
            <a:endParaRPr lang="en-GB" sz="1500" b="0" smtClean="0"/>
          </a:p>
          <a:p>
            <a:pPr lvl="0"/>
            <a:endParaRPr lang="en-GB" sz="1500" b="0"/>
          </a:p>
          <a:p>
            <a:pPr lvl="0"/>
            <a:r>
              <a:rPr lang="en-GB" b="0" smtClean="0"/>
              <a:t>Conflicts handling:</a:t>
            </a:r>
          </a:p>
          <a:p>
            <a:pPr lvl="1"/>
            <a:r>
              <a:rPr lang="en-GB" sz="1800" smtClean="0"/>
              <a:t>Separation by time (cycle) </a:t>
            </a:r>
          </a:p>
          <a:p>
            <a:pPr lvl="1"/>
            <a:r>
              <a:rPr lang="en-GB" sz="1800" smtClean="0"/>
              <a:t>Separation by observation direction (DESC/ASC)</a:t>
            </a:r>
          </a:p>
          <a:p>
            <a:pPr lvl="1"/>
            <a:r>
              <a:rPr lang="en-GB" sz="1800" smtClean="0"/>
              <a:t>Modification of PATH coverage</a:t>
            </a:r>
          </a:p>
          <a:p>
            <a:pPr lvl="1"/>
            <a:r>
              <a:rPr lang="en-GB" sz="1800" smtClean="0"/>
              <a:t>Separation by SAO-1A/SAO-1B (Epoch 2)</a:t>
            </a:r>
            <a:endParaRPr lang="en-GB" sz="1500" smtClean="0"/>
          </a:p>
          <a:p>
            <a:pPr marL="457200" lvl="1" indent="0">
              <a:buNone/>
            </a:pPr>
            <a:endParaRPr lang="en-GB" sz="1500" smtClean="0"/>
          </a:p>
          <a:p>
            <a:r>
              <a:rPr lang="en-GB" b="0" smtClean="0"/>
              <a:t>Attention taken to assure that request modifications did not compromise requests' original science/operational objectives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05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6084470"/>
            <a:ext cx="81280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GB" b="0" i="1" smtClean="0"/>
              <a:t>Example: Observation patterns over South America </a:t>
            </a:r>
            <a:endParaRPr lang="en-GB" b="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66700" y="863769"/>
            <a:ext cx="871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b="0">
                <a:solidFill>
                  <a:srgbClr val="000000"/>
                </a:solidFill>
              </a:rPr>
              <a:t>PATH-based planning to optimise system resources use</a:t>
            </a:r>
          </a:p>
          <a:p>
            <a:pPr marL="342900" indent="-342900">
              <a:buFont typeface="Arial"/>
              <a:buChar char="•"/>
            </a:pPr>
            <a:r>
              <a:rPr lang="en-GB" altLang="es-AR" b="0"/>
              <a:t>All requests integrated into </a:t>
            </a:r>
            <a:r>
              <a:rPr lang="en-GB" altLang="es-AR">
                <a:solidFill>
                  <a:srgbClr val="000000"/>
                </a:solidFill>
              </a:rPr>
              <a:t>one single conflict-free plan</a:t>
            </a:r>
          </a:p>
        </p:txBody>
      </p:sp>
      <p:pic>
        <p:nvPicPr>
          <p:cNvPr id="13" name="Picture 12" descr="Cycle 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1" y="1720406"/>
            <a:ext cx="2704396" cy="4354447"/>
          </a:xfrm>
          <a:prstGeom prst="rect">
            <a:avLst/>
          </a:prstGeom>
        </p:spPr>
      </p:pic>
      <p:pic>
        <p:nvPicPr>
          <p:cNvPr id="6" name="Picture 5" descr="Cycle 1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2" y="1720391"/>
            <a:ext cx="2713404" cy="4368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2379" y="5648430"/>
            <a:ext cx="2502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Cycle 1    </a:t>
            </a:r>
            <a:r>
              <a:rPr lang="en-GB" sz="1800" smtClean="0">
                <a:solidFill>
                  <a:schemeClr val="bg1"/>
                </a:solidFill>
              </a:rPr>
              <a:t>          ASC   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5449" y="5646354"/>
            <a:ext cx="2502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Cycle 1    </a:t>
            </a:r>
            <a:r>
              <a:rPr lang="en-GB" sz="1800" smtClean="0">
                <a:solidFill>
                  <a:schemeClr val="bg1"/>
                </a:solidFill>
              </a:rPr>
              <a:t>        DESC   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7" name="Picture 6" descr="Cycle 5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4" y="1720406"/>
            <a:ext cx="2715756" cy="43727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54285" y="5666443"/>
            <a:ext cx="2502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Cycle 5    </a:t>
            </a:r>
            <a:r>
              <a:rPr lang="en-GB" sz="1800" smtClean="0">
                <a:solidFill>
                  <a:schemeClr val="bg1"/>
                </a:solidFill>
              </a:rPr>
              <a:t>        DESC   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AR" sz="2400" dirty="0" smtClean="0"/>
              <a:t>IMAS 1: Argentina </a:t>
            </a:r>
            <a:r>
              <a:rPr lang="en-GB" altLang="es-AR" sz="2400" smtClean="0"/>
              <a:t>National Acquisition Plan </a:t>
            </a:r>
            <a:endParaRPr lang="en-GB" alt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6615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XX-titlepresentation-author">
  <a:themeElements>
    <a:clrScheme name="Aq_Monthl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q_Month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q_Monthl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q_Monthl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_Monthl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_Monthl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_Monthl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_Monthl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_Monthl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XX-titlepresentation-author</Template>
  <TotalTime>9097</TotalTime>
  <Words>1640</Words>
  <Application>Microsoft Macintosh PowerPoint</Application>
  <PresentationFormat>On-screen Show (4:3)</PresentationFormat>
  <Paragraphs>231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XX-titlepresentation-author</vt:lpstr>
      <vt:lpstr>PowerPoint Presentation</vt:lpstr>
      <vt:lpstr>PowerPoint Presentation</vt:lpstr>
      <vt:lpstr>PowerPoint Presentation</vt:lpstr>
      <vt:lpstr>Integrated Mission Acquisition Strategy</vt:lpstr>
      <vt:lpstr>Phased implementation</vt:lpstr>
      <vt:lpstr>IMAS components</vt:lpstr>
      <vt:lpstr>IMAS 1: Argentina National Acquisition Plan </vt:lpstr>
      <vt:lpstr>IMAS 1: Argentina National Acquisition Plan </vt:lpstr>
      <vt:lpstr>IMAS 1: Argentina National Acquisition Plan </vt:lpstr>
      <vt:lpstr>IMAS 4: Global Background Mission</vt:lpstr>
      <vt:lpstr>IMAS 4: Global Background Mission   Observation modes and beams used for the GBM</vt:lpstr>
      <vt:lpstr>IMAS 4: Global Background Mission</vt:lpstr>
      <vt:lpstr>IMAS 4: Global Background Mission</vt:lpstr>
      <vt:lpstr>IMAS 4: Global Background Mission</vt:lpstr>
      <vt:lpstr>IMAS 4: Global Background Mission</vt:lpstr>
      <vt:lpstr>IMAS 4: Global Background Mission</vt:lpstr>
      <vt:lpstr>Summary</vt:lpstr>
      <vt:lpstr>PowerPoint Presentation</vt:lpstr>
      <vt:lpstr>PowerPoint Presentation</vt:lpstr>
      <vt:lpstr>IMAS 2: Sensor Calibration</vt:lpstr>
      <vt:lpstr>IMAS 3: SIASGE</vt:lpstr>
      <vt:lpstr>IMAS 5: Other Applications</vt:lpstr>
      <vt:lpstr>PATH-based planning</vt:lpstr>
      <vt:lpstr>Global PATH System (1/3)</vt:lpstr>
      <vt:lpstr>Global PATH System (2/3)</vt:lpstr>
      <vt:lpstr>Global PATH System 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SAR P/L CDR</dc:subject>
  <dc:creator>JMilov</dc:creator>
  <cp:lastModifiedBy>Ake Rosenqvist</cp:lastModifiedBy>
  <cp:revision>288</cp:revision>
  <cp:lastPrinted>2014-10-04T09:46:02Z</cp:lastPrinted>
  <dcterms:created xsi:type="dcterms:W3CDTF">2013-10-23T02:36:53Z</dcterms:created>
  <dcterms:modified xsi:type="dcterms:W3CDTF">2014-10-16T00:56:16Z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dian">
    <vt:lpwstr>52</vt:lpwstr>
  </property>
  <property fmtid="{D5CDD505-2E9C-101B-9397-08002B2CF9AE}" pid="3" name="Expected Release Gate">
    <vt:lpwstr/>
  </property>
  <property fmtid="{D5CDD505-2E9C-101B-9397-08002B2CF9AE}" pid="4" name="Keywords0">
    <vt:lpwstr/>
  </property>
  <property fmtid="{D5CDD505-2E9C-101B-9397-08002B2CF9AE}" pid="5" name="Cover Date">
    <vt:lpwstr>2004-02-22T00:00:00Z</vt:lpwstr>
  </property>
  <property fmtid="{D5CDD505-2E9C-101B-9397-08002B2CF9AE}" pid="6" name="WBS Level 2">
    <vt:lpwstr>2-Project System</vt:lpwstr>
  </property>
  <property fmtid="{D5CDD505-2E9C-101B-9397-08002B2CF9AE}" pid="7" name="Description0">
    <vt:lpwstr/>
  </property>
  <property fmtid="{D5CDD505-2E9C-101B-9397-08002B2CF9AE}" pid="8" name="Comments0">
    <vt:lpwstr/>
  </property>
  <property fmtid="{D5CDD505-2E9C-101B-9397-08002B2CF9AE}" pid="9" name="Title0">
    <vt:lpwstr>Aq/SAC-D PMSR Agenda</vt:lpwstr>
  </property>
  <property fmtid="{D5CDD505-2E9C-101B-9397-08002B2CF9AE}" pid="10" name="Author0">
    <vt:lpwstr>61</vt:lpwstr>
  </property>
  <property fmtid="{D5CDD505-2E9C-101B-9397-08002B2CF9AE}" pid="11" name="Project ID">
    <vt:lpwstr/>
  </property>
  <property fmtid="{D5CDD505-2E9C-101B-9397-08002B2CF9AE}" pid="12" name="Public Release Clearance Number">
    <vt:lpwstr/>
  </property>
  <property fmtid="{D5CDD505-2E9C-101B-9397-08002B2CF9AE}" pid="13" name="Document Level">
    <vt:lpwstr>Level 2=Project</vt:lpwstr>
  </property>
  <property fmtid="{D5CDD505-2E9C-101B-9397-08002B2CF9AE}" pid="14" name="Document Type">
    <vt:lpwstr/>
  </property>
</Properties>
</file>