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07" r:id="rId2"/>
    <p:sldId id="455" r:id="rId3"/>
    <p:sldId id="453" r:id="rId4"/>
    <p:sldId id="420" r:id="rId5"/>
    <p:sldId id="429" r:id="rId6"/>
    <p:sldId id="436" r:id="rId7"/>
    <p:sldId id="445" r:id="rId8"/>
    <p:sldId id="460" r:id="rId9"/>
    <p:sldId id="456" r:id="rId10"/>
    <p:sldId id="442" r:id="rId11"/>
    <p:sldId id="457" r:id="rId12"/>
    <p:sldId id="462" r:id="rId13"/>
    <p:sldId id="461" r:id="rId14"/>
    <p:sldId id="463" r:id="rId15"/>
    <p:sldId id="464" r:id="rId16"/>
    <p:sldId id="438" r:id="rId17"/>
    <p:sldId id="447" r:id="rId18"/>
    <p:sldId id="448" r:id="rId19"/>
    <p:sldId id="449" r:id="rId20"/>
    <p:sldId id="450" r:id="rId21"/>
    <p:sldId id="451" r:id="rId22"/>
    <p:sldId id="452" r:id="rId23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3654" autoAdjust="0"/>
  </p:normalViewPr>
  <p:slideViewPr>
    <p:cSldViewPr snapToGrid="0" snapToObjects="1">
      <p:cViewPr varScale="1">
        <p:scale>
          <a:sx n="98" d="100"/>
          <a:sy n="98" d="100"/>
        </p:scale>
        <p:origin x="-2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8FA8B-81BE-F44F-A4A4-CFA09C38C2C9}" type="datetime1">
              <a:rPr lang="en-US"/>
              <a:pPr>
                <a:defRPr/>
              </a:pPr>
              <a:t>24/10/2014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15A4AA1-F8E8-694F-9E82-2ED77E603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1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8CB6CAE-BF08-FF4C-8798-91AD00DCEF12}" type="datetime1">
              <a:rPr lang="en-US"/>
              <a:pPr>
                <a:defRPr/>
              </a:pPr>
              <a:t>24/10/2014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648309B-C3B5-DD45-86D4-5D4D10BB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6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agenda for coming years and are trying to figure out how to manage the demands on us by creating a 3-year plan that manages expectations of governments approaching GFOI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309B-C3B5-DD45-86D4-5D4D10BB1B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3263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SDCG-6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127523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GEO_Header_Presentation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  <a:lvl2pPr>
              <a:defRPr>
                <a:solidFill>
                  <a:srgbClr val="1F497D"/>
                </a:solidFill>
              </a:defRPr>
            </a:lvl2pPr>
            <a:lvl3pPr>
              <a:defRPr>
                <a:solidFill>
                  <a:srgbClr val="1F497D"/>
                </a:solidFill>
              </a:defRPr>
            </a:lvl3pPr>
            <a:lvl4pPr>
              <a:defRPr>
                <a:solidFill>
                  <a:srgbClr val="1F497D"/>
                </a:solidFill>
              </a:defRPr>
            </a:lvl4pPr>
            <a:lvl5pPr>
              <a:defRPr>
                <a:solidFill>
                  <a:srgbClr val="1F497D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SDCG-6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408526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58D9382-AAA2-3946-9A99-8A4C799EA5C1}" type="datetime1">
              <a:rPr lang="en-US"/>
              <a:pPr>
                <a:defRPr/>
              </a:pPr>
              <a:t>24/10/2014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BF103C3-03F0-1145-A234-6A49423D9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63" y="936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1849643"/>
            <a:ext cx="7772400" cy="2868612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SDCG-6 </a:t>
            </a:r>
            <a:r>
              <a:rPr lang="en-US" sz="360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Session 7, Item #38</a:t>
            </a:r>
            <a:r>
              <a:rPr lang="en-US" sz="40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sv-SE" sz="36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plan development</a:t>
            </a:r>
            <a:br>
              <a:rPr lang="sv-SE" sz="36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sv-SE" sz="36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sv-SE" sz="36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sv-SE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Ake Rosenqvist</a:t>
            </a:r>
            <a:br>
              <a:rPr lang="sv-SE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sv-SE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Anthea Mitchell</a:t>
            </a:r>
            <a:endParaRPr lang="en-US" sz="2800" dirty="0">
              <a:solidFill>
                <a:srgbClr val="1F497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2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529129" y="887216"/>
            <a:ext cx="7149203" cy="1833955"/>
          </a:xfrm>
        </p:spPr>
        <p:txBody>
          <a:bodyPr/>
          <a:lstStyle/>
          <a:p>
            <a:pPr marL="0" indent="0">
              <a:buNone/>
            </a:pP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3.5 GFOI R&amp;D Study Sites</a:t>
            </a:r>
            <a:endParaRPr lang="en-US" sz="24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45" y="962342"/>
            <a:ext cx="5553710" cy="493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988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040" y="977922"/>
            <a:ext cx="7149203" cy="183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F497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4.	Coordinated Strategy for satellite observations           	in support of GFOI R&amp;D (cnt'd)</a:t>
            </a: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4.1 A consolidated strategy </a:t>
            </a: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4.2 CNES </a:t>
            </a:r>
          </a:p>
          <a:p>
            <a:pPr marL="0" indent="0">
              <a:buFont typeface="Arial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4.3 CSA </a:t>
            </a:r>
          </a:p>
          <a:p>
            <a:pPr marL="0" indent="0">
              <a:buFont typeface="Arial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4.4 DLR</a:t>
            </a:r>
          </a:p>
          <a:p>
            <a:pPr marL="0" indent="0">
              <a:buFont typeface="Arial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4.5 JAXA </a:t>
            </a:r>
          </a:p>
          <a:p>
            <a:pPr marL="0" indent="0">
              <a:buFont typeface="Arial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4.6 VHR optical</a:t>
            </a:r>
          </a:p>
          <a:p>
            <a:pPr marL="0" indent="0">
              <a:buFont typeface="Arial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4.7 ASI </a:t>
            </a:r>
          </a:p>
          <a:p>
            <a:pPr marL="0" indent="0">
              <a:buFont typeface="Arial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4.8 USGS </a:t>
            </a:r>
          </a:p>
          <a:p>
            <a:pPr marL="0" indent="0">
              <a:buFont typeface="Arial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4.9 ESA </a:t>
            </a:r>
          </a:p>
          <a:p>
            <a:pPr marL="0" indent="0">
              <a:buFont typeface="Arial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4.10 INPE</a:t>
            </a:r>
          </a:p>
        </p:txBody>
      </p:sp>
      <p:pic>
        <p:nvPicPr>
          <p:cNvPr id="4" name="Picture 3" descr="Screen Shot 2014-10-23 at 09.06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828" y="2513844"/>
            <a:ext cx="6471046" cy="212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0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040" y="977922"/>
            <a:ext cx="7930759" cy="47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F497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5.	The Way Forward</a:t>
            </a: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5.1 Governance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Responsibilities of SDCG, the GFOI Office and the GFOI research partners </a:t>
            </a:r>
            <a:endParaRPr lang="en-US" sz="10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5.2 Recommendations</a:t>
            </a: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•</a:t>
            </a: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The Element-3 plan will be updated on a regular basis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•	Space agencies are requested to provide a list of archive data available over GEO-FCT ND verification sites and new study sites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•	Space agencies are encouraged to start acquiring data over ND and new study sites as soon as can be accommodated in their acquisition plan. </a:t>
            </a: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5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040" y="977922"/>
            <a:ext cx="7930759" cy="47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F497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5.	The Way Forward</a:t>
            </a: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5.3 Coordinated research announcements</a:t>
            </a:r>
          </a:p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Coordinated research announcements (RA) and solicitations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RAs targeted at selected GFOI priority R&amp;D topics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Coordinated open calls targeted at GFOI support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Funding opportunities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Others</a:t>
            </a:r>
          </a:p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8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040" y="977922"/>
            <a:ext cx="7930759" cy="47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F497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Annex A.  Contributing agencies and missions</a:t>
            </a:r>
            <a:endParaRPr lang="en-US" sz="10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Annex A outlines the CEOS agencies and satellite missions willing to contribute data to support Element-3 GFOI R&amp;D activities. Data specifications and access procedures are included.  </a:t>
            </a: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SPACE AGENCY REPS TO COMPLETE </a:t>
            </a:r>
          </a:p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Annex B. Archive Data acquired over GFOI Study sites 2009-2011</a:t>
            </a:r>
            <a:endParaRPr lang="en-US" sz="10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Confirm what data exists in the archives over GEO FCT ND sites and new study sites  </a:t>
            </a: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SPACE AGENCY REPS TO COMPLETE </a:t>
            </a:r>
          </a:p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4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040" y="977922"/>
            <a:ext cx="7930759" cy="47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F497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Annex B. GFOI research partners and R&amp;D topics</a:t>
            </a:r>
          </a:p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Description of each Study Site and research team</a:t>
            </a:r>
          </a:p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00050" lvl="1" indent="0">
              <a:buNone/>
            </a:pPr>
            <a:r>
              <a:rPr lang="en-US" sz="1600" i="1" dirty="0">
                <a:latin typeface="Calibri" charset="0"/>
                <a:ea typeface="ＭＳ Ｐゴシック" charset="0"/>
                <a:cs typeface="ＭＳ Ｐゴシック" charset="0"/>
              </a:rPr>
              <a:t>C.1.	Australia</a:t>
            </a:r>
          </a:p>
          <a:p>
            <a:pPr marL="400050" lvl="1" indent="0">
              <a:buNone/>
            </a:pPr>
            <a:r>
              <a:rPr lang="en-US" sz="1600" i="1" dirty="0">
                <a:latin typeface="Calibri" charset="0"/>
                <a:ea typeface="ＭＳ Ｐゴシック" charset="0"/>
                <a:cs typeface="ＭＳ Ｐゴシック" charset="0"/>
              </a:rPr>
              <a:t>C.1.1	Mathinna and Takone (Tasmania)</a:t>
            </a:r>
          </a:p>
          <a:p>
            <a:pPr marL="400050" lvl="1" indent="0">
              <a:buNone/>
            </a:pPr>
            <a:r>
              <a:rPr lang="en-US" sz="1600" b="1" i="1" dirty="0">
                <a:latin typeface="Calibri" charset="0"/>
                <a:ea typeface="ＭＳ Ｐゴシック" charset="0"/>
                <a:cs typeface="ＭＳ Ｐゴシック" charset="0"/>
              </a:rPr>
              <a:t>Principal Investigator: </a:t>
            </a:r>
            <a:r>
              <a:rPr lang="en-US" sz="1600" i="1" dirty="0">
                <a:latin typeface="Calibri" charset="0"/>
                <a:ea typeface="ＭＳ Ｐゴシック" charset="0"/>
                <a:cs typeface="ＭＳ Ｐゴシック" charset="0"/>
              </a:rPr>
              <a:t>A.Mitchell (UNSW, Sydney)</a:t>
            </a:r>
          </a:p>
          <a:p>
            <a:pPr marL="400050" lvl="1" indent="0">
              <a:buNone/>
            </a:pPr>
            <a:r>
              <a:rPr lang="en-US" sz="1600" b="1" i="1" dirty="0">
                <a:latin typeface="Calibri" charset="0"/>
                <a:ea typeface="ＭＳ Ｐゴシック" charset="0"/>
                <a:cs typeface="ＭＳ Ｐゴシック" charset="0"/>
              </a:rPr>
              <a:t>Site description:  </a:t>
            </a:r>
            <a:r>
              <a:rPr lang="en-US" sz="1600" i="1" dirty="0">
                <a:latin typeface="Calibri" charset="0"/>
                <a:ea typeface="ＭＳ Ｐゴシック" charset="0"/>
                <a:cs typeface="ＭＳ Ｐゴシック" charset="0"/>
              </a:rPr>
              <a:t>Eucalypt-dominated wet and dry forest, pockets of rainforest. Agriculture (cropping) and plantations (hardwood/softwood) dominate the rural sector. </a:t>
            </a:r>
          </a:p>
          <a:p>
            <a:pPr marL="400050" lvl="1" indent="0">
              <a:buNone/>
            </a:pPr>
            <a:r>
              <a:rPr lang="en-US" sz="1600" b="1" i="1" dirty="0">
                <a:latin typeface="Calibri" charset="0"/>
                <a:ea typeface="ＭＳ Ｐゴシック" charset="0"/>
                <a:cs typeface="ＭＳ Ｐゴシック" charset="0"/>
              </a:rPr>
              <a:t>Previous R&amp;D</a:t>
            </a:r>
            <a:r>
              <a:rPr lang="en-US" sz="1600" i="1" dirty="0">
                <a:latin typeface="Calibri" charset="0"/>
                <a:ea typeface="ＭＳ Ｐゴシック" charset="0"/>
                <a:cs typeface="ＭＳ Ｐゴシック" charset="0"/>
              </a:rPr>
              <a:t>: Previous research focussed on the interoperability of time-series optical and SAR datasets for forest information monitoring. </a:t>
            </a:r>
          </a:p>
          <a:p>
            <a:pPr marL="400050" lvl="1" indent="0">
              <a:buNone/>
            </a:pPr>
            <a:r>
              <a:rPr lang="en-US" sz="1600" b="1" i="1" dirty="0">
                <a:latin typeface="Calibri" charset="0"/>
                <a:ea typeface="ＭＳ Ｐゴシック" charset="0"/>
                <a:cs typeface="ＭＳ Ｐゴシック" charset="0"/>
              </a:rPr>
              <a:t>New R&amp;D topics to be addressed</a:t>
            </a:r>
            <a:r>
              <a:rPr lang="en-US" sz="1600" i="1" dirty="0">
                <a:latin typeface="Calibri" charset="0"/>
                <a:ea typeface="ＭＳ Ｐゴシック" charset="0"/>
                <a:cs typeface="ＭＳ Ｐゴシック" charset="0"/>
              </a:rPr>
              <a:t>: Improved use of time-series SAR-Optical data for generating activity data, and methods development with the integration of SAR and optical data for degradation assessment and carbon estimation.</a:t>
            </a:r>
          </a:p>
          <a:p>
            <a:pPr marL="400050" lvl="1" indent="0">
              <a:buNone/>
            </a:pPr>
            <a:endParaRPr lang="en-US" sz="16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7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529129" y="887216"/>
            <a:ext cx="7149203" cy="1833955"/>
          </a:xfrm>
        </p:spPr>
        <p:txBody>
          <a:bodyPr/>
          <a:lstStyle/>
          <a:p>
            <a:pPr marL="0" indent="0">
              <a:buNone/>
            </a:pP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24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Screen Shot 2014-10-22 at 20.46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053" y="1036636"/>
            <a:ext cx="3733598" cy="495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16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</a:p>
        </p:txBody>
      </p:sp>
      <p:pic>
        <p:nvPicPr>
          <p:cNvPr id="2" name="Picture 1" descr="Screen Shot 2014-10-22 at 20.11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62" y="1486097"/>
            <a:ext cx="8746647" cy="32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2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</a:p>
        </p:txBody>
      </p:sp>
      <p:pic>
        <p:nvPicPr>
          <p:cNvPr id="3" name="Picture 2" descr="Screen Shot 2014-10-22 at 20.13.5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77" y="2409497"/>
            <a:ext cx="7215638" cy="1338805"/>
          </a:xfrm>
          <a:prstGeom prst="rect">
            <a:avLst/>
          </a:prstGeom>
        </p:spPr>
      </p:pic>
      <p:pic>
        <p:nvPicPr>
          <p:cNvPr id="9" name="Picture 8" descr="Screen Shot 2014-10-22 at 20.13.5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14107"/>
            <a:ext cx="8523196" cy="158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3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</a:p>
        </p:txBody>
      </p:sp>
      <p:pic>
        <p:nvPicPr>
          <p:cNvPr id="6" name="Picture 5" descr="Screen Shot 2014-10-23 at 12.30.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76" y="2409497"/>
            <a:ext cx="8506148" cy="270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8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184970"/>
            <a:ext cx="8077200" cy="49704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Element 3: data supply in support of GFOI R&amp;D activities</a:t>
            </a:r>
            <a:endParaRPr lang="en-US" sz="1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10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Transition from GEO-FCT to GFOI R&amp;D programme </a:t>
            </a:r>
            <a:r>
              <a:rPr lang="en-US" sz="2400" dirty="0" smtClean="0">
                <a:solidFill>
                  <a:schemeClr val="tx2"/>
                </a:solidFill>
                <a:sym typeface="Wingdings"/>
              </a:rPr>
              <a:t> "intermission" in data requests/supply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  <a:sym typeface="Wingdings"/>
              </a:rPr>
              <a:t>Foreseen t</a:t>
            </a:r>
            <a:r>
              <a:rPr lang="en-US" sz="2400" dirty="0" smtClean="0">
                <a:solidFill>
                  <a:schemeClr val="tx2"/>
                </a:solidFill>
                <a:sym typeface="Wingdings"/>
              </a:rPr>
              <a:t>o resume in 2014/2015 in accordance with Element 3 strategy.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Core missions – data provision "business as usual"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Contributing missions – opportunity as many missions can provide limited amounts of data free of charge for scientific purposes</a:t>
            </a:r>
          </a:p>
          <a:p>
            <a:pPr>
              <a:defRPr/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  <a:endParaRPr lang="en-US" sz="2800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4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</a:p>
        </p:txBody>
      </p:sp>
      <p:pic>
        <p:nvPicPr>
          <p:cNvPr id="7" name="Picture 6" descr="Screen Shot 2014-10-22 at 20.14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2" y="2314107"/>
            <a:ext cx="8445825" cy="122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3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</a:p>
        </p:txBody>
      </p:sp>
      <p:pic>
        <p:nvPicPr>
          <p:cNvPr id="8" name="Picture 7" descr="Screen Shot 2014-10-22 at 20.43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2" y="1217986"/>
            <a:ext cx="8405693" cy="4637624"/>
          </a:xfrm>
          <a:prstGeom prst="rect">
            <a:avLst/>
          </a:prstGeom>
        </p:spPr>
      </p:pic>
      <p:pic>
        <p:nvPicPr>
          <p:cNvPr id="2" name="Picture 1" descr="Screen Shot 2014-10-23 at 12.30.5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63" y="3440441"/>
            <a:ext cx="8431611" cy="250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5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</a:p>
        </p:txBody>
      </p:sp>
      <p:pic>
        <p:nvPicPr>
          <p:cNvPr id="2" name="Picture 1" descr="Screen Shot 2014-10-22 at 20.43.5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2" y="1217986"/>
            <a:ext cx="8500048" cy="373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69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1" y="887216"/>
            <a:ext cx="8354732" cy="5241899"/>
          </a:xfrm>
        </p:spPr>
        <p:txBody>
          <a:bodyPr/>
          <a:lstStyle/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The Element 3 strategy outlines different means for CEOS space agencies to support the GFOI R&amp;D component: </a:t>
            </a:r>
            <a:endParaRPr lang="en-US" sz="10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•	Provision of satellite data over GFOI R&amp;D study sites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New data acquisitions (satellite tasking)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Historical (archive) data </a:t>
            </a:r>
            <a:endParaRPr lang="en-US" sz="10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10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•	Coordinated research announcements (RA) and solicitations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RAs targeted at selected GFOI priority R&amp;D topics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Coordinated open calls targeted at GFOI support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Funding opportunities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- Others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  <a:endParaRPr lang="en-US" sz="2800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0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(Element 3)</a:t>
            </a:r>
          </a:p>
        </p:txBody>
      </p:sp>
      <p:pic>
        <p:nvPicPr>
          <p:cNvPr id="3" name="Picture 2" descr="Screen Shot 2014-10-22 at 20.05.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82" y="984339"/>
            <a:ext cx="3601726" cy="5036042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55486" y="3582471"/>
            <a:ext cx="5351953" cy="2300443"/>
          </a:xfrm>
        </p:spPr>
        <p:txBody>
          <a:bodyPr/>
          <a:lstStyle/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Satellite Data in support of the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Global Forest Observations Initiative (GFOI)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Research &amp; Development (R&amp;D) Activities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– SDCG Element 3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Draft version 0.11 </a:t>
            </a:r>
          </a:p>
          <a:p>
            <a:pPr marL="0" indent="0"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3360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96081" y="537350"/>
            <a:ext cx="7162161" cy="145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F497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US" sz="24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1.	Introduction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(3 pages)</a:t>
            </a:r>
          </a:p>
          <a:p>
            <a:pPr marL="0" indent="0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1.1 Background and purpose </a:t>
            </a:r>
          </a:p>
          <a:p>
            <a:pPr marL="0" indent="0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1.2 Joint strategy for R&amp;D </a:t>
            </a:r>
          </a:p>
          <a:p>
            <a:pPr marL="0" indent="0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1.3 Document scope </a:t>
            </a:r>
          </a:p>
          <a:p>
            <a:pPr marL="0" indent="0">
              <a:buFont typeface="Arial" charset="0"/>
              <a:buNone/>
            </a:pP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2.	The GFOI R&amp;D component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(7 pages)</a:t>
            </a:r>
            <a:endParaRPr lang="en-US" sz="20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2.1 GFOI R&amp;D Plan</a:t>
            </a:r>
          </a:p>
          <a:p>
            <a:pPr marL="0" indent="0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2.2 MGD Forest Map Products</a:t>
            </a:r>
          </a:p>
          <a:p>
            <a:pPr marL="0" indent="0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2.3 GFOI Review of Priority R&amp;D Topics   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Wingdings"/>
              </a:rPr>
              <a:t></a:t>
            </a:r>
            <a:endParaRPr lang="en-US" sz="2400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2.4 R&amp;D Landscaping study</a:t>
            </a:r>
          </a:p>
        </p:txBody>
      </p:sp>
      <p:pic>
        <p:nvPicPr>
          <p:cNvPr id="2" name="Picture 1" descr="Screen Shot 2014-10-24 at 02.42.5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080" y="1036636"/>
            <a:ext cx="2464522" cy="485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8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622019" y="576224"/>
            <a:ext cx="8056313" cy="4373716"/>
          </a:xfrm>
        </p:spPr>
        <p:txBody>
          <a:bodyPr/>
          <a:lstStyle/>
          <a:p>
            <a:pPr marL="0" indent="0">
              <a:buNone/>
            </a:pP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3.	Collection of user requirements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(12 pages)</a:t>
            </a:r>
            <a:endParaRPr lang="en-US" sz="20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3.1 GFOI R&amp;D Expert workshops 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- Sensor interoperability (Woods Hole, June 2014)</a:t>
            </a:r>
          </a:p>
          <a:p>
            <a:pPr marL="0" indent="0"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	- Degradation (Wageningen, Oct 2014)</a:t>
            </a: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3.2 Country consultations </a:t>
            </a:r>
          </a:p>
          <a:p>
            <a:pPr marL="0" indent="0"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	- SDCG-4 (Pasadena); SDCG-5 (Rome)  (+ SDCG-6 (Oslo))</a:t>
            </a:r>
          </a:p>
          <a:p>
            <a:pPr marL="0" indent="0"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	- GFOI/SilvaCarbon workshops (Chiang Mai, Jan 2014)</a:t>
            </a:r>
          </a:p>
          <a:p>
            <a:pPr marL="0" indent="0"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	- GEOSS-AsiaPacific Symp, GFOI session (Tokyo, May 2014)</a:t>
            </a: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3.3 Experiences from GEO-FCT R&amp;D activities and National 	Demonstrator (ND) countries </a:t>
            </a:r>
          </a:p>
          <a:p>
            <a:pPr marL="0" indent="0"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	- GEO-FCT Science &amp; Data Summits (Woods Hole 2010, Rome 2011, 											Arusha 2012, Sydney 2013)</a:t>
            </a:r>
          </a:p>
          <a:p>
            <a:pPr marL="0" indent="0"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	- GEO-FCT PD team annual Technical Reports (2010, 2011, 2012)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696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622019" y="576224"/>
            <a:ext cx="8056313" cy="4373716"/>
          </a:xfrm>
        </p:spPr>
        <p:txBody>
          <a:bodyPr/>
          <a:lstStyle/>
          <a:p>
            <a:pPr marL="0" indent="0">
              <a:buNone/>
            </a:pP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3.	Collection of user requirements (cont'd)</a:t>
            </a: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3.4 Data requirement summary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Summary of requirements per sensor type:</a:t>
            </a:r>
          </a:p>
          <a:p>
            <a:pPr lvl="1"/>
            <a:r>
              <a:rPr lang="en-GB" sz="2000"/>
              <a:t>Medium-resolution optical data</a:t>
            </a:r>
          </a:p>
          <a:p>
            <a:pPr lvl="1"/>
            <a:r>
              <a:rPr lang="en-GB" sz="2000"/>
              <a:t> L-band SAR</a:t>
            </a:r>
          </a:p>
          <a:p>
            <a:pPr lvl="1"/>
            <a:r>
              <a:rPr lang="en-GB" sz="2000" i="1" dirty="0">
                <a:latin typeface="Calibri" charset="0"/>
                <a:ea typeface="ＭＳ Ｐゴシック" charset="0"/>
                <a:cs typeface="ＭＳ Ｐゴシック" charset="0"/>
              </a:rPr>
              <a:t>C-band SAR</a:t>
            </a:r>
          </a:p>
          <a:p>
            <a:pPr lvl="1"/>
            <a:r>
              <a:rPr lang="en-GB" sz="2000" i="1" dirty="0">
                <a:latin typeface="Calibri" charset="0"/>
                <a:ea typeface="ＭＳ Ｐゴシック" charset="0"/>
                <a:cs typeface="ＭＳ Ｐゴシック" charset="0"/>
              </a:rPr>
              <a:t>X-band SAR</a:t>
            </a:r>
          </a:p>
          <a:p>
            <a:pPr lvl="1"/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Bistatic X-band SAR</a:t>
            </a:r>
          </a:p>
          <a:p>
            <a:pPr lvl="1"/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VHR optical</a:t>
            </a:r>
          </a:p>
          <a:p>
            <a:pPr lvl="1"/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Archive data</a:t>
            </a:r>
            <a:endParaRPr lang="en-US" sz="10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7150" indent="0">
              <a:buNone/>
            </a:pPr>
            <a:r>
              <a:rPr lang="en-US" sz="22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  <a:sym typeface="Wingdings"/>
              </a:rPr>
              <a:t>Requirements addressing a diversity of Priority R&amp;D Topics, each with specific satellite data requirements</a:t>
            </a: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  <a:sym typeface="Wingdings"/>
              </a:rPr>
              <a:t>			</a:t>
            </a:r>
            <a:r>
              <a:rPr lang="en-US" sz="2200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  <a:sym typeface="Wingdings"/>
              </a:rPr>
              <a:t> risk for complex acquisition plan!</a:t>
            </a:r>
            <a:endParaRPr lang="en-US" sz="2200" dirty="0">
              <a:solidFill>
                <a:schemeClr val="accent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8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622019" y="278190"/>
            <a:ext cx="8056313" cy="4373716"/>
          </a:xfrm>
        </p:spPr>
        <p:txBody>
          <a:bodyPr/>
          <a:lstStyle/>
          <a:p>
            <a:pPr marL="0" indent="0">
              <a:buNone/>
            </a:pP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  <a:sym typeface="Wingdings"/>
              </a:rPr>
              <a:t> </a:t>
            </a: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simple acquisition plan </a:t>
            </a:r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is desirable. </a:t>
            </a: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1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The proposed Element-3 strategy aims to address several of the priority R&amp;D topics simultaneously </a:t>
            </a:r>
          </a:p>
          <a:p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It aims to accommodate the same data sets to be used to assess multiple R&amp;D topics.</a:t>
            </a:r>
          </a:p>
          <a:p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Limited number of multi-diciplinary Study Sites </a:t>
            </a:r>
          </a:p>
          <a:p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Local focus (not w2w)</a:t>
            </a:r>
          </a:p>
          <a:p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Consistent time-series with multiple sensors. </a:t>
            </a:r>
          </a:p>
          <a:p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200" dirty="0">
                <a:latin typeface="Calibri" charset="0"/>
                <a:ea typeface="ＭＳ Ｐゴシック" charset="0"/>
                <a:cs typeface="ＭＳ Ｐゴシック" charset="0"/>
              </a:rPr>
              <a:t>Clear instructions to contributing space agencies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The Element 3 strategy:</a:t>
            </a:r>
            <a:b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Simple and robust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1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622019" y="576224"/>
            <a:ext cx="8056313" cy="4373716"/>
          </a:xfrm>
        </p:spPr>
        <p:txBody>
          <a:bodyPr/>
          <a:lstStyle/>
          <a:p>
            <a:pPr marL="0" indent="0">
              <a:buNone/>
            </a:pPr>
            <a:endParaRPr lang="en-US" sz="2400" b="1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libri" charset="0"/>
                <a:ea typeface="ＭＳ Ｐゴシック" charset="0"/>
                <a:cs typeface="ＭＳ Ｐゴシック" charset="0"/>
              </a:rPr>
              <a:t>3.	Collection of user requirements (cont'd)</a:t>
            </a:r>
            <a:endParaRPr lang="en-US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3.5 GFOI R&amp;D Study Sites</a:t>
            </a:r>
          </a:p>
          <a:p>
            <a:pPr marL="0" indent="0">
              <a:buNone/>
            </a:pPr>
            <a:r>
              <a:rPr lang="en-US" sz="2200" i="1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endParaRPr lang="en-US" sz="20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968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 – </a:t>
            </a:r>
            <a:r>
              <a:rPr lang="en-US" sz="2800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14651" y="1872024"/>
            <a:ext cx="8686799" cy="183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F497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1F497D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 b="1" i="1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R&amp;D Study Sites</a:t>
            </a:r>
            <a:r>
              <a:rPr lang="en-US" sz="2000" b="1" i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are the sites over which CEOS space agencies will be asked to focus their efforts within the Element 3 framework. </a:t>
            </a:r>
          </a:p>
          <a:p>
            <a:pPr marL="0" indent="0">
              <a:buFont typeface="Arial" charset="0"/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•	Sites where </a:t>
            </a:r>
            <a:r>
              <a:rPr lang="en-GB" sz="2000" i="1"/>
              <a:t>ground data have been collected and research activities relevant to the GFOI R&amp;D plan are ongoing </a:t>
            </a:r>
          </a:p>
          <a:p>
            <a:pPr marL="0" indent="0">
              <a:buFont typeface="Arial" charset="0"/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•	Sites are multi-disciplinary and address multiple GFOI priority R&amp;D topics.</a:t>
            </a:r>
          </a:p>
          <a:p>
            <a:pPr marL="0" indent="0">
              <a:buFont typeface="Arial" charset="0"/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•	Sites are mostly located in the pan-tropical zone, with few sites located outside this region (temperate, boreal). </a:t>
            </a:r>
          </a:p>
          <a:p>
            <a:pPr marL="0" indent="0">
              <a:buFont typeface="Arial" charset="0"/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•	</a:t>
            </a:r>
            <a:r>
              <a:rPr lang="en-US" sz="2000" b="1" i="1" dirty="0">
                <a:latin typeface="Calibri" charset="0"/>
                <a:ea typeface="ＭＳ Ｐゴシック" charset="0"/>
                <a:cs typeface="ＭＳ Ｐゴシック" charset="0"/>
              </a:rPr>
              <a:t>Active GEO-FCT ND sites </a:t>
            </a: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are being used, so as to build on previous R&amp;D effort.</a:t>
            </a:r>
          </a:p>
          <a:p>
            <a:pPr marL="0" indent="0">
              <a:buFont typeface="Arial" charset="0"/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•	Additional Study Sites will be included, based on expression of interest from expert workshops and country consultations</a:t>
            </a:r>
          </a:p>
          <a:p>
            <a:pPr marL="0" indent="0">
              <a:buFont typeface="Arial" charset="0"/>
              <a:buNone/>
            </a:pPr>
            <a:r>
              <a:rPr lang="en-US" sz="2000" i="1" dirty="0">
                <a:latin typeface="Calibri" charset="0"/>
                <a:ea typeface="ＭＳ Ｐゴシック" charset="0"/>
                <a:cs typeface="ＭＳ Ｐゴシック" charset="0"/>
              </a:rPr>
              <a:t>•	The sites are conceived to be used on a long-term basis, in combination with permanent sample plots or NFI.</a:t>
            </a:r>
          </a:p>
        </p:txBody>
      </p:sp>
    </p:spTree>
    <p:extLst>
      <p:ext uri="{BB962C8B-B14F-4D97-AF65-F5344CB8AC3E}">
        <p14:creationId xmlns:p14="http://schemas.microsoft.com/office/powerpoint/2010/main" val="159829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32154</TotalTime>
  <Words>1159</Words>
  <Application>Microsoft Macintosh PowerPoint</Application>
  <PresentationFormat>On-screen Show (4:3)</PresentationFormat>
  <Paragraphs>192</Paragraphs>
  <Slides>22</Slides>
  <Notes>20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SDCG-6 Session 7, Item #38  Element 3 plan development  Ake Rosenqvist Anthea Mitchell</vt:lpstr>
      <vt:lpstr>R&amp;D Support (Element 3)</vt:lpstr>
      <vt:lpstr>R&amp;D Support (Element 3)</vt:lpstr>
      <vt:lpstr>R&amp;D Support (Element 3)</vt:lpstr>
      <vt:lpstr>Element 3 – Table of Contents</vt:lpstr>
      <vt:lpstr>PowerPoint Presentation</vt:lpstr>
      <vt:lpstr>Element 3 – Table of Contents</vt:lpstr>
      <vt:lpstr>The Element 3 strategy: Simple and robust</vt:lpstr>
      <vt:lpstr>Element 3 – Table of Contents</vt:lpstr>
      <vt:lpstr>3.5 GFOI R&amp;D Study Sites</vt:lpstr>
      <vt:lpstr>Element 3 – Table of Contents</vt:lpstr>
      <vt:lpstr>Element 3 – Table of Contents</vt:lpstr>
      <vt:lpstr>Element 3 – Table of Contents</vt:lpstr>
      <vt:lpstr>Element 3 – Table of Contents</vt:lpstr>
      <vt:lpstr>Element 3 – Table of Contents</vt:lpstr>
      <vt:lpstr>R&amp;D Support (Element 3)</vt:lpstr>
      <vt:lpstr>R&amp;D Support (Element 3)</vt:lpstr>
      <vt:lpstr>R&amp;D Support (Element 3)</vt:lpstr>
      <vt:lpstr>R&amp;D Support (Element 3)</vt:lpstr>
      <vt:lpstr>R&amp;D Support (Element 3)</vt:lpstr>
      <vt:lpstr>R&amp;D Support (Element 3)</vt:lpstr>
      <vt:lpstr>R&amp;D Support (Element 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Ake Rosenqvist</cp:lastModifiedBy>
  <cp:revision>619</cp:revision>
  <dcterms:created xsi:type="dcterms:W3CDTF">2013-01-29T13:10:08Z</dcterms:created>
  <dcterms:modified xsi:type="dcterms:W3CDTF">2014-10-24T02:18:13Z</dcterms:modified>
</cp:coreProperties>
</file>