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5"/>
  </p:notesMasterIdLst>
  <p:sldIdLst>
    <p:sldId id="256" r:id="rId2"/>
    <p:sldId id="286" r:id="rId3"/>
    <p:sldId id="288" r:id="rId4"/>
    <p:sldId id="300" r:id="rId5"/>
    <p:sldId id="287" r:id="rId6"/>
    <p:sldId id="289" r:id="rId7"/>
    <p:sldId id="295" r:id="rId8"/>
    <p:sldId id="298" r:id="rId9"/>
    <p:sldId id="301" r:id="rId10"/>
    <p:sldId id="299" r:id="rId11"/>
    <p:sldId id="303" r:id="rId12"/>
    <p:sldId id="296" r:id="rId13"/>
    <p:sldId id="302" r:id="rId14"/>
  </p:sldIdLst>
  <p:sldSz cx="9906000" cy="6858000" type="A4"/>
  <p:notesSz cx="6858000" cy="9144000"/>
  <p:defaultTextStyle>
    <a:defPPr>
      <a:defRPr lang="en-GB"/>
    </a:defPPr>
    <a:lvl1pPr algn="ctr" rtl="0" fontAlgn="base">
      <a:spcBef>
        <a:spcPct val="20000"/>
      </a:spcBef>
      <a:spcAft>
        <a:spcPct val="0"/>
      </a:spcAft>
      <a:defRPr sz="3400" kern="1200">
        <a:solidFill>
          <a:srgbClr val="999933"/>
        </a:solidFill>
        <a:latin typeface="Arial" charset="0"/>
        <a:ea typeface="ＭＳ Ｐゴシック" charset="0"/>
        <a:cs typeface="ＭＳ Ｐゴシック" charset="0"/>
      </a:defRPr>
    </a:lvl1pPr>
    <a:lvl2pPr marL="457200" algn="ctr" rtl="0" fontAlgn="base">
      <a:spcBef>
        <a:spcPct val="20000"/>
      </a:spcBef>
      <a:spcAft>
        <a:spcPct val="0"/>
      </a:spcAft>
      <a:defRPr sz="3400" kern="1200">
        <a:solidFill>
          <a:srgbClr val="999933"/>
        </a:solidFill>
        <a:latin typeface="Arial" charset="0"/>
        <a:ea typeface="ＭＳ Ｐゴシック" charset="0"/>
        <a:cs typeface="ＭＳ Ｐゴシック" charset="0"/>
      </a:defRPr>
    </a:lvl2pPr>
    <a:lvl3pPr marL="914400" algn="ctr" rtl="0" fontAlgn="base">
      <a:spcBef>
        <a:spcPct val="20000"/>
      </a:spcBef>
      <a:spcAft>
        <a:spcPct val="0"/>
      </a:spcAft>
      <a:defRPr sz="3400" kern="1200">
        <a:solidFill>
          <a:srgbClr val="999933"/>
        </a:solidFill>
        <a:latin typeface="Arial" charset="0"/>
        <a:ea typeface="ＭＳ Ｐゴシック" charset="0"/>
        <a:cs typeface="ＭＳ Ｐゴシック" charset="0"/>
      </a:defRPr>
    </a:lvl3pPr>
    <a:lvl4pPr marL="1371600" algn="ctr" rtl="0" fontAlgn="base">
      <a:spcBef>
        <a:spcPct val="20000"/>
      </a:spcBef>
      <a:spcAft>
        <a:spcPct val="0"/>
      </a:spcAft>
      <a:defRPr sz="3400" kern="1200">
        <a:solidFill>
          <a:srgbClr val="999933"/>
        </a:solidFill>
        <a:latin typeface="Arial" charset="0"/>
        <a:ea typeface="ＭＳ Ｐゴシック" charset="0"/>
        <a:cs typeface="ＭＳ Ｐゴシック" charset="0"/>
      </a:defRPr>
    </a:lvl4pPr>
    <a:lvl5pPr marL="1828800" algn="ctr" rtl="0" fontAlgn="base">
      <a:spcBef>
        <a:spcPct val="20000"/>
      </a:spcBef>
      <a:spcAft>
        <a:spcPct val="0"/>
      </a:spcAft>
      <a:defRPr sz="3400" kern="1200">
        <a:solidFill>
          <a:srgbClr val="999933"/>
        </a:solidFill>
        <a:latin typeface="Arial" charset="0"/>
        <a:ea typeface="ＭＳ Ｐゴシック" charset="0"/>
        <a:cs typeface="ＭＳ Ｐゴシック" charset="0"/>
      </a:defRPr>
    </a:lvl5pPr>
    <a:lvl6pPr marL="2286000" algn="l" defTabSz="457200" rtl="0" eaLnBrk="1" latinLnBrk="0" hangingPunct="1">
      <a:defRPr sz="3400" kern="1200">
        <a:solidFill>
          <a:srgbClr val="999933"/>
        </a:solidFill>
        <a:latin typeface="Arial" charset="0"/>
        <a:ea typeface="ＭＳ Ｐゴシック" charset="0"/>
        <a:cs typeface="ＭＳ Ｐゴシック" charset="0"/>
      </a:defRPr>
    </a:lvl6pPr>
    <a:lvl7pPr marL="2743200" algn="l" defTabSz="457200" rtl="0" eaLnBrk="1" latinLnBrk="0" hangingPunct="1">
      <a:defRPr sz="3400" kern="1200">
        <a:solidFill>
          <a:srgbClr val="999933"/>
        </a:solidFill>
        <a:latin typeface="Arial" charset="0"/>
        <a:ea typeface="ＭＳ Ｐゴシック" charset="0"/>
        <a:cs typeface="ＭＳ Ｐゴシック" charset="0"/>
      </a:defRPr>
    </a:lvl7pPr>
    <a:lvl8pPr marL="3200400" algn="l" defTabSz="457200" rtl="0" eaLnBrk="1" latinLnBrk="0" hangingPunct="1">
      <a:defRPr sz="3400" kern="1200">
        <a:solidFill>
          <a:srgbClr val="999933"/>
        </a:solidFill>
        <a:latin typeface="Arial" charset="0"/>
        <a:ea typeface="ＭＳ Ｐゴシック" charset="0"/>
        <a:cs typeface="ＭＳ Ｐゴシック" charset="0"/>
      </a:defRPr>
    </a:lvl8pPr>
    <a:lvl9pPr marL="3657600" algn="l" defTabSz="457200" rtl="0" eaLnBrk="1" latinLnBrk="0" hangingPunct="1">
      <a:defRPr sz="3400" kern="1200">
        <a:solidFill>
          <a:srgbClr val="999933"/>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6823"/>
    <a:srgbClr val="A6D8D9"/>
    <a:srgbClr val="A6DBDC"/>
    <a:srgbClr val="A8DBDC"/>
    <a:srgbClr val="A2D9DA"/>
    <a:srgbClr val="C99C2D"/>
    <a:srgbClr val="3ABC6C"/>
    <a:srgbClr val="33C36D"/>
    <a:srgbClr val="3985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68" autoAdjust="0"/>
    <p:restoredTop sz="98129" autoAdjust="0"/>
  </p:normalViewPr>
  <p:slideViewPr>
    <p:cSldViewPr snapToGrid="0">
      <p:cViewPr>
        <p:scale>
          <a:sx n="100" d="100"/>
          <a:sy n="100" d="100"/>
        </p:scale>
        <p:origin x="-408" y="-400"/>
      </p:cViewPr>
      <p:guideLst>
        <p:guide orient="horz" pos="2160"/>
        <p:guide pos="3120"/>
      </p:guideLst>
    </p:cSldViewPr>
  </p:slideViewPr>
  <p:outlineViewPr>
    <p:cViewPr>
      <p:scale>
        <a:sx n="33" d="100"/>
        <a:sy n="33" d="100"/>
      </p:scale>
      <p:origin x="0" y="17472"/>
    </p:cViewPr>
  </p:outlineViewPr>
  <p:notesTextViewPr>
    <p:cViewPr>
      <p:scale>
        <a:sx n="100" d="100"/>
        <a:sy n="100" d="100"/>
      </p:scale>
      <p:origin x="0" y="0"/>
    </p:cViewPr>
  </p:notesTextViewPr>
  <p:sorterViewPr>
    <p:cViewPr>
      <p:scale>
        <a:sx n="111" d="100"/>
        <a:sy n="111"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spcBef>
                <a:spcPct val="0"/>
              </a:spcBef>
              <a:defRPr sz="1200">
                <a:solidFill>
                  <a:schemeClr val="tx1"/>
                </a:solidFill>
                <a:cs typeface="Arial" charset="0"/>
              </a:defRPr>
            </a:lvl1pPr>
          </a:lstStyle>
          <a:p>
            <a:endParaRPr lang="en-GB"/>
          </a:p>
        </p:txBody>
      </p:sp>
      <p:sp>
        <p:nvSpPr>
          <p:cNvPr id="296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cs typeface="Arial" charset="0"/>
              </a:defRPr>
            </a:lvl1pPr>
          </a:lstStyle>
          <a:p>
            <a:endParaRPr lang="en-GB"/>
          </a:p>
        </p:txBody>
      </p:sp>
      <p:sp>
        <p:nvSpPr>
          <p:cNvPr id="29700"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spcBef>
                <a:spcPct val="0"/>
              </a:spcBef>
              <a:defRPr sz="1200">
                <a:solidFill>
                  <a:schemeClr val="tx1"/>
                </a:solidFill>
                <a:cs typeface="Arial" charset="0"/>
              </a:defRPr>
            </a:lvl1pPr>
          </a:lstStyle>
          <a:p>
            <a:endParaRPr lang="en-GB"/>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cs typeface="Arial" charset="0"/>
              </a:defRPr>
            </a:lvl1pPr>
          </a:lstStyle>
          <a:p>
            <a:fld id="{9053B11B-4BF6-5A44-A43C-59BB7886F9C2}" type="slidenum">
              <a:rPr lang="en-GB"/>
              <a:pPr/>
              <a:t>‹#›</a:t>
            </a:fld>
            <a:endParaRPr lang="en-GB"/>
          </a:p>
        </p:txBody>
      </p:sp>
    </p:spTree>
    <p:extLst>
      <p:ext uri="{BB962C8B-B14F-4D97-AF65-F5344CB8AC3E}">
        <p14:creationId xmlns:p14="http://schemas.microsoft.com/office/powerpoint/2010/main" val="34236803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783992-F1EA-6541-B175-3916E6110C59}" type="slidenum">
              <a:rPr lang="en-GB"/>
              <a:pPr/>
              <a:t>2</a:t>
            </a:fld>
            <a:endParaRPr lang="en-GB"/>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r>
              <a:rPr lang="en-GB" dirty="0" smtClean="0"/>
              <a:t>1m</a:t>
            </a:r>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2m</a:t>
            </a:r>
            <a:endParaRPr lang="en-NZ" dirty="0"/>
          </a:p>
        </p:txBody>
      </p:sp>
      <p:sp>
        <p:nvSpPr>
          <p:cNvPr id="4" name="Slide Number Placeholder 3"/>
          <p:cNvSpPr>
            <a:spLocks noGrp="1"/>
          </p:cNvSpPr>
          <p:nvPr>
            <p:ph type="sldNum" sz="quarter" idx="10"/>
          </p:nvPr>
        </p:nvSpPr>
        <p:spPr/>
        <p:txBody>
          <a:bodyPr/>
          <a:lstStyle/>
          <a:p>
            <a:fld id="{9053B11B-4BF6-5A44-A43C-59BB7886F9C2}" type="slidenum">
              <a:rPr lang="en-GB" smtClean="0"/>
              <a:pPr/>
              <a:t>3</a:t>
            </a:fld>
            <a:endParaRPr lang="en-GB"/>
          </a:p>
        </p:txBody>
      </p:sp>
    </p:spTree>
    <p:extLst>
      <p:ext uri="{BB962C8B-B14F-4D97-AF65-F5344CB8AC3E}">
        <p14:creationId xmlns:p14="http://schemas.microsoft.com/office/powerpoint/2010/main" val="4003276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2m</a:t>
            </a:r>
            <a:endParaRPr lang="en-NZ" dirty="0"/>
          </a:p>
        </p:txBody>
      </p:sp>
      <p:sp>
        <p:nvSpPr>
          <p:cNvPr id="4" name="Slide Number Placeholder 3"/>
          <p:cNvSpPr>
            <a:spLocks noGrp="1"/>
          </p:cNvSpPr>
          <p:nvPr>
            <p:ph type="sldNum" sz="quarter" idx="10"/>
          </p:nvPr>
        </p:nvSpPr>
        <p:spPr/>
        <p:txBody>
          <a:bodyPr/>
          <a:lstStyle/>
          <a:p>
            <a:fld id="{9053B11B-4BF6-5A44-A43C-59BB7886F9C2}" type="slidenum">
              <a:rPr lang="en-GB" smtClean="0"/>
              <a:pPr/>
              <a:t>4</a:t>
            </a:fld>
            <a:endParaRPr lang="en-GB"/>
          </a:p>
        </p:txBody>
      </p:sp>
    </p:spTree>
    <p:extLst>
      <p:ext uri="{BB962C8B-B14F-4D97-AF65-F5344CB8AC3E}">
        <p14:creationId xmlns:p14="http://schemas.microsoft.com/office/powerpoint/2010/main" val="4003276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1m</a:t>
            </a:r>
            <a:endParaRPr lang="en-NZ" dirty="0"/>
          </a:p>
        </p:txBody>
      </p:sp>
      <p:sp>
        <p:nvSpPr>
          <p:cNvPr id="4" name="Slide Number Placeholder 3"/>
          <p:cNvSpPr>
            <a:spLocks noGrp="1"/>
          </p:cNvSpPr>
          <p:nvPr>
            <p:ph type="sldNum" sz="quarter" idx="10"/>
          </p:nvPr>
        </p:nvSpPr>
        <p:spPr/>
        <p:txBody>
          <a:bodyPr/>
          <a:lstStyle/>
          <a:p>
            <a:fld id="{9053B11B-4BF6-5A44-A43C-59BB7886F9C2}" type="slidenum">
              <a:rPr lang="en-GB" smtClean="0"/>
              <a:pPr/>
              <a:t>5</a:t>
            </a:fld>
            <a:endParaRPr lang="en-GB"/>
          </a:p>
        </p:txBody>
      </p:sp>
    </p:spTree>
    <p:extLst>
      <p:ext uri="{BB962C8B-B14F-4D97-AF65-F5344CB8AC3E}">
        <p14:creationId xmlns:p14="http://schemas.microsoft.com/office/powerpoint/2010/main" val="1486439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2m</a:t>
            </a:r>
            <a:endParaRPr lang="en-NZ" dirty="0"/>
          </a:p>
        </p:txBody>
      </p:sp>
      <p:sp>
        <p:nvSpPr>
          <p:cNvPr id="4" name="Slide Number Placeholder 3"/>
          <p:cNvSpPr>
            <a:spLocks noGrp="1"/>
          </p:cNvSpPr>
          <p:nvPr>
            <p:ph type="sldNum" sz="quarter" idx="10"/>
          </p:nvPr>
        </p:nvSpPr>
        <p:spPr/>
        <p:txBody>
          <a:bodyPr/>
          <a:lstStyle/>
          <a:p>
            <a:fld id="{9053B11B-4BF6-5A44-A43C-59BB7886F9C2}" type="slidenum">
              <a:rPr lang="en-GB" smtClean="0"/>
              <a:pPr/>
              <a:t>6</a:t>
            </a:fld>
            <a:endParaRPr lang="en-GB"/>
          </a:p>
        </p:txBody>
      </p:sp>
    </p:spTree>
    <p:extLst>
      <p:ext uri="{BB962C8B-B14F-4D97-AF65-F5344CB8AC3E}">
        <p14:creationId xmlns:p14="http://schemas.microsoft.com/office/powerpoint/2010/main" val="1112052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2m</a:t>
            </a:r>
            <a:endParaRPr lang="en-NZ" dirty="0"/>
          </a:p>
        </p:txBody>
      </p:sp>
      <p:sp>
        <p:nvSpPr>
          <p:cNvPr id="4" name="Slide Number Placeholder 3"/>
          <p:cNvSpPr>
            <a:spLocks noGrp="1"/>
          </p:cNvSpPr>
          <p:nvPr>
            <p:ph type="sldNum" sz="quarter" idx="10"/>
          </p:nvPr>
        </p:nvSpPr>
        <p:spPr/>
        <p:txBody>
          <a:bodyPr/>
          <a:lstStyle/>
          <a:p>
            <a:fld id="{9053B11B-4BF6-5A44-A43C-59BB7886F9C2}" type="slidenum">
              <a:rPr lang="en-GB" smtClean="0"/>
              <a:pPr/>
              <a:t>7</a:t>
            </a:fld>
            <a:endParaRPr lang="en-GB"/>
          </a:p>
        </p:txBody>
      </p:sp>
    </p:spTree>
    <p:extLst>
      <p:ext uri="{BB962C8B-B14F-4D97-AF65-F5344CB8AC3E}">
        <p14:creationId xmlns:p14="http://schemas.microsoft.com/office/powerpoint/2010/main" val="1112052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2m</a:t>
            </a:r>
            <a:endParaRPr lang="en-NZ" dirty="0"/>
          </a:p>
        </p:txBody>
      </p:sp>
      <p:sp>
        <p:nvSpPr>
          <p:cNvPr id="4" name="Slide Number Placeholder 3"/>
          <p:cNvSpPr>
            <a:spLocks noGrp="1"/>
          </p:cNvSpPr>
          <p:nvPr>
            <p:ph type="sldNum" sz="quarter" idx="10"/>
          </p:nvPr>
        </p:nvSpPr>
        <p:spPr/>
        <p:txBody>
          <a:bodyPr/>
          <a:lstStyle/>
          <a:p>
            <a:fld id="{9053B11B-4BF6-5A44-A43C-59BB7886F9C2}" type="slidenum">
              <a:rPr lang="en-GB" smtClean="0"/>
              <a:pPr/>
              <a:t>12</a:t>
            </a:fld>
            <a:endParaRPr lang="en-GB"/>
          </a:p>
        </p:txBody>
      </p:sp>
    </p:spTree>
    <p:extLst>
      <p:ext uri="{BB962C8B-B14F-4D97-AF65-F5344CB8AC3E}">
        <p14:creationId xmlns:p14="http://schemas.microsoft.com/office/powerpoint/2010/main" val="1112052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2m</a:t>
            </a:r>
            <a:endParaRPr lang="en-NZ" dirty="0"/>
          </a:p>
        </p:txBody>
      </p:sp>
      <p:sp>
        <p:nvSpPr>
          <p:cNvPr id="4" name="Slide Number Placeholder 3"/>
          <p:cNvSpPr>
            <a:spLocks noGrp="1"/>
          </p:cNvSpPr>
          <p:nvPr>
            <p:ph type="sldNum" sz="quarter" idx="10"/>
          </p:nvPr>
        </p:nvSpPr>
        <p:spPr/>
        <p:txBody>
          <a:bodyPr/>
          <a:lstStyle/>
          <a:p>
            <a:fld id="{9053B11B-4BF6-5A44-A43C-59BB7886F9C2}" type="slidenum">
              <a:rPr lang="en-GB" smtClean="0"/>
              <a:pPr/>
              <a:t>13</a:t>
            </a:fld>
            <a:endParaRPr lang="en-GB"/>
          </a:p>
        </p:txBody>
      </p:sp>
    </p:spTree>
    <p:extLst>
      <p:ext uri="{BB962C8B-B14F-4D97-AF65-F5344CB8AC3E}">
        <p14:creationId xmlns:p14="http://schemas.microsoft.com/office/powerpoint/2010/main" val="11120526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9458" name="Picture 7" descr="Picture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38550"/>
            <a:ext cx="990600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Grp="1" noChangeArrowheads="1"/>
          </p:cNvSpPr>
          <p:nvPr>
            <p:ph type="ctrTitle"/>
          </p:nvPr>
        </p:nvSpPr>
        <p:spPr>
          <a:xfrm>
            <a:off x="741363" y="1412875"/>
            <a:ext cx="8420100" cy="1079500"/>
          </a:xfrm>
        </p:spPr>
        <p:txBody>
          <a:bodyPr/>
          <a:lstStyle>
            <a:lvl1pPr>
              <a:defRPr/>
            </a:lvl1pPr>
          </a:lstStyle>
          <a:p>
            <a:pPr lvl="0"/>
            <a:r>
              <a:rPr lang="en-GB" noProof="0" smtClean="0"/>
              <a:t>Click to edit Master title style</a:t>
            </a:r>
          </a:p>
        </p:txBody>
      </p:sp>
      <p:sp>
        <p:nvSpPr>
          <p:cNvPr id="19460" name="Rectangle 4"/>
          <p:cNvSpPr>
            <a:spLocks noGrp="1" noChangeArrowheads="1"/>
          </p:cNvSpPr>
          <p:nvPr>
            <p:ph type="subTitle" idx="1"/>
          </p:nvPr>
        </p:nvSpPr>
        <p:spPr>
          <a:xfrm>
            <a:off x="741363" y="2708275"/>
            <a:ext cx="8423275" cy="792163"/>
          </a:xfrm>
        </p:spPr>
        <p:txBody>
          <a:bodyPr/>
          <a:lstStyle>
            <a:lvl1pPr marL="0" indent="0">
              <a:buFontTx/>
              <a:buNone/>
              <a:defRPr/>
            </a:lvl1pPr>
          </a:lstStyle>
          <a:p>
            <a:pPr lvl="0"/>
            <a:r>
              <a:rPr lang="en-GB" noProof="0" smtClean="0"/>
              <a:t>Click to edit Master subtitle style</a:t>
            </a:r>
          </a:p>
        </p:txBody>
      </p:sp>
      <p:pic>
        <p:nvPicPr>
          <p:cNvPr id="19461" name="Picture 6" descr="Pictur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50" y="179388"/>
            <a:ext cx="323373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7" descr="Picture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0150" y="0"/>
            <a:ext cx="3625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Tree>
    <p:extLst>
      <p:ext uri="{BB962C8B-B14F-4D97-AF65-F5344CB8AC3E}">
        <p14:creationId xmlns:p14="http://schemas.microsoft.com/office/powerpoint/2010/main" val="1383766178"/>
      </p:ext>
    </p:extLst>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765175"/>
            <a:ext cx="2228850" cy="5360988"/>
          </a:xfrm>
        </p:spPr>
        <p:txBody>
          <a:bodyPr vert="eaVert"/>
          <a:lstStyle/>
          <a:p>
            <a:r>
              <a:rPr lang="fr-CH" smtClean="0"/>
              <a:t>Click to edit Master title style</a:t>
            </a:r>
            <a:endParaRPr lang="en-US"/>
          </a:p>
        </p:txBody>
      </p:sp>
      <p:sp>
        <p:nvSpPr>
          <p:cNvPr id="3" name="Vertical Text Placeholder 2"/>
          <p:cNvSpPr>
            <a:spLocks noGrp="1"/>
          </p:cNvSpPr>
          <p:nvPr>
            <p:ph type="body" orient="vert" idx="1"/>
          </p:nvPr>
        </p:nvSpPr>
        <p:spPr>
          <a:xfrm>
            <a:off x="495300" y="765175"/>
            <a:ext cx="6534150" cy="5360988"/>
          </a:xfrm>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Tree>
    <p:extLst>
      <p:ext uri="{BB962C8B-B14F-4D97-AF65-F5344CB8AC3E}">
        <p14:creationId xmlns:p14="http://schemas.microsoft.com/office/powerpoint/2010/main" val="998783058"/>
      </p:ext>
    </p:extLst>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765175"/>
            <a:ext cx="8915400" cy="652463"/>
          </a:xfrm>
        </p:spPr>
        <p:txBody>
          <a:bodyPr/>
          <a:lstStyle/>
          <a:p>
            <a:r>
              <a:rPr lang="fr-CH" smtClean="0"/>
              <a:t>Click to edit Master title style</a:t>
            </a:r>
            <a:endParaRPr lang="en-US"/>
          </a:p>
        </p:txBody>
      </p:sp>
      <p:sp>
        <p:nvSpPr>
          <p:cNvPr id="3" name="Table Placeholder 2"/>
          <p:cNvSpPr>
            <a:spLocks noGrp="1"/>
          </p:cNvSpPr>
          <p:nvPr>
            <p:ph type="tbl" idx="1"/>
          </p:nvPr>
        </p:nvSpPr>
        <p:spPr>
          <a:xfrm>
            <a:off x="495300" y="1600200"/>
            <a:ext cx="8915400" cy="4525963"/>
          </a:xfrm>
        </p:spPr>
        <p:txBody>
          <a:bodyPr/>
          <a:lstStyle/>
          <a:p>
            <a:endParaRPr lang="en-US"/>
          </a:p>
        </p:txBody>
      </p:sp>
    </p:spTree>
    <p:extLst>
      <p:ext uri="{BB962C8B-B14F-4D97-AF65-F5344CB8AC3E}">
        <p14:creationId xmlns:p14="http://schemas.microsoft.com/office/powerpoint/2010/main" val="2381092248"/>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Content Placeholder 2"/>
          <p:cNvSpPr>
            <a:spLocks noGrp="1"/>
          </p:cNvSpPr>
          <p:nvPr>
            <p:ph idx="1"/>
          </p:nvPr>
        </p:nvSpPr>
        <p:spPr/>
        <p:txBody>
          <a:body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Tree>
    <p:extLst>
      <p:ext uri="{BB962C8B-B14F-4D97-AF65-F5344CB8AC3E}">
        <p14:creationId xmlns:p14="http://schemas.microsoft.com/office/powerpoint/2010/main" val="1735499235"/>
      </p:ext>
    </p:extLst>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fr-CH"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H" smtClean="0"/>
              <a:t>Click to edit Master text styles</a:t>
            </a:r>
          </a:p>
        </p:txBody>
      </p:sp>
    </p:spTree>
    <p:extLst>
      <p:ext uri="{BB962C8B-B14F-4D97-AF65-F5344CB8AC3E}">
        <p14:creationId xmlns:p14="http://schemas.microsoft.com/office/powerpoint/2010/main" val="594965799"/>
      </p:ext>
    </p:extLst>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Tree>
    <p:extLst>
      <p:ext uri="{BB962C8B-B14F-4D97-AF65-F5344CB8AC3E}">
        <p14:creationId xmlns:p14="http://schemas.microsoft.com/office/powerpoint/2010/main" val="1614199434"/>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fr-CH"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Tree>
    <p:extLst>
      <p:ext uri="{BB962C8B-B14F-4D97-AF65-F5344CB8AC3E}">
        <p14:creationId xmlns:p14="http://schemas.microsoft.com/office/powerpoint/2010/main" val="2331049572"/>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Tree>
    <p:extLst>
      <p:ext uri="{BB962C8B-B14F-4D97-AF65-F5344CB8AC3E}">
        <p14:creationId xmlns:p14="http://schemas.microsoft.com/office/powerpoint/2010/main" val="1301319753"/>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9625631"/>
      </p:ext>
    </p:extLst>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fr-CH"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Tree>
    <p:extLst>
      <p:ext uri="{BB962C8B-B14F-4D97-AF65-F5344CB8AC3E}">
        <p14:creationId xmlns:p14="http://schemas.microsoft.com/office/powerpoint/2010/main" val="1272427985"/>
      </p:ext>
    </p:extLst>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fr-CH"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Tree>
    <p:extLst>
      <p:ext uri="{BB962C8B-B14F-4D97-AF65-F5344CB8AC3E}">
        <p14:creationId xmlns:p14="http://schemas.microsoft.com/office/powerpoint/2010/main" val="1664755039"/>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95300" y="765175"/>
            <a:ext cx="8915400"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82" tIns="47891" rIns="95782" bIns="47891" numCol="1" anchor="ctr" anchorCtr="0" compatLnSpc="1">
            <a:prstTxWarp prst="textNoShape">
              <a:avLst/>
            </a:prstTxWarp>
          </a:bodyPr>
          <a:lstStyle/>
          <a:p>
            <a:pPr lvl="0"/>
            <a:r>
              <a:rPr lang="en-GB"/>
              <a:t>Click to edit Master title style</a:t>
            </a:r>
          </a:p>
        </p:txBody>
      </p:sp>
      <p:sp>
        <p:nvSpPr>
          <p:cNvPr id="18435"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82" tIns="47891" rIns="95782" bIns="47891"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18439" name="Picture 6" descr="Picture10"/>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8750" y="177800"/>
            <a:ext cx="3233738"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Picture11"/>
          <p:cNvPicPr>
            <a:picLocks noChangeAspect="1" noChangeArrowheads="1"/>
          </p:cNvPicPr>
          <p:nvPr userDrawn="1"/>
        </p:nvPicPr>
        <p:blipFill>
          <a:blip r:embed="rId15">
            <a:extLst>
              <a:ext uri="{28A0092B-C50C-407E-A947-70E740481C1C}">
                <a14:useLocalDpi xmlns:a14="http://schemas.microsoft.com/office/drawing/2010/main"/>
              </a:ext>
            </a:extLst>
          </a:blip>
          <a:srcRect/>
          <a:stretch>
            <a:fillRect/>
          </a:stretch>
        </p:blipFill>
        <p:spPr bwMode="auto">
          <a:xfrm>
            <a:off x="0" y="6138862"/>
            <a:ext cx="3625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xmlns:p14="http://schemas.microsoft.com/office/powerpoint/2010/main">
    <p:fade/>
  </p:transition>
  <p:timing>
    <p:tnLst>
      <p:par>
        <p:cTn xmlns:p14="http://schemas.microsoft.com/office/powerpoint/2010/main" id="1" dur="indefinite" restart="never" nodeType="tmRoot"/>
      </p:par>
    </p:tnLst>
  </p:timing>
  <p:txStyles>
    <p:titleStyle>
      <a:lvl1pPr algn="l" defTabSz="957263" rtl="0" fontAlgn="base">
        <a:spcBef>
          <a:spcPct val="0"/>
        </a:spcBef>
        <a:spcAft>
          <a:spcPct val="0"/>
        </a:spcAft>
        <a:defRPr sz="3700" b="1">
          <a:solidFill>
            <a:schemeClr val="tx2"/>
          </a:solidFill>
          <a:latin typeface="+mj-lt"/>
          <a:ea typeface="+mj-ea"/>
          <a:cs typeface="+mj-cs"/>
        </a:defRPr>
      </a:lvl1pPr>
      <a:lvl2pPr algn="l" defTabSz="957263" rtl="0" fontAlgn="base">
        <a:spcBef>
          <a:spcPct val="0"/>
        </a:spcBef>
        <a:spcAft>
          <a:spcPct val="0"/>
        </a:spcAft>
        <a:defRPr sz="3700" b="1">
          <a:solidFill>
            <a:schemeClr val="tx2"/>
          </a:solidFill>
          <a:latin typeface="Arial Narrow" charset="0"/>
          <a:ea typeface="ＭＳ Ｐゴシック" charset="0"/>
          <a:cs typeface="Arial" charset="0"/>
        </a:defRPr>
      </a:lvl2pPr>
      <a:lvl3pPr algn="l" defTabSz="957263" rtl="0" fontAlgn="base">
        <a:spcBef>
          <a:spcPct val="0"/>
        </a:spcBef>
        <a:spcAft>
          <a:spcPct val="0"/>
        </a:spcAft>
        <a:defRPr sz="3700" b="1">
          <a:solidFill>
            <a:schemeClr val="tx2"/>
          </a:solidFill>
          <a:latin typeface="Arial Narrow" charset="0"/>
          <a:ea typeface="ＭＳ Ｐゴシック" charset="0"/>
          <a:cs typeface="Arial" charset="0"/>
        </a:defRPr>
      </a:lvl3pPr>
      <a:lvl4pPr algn="l" defTabSz="957263" rtl="0" fontAlgn="base">
        <a:spcBef>
          <a:spcPct val="0"/>
        </a:spcBef>
        <a:spcAft>
          <a:spcPct val="0"/>
        </a:spcAft>
        <a:defRPr sz="3700" b="1">
          <a:solidFill>
            <a:schemeClr val="tx2"/>
          </a:solidFill>
          <a:latin typeface="Arial Narrow" charset="0"/>
          <a:ea typeface="ＭＳ Ｐゴシック" charset="0"/>
          <a:cs typeface="Arial" charset="0"/>
        </a:defRPr>
      </a:lvl4pPr>
      <a:lvl5pPr algn="l" defTabSz="957263" rtl="0" fontAlgn="base">
        <a:spcBef>
          <a:spcPct val="0"/>
        </a:spcBef>
        <a:spcAft>
          <a:spcPct val="0"/>
        </a:spcAft>
        <a:defRPr sz="3700" b="1">
          <a:solidFill>
            <a:schemeClr val="tx2"/>
          </a:solidFill>
          <a:latin typeface="Arial Narrow" charset="0"/>
          <a:ea typeface="ＭＳ Ｐゴシック" charset="0"/>
          <a:cs typeface="Arial" charset="0"/>
        </a:defRPr>
      </a:lvl5pPr>
      <a:lvl6pPr marL="457200" algn="l" defTabSz="957263" rtl="0" fontAlgn="base">
        <a:spcBef>
          <a:spcPct val="0"/>
        </a:spcBef>
        <a:spcAft>
          <a:spcPct val="0"/>
        </a:spcAft>
        <a:defRPr sz="3700" b="1">
          <a:solidFill>
            <a:schemeClr val="tx2"/>
          </a:solidFill>
          <a:latin typeface="Arial Narrow" charset="0"/>
          <a:ea typeface="ＭＳ Ｐゴシック" charset="0"/>
          <a:cs typeface="Arial" charset="0"/>
        </a:defRPr>
      </a:lvl6pPr>
      <a:lvl7pPr marL="914400" algn="l" defTabSz="957263" rtl="0" fontAlgn="base">
        <a:spcBef>
          <a:spcPct val="0"/>
        </a:spcBef>
        <a:spcAft>
          <a:spcPct val="0"/>
        </a:spcAft>
        <a:defRPr sz="3700" b="1">
          <a:solidFill>
            <a:schemeClr val="tx2"/>
          </a:solidFill>
          <a:latin typeface="Arial Narrow" charset="0"/>
          <a:ea typeface="ＭＳ Ｐゴシック" charset="0"/>
          <a:cs typeface="Arial" charset="0"/>
        </a:defRPr>
      </a:lvl7pPr>
      <a:lvl8pPr marL="1371600" algn="l" defTabSz="957263" rtl="0" fontAlgn="base">
        <a:spcBef>
          <a:spcPct val="0"/>
        </a:spcBef>
        <a:spcAft>
          <a:spcPct val="0"/>
        </a:spcAft>
        <a:defRPr sz="3700" b="1">
          <a:solidFill>
            <a:schemeClr val="tx2"/>
          </a:solidFill>
          <a:latin typeface="Arial Narrow" charset="0"/>
          <a:ea typeface="ＭＳ Ｐゴシック" charset="0"/>
          <a:cs typeface="Arial" charset="0"/>
        </a:defRPr>
      </a:lvl8pPr>
      <a:lvl9pPr marL="1828800" algn="l" defTabSz="957263" rtl="0" fontAlgn="base">
        <a:spcBef>
          <a:spcPct val="0"/>
        </a:spcBef>
        <a:spcAft>
          <a:spcPct val="0"/>
        </a:spcAft>
        <a:defRPr sz="3700" b="1">
          <a:solidFill>
            <a:schemeClr val="tx2"/>
          </a:solidFill>
          <a:latin typeface="Arial Narrow" charset="0"/>
          <a:ea typeface="ＭＳ Ｐゴシック" charset="0"/>
          <a:cs typeface="Arial" charset="0"/>
        </a:defRPr>
      </a:lvl9pPr>
    </p:titleStyle>
    <p:bodyStyle>
      <a:lvl1pPr marL="358775" indent="-358775" algn="l" defTabSz="957263" rtl="0" fontAlgn="base">
        <a:spcBef>
          <a:spcPct val="20000"/>
        </a:spcBef>
        <a:spcAft>
          <a:spcPct val="0"/>
        </a:spcAft>
        <a:buChar char="•"/>
        <a:defRPr sz="2500">
          <a:solidFill>
            <a:schemeClr val="tx1"/>
          </a:solidFill>
          <a:latin typeface="+mn-lt"/>
          <a:ea typeface="+mn-ea"/>
          <a:cs typeface="+mn-cs"/>
        </a:defRPr>
      </a:lvl1pPr>
      <a:lvl2pPr marL="777875" indent="-298450" algn="l" defTabSz="957263" rtl="0" fontAlgn="base">
        <a:spcBef>
          <a:spcPct val="20000"/>
        </a:spcBef>
        <a:spcAft>
          <a:spcPct val="0"/>
        </a:spcAft>
        <a:buChar char="–"/>
        <a:defRPr sz="2100">
          <a:solidFill>
            <a:schemeClr val="tx1"/>
          </a:solidFill>
          <a:latin typeface="+mn-lt"/>
          <a:ea typeface="Arial" charset="0"/>
          <a:cs typeface="+mn-cs"/>
        </a:defRPr>
      </a:lvl2pPr>
      <a:lvl3pPr marL="1196975" indent="-239713" algn="l" defTabSz="957263" rtl="0" fontAlgn="base">
        <a:spcBef>
          <a:spcPct val="20000"/>
        </a:spcBef>
        <a:spcAft>
          <a:spcPct val="0"/>
        </a:spcAft>
        <a:buChar char="•"/>
        <a:defRPr sz="1900">
          <a:solidFill>
            <a:schemeClr val="tx1"/>
          </a:solidFill>
          <a:latin typeface="+mn-lt"/>
          <a:ea typeface="Arial" charset="0"/>
          <a:cs typeface="+mn-cs"/>
        </a:defRPr>
      </a:lvl3pPr>
      <a:lvl4pPr marL="1676400" indent="-239713" algn="l" defTabSz="957263" rtl="0" fontAlgn="base">
        <a:spcBef>
          <a:spcPct val="20000"/>
        </a:spcBef>
        <a:spcAft>
          <a:spcPct val="0"/>
        </a:spcAft>
        <a:buChar char="–"/>
        <a:defRPr sz="1600">
          <a:solidFill>
            <a:schemeClr val="tx1"/>
          </a:solidFill>
          <a:latin typeface="+mn-lt"/>
          <a:ea typeface="Arial" charset="0"/>
          <a:cs typeface="+mn-cs"/>
        </a:defRPr>
      </a:lvl4pPr>
      <a:lvl5pPr marL="2154238" indent="-238125" algn="l" defTabSz="957263" rtl="0" fontAlgn="base">
        <a:spcBef>
          <a:spcPct val="20000"/>
        </a:spcBef>
        <a:spcAft>
          <a:spcPct val="0"/>
        </a:spcAft>
        <a:buChar char="»"/>
        <a:defRPr sz="1600">
          <a:solidFill>
            <a:schemeClr val="tx1"/>
          </a:solidFill>
          <a:latin typeface="+mn-lt"/>
          <a:ea typeface="Arial" charset="0"/>
          <a:cs typeface="+mn-cs"/>
        </a:defRPr>
      </a:lvl5pPr>
      <a:lvl6pPr marL="2611438" indent="-238125" algn="l" defTabSz="957263" rtl="0" fontAlgn="base">
        <a:spcBef>
          <a:spcPct val="20000"/>
        </a:spcBef>
        <a:spcAft>
          <a:spcPct val="0"/>
        </a:spcAft>
        <a:buChar char="»"/>
        <a:defRPr sz="1600">
          <a:solidFill>
            <a:schemeClr val="tx1"/>
          </a:solidFill>
          <a:latin typeface="+mn-lt"/>
          <a:ea typeface="Arial" charset="0"/>
          <a:cs typeface="+mn-cs"/>
        </a:defRPr>
      </a:lvl6pPr>
      <a:lvl7pPr marL="3068638" indent="-238125" algn="l" defTabSz="957263" rtl="0" fontAlgn="base">
        <a:spcBef>
          <a:spcPct val="20000"/>
        </a:spcBef>
        <a:spcAft>
          <a:spcPct val="0"/>
        </a:spcAft>
        <a:buChar char="»"/>
        <a:defRPr sz="1600">
          <a:solidFill>
            <a:schemeClr val="tx1"/>
          </a:solidFill>
          <a:latin typeface="+mn-lt"/>
          <a:ea typeface="Arial" charset="0"/>
          <a:cs typeface="+mn-cs"/>
        </a:defRPr>
      </a:lvl7pPr>
      <a:lvl8pPr marL="3525838" indent="-238125" algn="l" defTabSz="957263" rtl="0" fontAlgn="base">
        <a:spcBef>
          <a:spcPct val="20000"/>
        </a:spcBef>
        <a:spcAft>
          <a:spcPct val="0"/>
        </a:spcAft>
        <a:buChar char="»"/>
        <a:defRPr sz="1600">
          <a:solidFill>
            <a:schemeClr val="tx1"/>
          </a:solidFill>
          <a:latin typeface="+mn-lt"/>
          <a:ea typeface="Arial" charset="0"/>
          <a:cs typeface="+mn-cs"/>
        </a:defRPr>
      </a:lvl8pPr>
      <a:lvl9pPr marL="3983038" indent="-238125" algn="l" defTabSz="957263" rtl="0" fontAlgn="base">
        <a:spcBef>
          <a:spcPct val="20000"/>
        </a:spcBef>
        <a:spcAft>
          <a:spcPct val="0"/>
        </a:spcAft>
        <a:buChar char="»"/>
        <a:defRPr sz="16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mailto:carly.green@enviroaccount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pn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41363" y="1205547"/>
            <a:ext cx="9164637" cy="1079500"/>
          </a:xfrm>
        </p:spPr>
        <p:txBody>
          <a:bodyPr/>
          <a:lstStyle/>
          <a:p>
            <a:pPr algn="ctr"/>
            <a:r>
              <a:rPr lang="en-GB" b="0" noProof="0" dirty="0" smtClean="0">
                <a:solidFill>
                  <a:schemeClr val="tx1"/>
                </a:solidFill>
              </a:rPr>
              <a:t>Global Forest Observations Initiative </a:t>
            </a:r>
            <a:br>
              <a:rPr lang="en-GB" b="0" noProof="0" dirty="0" smtClean="0">
                <a:solidFill>
                  <a:schemeClr val="tx1"/>
                </a:solidFill>
              </a:rPr>
            </a:br>
            <a:r>
              <a:rPr lang="en-GB" noProof="0" dirty="0" smtClean="0">
                <a:solidFill>
                  <a:schemeClr val="tx1"/>
                </a:solidFill>
              </a:rPr>
              <a:t>Methods and Guidance Portal</a:t>
            </a:r>
            <a:endParaRPr lang="en-GB" noProof="0" dirty="0">
              <a:solidFill>
                <a:schemeClr val="tx1"/>
              </a:solidFill>
            </a:endParaRPr>
          </a:p>
        </p:txBody>
      </p:sp>
      <p:sp>
        <p:nvSpPr>
          <p:cNvPr id="2051" name="Rectangle 3"/>
          <p:cNvSpPr>
            <a:spLocks noGrp="1" noChangeArrowheads="1"/>
          </p:cNvSpPr>
          <p:nvPr>
            <p:ph type="subTitle" idx="1"/>
          </p:nvPr>
        </p:nvSpPr>
        <p:spPr>
          <a:xfrm>
            <a:off x="741363" y="2344394"/>
            <a:ext cx="9164637" cy="1028700"/>
          </a:xfrm>
        </p:spPr>
        <p:txBody>
          <a:bodyPr/>
          <a:lstStyle/>
          <a:p>
            <a:pPr algn="ctr"/>
            <a:endParaRPr lang="en-GB" sz="2400" dirty="0"/>
          </a:p>
          <a:p>
            <a:pPr algn="ctr"/>
            <a:r>
              <a:rPr lang="en-GB" sz="2400" dirty="0" smtClean="0"/>
              <a:t>SDCG – Oslo – 24</a:t>
            </a:r>
            <a:r>
              <a:rPr lang="en-GB" sz="2400" baseline="30000" dirty="0" smtClean="0"/>
              <a:t>th</a:t>
            </a:r>
            <a:r>
              <a:rPr lang="en-GB" sz="2400" dirty="0" smtClean="0"/>
              <a:t> October 2014</a:t>
            </a:r>
            <a:r>
              <a:rPr lang="en-GB" sz="1800" dirty="0" smtClean="0"/>
              <a:t> </a:t>
            </a:r>
            <a:endParaRPr lang="en-GB" sz="1800" noProof="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3300" dirty="0" smtClean="0">
                <a:solidFill>
                  <a:schemeClr val="tx1"/>
                </a:solidFill>
              </a:rPr>
              <a:t>Linkages to other SDCG</a:t>
            </a:r>
            <a:endParaRPr lang="en-NZ" sz="3300" dirty="0">
              <a:solidFill>
                <a:schemeClr val="tx1"/>
              </a:solidFill>
            </a:endParaRPr>
          </a:p>
        </p:txBody>
      </p:sp>
      <p:sp>
        <p:nvSpPr>
          <p:cNvPr id="3" name="Content Placeholder 2"/>
          <p:cNvSpPr>
            <a:spLocks noGrp="1"/>
          </p:cNvSpPr>
          <p:nvPr>
            <p:ph idx="1"/>
          </p:nvPr>
        </p:nvSpPr>
        <p:spPr/>
        <p:txBody>
          <a:bodyPr/>
          <a:lstStyle/>
          <a:p>
            <a:r>
              <a:rPr lang="en-AU" sz="2000" dirty="0" smtClean="0"/>
              <a:t>It is envisaged that the portal will enable countries to work through the requirements of their MRV systems</a:t>
            </a:r>
          </a:p>
          <a:p>
            <a:endParaRPr lang="en-AU" sz="2000" dirty="0" smtClean="0"/>
          </a:p>
          <a:p>
            <a:r>
              <a:rPr lang="en-NZ" sz="2000" dirty="0" smtClean="0"/>
              <a:t>Their decisions will be recorded and stored and it will be possible to extract reports including this information</a:t>
            </a:r>
          </a:p>
          <a:p>
            <a:endParaRPr lang="en-NZ" sz="2000" dirty="0" smtClean="0"/>
          </a:p>
          <a:p>
            <a:r>
              <a:rPr lang="en-NZ" sz="2000" dirty="0" smtClean="0"/>
              <a:t>These reports will be available if requests for data are made to SDCG to provide context behind any request so that SDGC can more efficiently and effectively provide data</a:t>
            </a:r>
          </a:p>
          <a:p>
            <a:endParaRPr lang="en-NZ" sz="2000" dirty="0" smtClean="0"/>
          </a:p>
          <a:p>
            <a:r>
              <a:rPr lang="en-NZ" sz="2000" dirty="0" smtClean="0"/>
              <a:t>Alternatively, SDCG could request countries to complete elements in the portal before the request is fulfilled (i.e. countries have to have worked through some design decisions prior to making a data request)</a:t>
            </a:r>
          </a:p>
          <a:p>
            <a:endParaRPr lang="en-NZ" sz="2000" dirty="0"/>
          </a:p>
          <a:p>
            <a:endParaRPr lang="en-NZ" sz="2000" dirty="0"/>
          </a:p>
        </p:txBody>
      </p:sp>
    </p:spTree>
    <p:extLst>
      <p:ext uri="{BB962C8B-B14F-4D97-AF65-F5344CB8AC3E}">
        <p14:creationId xmlns:p14="http://schemas.microsoft.com/office/powerpoint/2010/main" val="176533435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3300" dirty="0" smtClean="0">
                <a:solidFill>
                  <a:schemeClr val="tx1"/>
                </a:solidFill>
              </a:rPr>
              <a:t>Linkages to other SDCG</a:t>
            </a:r>
            <a:endParaRPr lang="en-NZ" sz="3300" dirty="0">
              <a:solidFill>
                <a:schemeClr val="tx1"/>
              </a:solidFill>
            </a:endParaRPr>
          </a:p>
        </p:txBody>
      </p:sp>
      <p:sp>
        <p:nvSpPr>
          <p:cNvPr id="3" name="Content Placeholder 2"/>
          <p:cNvSpPr>
            <a:spLocks noGrp="1"/>
          </p:cNvSpPr>
          <p:nvPr>
            <p:ph idx="1"/>
          </p:nvPr>
        </p:nvSpPr>
        <p:spPr/>
        <p:txBody>
          <a:bodyPr/>
          <a:lstStyle/>
          <a:p>
            <a:pPr marL="0" indent="0">
              <a:buNone/>
            </a:pPr>
            <a:r>
              <a:rPr lang="en-AU" sz="2000" dirty="0" smtClean="0"/>
              <a:t>Requests to SDCG</a:t>
            </a:r>
          </a:p>
          <a:p>
            <a:endParaRPr lang="en-AU" sz="2000" dirty="0" smtClean="0"/>
          </a:p>
          <a:p>
            <a:r>
              <a:rPr lang="en-NZ" sz="2000" dirty="0" smtClean="0"/>
              <a:t>Provide a representative on the design team of the portal</a:t>
            </a:r>
          </a:p>
          <a:p>
            <a:endParaRPr lang="en-NZ" sz="2000" dirty="0"/>
          </a:p>
          <a:p>
            <a:r>
              <a:rPr lang="en-NZ" sz="2000" dirty="0" smtClean="0"/>
              <a:t>Provide a list of FAQs or requirements to be covered in the portal to assist with data </a:t>
            </a:r>
            <a:r>
              <a:rPr lang="en-NZ" sz="2000" dirty="0" smtClean="0"/>
              <a:t>delivery</a:t>
            </a:r>
          </a:p>
          <a:p>
            <a:endParaRPr lang="en-NZ" sz="2000" dirty="0"/>
          </a:p>
          <a:p>
            <a:r>
              <a:rPr lang="en-NZ" sz="2000" dirty="0" smtClean="0"/>
              <a:t>Read it (as far as you can manage!)</a:t>
            </a:r>
            <a:endParaRPr lang="en-NZ" sz="2000" dirty="0" smtClean="0"/>
          </a:p>
          <a:p>
            <a:pPr marL="0" indent="0">
              <a:buNone/>
            </a:pPr>
            <a:endParaRPr lang="en-NZ" sz="2000" dirty="0" smtClean="0"/>
          </a:p>
          <a:p>
            <a:endParaRPr lang="en-NZ" sz="2000" dirty="0"/>
          </a:p>
          <a:p>
            <a:endParaRPr lang="en-NZ" sz="2000" dirty="0"/>
          </a:p>
        </p:txBody>
      </p:sp>
    </p:spTree>
    <p:extLst>
      <p:ext uri="{BB962C8B-B14F-4D97-AF65-F5344CB8AC3E}">
        <p14:creationId xmlns:p14="http://schemas.microsoft.com/office/powerpoint/2010/main" val="42663061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z="3300" noProof="0" dirty="0" smtClean="0">
                <a:solidFill>
                  <a:schemeClr val="tx1"/>
                </a:solidFill>
              </a:rPr>
              <a:t>The GFOI Portal Development Timeline</a:t>
            </a:r>
            <a:endParaRPr lang="en-GB" sz="3300" noProof="0" dirty="0">
              <a:solidFill>
                <a:schemeClr val="tx1"/>
              </a:solidFill>
            </a:endParaRPr>
          </a:p>
        </p:txBody>
      </p:sp>
      <p:sp>
        <p:nvSpPr>
          <p:cNvPr id="68611" name="Rectangle 3"/>
          <p:cNvSpPr>
            <a:spLocks noGrp="1" noChangeArrowheads="1"/>
          </p:cNvSpPr>
          <p:nvPr>
            <p:ph type="body" idx="1"/>
          </p:nvPr>
        </p:nvSpPr>
        <p:spPr>
          <a:xfrm>
            <a:off x="495300" y="1600200"/>
            <a:ext cx="8786352" cy="4525963"/>
          </a:xfrm>
        </p:spPr>
        <p:txBody>
          <a:bodyPr/>
          <a:lstStyle/>
          <a:p>
            <a:pPr>
              <a:lnSpc>
                <a:spcPct val="80000"/>
              </a:lnSpc>
            </a:pPr>
            <a:r>
              <a:rPr lang="en-GB" sz="1900" dirty="0" smtClean="0"/>
              <a:t>Development of prototype to demonstrate key features and solid foundation for future development –  7</a:t>
            </a:r>
            <a:r>
              <a:rPr lang="en-GB" sz="1900" baseline="30000" dirty="0" smtClean="0"/>
              <a:t>th</a:t>
            </a:r>
            <a:r>
              <a:rPr lang="en-GB" sz="1900" dirty="0" smtClean="0"/>
              <a:t> November </a:t>
            </a:r>
            <a:endParaRPr lang="en-GB" sz="1900" noProof="0" dirty="0" smtClean="0"/>
          </a:p>
          <a:p>
            <a:pPr>
              <a:lnSpc>
                <a:spcPct val="80000"/>
              </a:lnSpc>
            </a:pPr>
            <a:endParaRPr lang="en-GB" sz="1900" dirty="0"/>
          </a:p>
          <a:p>
            <a:pPr>
              <a:lnSpc>
                <a:spcPct val="80000"/>
              </a:lnSpc>
            </a:pPr>
            <a:r>
              <a:rPr lang="en-GB" sz="1900" dirty="0" smtClean="0"/>
              <a:t>Internal GFOI discussion with Leads / Advisory Group / other GFOI pillars on prototype features and functionality – November 2014 – January 2015</a:t>
            </a:r>
          </a:p>
          <a:p>
            <a:pPr>
              <a:lnSpc>
                <a:spcPct val="80000"/>
              </a:lnSpc>
            </a:pPr>
            <a:endParaRPr lang="en-GB" sz="1900" dirty="0"/>
          </a:p>
          <a:p>
            <a:pPr>
              <a:lnSpc>
                <a:spcPct val="80000"/>
              </a:lnSpc>
            </a:pPr>
            <a:r>
              <a:rPr lang="en-GB" sz="1900" dirty="0" smtClean="0"/>
              <a:t>Focused workshop session to build on the design based on prototype feedback – Sydney February 2015.</a:t>
            </a:r>
          </a:p>
          <a:p>
            <a:pPr>
              <a:lnSpc>
                <a:spcPct val="80000"/>
              </a:lnSpc>
            </a:pPr>
            <a:endParaRPr lang="en-GB" sz="1900" dirty="0"/>
          </a:p>
          <a:p>
            <a:pPr>
              <a:lnSpc>
                <a:spcPct val="80000"/>
              </a:lnSpc>
            </a:pPr>
            <a:r>
              <a:rPr lang="en-GB" sz="1900" dirty="0" smtClean="0"/>
              <a:t>Full development and release June 2015 (pending full funding agreement)    </a:t>
            </a:r>
            <a:endParaRPr lang="en-GB" sz="1900" dirty="0"/>
          </a:p>
          <a:p>
            <a:pPr marL="0" indent="0">
              <a:lnSpc>
                <a:spcPct val="80000"/>
              </a:lnSpc>
              <a:buNone/>
            </a:pPr>
            <a:endParaRPr lang="en-GB" sz="1900" noProof="0" dirty="0" smtClean="0"/>
          </a:p>
          <a:p>
            <a:pPr>
              <a:lnSpc>
                <a:spcPct val="80000"/>
              </a:lnSpc>
            </a:pPr>
            <a:endParaRPr lang="en-GB" sz="1900" dirty="0" smtClean="0"/>
          </a:p>
          <a:p>
            <a:pPr>
              <a:lnSpc>
                <a:spcPct val="80000"/>
              </a:lnSpc>
            </a:pPr>
            <a:endParaRPr lang="en-GB" sz="1900" dirty="0" smtClean="0"/>
          </a:p>
          <a:p>
            <a:pPr marL="0" indent="0">
              <a:lnSpc>
                <a:spcPct val="80000"/>
              </a:lnSpc>
              <a:buNone/>
            </a:pPr>
            <a:endParaRPr lang="en-GB" sz="1900" noProof="0" dirty="0" smtClean="0"/>
          </a:p>
        </p:txBody>
      </p:sp>
    </p:spTree>
    <p:extLst>
      <p:ext uri="{BB962C8B-B14F-4D97-AF65-F5344CB8AC3E}">
        <p14:creationId xmlns:p14="http://schemas.microsoft.com/office/powerpoint/2010/main" val="345963461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z="3300" noProof="0" dirty="0" smtClean="0">
                <a:solidFill>
                  <a:schemeClr val="tx1"/>
                </a:solidFill>
              </a:rPr>
              <a:t>More Information?</a:t>
            </a:r>
            <a:endParaRPr lang="en-GB" sz="3300" noProof="0" dirty="0">
              <a:solidFill>
                <a:schemeClr val="tx1"/>
              </a:solidFill>
            </a:endParaRPr>
          </a:p>
        </p:txBody>
      </p:sp>
      <p:sp>
        <p:nvSpPr>
          <p:cNvPr id="68611" name="Rectangle 3"/>
          <p:cNvSpPr>
            <a:spLocks noGrp="1" noChangeArrowheads="1"/>
          </p:cNvSpPr>
          <p:nvPr>
            <p:ph type="body" idx="1"/>
          </p:nvPr>
        </p:nvSpPr>
        <p:spPr>
          <a:xfrm>
            <a:off x="495300" y="1600200"/>
            <a:ext cx="8786352" cy="4525963"/>
          </a:xfrm>
        </p:spPr>
        <p:txBody>
          <a:bodyPr/>
          <a:lstStyle/>
          <a:p>
            <a:pPr marL="0" indent="0">
              <a:lnSpc>
                <a:spcPct val="80000"/>
              </a:lnSpc>
              <a:buNone/>
            </a:pPr>
            <a:r>
              <a:rPr lang="en-GB" sz="3200" dirty="0" smtClean="0"/>
              <a:t>Contact: </a:t>
            </a:r>
          </a:p>
          <a:p>
            <a:pPr marL="0" indent="0">
              <a:lnSpc>
                <a:spcPct val="80000"/>
              </a:lnSpc>
              <a:buNone/>
            </a:pPr>
            <a:endParaRPr lang="en-GB" sz="3200" dirty="0" smtClean="0"/>
          </a:p>
          <a:p>
            <a:pPr marL="0" indent="0">
              <a:lnSpc>
                <a:spcPct val="80000"/>
              </a:lnSpc>
              <a:buNone/>
            </a:pPr>
            <a:r>
              <a:rPr lang="en-GB" sz="3200" dirty="0"/>
              <a:t>	</a:t>
            </a:r>
            <a:r>
              <a:rPr lang="en-GB" sz="3200" b="1" dirty="0" smtClean="0"/>
              <a:t>Carly Green – MGD Component Manager</a:t>
            </a:r>
          </a:p>
          <a:p>
            <a:pPr marL="0" indent="0">
              <a:lnSpc>
                <a:spcPct val="80000"/>
              </a:lnSpc>
              <a:buNone/>
            </a:pPr>
            <a:r>
              <a:rPr lang="en-GB" sz="3200" dirty="0"/>
              <a:t>	Email: </a:t>
            </a:r>
            <a:r>
              <a:rPr lang="en-GB" sz="3200" dirty="0">
                <a:hlinkClick r:id="rId3"/>
              </a:rPr>
              <a:t>carly.green@enviroaccounts.com</a:t>
            </a:r>
            <a:endParaRPr lang="en-GB" sz="3200" dirty="0"/>
          </a:p>
          <a:p>
            <a:pPr marL="0" indent="0">
              <a:lnSpc>
                <a:spcPct val="80000"/>
              </a:lnSpc>
              <a:buNone/>
            </a:pPr>
            <a:r>
              <a:rPr lang="en-GB" sz="3200" dirty="0"/>
              <a:t>	Skype</a:t>
            </a:r>
            <a:r>
              <a:rPr lang="en-GB" sz="3200" dirty="0" smtClean="0"/>
              <a:t>: carly.green13</a:t>
            </a:r>
            <a:endParaRPr lang="en-GB" sz="3200" dirty="0"/>
          </a:p>
          <a:p>
            <a:pPr marL="0" indent="0">
              <a:lnSpc>
                <a:spcPct val="80000"/>
              </a:lnSpc>
              <a:buNone/>
            </a:pPr>
            <a:endParaRPr lang="en-GB" sz="1900" dirty="0" smtClean="0"/>
          </a:p>
          <a:p>
            <a:pPr>
              <a:lnSpc>
                <a:spcPct val="80000"/>
              </a:lnSpc>
            </a:pPr>
            <a:endParaRPr lang="en-GB" sz="1900" noProof="0" dirty="0" smtClean="0"/>
          </a:p>
          <a:p>
            <a:pPr>
              <a:lnSpc>
                <a:spcPct val="80000"/>
              </a:lnSpc>
            </a:pPr>
            <a:endParaRPr lang="en-GB" sz="1900" dirty="0" smtClean="0"/>
          </a:p>
          <a:p>
            <a:pPr>
              <a:lnSpc>
                <a:spcPct val="80000"/>
              </a:lnSpc>
            </a:pPr>
            <a:endParaRPr lang="en-GB" sz="1900" dirty="0" smtClean="0"/>
          </a:p>
          <a:p>
            <a:pPr marL="0" indent="0">
              <a:lnSpc>
                <a:spcPct val="80000"/>
              </a:lnSpc>
              <a:buNone/>
            </a:pPr>
            <a:endParaRPr lang="en-GB" sz="1900" noProof="0" dirty="0" smtClean="0"/>
          </a:p>
        </p:txBody>
      </p:sp>
    </p:spTree>
    <p:extLst>
      <p:ext uri="{BB962C8B-B14F-4D97-AF65-F5344CB8AC3E}">
        <p14:creationId xmlns:p14="http://schemas.microsoft.com/office/powerpoint/2010/main" val="396213468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8000" y="908050"/>
            <a:ext cx="8915400" cy="360363"/>
          </a:xfrm>
        </p:spPr>
        <p:txBody>
          <a:bodyPr/>
          <a:lstStyle/>
          <a:p>
            <a:r>
              <a:rPr lang="en-GB" sz="3300" noProof="0" dirty="0" smtClean="0">
                <a:solidFill>
                  <a:schemeClr val="tx1"/>
                </a:solidFill>
              </a:rPr>
              <a:t>Methods and Guidance Document</a:t>
            </a:r>
            <a:endParaRPr lang="en-GB" sz="3300" noProof="0" dirty="0">
              <a:solidFill>
                <a:schemeClr val="tx1"/>
              </a:solidFill>
            </a:endParaRPr>
          </a:p>
        </p:txBody>
      </p:sp>
      <p:sp>
        <p:nvSpPr>
          <p:cNvPr id="3075" name="Rectangle 3"/>
          <p:cNvSpPr>
            <a:spLocks noGrp="1" noChangeArrowheads="1"/>
          </p:cNvSpPr>
          <p:nvPr>
            <p:ph type="body" idx="1"/>
          </p:nvPr>
        </p:nvSpPr>
        <p:spPr>
          <a:xfrm>
            <a:off x="495300" y="1600200"/>
            <a:ext cx="7157662" cy="4525963"/>
          </a:xfrm>
        </p:spPr>
        <p:txBody>
          <a:bodyPr/>
          <a:lstStyle/>
          <a:p>
            <a:pPr marL="0" indent="0" algn="ctr">
              <a:buNone/>
            </a:pPr>
            <a:r>
              <a:rPr lang="en-GB" sz="2000" b="1" i="1" dirty="0"/>
              <a:t>Integrating remote-sensing and ground-based observations for estimation of emissions and removals of greenhouse gases in </a:t>
            </a:r>
            <a:r>
              <a:rPr lang="en-GB" sz="2000" b="1" i="1" dirty="0" smtClean="0"/>
              <a:t>forests</a:t>
            </a:r>
          </a:p>
          <a:p>
            <a:pPr marL="0" indent="0" algn="ctr">
              <a:buNone/>
            </a:pPr>
            <a:endParaRPr lang="en-GB" sz="2000" b="1" i="1" dirty="0" smtClean="0"/>
          </a:p>
          <a:p>
            <a:pPr>
              <a:lnSpc>
                <a:spcPct val="90000"/>
              </a:lnSpc>
              <a:buFontTx/>
              <a:buBlip>
                <a:blip r:embed="rId3"/>
              </a:buBlip>
            </a:pPr>
            <a:r>
              <a:rPr lang="en-GB" sz="2000" dirty="0"/>
              <a:t>P</a:t>
            </a:r>
            <a:r>
              <a:rPr lang="en-GB" sz="2000" dirty="0" smtClean="0"/>
              <a:t>rovides </a:t>
            </a:r>
            <a:r>
              <a:rPr lang="en-GB" sz="2000" dirty="0"/>
              <a:t>advice on how to implement UNFCCC and Intergovernmental </a:t>
            </a:r>
            <a:br>
              <a:rPr lang="en-GB" sz="2000" dirty="0"/>
            </a:br>
            <a:r>
              <a:rPr lang="en-GB" sz="2000" dirty="0"/>
              <a:t>Panel on Climate Change (IPCC) approaches </a:t>
            </a:r>
            <a:endParaRPr lang="en-GB" sz="2000" dirty="0" smtClean="0"/>
          </a:p>
          <a:p>
            <a:pPr>
              <a:lnSpc>
                <a:spcPct val="90000"/>
              </a:lnSpc>
              <a:buFontTx/>
              <a:buBlip>
                <a:blip r:embed="rId3"/>
              </a:buBlip>
            </a:pPr>
            <a:endParaRPr lang="en-GB" sz="2000" dirty="0"/>
          </a:p>
          <a:p>
            <a:pPr>
              <a:lnSpc>
                <a:spcPct val="90000"/>
              </a:lnSpc>
              <a:buFontTx/>
              <a:buBlip>
                <a:blip r:embed="rId3"/>
              </a:buBlip>
            </a:pPr>
            <a:r>
              <a:rPr lang="en-GB" sz="2000" dirty="0"/>
              <a:t>A</a:t>
            </a:r>
            <a:r>
              <a:rPr lang="en-GB" sz="2000" dirty="0" smtClean="0"/>
              <a:t>ssists </a:t>
            </a:r>
            <a:r>
              <a:rPr lang="en-GB" sz="2000" dirty="0"/>
              <a:t>in </a:t>
            </a:r>
            <a:r>
              <a:rPr lang="en-GB" sz="2000" dirty="0" smtClean="0"/>
              <a:t>selecting </a:t>
            </a:r>
            <a:r>
              <a:rPr lang="en-GB" sz="2000" dirty="0"/>
              <a:t>the most appropriate technical solutions</a:t>
            </a:r>
          </a:p>
          <a:p>
            <a:pPr>
              <a:lnSpc>
                <a:spcPct val="90000"/>
              </a:lnSpc>
              <a:buFontTx/>
              <a:buBlip>
                <a:blip r:embed="rId3"/>
              </a:buBlip>
            </a:pPr>
            <a:endParaRPr lang="en-GB" sz="2000" dirty="0" smtClean="0"/>
          </a:p>
          <a:p>
            <a:pPr>
              <a:lnSpc>
                <a:spcPct val="90000"/>
              </a:lnSpc>
              <a:buFontTx/>
              <a:buBlip>
                <a:blip r:embed="rId3"/>
              </a:buBlip>
            </a:pPr>
            <a:r>
              <a:rPr lang="en-GB" sz="2000" dirty="0" smtClean="0"/>
              <a:t>MGD was tested in Ghana and feedback being used to develop training and web support tools</a:t>
            </a:r>
            <a:endParaRPr lang="en-GB" sz="2000" dirty="0"/>
          </a:p>
          <a:p>
            <a:pPr marL="0" indent="0" algn="ctr">
              <a:buNone/>
            </a:pPr>
            <a:endParaRPr lang="en-GB" sz="2000" b="1" i="1" noProof="0" dirty="0"/>
          </a:p>
          <a:p>
            <a:pPr marL="0" indent="0" algn="ctr">
              <a:buNone/>
            </a:pPr>
            <a:endParaRPr lang="en-GB" sz="2000" b="1" noProof="0" dirty="0" smtClean="0"/>
          </a:p>
        </p:txBody>
      </p:sp>
      <p:sp>
        <p:nvSpPr>
          <p:cNvPr id="3082" name="Rectangle 10"/>
          <p:cNvSpPr>
            <a:spLocks noChangeArrowheads="1"/>
          </p:cNvSpPr>
          <p:nvPr/>
        </p:nvSpPr>
        <p:spPr bwMode="auto">
          <a:xfrm>
            <a:off x="0" y="6008688"/>
            <a:ext cx="3657600" cy="8493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3083" name="Picture 11" descr="GFOILead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275" y="5894388"/>
            <a:ext cx="9528175" cy="9636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MGDCoverV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2962" y="2425700"/>
            <a:ext cx="2253038" cy="3180352"/>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94656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z="3300" noProof="0" dirty="0" smtClean="0">
                <a:solidFill>
                  <a:schemeClr val="tx1"/>
                </a:solidFill>
              </a:rPr>
              <a:t>Testing of the MGD - Ghana</a:t>
            </a:r>
            <a:endParaRPr lang="en-GB" sz="3300" noProof="0" dirty="0">
              <a:solidFill>
                <a:schemeClr val="tx1"/>
              </a:solidFill>
            </a:endParaRPr>
          </a:p>
        </p:txBody>
      </p:sp>
      <p:sp>
        <p:nvSpPr>
          <p:cNvPr id="68611" name="Rectangle 3"/>
          <p:cNvSpPr>
            <a:spLocks noGrp="1" noChangeArrowheads="1"/>
          </p:cNvSpPr>
          <p:nvPr>
            <p:ph type="body" idx="1"/>
          </p:nvPr>
        </p:nvSpPr>
        <p:spPr>
          <a:xfrm>
            <a:off x="495300" y="1600200"/>
            <a:ext cx="8953500" cy="4525963"/>
          </a:xfrm>
        </p:spPr>
        <p:txBody>
          <a:bodyPr/>
          <a:lstStyle/>
          <a:p>
            <a:pPr marL="0" lvl="1" indent="0">
              <a:lnSpc>
                <a:spcPct val="80000"/>
              </a:lnSpc>
              <a:buNone/>
            </a:pPr>
            <a:r>
              <a:rPr lang="en-GB" sz="1900" dirty="0" smtClean="0">
                <a:ea typeface="+mn-ea"/>
              </a:rPr>
              <a:t>Feedback from one-on-one  capacity building over 6 months </a:t>
            </a:r>
          </a:p>
          <a:p>
            <a:pPr marL="0" lvl="1" indent="0">
              <a:lnSpc>
                <a:spcPct val="80000"/>
              </a:lnSpc>
              <a:buNone/>
            </a:pPr>
            <a:endParaRPr lang="en-GB" sz="1900" dirty="0" smtClean="0">
              <a:ea typeface="+mn-ea"/>
            </a:endParaRPr>
          </a:p>
          <a:p>
            <a:pPr marL="358775" lvl="1" indent="-358775">
              <a:lnSpc>
                <a:spcPct val="80000"/>
              </a:lnSpc>
              <a:buBlip>
                <a:blip r:embed="rId3"/>
              </a:buBlip>
            </a:pPr>
            <a:r>
              <a:rPr lang="en-GB" sz="1900" dirty="0" smtClean="0">
                <a:ea typeface="+mn-ea"/>
              </a:rPr>
              <a:t>Useful </a:t>
            </a:r>
            <a:r>
              <a:rPr lang="en-GB" sz="1900" dirty="0">
                <a:ea typeface="+mn-ea"/>
              </a:rPr>
              <a:t>resource but not in a user friendly </a:t>
            </a:r>
            <a:r>
              <a:rPr lang="en-GB" sz="1900" dirty="0" smtClean="0">
                <a:ea typeface="+mn-ea"/>
              </a:rPr>
              <a:t>format</a:t>
            </a:r>
            <a:endParaRPr lang="en-GB" sz="1900" dirty="0">
              <a:ea typeface="+mn-ea"/>
            </a:endParaRPr>
          </a:p>
          <a:p>
            <a:pPr marL="358775" lvl="1" indent="-358775">
              <a:lnSpc>
                <a:spcPct val="80000"/>
              </a:lnSpc>
              <a:buBlip>
                <a:blip r:embed="rId3"/>
              </a:buBlip>
            </a:pPr>
            <a:endParaRPr lang="en-GB" sz="1900" dirty="0" smtClean="0">
              <a:ea typeface="+mn-ea"/>
            </a:endParaRPr>
          </a:p>
          <a:p>
            <a:pPr marL="358775" lvl="1" indent="-358775">
              <a:lnSpc>
                <a:spcPct val="80000"/>
              </a:lnSpc>
              <a:buBlip>
                <a:blip r:embed="rId3"/>
              </a:buBlip>
            </a:pPr>
            <a:r>
              <a:rPr lang="en-GB" sz="1900" dirty="0" smtClean="0">
                <a:ea typeface="+mn-ea"/>
              </a:rPr>
              <a:t>The </a:t>
            </a:r>
            <a:r>
              <a:rPr lang="en-GB" sz="1900" dirty="0">
                <a:ea typeface="+mn-ea"/>
              </a:rPr>
              <a:t>diagrams/decision trees/worked examples </a:t>
            </a:r>
            <a:r>
              <a:rPr lang="en-GB" sz="1900" dirty="0" smtClean="0">
                <a:ea typeface="+mn-ea"/>
              </a:rPr>
              <a:t>supported decision </a:t>
            </a:r>
            <a:r>
              <a:rPr lang="en-GB" sz="1900" dirty="0">
                <a:ea typeface="+mn-ea"/>
              </a:rPr>
              <a:t>making and clearly </a:t>
            </a:r>
            <a:r>
              <a:rPr lang="en-GB" sz="1900" dirty="0" smtClean="0">
                <a:ea typeface="+mn-ea"/>
              </a:rPr>
              <a:t>showed </a:t>
            </a:r>
            <a:r>
              <a:rPr lang="en-GB" sz="1900" dirty="0">
                <a:ea typeface="+mn-ea"/>
              </a:rPr>
              <a:t>the context for the technical information – </a:t>
            </a:r>
            <a:r>
              <a:rPr lang="en-GB" sz="1900" dirty="0" smtClean="0">
                <a:ea typeface="+mn-ea"/>
              </a:rPr>
              <a:t>recommend more visual aides through out the document </a:t>
            </a:r>
            <a:endParaRPr lang="en-GB" sz="1900" dirty="0">
              <a:ea typeface="+mn-ea"/>
            </a:endParaRPr>
          </a:p>
          <a:p>
            <a:pPr lvl="1">
              <a:lnSpc>
                <a:spcPct val="80000"/>
              </a:lnSpc>
              <a:buFontTx/>
              <a:buBlip>
                <a:blip r:embed="rId3"/>
              </a:buBlip>
            </a:pPr>
            <a:endParaRPr lang="en-GB" sz="1700" dirty="0" smtClean="0"/>
          </a:p>
          <a:p>
            <a:pPr>
              <a:lnSpc>
                <a:spcPct val="80000"/>
              </a:lnSpc>
              <a:buFontTx/>
              <a:buBlip>
                <a:blip r:embed="rId3"/>
              </a:buBlip>
            </a:pPr>
            <a:r>
              <a:rPr lang="en-GB" sz="1900" dirty="0" smtClean="0"/>
              <a:t>Descriptions of how the GFOI pillars work together could be improved</a:t>
            </a:r>
          </a:p>
          <a:p>
            <a:pPr>
              <a:lnSpc>
                <a:spcPct val="80000"/>
              </a:lnSpc>
              <a:buFontTx/>
              <a:buBlip>
                <a:blip r:embed="rId3"/>
              </a:buBlip>
            </a:pPr>
            <a:endParaRPr lang="en-GB" sz="1500" dirty="0" smtClean="0"/>
          </a:p>
          <a:p>
            <a:pPr>
              <a:lnSpc>
                <a:spcPct val="80000"/>
              </a:lnSpc>
              <a:buFontTx/>
              <a:buBlip>
                <a:blip r:embed="rId3"/>
              </a:buBlip>
            </a:pPr>
            <a:r>
              <a:rPr lang="en-GB" sz="1900" noProof="0" dirty="0" smtClean="0"/>
              <a:t>Overall the MGD generally assists countries in making decisions on practical, operational technical solutions but this message/information is difficult to access/understand in its current format</a:t>
            </a:r>
          </a:p>
          <a:p>
            <a:pPr>
              <a:lnSpc>
                <a:spcPct val="80000"/>
              </a:lnSpc>
              <a:buFontTx/>
              <a:buBlip>
                <a:blip r:embed="rId3"/>
              </a:buBlip>
            </a:pPr>
            <a:endParaRPr lang="en-GB" sz="1900" dirty="0"/>
          </a:p>
          <a:p>
            <a:pPr marL="0" lvl="1" indent="0" algn="ctr">
              <a:lnSpc>
                <a:spcPct val="80000"/>
              </a:lnSpc>
              <a:buNone/>
            </a:pPr>
            <a:r>
              <a:rPr lang="en-GB" sz="1900" b="1" dirty="0"/>
              <a:t>Opportunity to develop a MRV decision/development support tool </a:t>
            </a:r>
            <a:r>
              <a:rPr lang="en-GB" sz="1900" b="1" dirty="0" smtClean="0"/>
              <a:t>that </a:t>
            </a:r>
            <a:r>
              <a:rPr lang="en-GB" sz="1900" b="1" dirty="0"/>
              <a:t>improves users experience and outcomes of the MGD and </a:t>
            </a:r>
            <a:r>
              <a:rPr lang="en-GB" sz="1900" b="1" dirty="0" smtClean="0"/>
              <a:t>integrates all pillars </a:t>
            </a:r>
            <a:r>
              <a:rPr lang="en-GB" sz="1900" b="1" dirty="0"/>
              <a:t>of the GFOI</a:t>
            </a:r>
            <a:r>
              <a:rPr lang="en-GB" sz="1900" dirty="0"/>
              <a:t>.</a:t>
            </a:r>
          </a:p>
          <a:p>
            <a:pPr marL="0" indent="0" algn="ctr">
              <a:lnSpc>
                <a:spcPct val="80000"/>
              </a:lnSpc>
              <a:buNone/>
            </a:pPr>
            <a:r>
              <a:rPr lang="en-GB" sz="1900" noProof="0" dirty="0" smtClean="0"/>
              <a:t>.</a:t>
            </a:r>
          </a:p>
          <a:p>
            <a:pPr marL="0" indent="0">
              <a:lnSpc>
                <a:spcPct val="80000"/>
              </a:lnSpc>
              <a:buNone/>
            </a:pPr>
            <a:endParaRPr lang="en-GB" sz="1900" noProof="0" dirty="0" smtClean="0"/>
          </a:p>
        </p:txBody>
      </p:sp>
    </p:spTree>
    <p:extLst>
      <p:ext uri="{BB962C8B-B14F-4D97-AF65-F5344CB8AC3E}">
        <p14:creationId xmlns:p14="http://schemas.microsoft.com/office/powerpoint/2010/main" val="165220359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z="3300" noProof="0" dirty="0" smtClean="0">
                <a:solidFill>
                  <a:schemeClr val="tx1"/>
                </a:solidFill>
              </a:rPr>
              <a:t>MGD </a:t>
            </a:r>
            <a:r>
              <a:rPr lang="en-GB" sz="3300" noProof="0" dirty="0" err="1" smtClean="0">
                <a:solidFill>
                  <a:schemeClr val="tx1"/>
                </a:solidFill>
              </a:rPr>
              <a:t>Implementatio</a:t>
            </a:r>
            <a:r>
              <a:rPr lang="en-GB" sz="3300" dirty="0" smtClean="0">
                <a:solidFill>
                  <a:schemeClr val="tx1"/>
                </a:solidFill>
              </a:rPr>
              <a:t>n Plan</a:t>
            </a:r>
            <a:endParaRPr lang="en-GB" sz="3300" noProof="0" dirty="0">
              <a:solidFill>
                <a:schemeClr val="tx1"/>
              </a:solidFill>
            </a:endParaRPr>
          </a:p>
        </p:txBody>
      </p:sp>
      <p:sp>
        <p:nvSpPr>
          <p:cNvPr id="68611" name="Rectangle 3"/>
          <p:cNvSpPr>
            <a:spLocks noGrp="1" noChangeArrowheads="1"/>
          </p:cNvSpPr>
          <p:nvPr>
            <p:ph type="body" idx="1"/>
          </p:nvPr>
        </p:nvSpPr>
        <p:spPr>
          <a:xfrm>
            <a:off x="495300" y="1600200"/>
            <a:ext cx="8953500" cy="4525963"/>
          </a:xfrm>
        </p:spPr>
        <p:txBody>
          <a:bodyPr/>
          <a:lstStyle/>
          <a:p>
            <a:pPr marL="0" indent="0">
              <a:buNone/>
            </a:pPr>
            <a:r>
              <a:rPr lang="en-AU" sz="1800" dirty="0"/>
              <a:t>The current </a:t>
            </a:r>
            <a:r>
              <a:rPr lang="en-AU" sz="1800" dirty="0" smtClean="0"/>
              <a:t>2014/2015 </a:t>
            </a:r>
            <a:r>
              <a:rPr lang="en-AU" sz="1800" dirty="0"/>
              <a:t>implementation plan of the Methods and Guidance Document (MGD) component of the GFOI </a:t>
            </a:r>
            <a:r>
              <a:rPr lang="en-AU" sz="1800" dirty="0" smtClean="0"/>
              <a:t>has the following priority area:</a:t>
            </a:r>
          </a:p>
          <a:p>
            <a:endParaRPr lang="en-NZ" sz="1800" dirty="0"/>
          </a:p>
          <a:p>
            <a:pPr lvl="0"/>
            <a:r>
              <a:rPr lang="en-AU" sz="1800" dirty="0"/>
              <a:t>Developing practical tools and training materials for establishing and maintaining national Measurement, Reporting and Verification (MRV) systems</a:t>
            </a:r>
            <a:r>
              <a:rPr lang="en-AU" sz="1800" dirty="0" smtClean="0"/>
              <a:t>;</a:t>
            </a:r>
          </a:p>
          <a:p>
            <a:pPr lvl="0"/>
            <a:endParaRPr lang="en-NZ" sz="1800" dirty="0"/>
          </a:p>
          <a:p>
            <a:pPr lvl="0"/>
            <a:r>
              <a:rPr lang="en-AU" sz="1800" dirty="0"/>
              <a:t>Promoting the use of the MGD in designing and developing MRV systems for forest monitoring and reporting of greenhouse gas emissions;</a:t>
            </a:r>
            <a:endParaRPr lang="en-NZ" sz="1800" dirty="0"/>
          </a:p>
          <a:p>
            <a:pPr lvl="0"/>
            <a:endParaRPr lang="en-AU" sz="1800" dirty="0" smtClean="0"/>
          </a:p>
          <a:p>
            <a:pPr lvl="0"/>
            <a:r>
              <a:rPr lang="en-AU" sz="1800" b="1" dirty="0" smtClean="0"/>
              <a:t>Improving </a:t>
            </a:r>
            <a:r>
              <a:rPr lang="en-AU" sz="1800" b="1" dirty="0"/>
              <a:t>the electronic access to the MGD and tools through the GFOI website</a:t>
            </a:r>
            <a:r>
              <a:rPr lang="en-AU" sz="1800" dirty="0"/>
              <a:t>.</a:t>
            </a:r>
            <a:endParaRPr lang="en-NZ" sz="1800" dirty="0"/>
          </a:p>
          <a:p>
            <a:pPr marL="0" indent="0">
              <a:lnSpc>
                <a:spcPct val="150000"/>
              </a:lnSpc>
              <a:spcBef>
                <a:spcPts val="1200"/>
              </a:spcBef>
              <a:spcAft>
                <a:spcPts val="2400"/>
              </a:spcAft>
              <a:buNone/>
            </a:pPr>
            <a:endParaRPr lang="en-GB" sz="1800" b="1" dirty="0"/>
          </a:p>
        </p:txBody>
      </p:sp>
    </p:spTree>
    <p:extLst>
      <p:ext uri="{BB962C8B-B14F-4D97-AF65-F5344CB8AC3E}">
        <p14:creationId xmlns:p14="http://schemas.microsoft.com/office/powerpoint/2010/main" val="175529419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z="3300" noProof="0" dirty="0" smtClean="0">
                <a:solidFill>
                  <a:schemeClr val="tx1"/>
                </a:solidFill>
              </a:rPr>
              <a:t>The GFOI Portal Mission Statement</a:t>
            </a:r>
            <a:endParaRPr lang="en-GB" sz="3300" noProof="0" dirty="0">
              <a:solidFill>
                <a:schemeClr val="tx1"/>
              </a:solidFill>
            </a:endParaRPr>
          </a:p>
        </p:txBody>
      </p:sp>
      <p:sp>
        <p:nvSpPr>
          <p:cNvPr id="68611" name="Rectangle 3"/>
          <p:cNvSpPr>
            <a:spLocks noGrp="1" noChangeArrowheads="1"/>
          </p:cNvSpPr>
          <p:nvPr>
            <p:ph type="body" idx="1"/>
          </p:nvPr>
        </p:nvSpPr>
        <p:spPr>
          <a:xfrm>
            <a:off x="495300" y="1600200"/>
            <a:ext cx="8648700" cy="4525963"/>
          </a:xfrm>
        </p:spPr>
        <p:txBody>
          <a:bodyPr/>
          <a:lstStyle/>
          <a:p>
            <a:pPr marL="0" indent="0">
              <a:lnSpc>
                <a:spcPct val="80000"/>
              </a:lnSpc>
              <a:buNone/>
            </a:pPr>
            <a:endParaRPr lang="en-GB" sz="1900" noProof="0" dirty="0" smtClean="0"/>
          </a:p>
          <a:p>
            <a:pPr marL="0" indent="0">
              <a:lnSpc>
                <a:spcPct val="150000"/>
              </a:lnSpc>
              <a:spcBef>
                <a:spcPts val="1200"/>
              </a:spcBef>
              <a:spcAft>
                <a:spcPts val="2400"/>
              </a:spcAft>
              <a:buNone/>
            </a:pPr>
            <a:r>
              <a:rPr lang="en-GB" sz="1900" noProof="0" dirty="0" smtClean="0"/>
              <a:t>The </a:t>
            </a:r>
            <a:r>
              <a:rPr lang="en-GB" sz="1900" b="1" dirty="0" smtClean="0"/>
              <a:t>GFOI Portal </a:t>
            </a:r>
            <a:r>
              <a:rPr lang="en-GB" sz="1900" dirty="0" smtClean="0"/>
              <a:t>enables </a:t>
            </a:r>
            <a:r>
              <a:rPr lang="en-GB" sz="1900" b="1" dirty="0" smtClean="0"/>
              <a:t>countries </a:t>
            </a:r>
            <a:r>
              <a:rPr lang="en-GB" sz="1900" dirty="0" smtClean="0"/>
              <a:t>to</a:t>
            </a:r>
            <a:r>
              <a:rPr lang="en-GB" sz="1900" b="1" dirty="0" smtClean="0"/>
              <a:t> define their circumstances</a:t>
            </a:r>
            <a:r>
              <a:rPr lang="en-GB" sz="1900" dirty="0" smtClean="0"/>
              <a:t>, </a:t>
            </a:r>
            <a:r>
              <a:rPr lang="en-GB" sz="1900" b="1" dirty="0" smtClean="0"/>
              <a:t>identify methods and approaches </a:t>
            </a:r>
            <a:r>
              <a:rPr lang="en-GB" sz="1900" dirty="0" smtClean="0"/>
              <a:t>that </a:t>
            </a:r>
            <a:r>
              <a:rPr lang="en-GB" sz="1900" b="1" dirty="0" smtClean="0"/>
              <a:t>best suit their needs </a:t>
            </a:r>
            <a:r>
              <a:rPr lang="en-GB" sz="1900" dirty="0" smtClean="0"/>
              <a:t>and </a:t>
            </a:r>
            <a:r>
              <a:rPr lang="en-GB" sz="1900" b="1" dirty="0" smtClean="0"/>
              <a:t>work through the development </a:t>
            </a:r>
            <a:r>
              <a:rPr lang="en-GB" sz="1900" dirty="0" smtClean="0"/>
              <a:t>of their specific system to produce GHG estimates of </a:t>
            </a:r>
            <a:r>
              <a:rPr lang="en-GB" sz="1900" b="1" dirty="0" smtClean="0"/>
              <a:t>REDD-plus activities</a:t>
            </a:r>
          </a:p>
          <a:p>
            <a:pPr marL="0" indent="0">
              <a:lnSpc>
                <a:spcPct val="150000"/>
              </a:lnSpc>
              <a:spcBef>
                <a:spcPts val="1200"/>
              </a:spcBef>
              <a:spcAft>
                <a:spcPts val="2400"/>
              </a:spcAft>
              <a:buNone/>
            </a:pPr>
            <a:endParaRPr lang="en-GB" sz="1900" b="1" noProof="0" dirty="0"/>
          </a:p>
        </p:txBody>
      </p:sp>
    </p:spTree>
    <p:extLst>
      <p:ext uri="{BB962C8B-B14F-4D97-AF65-F5344CB8AC3E}">
        <p14:creationId xmlns:p14="http://schemas.microsoft.com/office/powerpoint/2010/main" val="380486853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z="3300" noProof="0" dirty="0" smtClean="0">
                <a:solidFill>
                  <a:schemeClr val="tx1"/>
                </a:solidFill>
              </a:rPr>
              <a:t>The GFOI Portal Objectives</a:t>
            </a:r>
            <a:endParaRPr lang="en-GB" sz="3300" noProof="0" dirty="0">
              <a:solidFill>
                <a:schemeClr val="tx1"/>
              </a:solidFill>
            </a:endParaRPr>
          </a:p>
        </p:txBody>
      </p:sp>
      <p:sp>
        <p:nvSpPr>
          <p:cNvPr id="68611" name="Rectangle 3"/>
          <p:cNvSpPr>
            <a:spLocks noGrp="1" noChangeArrowheads="1"/>
          </p:cNvSpPr>
          <p:nvPr>
            <p:ph type="body" idx="1"/>
          </p:nvPr>
        </p:nvSpPr>
        <p:spPr>
          <a:xfrm>
            <a:off x="495300" y="1600200"/>
            <a:ext cx="8786352" cy="4525963"/>
          </a:xfrm>
        </p:spPr>
        <p:txBody>
          <a:bodyPr/>
          <a:lstStyle/>
          <a:p>
            <a:pPr>
              <a:lnSpc>
                <a:spcPct val="80000"/>
              </a:lnSpc>
            </a:pPr>
            <a:r>
              <a:rPr lang="en-GB" sz="1900" dirty="0"/>
              <a:t>Allow users to define their circumstances and determine a set of methods that best suit their </a:t>
            </a:r>
            <a:r>
              <a:rPr lang="en-GB" sz="1900" dirty="0" smtClean="0"/>
              <a:t>needs</a:t>
            </a:r>
          </a:p>
          <a:p>
            <a:pPr>
              <a:lnSpc>
                <a:spcPct val="80000"/>
              </a:lnSpc>
            </a:pPr>
            <a:endParaRPr lang="en-GB" sz="1900" dirty="0"/>
          </a:p>
          <a:p>
            <a:pPr>
              <a:lnSpc>
                <a:spcPct val="80000"/>
              </a:lnSpc>
            </a:pPr>
            <a:r>
              <a:rPr lang="en-GB" sz="1900" noProof="0" dirty="0" smtClean="0"/>
              <a:t>Allow easy updates of the electronic form of the MGD document and its translations</a:t>
            </a:r>
          </a:p>
          <a:p>
            <a:pPr>
              <a:lnSpc>
                <a:spcPct val="80000"/>
              </a:lnSpc>
            </a:pPr>
            <a:endParaRPr lang="en-GB" sz="1900" noProof="0" dirty="0" smtClean="0"/>
          </a:p>
          <a:p>
            <a:pPr>
              <a:lnSpc>
                <a:spcPct val="80000"/>
              </a:lnSpc>
            </a:pPr>
            <a:r>
              <a:rPr lang="en-GB" sz="1900" dirty="0" smtClean="0"/>
              <a:t>Increase engagement with the MGD target audience tough a more interactive framework aimed at progressing groups and individuals in the design of their REDD+ reporting systems</a:t>
            </a:r>
          </a:p>
          <a:p>
            <a:pPr>
              <a:lnSpc>
                <a:spcPct val="80000"/>
              </a:lnSpc>
            </a:pPr>
            <a:endParaRPr lang="en-GB" sz="1900" dirty="0" smtClean="0"/>
          </a:p>
          <a:p>
            <a:pPr>
              <a:lnSpc>
                <a:spcPct val="80000"/>
              </a:lnSpc>
            </a:pPr>
            <a:r>
              <a:rPr lang="en-GB" sz="1900" dirty="0" smtClean="0"/>
              <a:t>Allow easy channelling of other GFOI resources (data / capacity building / research) in a contextualised environment to the target audience</a:t>
            </a:r>
          </a:p>
          <a:p>
            <a:pPr>
              <a:lnSpc>
                <a:spcPct val="80000"/>
              </a:lnSpc>
            </a:pPr>
            <a:endParaRPr lang="en-GB" sz="1900" dirty="0"/>
          </a:p>
          <a:p>
            <a:pPr>
              <a:lnSpc>
                <a:spcPct val="80000"/>
              </a:lnSpc>
            </a:pPr>
            <a:r>
              <a:rPr lang="en-AU" sz="1900" dirty="0"/>
              <a:t>T</a:t>
            </a:r>
            <a:r>
              <a:rPr lang="en-AU" sz="1900" dirty="0" smtClean="0"/>
              <a:t>his </a:t>
            </a:r>
            <a:r>
              <a:rPr lang="en-AU" sz="1900" dirty="0"/>
              <a:t>online toolkit is designed to make use of all the GFOI authored and accepted advice, build on the lessons of </a:t>
            </a:r>
            <a:r>
              <a:rPr lang="en-AU" sz="1900" dirty="0" smtClean="0"/>
              <a:t>bilateral </a:t>
            </a:r>
            <a:r>
              <a:rPr lang="en-AU" sz="1900" dirty="0"/>
              <a:t>programs of the US, Norway &amp; Australia, as well as answer </a:t>
            </a:r>
            <a:r>
              <a:rPr lang="en-AU" sz="1900" dirty="0" smtClean="0"/>
              <a:t>questions </a:t>
            </a:r>
            <a:r>
              <a:rPr lang="en-AU" sz="1900" dirty="0"/>
              <a:t>posed </a:t>
            </a:r>
            <a:r>
              <a:rPr lang="en-AU" sz="1900" dirty="0" smtClean="0"/>
              <a:t>by </a:t>
            </a:r>
            <a:r>
              <a:rPr lang="en-AU" sz="1900" dirty="0"/>
              <a:t>REDD+ Preparation </a:t>
            </a:r>
            <a:r>
              <a:rPr lang="en-AU" sz="1900" dirty="0" smtClean="0"/>
              <a:t>Proposals</a:t>
            </a:r>
          </a:p>
          <a:p>
            <a:pPr>
              <a:lnSpc>
                <a:spcPct val="80000"/>
              </a:lnSpc>
            </a:pPr>
            <a:endParaRPr lang="en-AU" sz="1900" dirty="0"/>
          </a:p>
          <a:p>
            <a:pPr>
              <a:lnSpc>
                <a:spcPct val="80000"/>
              </a:lnSpc>
            </a:pPr>
            <a:r>
              <a:rPr lang="en-AU" sz="1900" dirty="0" smtClean="0"/>
              <a:t>The </a:t>
            </a:r>
            <a:r>
              <a:rPr lang="en-AU" sz="1900" dirty="0"/>
              <a:t>aspiration is that any developing country will be guided in how to produce a national MRV system design, fit to be delivered to any donor country for funding of implementation.</a:t>
            </a:r>
            <a:endParaRPr lang="en-NZ" sz="1900" dirty="0"/>
          </a:p>
          <a:p>
            <a:pPr>
              <a:lnSpc>
                <a:spcPct val="80000"/>
              </a:lnSpc>
            </a:pPr>
            <a:endParaRPr lang="en-GB" sz="1900" dirty="0" smtClean="0"/>
          </a:p>
          <a:p>
            <a:pPr>
              <a:lnSpc>
                <a:spcPct val="80000"/>
              </a:lnSpc>
            </a:pPr>
            <a:endParaRPr lang="en-GB" sz="1900" dirty="0" smtClean="0"/>
          </a:p>
          <a:p>
            <a:pPr>
              <a:lnSpc>
                <a:spcPct val="80000"/>
              </a:lnSpc>
            </a:pPr>
            <a:endParaRPr lang="en-GB" sz="1900" dirty="0" smtClean="0"/>
          </a:p>
          <a:p>
            <a:pPr marL="0" indent="0">
              <a:lnSpc>
                <a:spcPct val="80000"/>
              </a:lnSpc>
              <a:buNone/>
            </a:pPr>
            <a:endParaRPr lang="en-GB" sz="1900" noProof="0" dirty="0" smtClean="0"/>
          </a:p>
        </p:txBody>
      </p:sp>
    </p:spTree>
    <p:extLst>
      <p:ext uri="{BB962C8B-B14F-4D97-AF65-F5344CB8AC3E}">
        <p14:creationId xmlns:p14="http://schemas.microsoft.com/office/powerpoint/2010/main" val="183235227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z="3300" noProof="0" dirty="0" smtClean="0">
                <a:solidFill>
                  <a:schemeClr val="tx1"/>
                </a:solidFill>
              </a:rPr>
              <a:t>The GFOI Portal High Level Requirements</a:t>
            </a:r>
            <a:endParaRPr lang="en-GB" sz="3300" noProof="0" dirty="0">
              <a:solidFill>
                <a:schemeClr val="tx1"/>
              </a:solidFill>
            </a:endParaRPr>
          </a:p>
        </p:txBody>
      </p:sp>
      <p:sp>
        <p:nvSpPr>
          <p:cNvPr id="68611" name="Rectangle 3"/>
          <p:cNvSpPr>
            <a:spLocks noGrp="1" noChangeArrowheads="1"/>
          </p:cNvSpPr>
          <p:nvPr>
            <p:ph type="body" idx="1"/>
          </p:nvPr>
        </p:nvSpPr>
        <p:spPr>
          <a:xfrm>
            <a:off x="495300" y="1600200"/>
            <a:ext cx="8786352" cy="4525963"/>
          </a:xfrm>
        </p:spPr>
        <p:txBody>
          <a:bodyPr/>
          <a:lstStyle/>
          <a:p>
            <a:pPr>
              <a:lnSpc>
                <a:spcPct val="80000"/>
              </a:lnSpc>
            </a:pPr>
            <a:r>
              <a:rPr lang="en-GB" sz="1900" noProof="0" dirty="0" smtClean="0"/>
              <a:t>Extend the MGD </a:t>
            </a:r>
            <a:r>
              <a:rPr lang="en-GB" sz="1900" dirty="0" smtClean="0"/>
              <a:t>guidance</a:t>
            </a:r>
            <a:r>
              <a:rPr lang="en-GB" sz="1900" noProof="0" dirty="0" smtClean="0"/>
              <a:t> experience via leveraging an online interface</a:t>
            </a:r>
          </a:p>
          <a:p>
            <a:pPr>
              <a:lnSpc>
                <a:spcPct val="80000"/>
              </a:lnSpc>
            </a:pPr>
            <a:endParaRPr lang="en-GB" sz="1900" dirty="0"/>
          </a:p>
          <a:p>
            <a:pPr>
              <a:lnSpc>
                <a:spcPct val="80000"/>
              </a:lnSpc>
            </a:pPr>
            <a:r>
              <a:rPr lang="en-GB" sz="1900" noProof="0" dirty="0" smtClean="0"/>
              <a:t>Enhance the MGD’s impact and influence on its audience by presenting guidance in a way to focus/target information based on design decisions made</a:t>
            </a:r>
          </a:p>
          <a:p>
            <a:pPr>
              <a:lnSpc>
                <a:spcPct val="80000"/>
              </a:lnSpc>
            </a:pPr>
            <a:endParaRPr lang="en-GB" sz="1900" dirty="0"/>
          </a:p>
          <a:p>
            <a:pPr>
              <a:lnSpc>
                <a:spcPct val="80000"/>
              </a:lnSpc>
            </a:pPr>
            <a:r>
              <a:rPr lang="en-GB" sz="1900" noProof="0" dirty="0" smtClean="0"/>
              <a:t>Record and measure usage of the material to focus guidance improvements and developments </a:t>
            </a:r>
          </a:p>
          <a:p>
            <a:pPr>
              <a:lnSpc>
                <a:spcPct val="80000"/>
              </a:lnSpc>
            </a:pPr>
            <a:endParaRPr lang="en-GB" sz="1900" dirty="0"/>
          </a:p>
          <a:p>
            <a:pPr>
              <a:lnSpc>
                <a:spcPct val="80000"/>
              </a:lnSpc>
            </a:pPr>
            <a:r>
              <a:rPr lang="en-GB" sz="1900" noProof="0" dirty="0" smtClean="0"/>
              <a:t>Increase awareness of MGD, GFOI and other services/support from GFOI partners in a targeted manner (i.e. at relevant points in engagement with the portal)</a:t>
            </a:r>
          </a:p>
          <a:p>
            <a:pPr>
              <a:lnSpc>
                <a:spcPct val="80000"/>
              </a:lnSpc>
            </a:pPr>
            <a:endParaRPr lang="en-GB" sz="1900" dirty="0"/>
          </a:p>
          <a:p>
            <a:pPr>
              <a:lnSpc>
                <a:spcPct val="80000"/>
              </a:lnSpc>
            </a:pPr>
            <a:r>
              <a:rPr lang="en-GB" sz="1900" noProof="0" dirty="0" smtClean="0"/>
              <a:t>Facilitate interaction of the audience with GFOI resources through linkages to tools / resources </a:t>
            </a:r>
          </a:p>
          <a:p>
            <a:pPr>
              <a:lnSpc>
                <a:spcPct val="80000"/>
              </a:lnSpc>
            </a:pPr>
            <a:endParaRPr lang="en-GB" sz="1900" dirty="0"/>
          </a:p>
          <a:p>
            <a:pPr>
              <a:lnSpc>
                <a:spcPct val="80000"/>
              </a:lnSpc>
            </a:pPr>
            <a:r>
              <a:rPr lang="en-GB" sz="1900" noProof="0" dirty="0" smtClean="0"/>
              <a:t>Be considerate of the target audiences IT and infrastructure capabilities</a:t>
            </a:r>
          </a:p>
          <a:p>
            <a:pPr>
              <a:lnSpc>
                <a:spcPct val="80000"/>
              </a:lnSpc>
            </a:pPr>
            <a:endParaRPr lang="en-GB" sz="1900" dirty="0"/>
          </a:p>
          <a:p>
            <a:pPr marL="0" indent="0">
              <a:lnSpc>
                <a:spcPct val="80000"/>
              </a:lnSpc>
              <a:buNone/>
            </a:pPr>
            <a:endParaRPr lang="en-GB" sz="1900" noProof="0" dirty="0" smtClean="0"/>
          </a:p>
          <a:p>
            <a:pPr>
              <a:lnSpc>
                <a:spcPct val="80000"/>
              </a:lnSpc>
            </a:pPr>
            <a:endParaRPr lang="en-GB" sz="1900" dirty="0" smtClean="0"/>
          </a:p>
          <a:p>
            <a:pPr>
              <a:lnSpc>
                <a:spcPct val="80000"/>
              </a:lnSpc>
            </a:pPr>
            <a:endParaRPr lang="en-GB" sz="1900" dirty="0" smtClean="0"/>
          </a:p>
          <a:p>
            <a:pPr marL="0" indent="0">
              <a:lnSpc>
                <a:spcPct val="80000"/>
              </a:lnSpc>
              <a:buNone/>
            </a:pPr>
            <a:endParaRPr lang="en-GB" sz="1900" noProof="0" dirty="0" smtClean="0"/>
          </a:p>
        </p:txBody>
      </p:sp>
    </p:spTree>
    <p:extLst>
      <p:ext uri="{BB962C8B-B14F-4D97-AF65-F5344CB8AC3E}">
        <p14:creationId xmlns:p14="http://schemas.microsoft.com/office/powerpoint/2010/main" val="89546360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3300" dirty="0" smtClean="0">
                <a:solidFill>
                  <a:schemeClr val="tx1"/>
                </a:solidFill>
              </a:rPr>
              <a:t>GFOI Portal Features</a:t>
            </a:r>
            <a:endParaRPr lang="en-NZ" sz="3300" dirty="0">
              <a:solidFill>
                <a:schemeClr val="tx1"/>
              </a:solidFill>
            </a:endParaRPr>
          </a:p>
        </p:txBody>
      </p:sp>
      <p:sp>
        <p:nvSpPr>
          <p:cNvPr id="3" name="Content Placeholder 2"/>
          <p:cNvSpPr>
            <a:spLocks noGrp="1"/>
          </p:cNvSpPr>
          <p:nvPr>
            <p:ph idx="1"/>
          </p:nvPr>
        </p:nvSpPr>
        <p:spPr/>
        <p:txBody>
          <a:bodyPr/>
          <a:lstStyle/>
          <a:p>
            <a:pPr lvl="0"/>
            <a:r>
              <a:rPr lang="en-AU" sz="1900" dirty="0" smtClean="0"/>
              <a:t>User identified by </a:t>
            </a:r>
            <a:r>
              <a:rPr lang="en-AU" sz="1900" dirty="0"/>
              <a:t>a registration process </a:t>
            </a:r>
            <a:r>
              <a:rPr lang="en-AU" sz="1900" dirty="0" smtClean="0"/>
              <a:t>to enable saving of profile and generation of basic statistics </a:t>
            </a:r>
          </a:p>
          <a:p>
            <a:pPr lvl="0"/>
            <a:endParaRPr lang="en-AU" sz="1900" dirty="0" smtClean="0"/>
          </a:p>
          <a:p>
            <a:pPr lvl="0"/>
            <a:r>
              <a:rPr lang="en-AU" sz="1900" dirty="0" smtClean="0"/>
              <a:t>MGD guidance will be fully cross referenced with intelligent searching to demonstrate the related design elements and decision pathways, providing an environment tailored to the user </a:t>
            </a:r>
          </a:p>
          <a:p>
            <a:pPr lvl="0"/>
            <a:endParaRPr lang="en-AU" sz="1900" dirty="0" smtClean="0"/>
          </a:p>
          <a:p>
            <a:pPr lvl="0"/>
            <a:r>
              <a:rPr lang="en-AU" sz="1900" dirty="0" smtClean="0"/>
              <a:t>User data regarding </a:t>
            </a:r>
            <a:r>
              <a:rPr lang="en-AU" sz="1900" dirty="0"/>
              <a:t>section popularity, issues, questions, and usefulness </a:t>
            </a:r>
            <a:r>
              <a:rPr lang="en-AU" sz="1900" dirty="0" smtClean="0"/>
              <a:t>will be reported </a:t>
            </a:r>
            <a:r>
              <a:rPr lang="en-AU" sz="1900" dirty="0"/>
              <a:t>as a summation of simpler statistics</a:t>
            </a:r>
            <a:endParaRPr lang="en-NZ" sz="1900" dirty="0"/>
          </a:p>
          <a:p>
            <a:pPr lvl="0"/>
            <a:endParaRPr lang="en-AU" sz="1900" dirty="0" smtClean="0"/>
          </a:p>
          <a:p>
            <a:pPr lvl="0"/>
            <a:r>
              <a:rPr lang="en-AU" sz="1900" dirty="0" smtClean="0"/>
              <a:t>News </a:t>
            </a:r>
            <a:r>
              <a:rPr lang="en-AU" sz="1900" dirty="0"/>
              <a:t>and announcements such as new satellite data </a:t>
            </a:r>
            <a:r>
              <a:rPr lang="en-AU" sz="1900" dirty="0" smtClean="0"/>
              <a:t>products, </a:t>
            </a:r>
            <a:r>
              <a:rPr lang="en-AU" sz="1900" dirty="0"/>
              <a:t>space agency plans</a:t>
            </a:r>
            <a:r>
              <a:rPr lang="en-AU" sz="1900" dirty="0" smtClean="0"/>
              <a:t>, planned or operational R&amp;D programs will be communicated to the user</a:t>
            </a:r>
          </a:p>
          <a:p>
            <a:pPr lvl="0"/>
            <a:endParaRPr lang="en-NZ" dirty="0"/>
          </a:p>
          <a:p>
            <a:endParaRPr lang="en-NZ" dirty="0"/>
          </a:p>
        </p:txBody>
      </p:sp>
    </p:spTree>
    <p:extLst>
      <p:ext uri="{BB962C8B-B14F-4D97-AF65-F5344CB8AC3E}">
        <p14:creationId xmlns:p14="http://schemas.microsoft.com/office/powerpoint/2010/main" val="221797194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3300" dirty="0" smtClean="0">
                <a:solidFill>
                  <a:schemeClr val="tx1"/>
                </a:solidFill>
              </a:rPr>
              <a:t>GFOI Portal – How it will work</a:t>
            </a:r>
            <a:endParaRPr lang="en-NZ" sz="3300" dirty="0">
              <a:solidFill>
                <a:schemeClr val="tx1"/>
              </a:solidFill>
            </a:endParaRPr>
          </a:p>
        </p:txBody>
      </p:sp>
      <p:sp>
        <p:nvSpPr>
          <p:cNvPr id="3" name="Content Placeholder 2"/>
          <p:cNvSpPr>
            <a:spLocks noGrp="1"/>
          </p:cNvSpPr>
          <p:nvPr>
            <p:ph idx="1"/>
          </p:nvPr>
        </p:nvSpPr>
        <p:spPr/>
        <p:txBody>
          <a:bodyPr/>
          <a:lstStyle/>
          <a:p>
            <a:r>
              <a:rPr lang="en-AU" sz="1900" dirty="0"/>
              <a:t>A series of new decision </a:t>
            </a:r>
            <a:r>
              <a:rPr lang="en-AU" sz="1900" dirty="0" smtClean="0"/>
              <a:t>trees, </a:t>
            </a:r>
            <a:r>
              <a:rPr lang="en-AU" sz="1900" dirty="0"/>
              <a:t>flow </a:t>
            </a:r>
            <a:r>
              <a:rPr lang="en-AU" sz="1900" dirty="0" smtClean="0"/>
              <a:t>charts and tasks/action checklists will be integrated into the tool to guide </a:t>
            </a:r>
            <a:r>
              <a:rPr lang="en-AU" sz="1900" dirty="0"/>
              <a:t>the users to build a customised, fit-for-purpose </a:t>
            </a:r>
            <a:r>
              <a:rPr lang="en-AU" sz="1900" dirty="0" smtClean="0"/>
              <a:t>MRV system </a:t>
            </a:r>
            <a:r>
              <a:rPr lang="en-AU" sz="1900" dirty="0"/>
              <a:t>design</a:t>
            </a:r>
            <a:r>
              <a:rPr lang="en-AU" sz="1900" dirty="0" smtClean="0"/>
              <a:t>.</a:t>
            </a:r>
          </a:p>
          <a:p>
            <a:endParaRPr lang="en-AU" sz="1900" dirty="0" smtClean="0"/>
          </a:p>
          <a:p>
            <a:r>
              <a:rPr lang="en-AU" sz="1900" dirty="0" smtClean="0"/>
              <a:t>The tool will </a:t>
            </a:r>
            <a:r>
              <a:rPr lang="en-AU" sz="1900" dirty="0"/>
              <a:t>then link them to other </a:t>
            </a:r>
            <a:r>
              <a:rPr lang="en-AU" sz="1900" dirty="0" smtClean="0"/>
              <a:t>GFOI </a:t>
            </a:r>
            <a:r>
              <a:rPr lang="en-AU" sz="1900" dirty="0"/>
              <a:t>resources </a:t>
            </a:r>
            <a:r>
              <a:rPr lang="en-AU" sz="1900" dirty="0" smtClean="0"/>
              <a:t>related to their design decisions such as access to available data, training </a:t>
            </a:r>
            <a:r>
              <a:rPr lang="en-AU" sz="1900" dirty="0"/>
              <a:t>modules, case studies, research areas, upcoming </a:t>
            </a:r>
            <a:r>
              <a:rPr lang="en-AU" sz="1900" dirty="0" smtClean="0"/>
              <a:t>workshops.</a:t>
            </a:r>
          </a:p>
          <a:p>
            <a:endParaRPr lang="en-AU" sz="1900" dirty="0" smtClean="0"/>
          </a:p>
          <a:p>
            <a:r>
              <a:rPr lang="en-AU" sz="1900" dirty="0"/>
              <a:t>A report </a:t>
            </a:r>
            <a:r>
              <a:rPr lang="en-AU" sz="1900" dirty="0" smtClean="0"/>
              <a:t>can be generated, based on user profile, at any point. This report is designed to document decision making for the user and also to provide context to any requests made to GFOI from the user such as data or capacity building workshops </a:t>
            </a:r>
          </a:p>
          <a:p>
            <a:endParaRPr lang="en-AU" sz="1900" dirty="0" smtClean="0"/>
          </a:p>
          <a:p>
            <a:r>
              <a:rPr lang="en-AU" sz="1900" dirty="0" smtClean="0"/>
              <a:t>User statistics and feedback will identify </a:t>
            </a:r>
            <a:r>
              <a:rPr lang="en-AU" sz="1900" dirty="0"/>
              <a:t>critical areas to </a:t>
            </a:r>
            <a:r>
              <a:rPr lang="en-AU" sz="1900" dirty="0" smtClean="0"/>
              <a:t>prioritise </a:t>
            </a:r>
            <a:r>
              <a:rPr lang="en-AU" sz="1900" dirty="0"/>
              <a:t>updates to the </a:t>
            </a:r>
            <a:r>
              <a:rPr lang="en-AU" sz="1900" dirty="0" smtClean="0"/>
              <a:t>MGD guidance.</a:t>
            </a:r>
            <a:endParaRPr lang="en-NZ" sz="1900" dirty="0"/>
          </a:p>
          <a:p>
            <a:endParaRPr lang="en-AU" sz="1900" dirty="0" smtClean="0"/>
          </a:p>
          <a:p>
            <a:endParaRPr lang="en-NZ" dirty="0"/>
          </a:p>
        </p:txBody>
      </p:sp>
    </p:spTree>
    <p:extLst>
      <p:ext uri="{BB962C8B-B14F-4D97-AF65-F5344CB8AC3E}">
        <p14:creationId xmlns:p14="http://schemas.microsoft.com/office/powerpoint/2010/main" val="272832301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GFOI_GEOX">
  <a:themeElements>
    <a:clrScheme name="Tradition">
      <a:dk1>
        <a:srgbClr val="000000"/>
      </a:dk1>
      <a:lt1>
        <a:srgbClr val="FFFFFF"/>
      </a:lt1>
      <a:dk2>
        <a:srgbClr val="59480D"/>
      </a:dk2>
      <a:lt2>
        <a:srgbClr val="D28E11"/>
      </a:lt2>
      <a:accent1>
        <a:srgbClr val="6B4A0B"/>
      </a:accent1>
      <a:accent2>
        <a:srgbClr val="790A14"/>
      </a:accent2>
      <a:accent3>
        <a:srgbClr val="908342"/>
      </a:accent3>
      <a:accent4>
        <a:srgbClr val="423E5C"/>
      </a:accent4>
      <a:accent5>
        <a:srgbClr val="641345"/>
      </a:accent5>
      <a:accent6>
        <a:srgbClr val="748A2F"/>
      </a:accent6>
      <a:hlink>
        <a:srgbClr val="DD7E0E"/>
      </a:hlink>
      <a:folHlink>
        <a:srgbClr val="7F6F6F"/>
      </a:folHlink>
    </a:clrScheme>
    <a:fontScheme name="GFOI_GEOX">
      <a:majorFont>
        <a:latin typeface="Arial Narrow"/>
        <a:ea typeface="ＭＳ Ｐゴシック"/>
        <a:cs typeface="Arial"/>
      </a:majorFont>
      <a:minorFont>
        <a:latin typeface="Arial Narrow"/>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57263" rtl="0" eaLnBrk="1" fontAlgn="base" latinLnBrk="0" hangingPunct="1">
          <a:lnSpc>
            <a:spcPct val="100000"/>
          </a:lnSpc>
          <a:spcBef>
            <a:spcPct val="20000"/>
          </a:spcBef>
          <a:spcAft>
            <a:spcPct val="0"/>
          </a:spcAft>
          <a:buClrTx/>
          <a:buSzTx/>
          <a:buFontTx/>
          <a:buNone/>
          <a:tabLst/>
          <a:defRPr kumimoji="0" lang="en-GB" sz="3400" b="0" i="0" u="none" strike="noStrike" cap="none" normalizeH="0" baseline="0">
            <a:ln>
              <a:noFill/>
            </a:ln>
            <a:solidFill>
              <a:srgbClr val="999933"/>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57263" rtl="0" eaLnBrk="1" fontAlgn="base" latinLnBrk="0" hangingPunct="1">
          <a:lnSpc>
            <a:spcPct val="100000"/>
          </a:lnSpc>
          <a:spcBef>
            <a:spcPct val="20000"/>
          </a:spcBef>
          <a:spcAft>
            <a:spcPct val="0"/>
          </a:spcAft>
          <a:buClrTx/>
          <a:buSzTx/>
          <a:buFontTx/>
          <a:buNone/>
          <a:tabLst/>
          <a:defRPr kumimoji="0" lang="en-GB" sz="3400" b="0" i="0" u="none" strike="noStrike" cap="none" normalizeH="0" baseline="0">
            <a:ln>
              <a:noFill/>
            </a:ln>
            <a:solidFill>
              <a:srgbClr val="999933"/>
            </a:solidFill>
            <a:effectLst/>
            <a:latin typeface="Arial" charset="0"/>
            <a:ea typeface="ＭＳ Ｐゴシック" charset="0"/>
            <a:cs typeface="Arial" charset="0"/>
          </a:defRPr>
        </a:defPPr>
      </a:lstStyle>
    </a:lnDef>
  </a:objectDefaults>
  <a:extraClrSchemeLst>
    <a:extraClrScheme>
      <a:clrScheme name="GFOI_GEO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FOI_GEO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FOI_GEO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FOI_GEO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FOI_GEO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FOI_GEO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FOI_GEOX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FOI_GEO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FOI_GEO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FOI_GEO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FOI_GEO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FOI_GEO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Global Forest Observations Initiative Intro</Template>
  <TotalTime>10359</TotalTime>
  <Words>1047</Words>
  <Application>Microsoft Macintosh PowerPoint</Application>
  <PresentationFormat>A4 Paper (210x297 mm)</PresentationFormat>
  <Paragraphs>132</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GFOI_GEOX</vt:lpstr>
      <vt:lpstr>Global Forest Observations Initiative  Methods and Guidance Portal</vt:lpstr>
      <vt:lpstr>Methods and Guidance Document</vt:lpstr>
      <vt:lpstr>Testing of the MGD - Ghana</vt:lpstr>
      <vt:lpstr>MGD Implementation Plan</vt:lpstr>
      <vt:lpstr>The GFOI Portal Mission Statement</vt:lpstr>
      <vt:lpstr>The GFOI Portal Objectives</vt:lpstr>
      <vt:lpstr>The GFOI Portal High Level Requirements</vt:lpstr>
      <vt:lpstr>GFOI Portal Features</vt:lpstr>
      <vt:lpstr>GFOI Portal – How it will work</vt:lpstr>
      <vt:lpstr>Linkages to other SDCG</vt:lpstr>
      <vt:lpstr>Linkages to other SDCG</vt:lpstr>
      <vt:lpstr>The GFOI Portal Development Timeline</vt:lpstr>
      <vt:lpstr>More Information?</vt:lpstr>
    </vt:vector>
  </TitlesOfParts>
  <Company>WMO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Evolving needs from the Forest sector</dc:title>
  <dc:creator>Simon Eggleston</dc:creator>
  <cp:lastModifiedBy>Stephen Ward</cp:lastModifiedBy>
  <cp:revision>140</cp:revision>
  <dcterms:created xsi:type="dcterms:W3CDTF">2014-04-30T08:53:01Z</dcterms:created>
  <dcterms:modified xsi:type="dcterms:W3CDTF">2014-10-24T07:43:42Z</dcterms:modified>
</cp:coreProperties>
</file>