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385" r:id="rId5"/>
    <p:sldId id="389" r:id="rId6"/>
    <p:sldId id="375" r:id="rId7"/>
    <p:sldId id="386" r:id="rId8"/>
    <p:sldId id="383" r:id="rId9"/>
    <p:sldId id="380" r:id="rId10"/>
    <p:sldId id="358" r:id="rId11"/>
    <p:sldId id="350" r:id="rId12"/>
    <p:sldId id="353" r:id="rId13"/>
    <p:sldId id="366" r:id="rId14"/>
  </p:sldIdLst>
  <p:sldSz cx="10058400" cy="7315200"/>
  <p:notesSz cx="7010400" cy="9296400"/>
  <p:defaultTextStyle>
    <a:defPPr>
      <a:defRPr lang="en-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3D89"/>
    <a:srgbClr val="003D96"/>
    <a:srgbClr val="0042A2"/>
    <a:srgbClr val="0046AC"/>
    <a:srgbClr val="336600"/>
    <a:srgbClr val="003366"/>
    <a:srgbClr val="006600"/>
    <a:srgbClr val="99CCFF"/>
    <a:srgbClr val="66CCFF"/>
    <a:srgbClr val="698FA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189" autoAdjust="0"/>
    <p:restoredTop sz="75972" autoAdjust="0"/>
  </p:normalViewPr>
  <p:slideViewPr>
    <p:cSldViewPr>
      <p:cViewPr varScale="1">
        <p:scale>
          <a:sx n="51" d="100"/>
          <a:sy n="51" d="100"/>
        </p:scale>
        <p:origin x="-810" y="-102"/>
      </p:cViewPr>
      <p:guideLst>
        <p:guide orient="horz" pos="2304"/>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230"/>
    </p:cViewPr>
  </p:sorterViewPr>
  <p:notesViewPr>
    <p:cSldViewPr>
      <p:cViewPr varScale="1">
        <p:scale>
          <a:sx n="63" d="100"/>
          <a:sy n="63" d="100"/>
        </p:scale>
        <p:origin x="-2412" y="-120"/>
      </p:cViewPr>
      <p:guideLst>
        <p:guide orient="horz" pos="2929"/>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48000" cy="457200"/>
          </a:xfrm>
          <a:prstGeom prst="rect">
            <a:avLst/>
          </a:prstGeom>
          <a:noFill/>
          <a:ln w="9525">
            <a:noFill/>
            <a:miter lim="800000"/>
            <a:headEnd/>
            <a:tailEnd/>
          </a:ln>
        </p:spPr>
        <p:txBody>
          <a:bodyPr vert="horz" wrap="square" lIns="91437" tIns="45718" rIns="91437" bIns="45718" numCol="1" anchor="t" anchorCtr="0" compatLnSpc="1">
            <a:prstTxWarp prst="textNoShape">
              <a:avLst/>
            </a:prstTxWarp>
          </a:bodyPr>
          <a:lstStyle>
            <a:lvl1pPr defTabSz="914065">
              <a:defRPr sz="1200">
                <a:latin typeface="Arial" charset="0"/>
                <a:cs typeface="+mn-cs"/>
              </a:defRPr>
            </a:lvl1pPr>
          </a:lstStyle>
          <a:p>
            <a:pPr>
              <a:defRPr/>
            </a:pPr>
            <a:endParaRPr lang="en-US"/>
          </a:p>
        </p:txBody>
      </p:sp>
      <p:sp>
        <p:nvSpPr>
          <p:cNvPr id="83971"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p:spPr>
        <p:txBody>
          <a:bodyPr vert="horz" wrap="square" lIns="91437" tIns="45718" rIns="91437" bIns="45718" numCol="1" anchor="t" anchorCtr="0" compatLnSpc="1">
            <a:prstTxWarp prst="textNoShape">
              <a:avLst/>
            </a:prstTxWarp>
          </a:bodyPr>
          <a:lstStyle>
            <a:lvl1pPr algn="r" defTabSz="914065">
              <a:defRPr sz="1200">
                <a:latin typeface="Arial" charset="0"/>
                <a:cs typeface="+mn-cs"/>
              </a:defRPr>
            </a:lvl1pPr>
          </a:lstStyle>
          <a:p>
            <a:pPr>
              <a:defRPr/>
            </a:pPr>
            <a:endParaRPr lang="en-US"/>
          </a:p>
        </p:txBody>
      </p:sp>
      <p:sp>
        <p:nvSpPr>
          <p:cNvPr id="83972"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p:spPr>
        <p:txBody>
          <a:bodyPr vert="horz" wrap="square" lIns="91437" tIns="45718" rIns="91437" bIns="45718" numCol="1" anchor="b" anchorCtr="0" compatLnSpc="1">
            <a:prstTxWarp prst="textNoShape">
              <a:avLst/>
            </a:prstTxWarp>
          </a:bodyPr>
          <a:lstStyle>
            <a:lvl1pPr defTabSz="914065">
              <a:defRPr sz="1200">
                <a:latin typeface="Arial" charset="0"/>
                <a:cs typeface="+mn-cs"/>
              </a:defRPr>
            </a:lvl1pPr>
          </a:lstStyle>
          <a:p>
            <a:pPr>
              <a:defRPr/>
            </a:pPr>
            <a:endParaRPr lang="en-US"/>
          </a:p>
        </p:txBody>
      </p:sp>
      <p:sp>
        <p:nvSpPr>
          <p:cNvPr id="83973"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p:spPr>
        <p:txBody>
          <a:bodyPr vert="horz" wrap="square" lIns="91437" tIns="45718" rIns="91437" bIns="45718" numCol="1" anchor="b" anchorCtr="0" compatLnSpc="1">
            <a:prstTxWarp prst="textNoShape">
              <a:avLst/>
            </a:prstTxWarp>
          </a:bodyPr>
          <a:lstStyle>
            <a:lvl1pPr algn="r" defTabSz="914065">
              <a:defRPr sz="1200">
                <a:latin typeface="Arial" charset="0"/>
                <a:cs typeface="+mn-cs"/>
              </a:defRPr>
            </a:lvl1pPr>
          </a:lstStyle>
          <a:p>
            <a:pPr>
              <a:defRPr/>
            </a:pPr>
            <a:fld id="{85DE8CAF-3DA4-493C-BCB3-5ADC7316078B}"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427" tIns="45715" rIns="91427" bIns="45715" numCol="1" anchor="t" anchorCtr="0" compatLnSpc="1">
            <a:prstTxWarp prst="textNoShape">
              <a:avLst/>
            </a:prstTxWarp>
          </a:bodyPr>
          <a:lstStyle>
            <a:lvl1pPr defTabSz="914065">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1427" tIns="45715" rIns="91427" bIns="45715" numCol="1" anchor="t" anchorCtr="0" compatLnSpc="1">
            <a:prstTxWarp prst="textNoShape">
              <a:avLst/>
            </a:prstTxWarp>
          </a:bodyPr>
          <a:lstStyle>
            <a:lvl1pPr algn="r" defTabSz="914065">
              <a:defRPr sz="1200">
                <a:latin typeface="Arial" charset="0"/>
                <a:cs typeface="+mn-cs"/>
              </a:defRPr>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09663" y="696913"/>
            <a:ext cx="4792662"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1427" tIns="45715" rIns="91427" bIns="45715"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153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1427" tIns="45715" rIns="91427" bIns="45715" numCol="1" anchor="b" anchorCtr="0" compatLnSpc="1">
            <a:prstTxWarp prst="textNoShape">
              <a:avLst/>
            </a:prstTxWarp>
          </a:bodyPr>
          <a:lstStyle>
            <a:lvl1pPr defTabSz="914065">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1427" tIns="45715" rIns="91427" bIns="45715" numCol="1" anchor="b" anchorCtr="0" compatLnSpc="1">
            <a:prstTxWarp prst="textNoShape">
              <a:avLst/>
            </a:prstTxWarp>
          </a:bodyPr>
          <a:lstStyle>
            <a:lvl1pPr algn="r" defTabSz="914065">
              <a:defRPr sz="1200">
                <a:latin typeface="Arial" charset="0"/>
                <a:cs typeface="+mn-cs"/>
              </a:defRPr>
            </a:lvl1pPr>
          </a:lstStyle>
          <a:p>
            <a:pPr>
              <a:defRPr/>
            </a:pPr>
            <a:fld id="{8696B847-6F9C-4AEE-A30E-8F7B515A1490}"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29453F3-DEB1-4C75-BA8C-A570ABB61A73}" type="slidenum">
              <a:rPr lang="en-CA" smtClean="0"/>
              <a:pPr/>
              <a:t>3</a:t>
            </a:fld>
            <a:endParaRPr lang="en-CA"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a:lnSpc>
                <a:spcPct val="80000"/>
              </a:lnSpc>
            </a:pPr>
            <a:r>
              <a:rPr lang="en-CA" sz="1000" dirty="0" smtClean="0"/>
              <a:t>RADARSAT-1 – Examples of success stories</a:t>
            </a:r>
          </a:p>
          <a:p>
            <a:pPr>
              <a:lnSpc>
                <a:spcPct val="80000"/>
              </a:lnSpc>
              <a:buFontTx/>
              <a:buChar char="-"/>
            </a:pPr>
            <a:r>
              <a:rPr lang="en-CA" sz="1000" dirty="0" smtClean="0"/>
              <a:t>One of the primary objectives was to provide SAR data to the Canadian Ice Service. Number of images used annually varied from and average of 4000 images per year in the early years to over 6000 images in 2007-08. </a:t>
            </a:r>
          </a:p>
          <a:p>
            <a:pPr>
              <a:lnSpc>
                <a:spcPct val="80000"/>
              </a:lnSpc>
              <a:buFontTx/>
              <a:buChar char="-"/>
            </a:pPr>
            <a:r>
              <a:rPr lang="en-CA" sz="1000" dirty="0" smtClean="0"/>
              <a:t>Mosaics were produced for Canada, USA, Africa, Australia and Antarctica using mostly ScanSAR Narrow (50 m resolution). </a:t>
            </a:r>
          </a:p>
          <a:p>
            <a:pPr>
              <a:lnSpc>
                <a:spcPct val="80000"/>
              </a:lnSpc>
              <a:buFontTx/>
              <a:buChar char="-"/>
            </a:pPr>
            <a:r>
              <a:rPr lang="en-CA" sz="1000" dirty="0" smtClean="0"/>
              <a:t>The CSA is member of the International Space and Major Disasters since 2000. RSAT-2 has provided 193 archive images and 268 NRT images</a:t>
            </a:r>
          </a:p>
          <a:p>
            <a:pPr>
              <a:lnSpc>
                <a:spcPct val="80000"/>
              </a:lnSpc>
              <a:buFontTx/>
              <a:buChar char="-"/>
            </a:pPr>
            <a:r>
              <a:rPr lang="en-CA" sz="1000" dirty="0" smtClean="0"/>
              <a:t>… and much more</a:t>
            </a:r>
          </a:p>
          <a:p>
            <a:pPr>
              <a:lnSpc>
                <a:spcPct val="80000"/>
              </a:lnSpc>
              <a:buFontTx/>
              <a:buChar char="-"/>
            </a:pPr>
            <a:endParaRPr lang="en-CA" sz="1000" dirty="0" smtClean="0"/>
          </a:p>
          <a:p>
            <a:pPr>
              <a:lnSpc>
                <a:spcPct val="80000"/>
              </a:lnSpc>
            </a:pPr>
            <a:r>
              <a:rPr lang="en-CA" sz="1000" dirty="0" smtClean="0"/>
              <a:t>RADARSAT-2</a:t>
            </a:r>
          </a:p>
          <a:p>
            <a:pPr>
              <a:lnSpc>
                <a:spcPct val="80000"/>
              </a:lnSpc>
              <a:buFontTx/>
              <a:buChar char="-"/>
            </a:pPr>
            <a:r>
              <a:rPr lang="en-CA" sz="1000" dirty="0" smtClean="0"/>
              <a:t>First image that was acquired was a Quad-</a:t>
            </a:r>
            <a:r>
              <a:rPr lang="en-CA" sz="1000" dirty="0" err="1" smtClean="0"/>
              <a:t>Pol</a:t>
            </a:r>
            <a:r>
              <a:rPr lang="en-CA" sz="1000" dirty="0" smtClean="0"/>
              <a:t> of extremely high quality. It was acquired only 4 days after Launch.</a:t>
            </a:r>
          </a:p>
          <a:p>
            <a:pPr>
              <a:lnSpc>
                <a:spcPct val="80000"/>
              </a:lnSpc>
              <a:buFontTx/>
              <a:buChar char="-"/>
            </a:pPr>
            <a:r>
              <a:rPr lang="en-CA" sz="1000" dirty="0" smtClean="0"/>
              <a:t>Improved resolution of 3 meters</a:t>
            </a:r>
          </a:p>
          <a:p>
            <a:pPr>
              <a:lnSpc>
                <a:spcPct val="80000"/>
              </a:lnSpc>
              <a:buFontTx/>
              <a:buChar char="-"/>
            </a:pPr>
            <a:r>
              <a:rPr lang="en-CA" sz="1000" dirty="0" smtClean="0"/>
              <a:t>All heritage beams are available in selective single or Dual polarization. Thunder Bay ScanSAR Narrow B with dual polarization (Transmit VV; Receive VH) </a:t>
            </a:r>
          </a:p>
          <a:p>
            <a:pPr>
              <a:lnSpc>
                <a:spcPct val="80000"/>
              </a:lnSpc>
              <a:buFontTx/>
              <a:buChar char="-"/>
            </a:pPr>
            <a:r>
              <a:rPr lang="en-CA" sz="1000" dirty="0" smtClean="0"/>
              <a:t>Example of Freeman decomposition highlighting single bounce (blue) double bounce (red) and volume scattering (green). Complete Polarimetry with R-2 Quad-</a:t>
            </a:r>
            <a:r>
              <a:rPr lang="en-CA" sz="1000" dirty="0" err="1" smtClean="0"/>
              <a:t>Pol</a:t>
            </a:r>
            <a:r>
              <a:rPr lang="en-CA" sz="1000" dirty="0" smtClean="0"/>
              <a:t> Data offers much more than 4 images. Using Decomposition algorithms, polarimetric signatures or other types of tools allow to retrieve information that would difficult to get otherwise. The Advanced Polarimetry Workshop on </a:t>
            </a:r>
            <a:r>
              <a:rPr lang="en-CA" sz="1000" dirty="0" err="1" smtClean="0"/>
              <a:t>Thursfay</a:t>
            </a:r>
            <a:r>
              <a:rPr lang="en-CA" sz="1000" dirty="0" smtClean="0"/>
              <a:t> (by Ridha Touzi) will discuss tools and methods to get the most out of your polarimetric datasets.</a:t>
            </a:r>
          </a:p>
          <a:p>
            <a:pPr>
              <a:lnSpc>
                <a:spcPct val="80000"/>
              </a:lnSpc>
              <a:buFontTx/>
              <a:buChar char="-"/>
            </a:pPr>
            <a:endParaRPr lang="en-CA" sz="1000" dirty="0" smtClean="0"/>
          </a:p>
          <a:p>
            <a:pPr>
              <a:lnSpc>
                <a:spcPct val="80000"/>
              </a:lnSpc>
            </a:pPr>
            <a:r>
              <a:rPr lang="en-CA" sz="1000" dirty="0" smtClean="0"/>
              <a:t>RCM</a:t>
            </a:r>
          </a:p>
          <a:p>
            <a:pPr>
              <a:lnSpc>
                <a:spcPct val="80000"/>
              </a:lnSpc>
            </a:pPr>
            <a:r>
              <a:rPr lang="en-CA" sz="1000" dirty="0" smtClean="0"/>
              <a:t>- Better coverage and revisit period (next slide gives more details on similarities and differences)</a:t>
            </a:r>
          </a:p>
          <a:p>
            <a:pPr>
              <a:lnSpc>
                <a:spcPct val="80000"/>
              </a:lnSpc>
              <a:buFontTx/>
              <a:buChar char="-"/>
            </a:pPr>
            <a:endParaRPr lang="en-CA"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fr-CA"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lang="en-CA" u="sng" smtClean="0">
                <a:latin typeface="Arial" pitchFamily="34" charset="0"/>
              </a:rPr>
              <a:t>Based on MCP minus E1</a:t>
            </a:r>
          </a:p>
          <a:p>
            <a:r>
              <a:rPr lang="en-CA" smtClean="0">
                <a:latin typeface="Arial" pitchFamily="34" charset="0"/>
              </a:rPr>
              <a:t>Phase A: 	1.4%	(State between 1 – 2%)</a:t>
            </a:r>
          </a:p>
          <a:p>
            <a:r>
              <a:rPr lang="en-CA" smtClean="0">
                <a:latin typeface="Arial" pitchFamily="34" charset="0"/>
              </a:rPr>
              <a:t>Phase B: 	4.4%	 (State between 4 – 5%)</a:t>
            </a:r>
          </a:p>
          <a:p>
            <a:r>
              <a:rPr lang="en-CA" smtClean="0">
                <a:latin typeface="Arial" pitchFamily="34" charset="0"/>
              </a:rPr>
              <a:t>Phase C:  	21.3%	 (State between 15 – 25%)</a:t>
            </a:r>
          </a:p>
          <a:p>
            <a:r>
              <a:rPr lang="en-CA" smtClean="0">
                <a:latin typeface="Arial" pitchFamily="34" charset="0"/>
              </a:rPr>
              <a:t>Phase D: 	72.8%	 (State between 70 – 75%)</a:t>
            </a:r>
          </a:p>
          <a:p>
            <a:endParaRPr lang="en-CA" smtClean="0">
              <a:latin typeface="Arial" pitchFamily="34" charset="0"/>
            </a:endParaRPr>
          </a:p>
          <a:p>
            <a:endParaRPr lang="en-CA" smtClean="0">
              <a:latin typeface="Arial" pitchFamily="34" charset="0"/>
            </a:endParaRPr>
          </a:p>
          <a:p>
            <a:r>
              <a:rPr lang="en-CA" smtClean="0">
                <a:latin typeface="Arial" pitchFamily="34" charset="0"/>
              </a:rPr>
              <a:t>Phase E1 is 3% of the total MCP cost.</a:t>
            </a:r>
            <a:endParaRPr lang="en-US" smtClean="0">
              <a:latin typeface="Arial" pitchFamily="34" charset="0"/>
            </a:endParaRPr>
          </a:p>
        </p:txBody>
      </p:sp>
      <p:sp>
        <p:nvSpPr>
          <p:cNvPr id="100356" name="Slide Number Placeholder 3"/>
          <p:cNvSpPr>
            <a:spLocks noGrp="1"/>
          </p:cNvSpPr>
          <p:nvPr>
            <p:ph type="sldNum" sz="quarter" idx="5"/>
          </p:nvPr>
        </p:nvSpPr>
        <p:spPr/>
        <p:txBody>
          <a:bodyPr/>
          <a:lstStyle/>
          <a:p>
            <a:pPr>
              <a:defRPr/>
            </a:pPr>
            <a:fld id="{14660673-78ED-4B09-8B65-816EF1AA882F}" type="slidenum">
              <a:rPr lang="en-US" smtClean="0"/>
              <a:pPr>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a:spcBef>
                <a:spcPct val="0"/>
              </a:spcBef>
            </a:pPr>
            <a:r>
              <a:rPr lang="en-CA" smtClean="0">
                <a:latin typeface="Arial" pitchFamily="34" charset="0"/>
              </a:rPr>
              <a:t>-  Doppler centroid values from orbit and attitude data and Doppler Centroid values adaptively estimated from the signal data, on a grid with sample spacing no greater than 2 km in both ground range and azimuth. </a:t>
            </a:r>
          </a:p>
          <a:p>
            <a:pPr>
              <a:spcBef>
                <a:spcPct val="0"/>
              </a:spcBef>
            </a:pPr>
            <a:endParaRPr lang="en-CA" smtClean="0">
              <a:latin typeface="Arial" pitchFamily="34" charset="0"/>
            </a:endParaRPr>
          </a:p>
        </p:txBody>
      </p:sp>
      <p:sp>
        <p:nvSpPr>
          <p:cNvPr id="80900" name="Slide Number Placeholder 3"/>
          <p:cNvSpPr>
            <a:spLocks noGrp="1"/>
          </p:cNvSpPr>
          <p:nvPr>
            <p:ph type="sldNum" sz="quarter" idx="5"/>
          </p:nvPr>
        </p:nvSpPr>
        <p:spPr/>
        <p:txBody>
          <a:bodyPr/>
          <a:lstStyle/>
          <a:p>
            <a:pPr>
              <a:defRPr/>
            </a:pPr>
            <a:fld id="{460438A5-A9D1-45C2-B92E-7367D36B3EC6}" type="slidenum">
              <a:rPr lang="en-CA" smtClean="0"/>
              <a:pPr>
                <a:defRPr/>
              </a:pPr>
              <a:t>7</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wordmark"/>
          <p:cNvPicPr>
            <a:picLocks noChangeAspect="1" noChangeArrowheads="1"/>
          </p:cNvPicPr>
          <p:nvPr userDrawn="1"/>
        </p:nvPicPr>
        <p:blipFill>
          <a:blip r:embed="rId2" cstate="screen"/>
          <a:srcRect/>
          <a:stretch>
            <a:fillRect/>
          </a:stretch>
        </p:blipFill>
        <p:spPr bwMode="auto">
          <a:xfrm>
            <a:off x="852488" y="6346825"/>
            <a:ext cx="1663700" cy="439738"/>
          </a:xfrm>
          <a:prstGeom prst="rect">
            <a:avLst/>
          </a:prstGeom>
          <a:noFill/>
          <a:ln w="9525">
            <a:noFill/>
            <a:miter lim="800000"/>
            <a:headEnd/>
            <a:tailEnd/>
          </a:ln>
        </p:spPr>
      </p:pic>
      <p:sp>
        <p:nvSpPr>
          <p:cNvPr id="5" name="Rectangle 4"/>
          <p:cNvSpPr>
            <a:spLocks noChangeArrowheads="1"/>
          </p:cNvSpPr>
          <p:nvPr userDrawn="1"/>
        </p:nvSpPr>
        <p:spPr bwMode="auto">
          <a:xfrm>
            <a:off x="925513" y="892175"/>
            <a:ext cx="1339850" cy="5446713"/>
          </a:xfrm>
          <a:prstGeom prst="rect">
            <a:avLst/>
          </a:prstGeom>
          <a:solidFill>
            <a:srgbClr val="003D89"/>
          </a:solidFill>
          <a:ln w="9525">
            <a:noFill/>
            <a:miter lim="800000"/>
            <a:headEnd/>
            <a:tailEnd/>
          </a:ln>
          <a:effectLst/>
        </p:spPr>
        <p:txBody>
          <a:bodyPr wrap="none" anchor="ctr"/>
          <a:lstStyle/>
          <a:p>
            <a:pPr>
              <a:defRPr/>
            </a:pPr>
            <a:endParaRPr lang="en-CA">
              <a:latin typeface="Arial" charset="0"/>
              <a:cs typeface="+mn-cs"/>
            </a:endParaRPr>
          </a:p>
        </p:txBody>
      </p:sp>
      <p:sp>
        <p:nvSpPr>
          <p:cNvPr id="6" name="Rectangle 8"/>
          <p:cNvSpPr>
            <a:spLocks noChangeArrowheads="1"/>
          </p:cNvSpPr>
          <p:nvPr userDrawn="1"/>
        </p:nvSpPr>
        <p:spPr bwMode="auto">
          <a:xfrm>
            <a:off x="1147763" y="5730875"/>
            <a:ext cx="5105400" cy="158750"/>
          </a:xfrm>
          <a:prstGeom prst="rect">
            <a:avLst/>
          </a:prstGeom>
          <a:solidFill>
            <a:srgbClr val="808080"/>
          </a:solidFill>
          <a:ln w="9525">
            <a:solidFill>
              <a:schemeClr val="bg2"/>
            </a:solidFill>
            <a:miter lim="800000"/>
            <a:headEnd/>
            <a:tailEnd/>
          </a:ln>
          <a:effectLst/>
        </p:spPr>
        <p:txBody>
          <a:bodyPr wrap="none" anchor="ctr"/>
          <a:lstStyle/>
          <a:p>
            <a:pPr algn="ctr">
              <a:defRPr/>
            </a:pPr>
            <a:endParaRPr lang="en-US">
              <a:latin typeface="Arial" charset="0"/>
              <a:cs typeface="+mn-cs"/>
            </a:endParaRPr>
          </a:p>
        </p:txBody>
      </p:sp>
      <p:pic>
        <p:nvPicPr>
          <p:cNvPr id="7" name="Picture 22"/>
          <p:cNvPicPr>
            <a:picLocks noChangeAspect="1" noChangeArrowheads="1"/>
          </p:cNvPicPr>
          <p:nvPr userDrawn="1"/>
        </p:nvPicPr>
        <p:blipFill>
          <a:blip r:embed="rId3" cstate="screen"/>
          <a:srcRect/>
          <a:stretch>
            <a:fillRect/>
          </a:stretch>
        </p:blipFill>
        <p:spPr bwMode="auto">
          <a:xfrm>
            <a:off x="852488" y="417513"/>
            <a:ext cx="3024187" cy="504825"/>
          </a:xfrm>
          <a:prstGeom prst="rect">
            <a:avLst/>
          </a:prstGeom>
          <a:noFill/>
          <a:ln w="9525">
            <a:noFill/>
            <a:miter lim="800000"/>
            <a:headEnd/>
            <a:tailEnd/>
          </a:ln>
        </p:spPr>
      </p:pic>
      <p:pic>
        <p:nvPicPr>
          <p:cNvPr id="8" name="Picture 4"/>
          <p:cNvPicPr>
            <a:picLocks noChangeAspect="1" noChangeArrowheads="1"/>
          </p:cNvPicPr>
          <p:nvPr userDrawn="1"/>
        </p:nvPicPr>
        <p:blipFill>
          <a:blip r:embed="rId4" cstate="screen"/>
          <a:srcRect/>
          <a:stretch>
            <a:fillRect/>
          </a:stretch>
        </p:blipFill>
        <p:spPr bwMode="auto">
          <a:xfrm>
            <a:off x="8413750" y="417513"/>
            <a:ext cx="798513" cy="798512"/>
          </a:xfrm>
          <a:prstGeom prst="rect">
            <a:avLst/>
          </a:prstGeom>
          <a:noFill/>
          <a:ln w="12700" algn="ctr">
            <a:noFill/>
            <a:miter lim="800000"/>
            <a:headEnd/>
            <a:tailEnd/>
          </a:ln>
        </p:spPr>
      </p:pic>
      <p:sp>
        <p:nvSpPr>
          <p:cNvPr id="82946" name="Rectangle 2"/>
          <p:cNvSpPr>
            <a:spLocks noGrp="1" noChangeArrowheads="1"/>
          </p:cNvSpPr>
          <p:nvPr>
            <p:ph type="ctrTitle"/>
          </p:nvPr>
        </p:nvSpPr>
        <p:spPr>
          <a:xfrm>
            <a:off x="2292350" y="2682875"/>
            <a:ext cx="7058025" cy="1512888"/>
          </a:xfrm>
        </p:spPr>
        <p:txBody>
          <a:bodyPr/>
          <a:lstStyle>
            <a:lvl1pPr>
              <a:defRPr sz="6000">
                <a:solidFill>
                  <a:srgbClr val="5F5F5F"/>
                </a:solidFill>
              </a:defRPr>
            </a:lvl1pPr>
          </a:lstStyle>
          <a:p>
            <a:r>
              <a:rPr lang="en-CA"/>
              <a:t>Click to edit Master title style</a:t>
            </a:r>
          </a:p>
        </p:txBody>
      </p:sp>
      <p:sp>
        <p:nvSpPr>
          <p:cNvPr id="82947" name="Rectangle 3"/>
          <p:cNvSpPr>
            <a:spLocks noGrp="1" noChangeArrowheads="1"/>
          </p:cNvSpPr>
          <p:nvPr>
            <p:ph type="subTitle" idx="1"/>
          </p:nvPr>
        </p:nvSpPr>
        <p:spPr>
          <a:xfrm>
            <a:off x="6397625" y="5578475"/>
            <a:ext cx="2879725" cy="487363"/>
          </a:xfrm>
        </p:spPr>
        <p:txBody>
          <a:bodyPr/>
          <a:lstStyle>
            <a:lvl1pPr marL="0" indent="0" algn="ctr">
              <a:buFontTx/>
              <a:buNone/>
              <a:defRPr sz="2800" b="1"/>
            </a:lvl1pPr>
          </a:lstStyle>
          <a:p>
            <a:r>
              <a:rPr lang="en-CA"/>
              <a:t>Click to edit Master subtitle style</a:t>
            </a:r>
          </a:p>
        </p:txBody>
      </p:sp>
      <p:sp>
        <p:nvSpPr>
          <p:cNvPr id="9" name="Rectangle 4"/>
          <p:cNvSpPr>
            <a:spLocks noGrp="1" noChangeArrowheads="1"/>
          </p:cNvSpPr>
          <p:nvPr>
            <p:ph type="dt" sz="half" idx="10"/>
          </p:nvPr>
        </p:nvSpPr>
        <p:spPr>
          <a:xfrm>
            <a:off x="754063" y="6664325"/>
            <a:ext cx="2095500" cy="488950"/>
          </a:xfrm>
        </p:spPr>
        <p:txBody>
          <a:bodyPr/>
          <a:lstStyle>
            <a:lvl1pPr>
              <a:defRPr/>
            </a:lvl1pPr>
          </a:lstStyle>
          <a:p>
            <a:pPr>
              <a:defRPr/>
            </a:pPr>
            <a:endParaRPr lang="en-CA"/>
          </a:p>
        </p:txBody>
      </p:sp>
      <p:sp>
        <p:nvSpPr>
          <p:cNvPr id="10" name="Rectangle 5"/>
          <p:cNvSpPr>
            <a:spLocks noGrp="1" noChangeArrowheads="1"/>
          </p:cNvSpPr>
          <p:nvPr>
            <p:ph type="ftr" sz="quarter" idx="11"/>
          </p:nvPr>
        </p:nvSpPr>
        <p:spPr>
          <a:xfrm>
            <a:off x="3436938" y="6664325"/>
            <a:ext cx="3184525" cy="488950"/>
          </a:xfrm>
        </p:spPr>
        <p:txBody>
          <a:bodyPr/>
          <a:lstStyle>
            <a:lvl1pPr>
              <a:defRPr/>
            </a:lvl1pPr>
          </a:lstStyle>
          <a:p>
            <a:pPr>
              <a:defRPr/>
            </a:pPr>
            <a:endParaRPr lang="en-CA"/>
          </a:p>
        </p:txBody>
      </p:sp>
      <p:sp>
        <p:nvSpPr>
          <p:cNvPr id="11" name="Rectangle 6"/>
          <p:cNvSpPr>
            <a:spLocks noGrp="1" noChangeArrowheads="1"/>
          </p:cNvSpPr>
          <p:nvPr>
            <p:ph type="sldNum" sz="quarter" idx="12"/>
          </p:nvPr>
        </p:nvSpPr>
        <p:spPr>
          <a:xfrm>
            <a:off x="7208838" y="6664325"/>
            <a:ext cx="2095500" cy="488950"/>
          </a:xfrm>
        </p:spPr>
        <p:txBody>
          <a:bodyPr/>
          <a:lstStyle>
            <a:lvl1pPr>
              <a:defRPr/>
            </a:lvl1pPr>
          </a:lstStyle>
          <a:p>
            <a:pPr>
              <a:defRPr/>
            </a:pPr>
            <a:fld id="{2AD66F84-F70B-41DF-B009-B502FE5116BE}"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992E2A35-8220-41A6-8916-FE06BFDF2CE6}"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1838" y="650875"/>
            <a:ext cx="2051050" cy="58832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925513" y="650875"/>
            <a:ext cx="6003925"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9CA93E96-000E-47EA-B2CF-B8A6C8BFEA77}"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a:lvl1pPr>
          </a:lstStyle>
          <a:p>
            <a:pPr>
              <a:defRPr/>
            </a:pPr>
            <a:endParaRPr lang="en-CA"/>
          </a:p>
        </p:txBody>
      </p:sp>
      <p:sp>
        <p:nvSpPr>
          <p:cNvPr id="3" name="Rectangle 2"/>
          <p:cNvSpPr>
            <a:spLocks noGrp="1" noChangeArrowheads="1"/>
          </p:cNvSpPr>
          <p:nvPr>
            <p:ph type="ftr" sz="quarter" idx="11"/>
          </p:nvPr>
        </p:nvSpPr>
        <p:spPr/>
        <p:txBody>
          <a:bodyPr/>
          <a:lstStyle>
            <a:lvl1pPr>
              <a:defRPr/>
            </a:lvl1pPr>
          </a:lstStyle>
          <a:p>
            <a:pPr>
              <a:defRPr/>
            </a:pPr>
            <a:endParaRPr lang="en-CA"/>
          </a:p>
        </p:txBody>
      </p:sp>
      <p:sp>
        <p:nvSpPr>
          <p:cNvPr id="4" name="Rectangle 3"/>
          <p:cNvSpPr>
            <a:spLocks noGrp="1" noChangeArrowheads="1"/>
          </p:cNvSpPr>
          <p:nvPr>
            <p:ph type="sldNum" sz="quarter" idx="12"/>
          </p:nvPr>
        </p:nvSpPr>
        <p:spPr>
          <a:xfrm>
            <a:off x="7981950" y="6897688"/>
            <a:ext cx="1997075" cy="346075"/>
          </a:xfrm>
        </p:spPr>
        <p:txBody>
          <a:bodyPr/>
          <a:lstStyle>
            <a:lvl1pPr>
              <a:defRPr/>
            </a:lvl1pPr>
          </a:lstStyle>
          <a:p>
            <a:pPr>
              <a:defRPr/>
            </a:pPr>
            <a:fld id="{957C4C4D-DADB-4AC7-A6D6-3B6463E7FDC1}"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6752" y="263302"/>
            <a:ext cx="7559303" cy="1162050"/>
          </a:xfrm>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a:defRPr/>
            </a:lvl1pPr>
          </a:lstStyle>
          <a:p>
            <a:pPr>
              <a:defRPr/>
            </a:pPr>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a:xfrm>
            <a:off x="7981950" y="6897688"/>
            <a:ext cx="1997075" cy="346075"/>
          </a:xfrm>
        </p:spPr>
        <p:txBody>
          <a:bodyPr/>
          <a:lstStyle>
            <a:lvl1pPr>
              <a:defRPr/>
            </a:lvl1pPr>
          </a:lstStyle>
          <a:p>
            <a:pPr>
              <a:defRPr/>
            </a:pPr>
            <a:fld id="{ABBCD44A-E2FC-44C5-AF13-433354ABE9CF}"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700588"/>
            <a:ext cx="8548687" cy="1452562"/>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95338" y="3100388"/>
            <a:ext cx="8548687"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10915037-1421-4701-A699-8BEA66F38F83}"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925513" y="2122488"/>
            <a:ext cx="4027487"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05400" y="2122488"/>
            <a:ext cx="4027488"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AB0305D0-D415-4400-B835-B9C2C6D55A87}"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293688"/>
            <a:ext cx="9051925" cy="12192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503238" y="1636713"/>
            <a:ext cx="4443412"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319338"/>
            <a:ext cx="4443412"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5110163" y="1636713"/>
            <a:ext cx="444500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319338"/>
            <a:ext cx="444500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2324795D-BDF2-434B-AC39-EB28AB7157E2}"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40B74EA9-C917-4E6C-9A05-4D2B6AF3EB43}"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F472A3FF-4A7E-4AB8-A89F-ABA4D2DC6F11}"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90513"/>
            <a:ext cx="3308350" cy="1239837"/>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932238" y="290513"/>
            <a:ext cx="5622925"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503238" y="1530350"/>
            <a:ext cx="3308350"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C0BC22BF-000C-421F-83B2-D5FC5E796C08}"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121275"/>
            <a:ext cx="6035675" cy="6032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971675" y="654050"/>
            <a:ext cx="6035675"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971675" y="5724525"/>
            <a:ext cx="6035675"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54B2A482-7619-4947-BBD3-F82BC64006F2}"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25513" y="57200"/>
            <a:ext cx="8207375" cy="1162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3075" name="Rectangle 3"/>
          <p:cNvSpPr>
            <a:spLocks noGrp="1" noChangeArrowheads="1"/>
          </p:cNvSpPr>
          <p:nvPr>
            <p:ph type="body" idx="1"/>
          </p:nvPr>
        </p:nvSpPr>
        <p:spPr bwMode="auto">
          <a:xfrm>
            <a:off x="925513" y="2122488"/>
            <a:ext cx="8207375"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503238" y="6661150"/>
            <a:ext cx="2346325"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CA"/>
          </a:p>
        </p:txBody>
      </p:sp>
      <p:sp>
        <p:nvSpPr>
          <p:cNvPr id="1029" name="Rectangle 5"/>
          <p:cNvSpPr>
            <a:spLocks noGrp="1" noChangeArrowheads="1"/>
          </p:cNvSpPr>
          <p:nvPr>
            <p:ph type="ftr" sz="quarter" idx="3"/>
          </p:nvPr>
        </p:nvSpPr>
        <p:spPr bwMode="auto">
          <a:xfrm>
            <a:off x="3436938" y="6661150"/>
            <a:ext cx="3184525"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CA"/>
          </a:p>
        </p:txBody>
      </p:sp>
      <p:sp>
        <p:nvSpPr>
          <p:cNvPr id="1030" name="Rectangle 6"/>
          <p:cNvSpPr>
            <a:spLocks noGrp="1" noChangeArrowheads="1"/>
          </p:cNvSpPr>
          <p:nvPr>
            <p:ph type="sldNum" sz="quarter" idx="4"/>
          </p:nvPr>
        </p:nvSpPr>
        <p:spPr bwMode="auto">
          <a:xfrm>
            <a:off x="7116763" y="6499225"/>
            <a:ext cx="1997075"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8B72948C-0505-458B-AD20-E1DBD155EDC5}" type="slidenum">
              <a:rPr lang="en-CA"/>
              <a:pPr>
                <a:defRPr/>
              </a:pPr>
              <a:t>‹#›</a:t>
            </a:fld>
            <a:endParaRPr lang="en-CA"/>
          </a:p>
        </p:txBody>
      </p:sp>
      <p:sp>
        <p:nvSpPr>
          <p:cNvPr id="1031" name="Rectangle 7"/>
          <p:cNvSpPr>
            <a:spLocks noChangeArrowheads="1"/>
          </p:cNvSpPr>
          <p:nvPr userDrawn="1"/>
        </p:nvSpPr>
        <p:spPr bwMode="auto">
          <a:xfrm>
            <a:off x="925513" y="1065312"/>
            <a:ext cx="8207375" cy="231775"/>
          </a:xfrm>
          <a:prstGeom prst="rect">
            <a:avLst/>
          </a:prstGeom>
          <a:solidFill>
            <a:srgbClr val="003D89"/>
          </a:solidFill>
          <a:ln w="9525">
            <a:solidFill>
              <a:schemeClr val="bg1"/>
            </a:solidFill>
            <a:miter lim="800000"/>
            <a:headEnd/>
            <a:tailEnd/>
          </a:ln>
          <a:effectLst/>
        </p:spPr>
        <p:txBody>
          <a:bodyPr wrap="none" anchor="ctr"/>
          <a:lstStyle/>
          <a:p>
            <a:pPr>
              <a:defRPr/>
            </a:pPr>
            <a:endParaRPr lang="en-CA">
              <a:latin typeface="Arial" charset="0"/>
              <a:cs typeface="+mn-cs"/>
            </a:endParaRPr>
          </a:p>
        </p:txBody>
      </p:sp>
      <p:pic>
        <p:nvPicPr>
          <p:cNvPr id="3080" name="Picture 4"/>
          <p:cNvPicPr>
            <a:picLocks noChangeAspect="1" noChangeArrowheads="1"/>
          </p:cNvPicPr>
          <p:nvPr userDrawn="1"/>
        </p:nvPicPr>
        <p:blipFill>
          <a:blip r:embed="rId14" cstate="screen"/>
          <a:srcRect/>
          <a:stretch>
            <a:fillRect/>
          </a:stretch>
        </p:blipFill>
        <p:spPr bwMode="auto">
          <a:xfrm>
            <a:off x="9276234" y="201216"/>
            <a:ext cx="648816" cy="648816"/>
          </a:xfrm>
          <a:prstGeom prst="rect">
            <a:avLst/>
          </a:prstGeom>
          <a:noFill/>
          <a:ln w="12700" algn="ctr">
            <a:noFill/>
            <a:miter lim="800000"/>
            <a:headEnd/>
            <a:tailEnd/>
          </a:ln>
        </p:spPr>
      </p:pic>
      <p:pic>
        <p:nvPicPr>
          <p:cNvPr id="10" name="Picture 22"/>
          <p:cNvPicPr>
            <a:picLocks noChangeAspect="1" noChangeArrowheads="1"/>
          </p:cNvPicPr>
          <p:nvPr userDrawn="1"/>
        </p:nvPicPr>
        <p:blipFill>
          <a:blip r:embed="rId15" cstate="screen"/>
          <a:srcRect/>
          <a:stretch>
            <a:fillRect/>
          </a:stretch>
        </p:blipFill>
        <p:spPr bwMode="auto">
          <a:xfrm>
            <a:off x="132656" y="6825952"/>
            <a:ext cx="2375867" cy="39660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0" r:id="rId1"/>
    <p:sldLayoutId id="2147484041"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66" r:id="rId12"/>
  </p:sldLayoutIdLst>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ves.crevier@asc-csa.gc.c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hyperlink" Target="../../../home1$/DAuger/wpdata/FS_M/Transfer/SCH/GA/Earthzine%20&#187;%20Blog%20Archive%20&#187;%20New%20Disasters%20Earth%20Observation%20Monitoring%20Initiative%20in%20Canada%20Assessment%20and%20Mitigation%20of%20Active%20Geohazard%20Sites_files/bellevue.jpg" TargetMode="External"/><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752" y="1415430"/>
            <a:ext cx="7559303" cy="1162050"/>
          </a:xfrm>
        </p:spPr>
        <p:txBody>
          <a:bodyPr/>
          <a:lstStyle/>
          <a:p>
            <a:r>
              <a:rPr lang="sv-SE" sz="4400" dirty="0" smtClean="0"/>
              <a:t>Mission updates</a:t>
            </a:r>
            <a:endParaRPr lang="en-CA" dirty="0"/>
          </a:p>
        </p:txBody>
      </p:sp>
      <p:sp>
        <p:nvSpPr>
          <p:cNvPr id="4" name="Slide Number Placeholder 3"/>
          <p:cNvSpPr>
            <a:spLocks noGrp="1"/>
          </p:cNvSpPr>
          <p:nvPr>
            <p:ph type="sldNum" sz="quarter" idx="12"/>
          </p:nvPr>
        </p:nvSpPr>
        <p:spPr/>
        <p:txBody>
          <a:bodyPr/>
          <a:lstStyle/>
          <a:p>
            <a:pPr>
              <a:defRPr/>
            </a:pPr>
            <a:fld id="{ABBCD44A-E2FC-44C5-AF13-433354ABE9CF}" type="slidenum">
              <a:rPr lang="en-CA" smtClean="0"/>
              <a:pPr>
                <a:defRPr/>
              </a:pPr>
              <a:t>1</a:t>
            </a:fld>
            <a:endParaRPr lang="en-CA"/>
          </a:p>
        </p:txBody>
      </p:sp>
      <p:sp>
        <p:nvSpPr>
          <p:cNvPr id="5" name="Rectangle 3"/>
          <p:cNvSpPr>
            <a:spLocks noChangeArrowheads="1"/>
          </p:cNvSpPr>
          <p:nvPr/>
        </p:nvSpPr>
        <p:spPr bwMode="auto">
          <a:xfrm>
            <a:off x="1212776" y="2477245"/>
            <a:ext cx="7488832" cy="4819781"/>
          </a:xfrm>
          <a:prstGeom prst="rect">
            <a:avLst/>
          </a:prstGeom>
          <a:noFill/>
          <a:ln w="9525">
            <a:noFill/>
            <a:miter lim="800000"/>
            <a:headEnd/>
            <a:tailEnd/>
          </a:ln>
        </p:spPr>
        <p:txBody>
          <a:bodyPr wrap="square">
            <a:spAutoFit/>
          </a:bodyPr>
          <a:lstStyle/>
          <a:p>
            <a:pPr algn="ctr">
              <a:lnSpc>
                <a:spcPct val="120000"/>
              </a:lnSpc>
            </a:pPr>
            <a:r>
              <a:rPr lang="sv-SE" sz="3200" dirty="0">
                <a:solidFill>
                  <a:srgbClr val="1F497D"/>
                </a:solidFill>
              </a:rPr>
              <a:t/>
            </a:r>
            <a:br>
              <a:rPr lang="sv-SE" sz="3200" dirty="0">
                <a:solidFill>
                  <a:srgbClr val="1F497D"/>
                </a:solidFill>
              </a:rPr>
            </a:br>
            <a:r>
              <a:rPr lang="sv-SE" sz="2800" dirty="0" smtClean="0">
                <a:solidFill>
                  <a:srgbClr val="1F497D"/>
                </a:solidFill>
              </a:rPr>
              <a:t>RADARSAT CONSTELLATION MISSION</a:t>
            </a:r>
            <a:endParaRPr lang="sv-SE" sz="2800" dirty="0">
              <a:solidFill>
                <a:srgbClr val="1F497D"/>
              </a:solidFill>
            </a:endParaRPr>
          </a:p>
          <a:p>
            <a:pPr algn="ctr">
              <a:lnSpc>
                <a:spcPct val="120000"/>
              </a:lnSpc>
            </a:pPr>
            <a:r>
              <a:rPr lang="sv-SE" sz="2800" dirty="0" smtClean="0">
                <a:solidFill>
                  <a:srgbClr val="1F497D"/>
                </a:solidFill>
              </a:rPr>
              <a:t>Canadian Space Agency </a:t>
            </a:r>
            <a:r>
              <a:rPr lang="sv-SE" sz="2800" dirty="0">
                <a:solidFill>
                  <a:srgbClr val="1F497D"/>
                </a:solidFill>
              </a:rPr>
              <a:t/>
            </a:r>
            <a:br>
              <a:rPr lang="sv-SE" sz="2800" dirty="0">
                <a:solidFill>
                  <a:srgbClr val="1F497D"/>
                </a:solidFill>
              </a:rPr>
            </a:br>
            <a:r>
              <a:rPr lang="sv-SE" sz="2800" dirty="0" smtClean="0">
                <a:solidFill>
                  <a:srgbClr val="1F497D"/>
                </a:solidFill>
              </a:rPr>
              <a:t>Yves Crevier</a:t>
            </a:r>
          </a:p>
          <a:p>
            <a:pPr algn="ctr">
              <a:lnSpc>
                <a:spcPct val="120000"/>
              </a:lnSpc>
            </a:pPr>
            <a:r>
              <a:rPr lang="sv-SE" sz="2800" dirty="0" smtClean="0">
                <a:solidFill>
                  <a:srgbClr val="1F497D"/>
                </a:solidFill>
                <a:hlinkClick r:id="rId2"/>
              </a:rPr>
              <a:t>yves.crevier@asc-csa.gc.ca</a:t>
            </a:r>
            <a:endParaRPr lang="sv-SE" sz="2800" dirty="0" smtClean="0">
              <a:solidFill>
                <a:srgbClr val="1F497D"/>
              </a:solidFill>
            </a:endParaRPr>
          </a:p>
          <a:p>
            <a:pPr algn="ctr">
              <a:lnSpc>
                <a:spcPct val="120000"/>
              </a:lnSpc>
            </a:pPr>
            <a:endParaRPr lang="sv-SE" sz="2800" dirty="0" smtClean="0">
              <a:solidFill>
                <a:srgbClr val="1F497D"/>
              </a:solidFill>
            </a:endParaRPr>
          </a:p>
          <a:p>
            <a:pPr algn="ctr">
              <a:lnSpc>
                <a:spcPct val="120000"/>
              </a:lnSpc>
            </a:pPr>
            <a:endParaRPr lang="sv-SE" sz="2400" dirty="0" smtClean="0">
              <a:solidFill>
                <a:srgbClr val="1F497D"/>
              </a:solidFill>
            </a:endParaRPr>
          </a:p>
          <a:p>
            <a:pPr algn="ctr">
              <a:lnSpc>
                <a:spcPct val="120000"/>
              </a:lnSpc>
            </a:pPr>
            <a:r>
              <a:rPr lang="sv-SE" sz="2800" dirty="0">
                <a:solidFill>
                  <a:srgbClr val="1F497D"/>
                </a:solidFill>
              </a:rPr>
              <a:t/>
            </a:r>
            <a:br>
              <a:rPr lang="sv-SE" sz="2800" dirty="0">
                <a:solidFill>
                  <a:srgbClr val="1F497D"/>
                </a:solidFill>
              </a:rPr>
            </a:br>
            <a:endParaRPr lang="en-US" sz="2800"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C3BB966-B56E-4383-8F3D-B9C168087D1B}" type="slidenum">
              <a:rPr lang="en-CA" smtClean="0"/>
              <a:pPr>
                <a:defRPr/>
              </a:pPr>
              <a:t>10</a:t>
            </a:fld>
            <a:endParaRPr lang="en-CA"/>
          </a:p>
        </p:txBody>
      </p:sp>
      <p:sp>
        <p:nvSpPr>
          <p:cNvPr id="6" name="Title 5"/>
          <p:cNvSpPr>
            <a:spLocks noGrp="1"/>
          </p:cNvSpPr>
          <p:nvPr>
            <p:ph type="title" idx="4294967295"/>
          </p:nvPr>
        </p:nvSpPr>
        <p:spPr>
          <a:xfrm>
            <a:off x="0" y="0"/>
            <a:ext cx="10058400" cy="1162051"/>
          </a:xfrm>
        </p:spPr>
        <p:txBody>
          <a:bodyPr/>
          <a:lstStyle/>
          <a:p>
            <a:pPr algn="ctr">
              <a:defRPr/>
            </a:pPr>
            <a:r>
              <a:rPr lang="en-GB" sz="2400" dirty="0" smtClean="0">
                <a:ea typeface="Times New Roman" pitchFamily="18" charset="0"/>
                <a:cs typeface="Arial" pitchFamily="34" charset="0"/>
              </a:rPr>
              <a:t>RCM Data Policy Objectives</a:t>
            </a:r>
            <a:endParaRPr lang="en-US" sz="2400" dirty="0"/>
          </a:p>
        </p:txBody>
      </p:sp>
      <p:sp>
        <p:nvSpPr>
          <p:cNvPr id="7" name="Rectangle 3"/>
          <p:cNvSpPr txBox="1">
            <a:spLocks noChangeArrowheads="1"/>
          </p:cNvSpPr>
          <p:nvPr/>
        </p:nvSpPr>
        <p:spPr bwMode="auto">
          <a:xfrm>
            <a:off x="852736" y="1569368"/>
            <a:ext cx="8928992" cy="4572000"/>
          </a:xfrm>
          <a:prstGeom prst="rect">
            <a:avLst/>
          </a:prstGeom>
          <a:noFill/>
          <a:ln w="9525">
            <a:noFill/>
            <a:miter lim="800000"/>
            <a:headEnd/>
            <a:tailEnd/>
          </a:ln>
        </p:spPr>
        <p:txBody>
          <a:bodyPr/>
          <a:lstStyle/>
          <a:p>
            <a:pPr marL="230188" lvl="1" indent="-230188" eaLnBrk="0" hangingPunct="0">
              <a:spcBef>
                <a:spcPts val="0"/>
              </a:spcBef>
              <a:buFont typeface="Arial" pitchFamily="34" charset="0"/>
              <a:buChar char="•"/>
              <a:defRPr/>
            </a:pPr>
            <a:r>
              <a:rPr lang="en-CA" kern="0" dirty="0">
                <a:latin typeface="+mn-lt"/>
                <a:cs typeface="Arial" charset="0"/>
              </a:rPr>
              <a:t>Priority access for Canadian operational users over Canada.</a:t>
            </a:r>
            <a:br>
              <a:rPr lang="en-CA" kern="0" dirty="0">
                <a:latin typeface="+mn-lt"/>
                <a:cs typeface="Arial" charset="0"/>
              </a:rPr>
            </a:br>
            <a:endParaRPr lang="en-CA" kern="0" dirty="0">
              <a:latin typeface="+mn-lt"/>
              <a:cs typeface="Arial" charset="0"/>
            </a:endParaRPr>
          </a:p>
          <a:p>
            <a:pPr marL="230188" lvl="1" indent="-230188" eaLnBrk="0" hangingPunct="0">
              <a:spcBef>
                <a:spcPts val="0"/>
              </a:spcBef>
              <a:buFont typeface="Arial" pitchFamily="34" charset="0"/>
              <a:buChar char="•"/>
              <a:defRPr/>
            </a:pPr>
            <a:r>
              <a:rPr lang="en-CA" kern="0" dirty="0">
                <a:latin typeface="+mn-lt"/>
                <a:cs typeface="Arial" charset="0"/>
              </a:rPr>
              <a:t>Data freely and openly available to public as much as possible (world-wide trend toward </a:t>
            </a:r>
            <a:r>
              <a:rPr lang="en-CA" i="1" kern="0" dirty="0">
                <a:latin typeface="+mn-lt"/>
                <a:cs typeface="Arial" charset="0"/>
              </a:rPr>
              <a:t>full and open</a:t>
            </a:r>
            <a:r>
              <a:rPr lang="en-CA" kern="0" dirty="0">
                <a:latin typeface="+mn-lt"/>
                <a:cs typeface="Arial" charset="0"/>
              </a:rPr>
              <a:t> data sharing principles</a:t>
            </a:r>
            <a:r>
              <a:rPr lang="en-US" kern="0" dirty="0">
                <a:latin typeface="+mn-lt"/>
                <a:cs typeface="Arial" charset="0"/>
              </a:rPr>
              <a:t>).</a:t>
            </a:r>
            <a:br>
              <a:rPr lang="en-US" kern="0" dirty="0">
                <a:latin typeface="+mn-lt"/>
                <a:cs typeface="Arial" charset="0"/>
              </a:rPr>
            </a:br>
            <a:endParaRPr lang="en-CA" kern="0" dirty="0">
              <a:latin typeface="+mn-lt"/>
              <a:cs typeface="Arial" charset="0"/>
            </a:endParaRPr>
          </a:p>
          <a:p>
            <a:pPr marL="230188" lvl="1" indent="-230188" eaLnBrk="0" hangingPunct="0">
              <a:spcBef>
                <a:spcPts val="0"/>
              </a:spcBef>
              <a:buFont typeface="Arial" pitchFamily="34" charset="0"/>
              <a:buChar char="•"/>
              <a:defRPr/>
            </a:pPr>
            <a:r>
              <a:rPr lang="en-CA" kern="0" dirty="0">
                <a:latin typeface="+mn-lt"/>
                <a:cs typeface="Arial" charset="0"/>
              </a:rPr>
              <a:t>Maintain commercial thrust initiated by previous RADARSAT missions as much as possible.</a:t>
            </a:r>
            <a:br>
              <a:rPr lang="en-CA" kern="0" dirty="0">
                <a:latin typeface="+mn-lt"/>
                <a:cs typeface="Arial" charset="0"/>
              </a:rPr>
            </a:br>
            <a:endParaRPr lang="en-CA" kern="0" dirty="0">
              <a:latin typeface="+mn-lt"/>
              <a:cs typeface="Arial" charset="0"/>
            </a:endParaRPr>
          </a:p>
          <a:p>
            <a:pPr marL="230188" lvl="1" indent="-230188" eaLnBrk="0" hangingPunct="0">
              <a:spcBef>
                <a:spcPts val="0"/>
              </a:spcBef>
              <a:buFont typeface="Arial" pitchFamily="34" charset="0"/>
              <a:buChar char="•"/>
              <a:defRPr/>
            </a:pPr>
            <a:r>
              <a:rPr lang="en-CA" kern="0" dirty="0">
                <a:latin typeface="+mn-lt"/>
                <a:cs typeface="Arial" charset="0"/>
              </a:rPr>
              <a:t>Enable a level-playing-field for all Canadian value-added service providers and re-invigorate this industry.</a:t>
            </a:r>
            <a:br>
              <a:rPr lang="en-CA" kern="0" dirty="0">
                <a:latin typeface="+mn-lt"/>
                <a:cs typeface="Arial" charset="0"/>
              </a:rPr>
            </a:br>
            <a:endParaRPr lang="en-CA" kern="0" dirty="0">
              <a:latin typeface="+mn-lt"/>
              <a:cs typeface="Arial" charset="0"/>
            </a:endParaRPr>
          </a:p>
          <a:p>
            <a:pPr marL="230188" indent="-230188" eaLnBrk="0" hangingPunct="0">
              <a:spcBef>
                <a:spcPts val="0"/>
              </a:spcBef>
              <a:buFontTx/>
              <a:buChar char="•"/>
              <a:defRPr/>
            </a:pPr>
            <a:r>
              <a:rPr lang="en-CA" kern="0" dirty="0">
                <a:latin typeface="+mn-lt"/>
                <a:cs typeface="+mn-cs"/>
              </a:rPr>
              <a:t>Protect and preserve data in the long-term.</a:t>
            </a:r>
            <a:br>
              <a:rPr lang="en-CA" kern="0" dirty="0">
                <a:latin typeface="+mn-lt"/>
                <a:cs typeface="+mn-cs"/>
              </a:rPr>
            </a:br>
            <a:endParaRPr lang="en-CA" kern="0" dirty="0">
              <a:latin typeface="+mn-lt"/>
              <a:cs typeface="+mn-cs"/>
            </a:endParaRPr>
          </a:p>
          <a:p>
            <a:pPr marL="230188" indent="-230188" eaLnBrk="0" hangingPunct="0">
              <a:spcBef>
                <a:spcPts val="0"/>
              </a:spcBef>
              <a:buFontTx/>
              <a:buChar char="•"/>
              <a:defRPr/>
            </a:pPr>
            <a:r>
              <a:rPr lang="en-CA" kern="0" dirty="0">
                <a:latin typeface="+mn-lt"/>
                <a:cs typeface="+mn-cs"/>
              </a:rPr>
              <a:t>Comply with the Remote Sensing Space Systems Act and other </a:t>
            </a:r>
            <a:r>
              <a:rPr lang="en-CA" kern="0" dirty="0" err="1">
                <a:latin typeface="+mn-lt"/>
                <a:cs typeface="+mn-cs"/>
              </a:rPr>
              <a:t>GoC</a:t>
            </a:r>
            <a:r>
              <a:rPr lang="en-CA" kern="0" dirty="0">
                <a:latin typeface="+mn-lt"/>
                <a:cs typeface="+mn-cs"/>
              </a:rPr>
              <a:t> regulations</a:t>
            </a:r>
            <a:r>
              <a:rPr lang="en-CA" kern="0" dirty="0" smtClean="0">
                <a:latin typeface="+mn-lt"/>
                <a:cs typeface="+mn-cs"/>
              </a:rPr>
              <a:t>.</a:t>
            </a:r>
          </a:p>
          <a:p>
            <a:pPr marL="230188" indent="-230188" eaLnBrk="0" hangingPunct="0">
              <a:spcBef>
                <a:spcPts val="0"/>
              </a:spcBef>
              <a:buFontTx/>
              <a:buChar char="•"/>
              <a:defRPr/>
            </a:pPr>
            <a:endParaRPr lang="en-CA" kern="0" dirty="0" smtClean="0">
              <a:latin typeface="+mn-lt"/>
              <a:cs typeface="+mn-cs"/>
            </a:endParaRPr>
          </a:p>
          <a:p>
            <a:pPr marL="230188" indent="-230188" eaLnBrk="0" hangingPunct="0">
              <a:spcBef>
                <a:spcPts val="0"/>
              </a:spcBef>
              <a:buFontTx/>
              <a:buChar char="•"/>
              <a:defRPr/>
            </a:pPr>
            <a:r>
              <a:rPr lang="en-CA" b="1" kern="0" dirty="0" smtClean="0">
                <a:latin typeface="+mn-lt"/>
                <a:cs typeface="+mn-cs"/>
              </a:rPr>
              <a:t>Status:  Currently in development.</a:t>
            </a:r>
            <a:endParaRPr lang="en-CA" b="1" kern="0" dirty="0">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305" y="47278"/>
            <a:ext cx="7559303" cy="1162050"/>
          </a:xfrm>
        </p:spPr>
        <p:txBody>
          <a:bodyPr/>
          <a:lstStyle/>
          <a:p>
            <a:pPr algn="ctr"/>
            <a:r>
              <a:rPr lang="en-CA" b="0" dirty="0" smtClean="0"/>
              <a:t>Internal work on Forest Monitoring</a:t>
            </a:r>
            <a:br>
              <a:rPr lang="en-CA" b="0" dirty="0" smtClean="0"/>
            </a:br>
            <a:r>
              <a:rPr lang="en-CA" b="0" dirty="0" smtClean="0"/>
              <a:t>Relevant to GFOI</a:t>
            </a:r>
            <a:endParaRPr lang="en-US" b="0" dirty="0"/>
          </a:p>
        </p:txBody>
      </p:sp>
      <p:sp>
        <p:nvSpPr>
          <p:cNvPr id="3" name="Content Placeholder 2"/>
          <p:cNvSpPr>
            <a:spLocks noGrp="1"/>
          </p:cNvSpPr>
          <p:nvPr>
            <p:ph idx="1"/>
          </p:nvPr>
        </p:nvSpPr>
        <p:spPr/>
        <p:txBody>
          <a:bodyPr/>
          <a:lstStyle/>
          <a:p>
            <a:r>
              <a:rPr lang="en-CA" dirty="0" smtClean="0"/>
              <a:t>Work conducted under the auspices of the Canadian Forest Service</a:t>
            </a:r>
          </a:p>
          <a:p>
            <a:pPr lvl="1"/>
            <a:r>
              <a:rPr lang="en-CA" dirty="0" smtClean="0"/>
              <a:t>Development of a National monitoring framework (NTEMS – forest, agriculture, ecosystems, habitats, etc.)</a:t>
            </a:r>
          </a:p>
          <a:p>
            <a:pPr lvl="1"/>
            <a:r>
              <a:rPr lang="en-CA" dirty="0" smtClean="0"/>
              <a:t>Improve interoperability usage for optical sensors (</a:t>
            </a:r>
            <a:r>
              <a:rPr lang="en-CA" dirty="0" err="1" smtClean="0"/>
              <a:t>eg</a:t>
            </a:r>
            <a:r>
              <a:rPr lang="en-CA" dirty="0" smtClean="0"/>
              <a:t>. LS8, S2)</a:t>
            </a:r>
          </a:p>
          <a:p>
            <a:pPr lvl="1"/>
            <a:r>
              <a:rPr lang="en-CA" dirty="0" smtClean="0"/>
              <a:t>Assess interoperability between SAR and optical missions</a:t>
            </a:r>
          </a:p>
          <a:p>
            <a:pPr lvl="1"/>
            <a:r>
              <a:rPr lang="en-CA" dirty="0" smtClean="0"/>
              <a:t>Seeking to contribute Canada’s forest information to GFOI</a:t>
            </a:r>
            <a:endParaRPr lang="en-US" dirty="0"/>
          </a:p>
        </p:txBody>
      </p:sp>
      <p:sp>
        <p:nvSpPr>
          <p:cNvPr id="4" name="Slide Number Placeholder 3"/>
          <p:cNvSpPr>
            <a:spLocks noGrp="1"/>
          </p:cNvSpPr>
          <p:nvPr>
            <p:ph type="sldNum" sz="quarter" idx="12"/>
          </p:nvPr>
        </p:nvSpPr>
        <p:spPr/>
        <p:txBody>
          <a:bodyPr/>
          <a:lstStyle/>
          <a:p>
            <a:pPr>
              <a:defRPr/>
            </a:pPr>
            <a:fld id="{ABBCD44A-E2FC-44C5-AF13-433354ABE9CF}" type="slidenum">
              <a:rPr lang="en-CA" smtClean="0"/>
              <a:pPr>
                <a:defRPr/>
              </a:pPr>
              <a:t>2</a:t>
            </a:fld>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0" y="273224"/>
            <a:ext cx="10058400" cy="864096"/>
          </a:xfrm>
        </p:spPr>
        <p:txBody>
          <a:bodyPr anchor="t"/>
          <a:lstStyle/>
          <a:p>
            <a:pPr algn="ctr"/>
            <a:r>
              <a:rPr lang="en-CA" sz="2400" dirty="0" smtClean="0"/>
              <a:t>RADARSAT Continuity</a:t>
            </a:r>
          </a:p>
        </p:txBody>
      </p:sp>
      <p:sp>
        <p:nvSpPr>
          <p:cNvPr id="4101" name="AutoShape 6"/>
          <p:cNvSpPr>
            <a:spLocks noChangeArrowheads="1"/>
          </p:cNvSpPr>
          <p:nvPr/>
        </p:nvSpPr>
        <p:spPr bwMode="auto">
          <a:xfrm>
            <a:off x="184742" y="1497360"/>
            <a:ext cx="9596986" cy="493899"/>
          </a:xfrm>
          <a:prstGeom prst="rightArrow">
            <a:avLst>
              <a:gd name="adj1" fmla="val 69704"/>
              <a:gd name="adj2" fmla="val 93257"/>
            </a:avLst>
          </a:prstGeom>
          <a:gradFill flip="none" rotWithShape="1">
            <a:gsLst>
              <a:gs pos="93000">
                <a:schemeClr val="bg1">
                  <a:lumMod val="75000"/>
                </a:schemeClr>
              </a:gs>
              <a:gs pos="0">
                <a:srgbClr val="003D89"/>
              </a:gs>
              <a:gs pos="0">
                <a:srgbClr val="003D89"/>
              </a:gs>
            </a:gsLst>
            <a:lin ang="1800000" scaled="0"/>
            <a:tileRect/>
          </a:gradFill>
          <a:ln w="12700">
            <a:solidFill>
              <a:schemeClr val="tx1"/>
            </a:solidFill>
            <a:miter lim="800000"/>
            <a:headEnd/>
            <a:tailEnd/>
          </a:ln>
        </p:spPr>
        <p:txBody>
          <a:bodyPr wrap="square" lIns="99276" tIns="49638" rIns="99276" bIns="49638" anchor="ctr">
            <a:spAutoFit/>
          </a:bodyPr>
          <a:lstStyle/>
          <a:p>
            <a:endParaRPr lang="fr-CA" sz="1600"/>
          </a:p>
        </p:txBody>
      </p:sp>
      <p:sp>
        <p:nvSpPr>
          <p:cNvPr id="4102" name="Text Box 7"/>
          <p:cNvSpPr txBox="1">
            <a:spLocks noChangeArrowheads="1"/>
          </p:cNvSpPr>
          <p:nvPr/>
        </p:nvSpPr>
        <p:spPr bwMode="auto">
          <a:xfrm>
            <a:off x="204664" y="1573849"/>
            <a:ext cx="2153590" cy="346467"/>
          </a:xfrm>
          <a:prstGeom prst="rect">
            <a:avLst/>
          </a:prstGeom>
          <a:noFill/>
          <a:ln w="12700">
            <a:noFill/>
            <a:miter lim="800000"/>
            <a:headEnd/>
            <a:tailEnd/>
          </a:ln>
        </p:spPr>
        <p:txBody>
          <a:bodyPr wrap="none" lIns="99276" tIns="49638" rIns="99276" bIns="49638">
            <a:spAutoFit/>
          </a:bodyPr>
          <a:lstStyle/>
          <a:p>
            <a:pPr defTabSz="827303"/>
            <a:r>
              <a:rPr lang="en-CA" sz="1600" b="1" dirty="0" smtClean="0"/>
              <a:t>RADARSAT-1</a:t>
            </a:r>
            <a:r>
              <a:rPr lang="en-CA" sz="1600" dirty="0" smtClean="0"/>
              <a:t> (1995)</a:t>
            </a:r>
            <a:endParaRPr lang="en-CA" sz="1600" dirty="0"/>
          </a:p>
        </p:txBody>
      </p:sp>
      <p:sp>
        <p:nvSpPr>
          <p:cNvPr id="4103" name="Text Box 8"/>
          <p:cNvSpPr txBox="1">
            <a:spLocks noChangeArrowheads="1"/>
          </p:cNvSpPr>
          <p:nvPr/>
        </p:nvSpPr>
        <p:spPr bwMode="auto">
          <a:xfrm>
            <a:off x="3701361" y="1573849"/>
            <a:ext cx="2153590" cy="346467"/>
          </a:xfrm>
          <a:prstGeom prst="rect">
            <a:avLst/>
          </a:prstGeom>
          <a:noFill/>
          <a:ln w="12700">
            <a:noFill/>
            <a:miter lim="800000"/>
            <a:headEnd/>
            <a:tailEnd/>
          </a:ln>
        </p:spPr>
        <p:txBody>
          <a:bodyPr wrap="none" lIns="99276" tIns="49638" rIns="99276" bIns="49638">
            <a:spAutoFit/>
          </a:bodyPr>
          <a:lstStyle/>
          <a:p>
            <a:pPr defTabSz="827303"/>
            <a:r>
              <a:rPr lang="en-CA" sz="1600" b="1" dirty="0" smtClean="0"/>
              <a:t>RADARSAT-2</a:t>
            </a:r>
            <a:r>
              <a:rPr lang="en-CA" sz="1600" dirty="0" smtClean="0"/>
              <a:t> (2007)</a:t>
            </a:r>
            <a:endParaRPr lang="en-CA" sz="1600" dirty="0"/>
          </a:p>
        </p:txBody>
      </p:sp>
      <p:sp>
        <p:nvSpPr>
          <p:cNvPr id="4104" name="Text Box 9"/>
          <p:cNvSpPr txBox="1">
            <a:spLocks noChangeArrowheads="1"/>
          </p:cNvSpPr>
          <p:nvPr/>
        </p:nvSpPr>
        <p:spPr bwMode="auto">
          <a:xfrm>
            <a:off x="7743863" y="1608987"/>
            <a:ext cx="1317785" cy="276191"/>
          </a:xfrm>
          <a:prstGeom prst="rect">
            <a:avLst/>
          </a:prstGeom>
          <a:noFill/>
          <a:ln w="12700">
            <a:noFill/>
            <a:miter lim="800000"/>
            <a:headEnd/>
            <a:tailEnd/>
          </a:ln>
        </p:spPr>
        <p:txBody>
          <a:bodyPr wrap="none" lIns="99276" tIns="49638" rIns="99276" bIns="49638" anchor="ctr">
            <a:spAutoFit/>
          </a:bodyPr>
          <a:lstStyle/>
          <a:p>
            <a:pPr defTabSz="827303">
              <a:lnSpc>
                <a:spcPct val="70000"/>
              </a:lnSpc>
            </a:pPr>
            <a:r>
              <a:rPr lang="en-CA" sz="1600" b="1" dirty="0" smtClean="0"/>
              <a:t>RCM</a:t>
            </a:r>
            <a:r>
              <a:rPr lang="en-CA" sz="1600" dirty="0" smtClean="0"/>
              <a:t> (2018)</a:t>
            </a:r>
            <a:endParaRPr lang="en-CA" sz="1600" dirty="0"/>
          </a:p>
        </p:txBody>
      </p:sp>
      <p:pic>
        <p:nvPicPr>
          <p:cNvPr id="15" name="Picture 14" descr="Picture1.jpg"/>
          <p:cNvPicPr>
            <a:picLocks noChangeAspect="1"/>
          </p:cNvPicPr>
          <p:nvPr/>
        </p:nvPicPr>
        <p:blipFill>
          <a:blip r:embed="rId3" cstate="print"/>
          <a:srcRect/>
          <a:stretch>
            <a:fillRect/>
          </a:stretch>
        </p:blipFill>
        <p:spPr bwMode="auto">
          <a:xfrm>
            <a:off x="420688" y="2270899"/>
            <a:ext cx="2494545" cy="1872208"/>
          </a:xfrm>
          <a:prstGeom prst="rect">
            <a:avLst/>
          </a:prstGeom>
          <a:noFill/>
          <a:ln w="9525">
            <a:noFill/>
            <a:miter lim="800000"/>
            <a:headEnd/>
            <a:tailEnd/>
          </a:ln>
        </p:spPr>
      </p:pic>
      <p:pic>
        <p:nvPicPr>
          <p:cNvPr id="16" name="Picture 16" descr="mediakit4-lg_MDA"/>
          <p:cNvPicPr>
            <a:picLocks noChangeAspect="1" noChangeArrowheads="1"/>
          </p:cNvPicPr>
          <p:nvPr/>
        </p:nvPicPr>
        <p:blipFill>
          <a:blip r:embed="rId4" cstate="print"/>
          <a:srcRect t="31117" b="12161"/>
          <a:stretch>
            <a:fillRect/>
          </a:stretch>
        </p:blipFill>
        <p:spPr bwMode="auto">
          <a:xfrm>
            <a:off x="3733056" y="2270899"/>
            <a:ext cx="2520280" cy="1890757"/>
          </a:xfrm>
          <a:prstGeom prst="rect">
            <a:avLst/>
          </a:prstGeom>
          <a:noFill/>
          <a:ln w="19050">
            <a:solidFill>
              <a:schemeClr val="bg1"/>
            </a:solidFill>
            <a:miter lim="800000"/>
            <a:headEnd/>
            <a:tailEnd/>
          </a:ln>
        </p:spPr>
      </p:pic>
      <p:pic>
        <p:nvPicPr>
          <p:cNvPr id="1026" name="Picture 2" descr="C:\Users\siris\AppData\Local\Microsoft\Windows\Temporary Internet Files\Content.Outlook\7OLSUQMB\MDA_RCM_satellites_alt (2).png"/>
          <p:cNvPicPr>
            <a:picLocks noChangeAspect="1" noChangeArrowheads="1"/>
          </p:cNvPicPr>
          <p:nvPr/>
        </p:nvPicPr>
        <p:blipFill>
          <a:blip r:embed="rId5" cstate="print"/>
          <a:srcRect/>
          <a:stretch>
            <a:fillRect/>
          </a:stretch>
        </p:blipFill>
        <p:spPr bwMode="auto">
          <a:xfrm>
            <a:off x="7045424" y="2082802"/>
            <a:ext cx="2309222" cy="2232248"/>
          </a:xfrm>
          <a:prstGeom prst="rect">
            <a:avLst/>
          </a:prstGeom>
          <a:noFill/>
        </p:spPr>
      </p:pic>
      <p:graphicFrame>
        <p:nvGraphicFramePr>
          <p:cNvPr id="21" name="Table 20"/>
          <p:cNvGraphicFramePr>
            <a:graphicFrameLocks noGrp="1"/>
          </p:cNvGraphicFramePr>
          <p:nvPr/>
        </p:nvGraphicFramePr>
        <p:xfrm>
          <a:off x="1644824" y="4458221"/>
          <a:ext cx="6840760" cy="2367731"/>
        </p:xfrm>
        <a:graphic>
          <a:graphicData uri="http://schemas.openxmlformats.org/drawingml/2006/table">
            <a:tbl>
              <a:tblPr/>
              <a:tblGrid>
                <a:gridCol w="2016224"/>
                <a:gridCol w="1512168"/>
                <a:gridCol w="1728192"/>
                <a:gridCol w="1584176"/>
              </a:tblGrid>
              <a:tr h="338052">
                <a:tc>
                  <a:txBody>
                    <a:bodyPr/>
                    <a:lstStyle/>
                    <a:p>
                      <a:pPr marL="0" marR="0" algn="ctr">
                        <a:lnSpc>
                          <a:spcPct val="115000"/>
                        </a:lnSpc>
                        <a:spcBef>
                          <a:spcPts val="0"/>
                        </a:spcBef>
                        <a:spcAft>
                          <a:spcPts val="0"/>
                        </a:spcAft>
                        <a:buClr>
                          <a:srgbClr val="92D050"/>
                        </a:buClr>
                        <a:buFont typeface="Arial" pitchFamily="34" charset="0"/>
                        <a:buChar char="•"/>
                      </a:pP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
                          <a:srgbClr val="92D050"/>
                        </a:buClr>
                        <a:buSzTx/>
                        <a:buFont typeface="Arial" pitchFamily="34" charset="0"/>
                        <a:buNone/>
                        <a:tabLst/>
                        <a:defRPr/>
                      </a:pPr>
                      <a:r>
                        <a:rPr lang="en-CA" sz="1600" b="1" dirty="0" smtClean="0">
                          <a:solidFill>
                            <a:schemeClr val="tx1"/>
                          </a:solidFill>
                          <a:latin typeface="Arial" pitchFamily="34" charset="0"/>
                        </a:rPr>
                        <a:t>RADARSAT-1</a:t>
                      </a: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
                          <a:srgbClr val="92D050"/>
                        </a:buClr>
                        <a:buSzTx/>
                        <a:buFont typeface="Arial" pitchFamily="34" charset="0"/>
                        <a:buNone/>
                        <a:tabLst/>
                        <a:defRPr/>
                      </a:pPr>
                      <a:r>
                        <a:rPr lang="en-CA" sz="1600" b="1" dirty="0" smtClean="0">
                          <a:solidFill>
                            <a:schemeClr val="tx1"/>
                          </a:solidFill>
                          <a:latin typeface="Arial" pitchFamily="34" charset="0"/>
                        </a:rPr>
                        <a:t>RADARSAT-2</a:t>
                      </a:r>
                    </a:p>
                  </a:txBody>
                  <a:tcPr marL="54771" marR="54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
                          <a:srgbClr val="92D050"/>
                        </a:buClr>
                        <a:buSzTx/>
                        <a:buFont typeface="Arial" pitchFamily="34" charset="0"/>
                        <a:buNone/>
                        <a:tabLst/>
                        <a:defRPr/>
                      </a:pPr>
                      <a:r>
                        <a:rPr lang="en-CA" sz="1600" b="1" dirty="0" smtClean="0">
                          <a:solidFill>
                            <a:schemeClr val="tx1"/>
                          </a:solidFill>
                          <a:latin typeface="Arial" pitchFamily="34" charset="0"/>
                        </a:rPr>
                        <a:t>RCM</a:t>
                      </a:r>
                    </a:p>
                  </a:txBody>
                  <a:tcPr marL="54772" marR="547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3710">
                <a:tc>
                  <a:txBody>
                    <a:bodyPr/>
                    <a:lstStyle/>
                    <a:p>
                      <a:pPr marL="0" marR="0" algn="ctr">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Mass </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2750 kg</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2280 Kg</a:t>
                      </a:r>
                      <a:endParaRPr lang="en-US" sz="1400" b="1" dirty="0">
                        <a:solidFill>
                          <a:schemeClr val="tx1"/>
                        </a:solidFill>
                        <a:latin typeface="Arial" pitchFamily="34" charset="0"/>
                        <a:ea typeface="Calibri"/>
                        <a:cs typeface="Arial" pitchFamily="34" charset="0"/>
                      </a:endParaRPr>
                    </a:p>
                  </a:txBody>
                  <a:tcPr marL="54771" marR="54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1430 Kg</a:t>
                      </a:r>
                      <a:endParaRPr lang="en-US" sz="1400" b="1" dirty="0">
                        <a:solidFill>
                          <a:schemeClr val="tx1"/>
                        </a:solidFill>
                        <a:latin typeface="Arial" pitchFamily="34" charset="0"/>
                        <a:ea typeface="Calibri"/>
                        <a:cs typeface="Arial" pitchFamily="34" charset="0"/>
                      </a:endParaRPr>
                    </a:p>
                  </a:txBody>
                  <a:tcPr marL="54772" marR="547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3710">
                <a:tc>
                  <a:txBody>
                    <a:bodyPr/>
                    <a:lstStyle/>
                    <a:p>
                      <a:pPr marL="0" marR="0" algn="ctr">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Complete Coverage</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2-3 days </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2-3 days</a:t>
                      </a:r>
                      <a:endParaRPr lang="en-US" sz="1400" b="1" dirty="0">
                        <a:solidFill>
                          <a:schemeClr val="tx1"/>
                        </a:solidFill>
                        <a:latin typeface="Arial" pitchFamily="34" charset="0"/>
                        <a:ea typeface="Calibri"/>
                        <a:cs typeface="Arial" pitchFamily="34" charset="0"/>
                      </a:endParaRPr>
                    </a:p>
                  </a:txBody>
                  <a:tcPr marL="54771" marR="54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Daily</a:t>
                      </a:r>
                      <a:r>
                        <a:rPr lang="en-US" sz="1400" b="1" kern="1200" baseline="0" dirty="0" smtClean="0">
                          <a:solidFill>
                            <a:schemeClr val="tx1"/>
                          </a:solidFill>
                          <a:latin typeface="Arial" pitchFamily="34" charset="0"/>
                          <a:ea typeface="Calibri"/>
                          <a:cs typeface="Arial" pitchFamily="34" charset="0"/>
                        </a:rPr>
                        <a:t> coverage</a:t>
                      </a:r>
                      <a:endParaRPr lang="en-US" sz="1400" b="1" dirty="0">
                        <a:solidFill>
                          <a:schemeClr val="tx1"/>
                        </a:solidFill>
                        <a:latin typeface="Arial" pitchFamily="34" charset="0"/>
                        <a:ea typeface="Calibri"/>
                        <a:cs typeface="Arial" pitchFamily="34" charset="0"/>
                      </a:endParaRPr>
                    </a:p>
                  </a:txBody>
                  <a:tcPr marL="54772" marR="547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3710">
                <a:tc>
                  <a:txBody>
                    <a:bodyPr/>
                    <a:lstStyle/>
                    <a:p>
                      <a:pPr marL="0" marR="0" algn="ctr">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Exact Revisit</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24 days </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24 days</a:t>
                      </a:r>
                      <a:endParaRPr lang="en-US" sz="1400" b="1" dirty="0">
                        <a:solidFill>
                          <a:schemeClr val="tx1"/>
                        </a:solidFill>
                        <a:latin typeface="Arial" pitchFamily="34" charset="0"/>
                        <a:ea typeface="Calibri"/>
                        <a:cs typeface="Arial" pitchFamily="34" charset="0"/>
                      </a:endParaRPr>
                    </a:p>
                  </a:txBody>
                  <a:tcPr marL="54771" marR="54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4 days </a:t>
                      </a:r>
                      <a:endParaRPr lang="en-US" sz="1400" b="1" dirty="0">
                        <a:solidFill>
                          <a:schemeClr val="tx1"/>
                        </a:solidFill>
                        <a:latin typeface="Arial" pitchFamily="34" charset="0"/>
                        <a:ea typeface="Calibri"/>
                        <a:cs typeface="Arial" pitchFamily="34" charset="0"/>
                      </a:endParaRPr>
                    </a:p>
                  </a:txBody>
                  <a:tcPr marL="54772" marR="547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3710">
                <a:tc>
                  <a:txBody>
                    <a:bodyPr/>
                    <a:lstStyle/>
                    <a:p>
                      <a:pPr marL="0" marR="0" algn="ctr">
                        <a:lnSpc>
                          <a:spcPct val="115000"/>
                        </a:lnSpc>
                        <a:spcBef>
                          <a:spcPts val="0"/>
                        </a:spcBef>
                        <a:spcAft>
                          <a:spcPts val="0"/>
                        </a:spcAft>
                        <a:buClr>
                          <a:srgbClr val="92D050"/>
                        </a:buClr>
                        <a:buFont typeface="Arial" pitchFamily="34" charset="0"/>
                        <a:buNone/>
                      </a:pPr>
                      <a:r>
                        <a:rPr lang="en-CA" sz="1400" b="1" kern="1200" dirty="0" smtClean="0">
                          <a:solidFill>
                            <a:schemeClr val="tx1"/>
                          </a:solidFill>
                          <a:latin typeface="Arial" pitchFamily="34" charset="0"/>
                          <a:ea typeface="Calibri"/>
                          <a:cs typeface="Arial" pitchFamily="34" charset="0"/>
                        </a:rPr>
                        <a:t>Imaging </a:t>
                      </a:r>
                      <a:r>
                        <a:rPr lang="en-CA" sz="1400" b="1" kern="1200" dirty="0">
                          <a:solidFill>
                            <a:schemeClr val="tx1"/>
                          </a:solidFill>
                          <a:latin typeface="Arial" pitchFamily="34" charset="0"/>
                          <a:ea typeface="Calibri"/>
                          <a:cs typeface="Arial" pitchFamily="34" charset="0"/>
                        </a:rPr>
                        <a:t>time /orbit</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CA" sz="1400" b="1" kern="1200" dirty="0" smtClean="0">
                          <a:solidFill>
                            <a:schemeClr val="tx1"/>
                          </a:solidFill>
                          <a:latin typeface="Arial" pitchFamily="34" charset="0"/>
                          <a:ea typeface="Calibri"/>
                          <a:cs typeface="Arial" pitchFamily="34" charset="0"/>
                        </a:rPr>
                        <a:t> 28 min </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CA" sz="1400" b="1" kern="1200" dirty="0" smtClean="0">
                          <a:solidFill>
                            <a:schemeClr val="tx1"/>
                          </a:solidFill>
                          <a:latin typeface="Arial" pitchFamily="34" charset="0"/>
                          <a:ea typeface="Calibri"/>
                          <a:cs typeface="Arial" pitchFamily="34" charset="0"/>
                        </a:rPr>
                        <a:t> 28 min</a:t>
                      </a:r>
                      <a:endParaRPr lang="en-US" sz="1400" b="1" dirty="0">
                        <a:solidFill>
                          <a:schemeClr val="tx1"/>
                        </a:solidFill>
                        <a:latin typeface="Arial" pitchFamily="34" charset="0"/>
                        <a:ea typeface="Calibri"/>
                        <a:cs typeface="Arial" pitchFamily="34" charset="0"/>
                      </a:endParaRPr>
                    </a:p>
                  </a:txBody>
                  <a:tcPr marL="54771" marR="54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CA" sz="1400" b="1" kern="1200" dirty="0" smtClean="0">
                          <a:solidFill>
                            <a:schemeClr val="tx1"/>
                          </a:solidFill>
                          <a:latin typeface="Arial" pitchFamily="34" charset="0"/>
                          <a:ea typeface="Calibri"/>
                          <a:cs typeface="Arial" pitchFamily="34" charset="0"/>
                        </a:rPr>
                        <a:t> 15 min /sat</a:t>
                      </a:r>
                      <a:endParaRPr lang="en-US" sz="1400" b="1" dirty="0">
                        <a:solidFill>
                          <a:schemeClr val="tx1"/>
                        </a:solidFill>
                        <a:latin typeface="Arial" pitchFamily="34" charset="0"/>
                        <a:ea typeface="Calibri"/>
                        <a:cs typeface="Arial" pitchFamily="34" charset="0"/>
                      </a:endParaRPr>
                    </a:p>
                  </a:txBody>
                  <a:tcPr marL="54772" marR="547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3710">
                <a:tc>
                  <a:txBody>
                    <a:bodyPr/>
                    <a:lstStyle/>
                    <a:p>
                      <a:pPr marL="0" marR="0" algn="ctr">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antenna span</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15 m</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15 m</a:t>
                      </a:r>
                      <a:endParaRPr lang="en-US" sz="1400" b="1" dirty="0">
                        <a:solidFill>
                          <a:schemeClr val="tx1"/>
                        </a:solidFill>
                        <a:latin typeface="Arial" pitchFamily="34" charset="0"/>
                        <a:ea typeface="Calibri"/>
                        <a:cs typeface="Arial" pitchFamily="34" charset="0"/>
                      </a:endParaRPr>
                    </a:p>
                  </a:txBody>
                  <a:tcPr marL="54771" marR="54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US" sz="1400" b="1" kern="1200" dirty="0" smtClean="0">
                          <a:solidFill>
                            <a:schemeClr val="tx1"/>
                          </a:solidFill>
                          <a:latin typeface="Arial" pitchFamily="34" charset="0"/>
                          <a:ea typeface="Calibri"/>
                          <a:cs typeface="Arial" pitchFamily="34" charset="0"/>
                        </a:rPr>
                        <a:t> 6.75 m</a:t>
                      </a:r>
                      <a:endParaRPr lang="en-US" sz="1400" b="1" dirty="0">
                        <a:solidFill>
                          <a:schemeClr val="tx1"/>
                        </a:solidFill>
                        <a:latin typeface="Arial" pitchFamily="34" charset="0"/>
                        <a:ea typeface="Calibri"/>
                        <a:cs typeface="Arial" pitchFamily="34" charset="0"/>
                      </a:endParaRPr>
                    </a:p>
                  </a:txBody>
                  <a:tcPr marL="54772" marR="547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7419">
                <a:tc>
                  <a:txBody>
                    <a:bodyPr/>
                    <a:lstStyle/>
                    <a:p>
                      <a:pPr marL="0" marR="0" algn="ctr">
                        <a:lnSpc>
                          <a:spcPct val="115000"/>
                        </a:lnSpc>
                        <a:spcBef>
                          <a:spcPts val="0"/>
                        </a:spcBef>
                        <a:spcAft>
                          <a:spcPts val="0"/>
                        </a:spcAft>
                        <a:buClr>
                          <a:srgbClr val="92D050"/>
                        </a:buClr>
                        <a:buFont typeface="Arial" pitchFamily="34" charset="0"/>
                        <a:buNone/>
                      </a:pPr>
                      <a:r>
                        <a:rPr lang="en-CA" sz="1400" b="1" dirty="0" smtClean="0">
                          <a:solidFill>
                            <a:schemeClr val="tx1"/>
                          </a:solidFill>
                          <a:latin typeface="Arial" pitchFamily="34" charset="0"/>
                          <a:ea typeface="Calibri"/>
                          <a:cs typeface="Arial" pitchFamily="34" charset="0"/>
                        </a:rPr>
                        <a:t>Polarization</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CA" sz="1400" b="1" dirty="0" smtClean="0">
                          <a:solidFill>
                            <a:schemeClr val="tx1"/>
                          </a:solidFill>
                          <a:latin typeface="Arial" pitchFamily="34" charset="0"/>
                          <a:ea typeface="Calibri"/>
                          <a:cs typeface="Arial" pitchFamily="34" charset="0"/>
                        </a:rPr>
                        <a:t> Single</a:t>
                      </a:r>
                      <a:r>
                        <a:rPr lang="en-CA" sz="1400" b="1" baseline="0" dirty="0" smtClean="0">
                          <a:solidFill>
                            <a:schemeClr val="tx1"/>
                          </a:solidFill>
                          <a:latin typeface="Arial" pitchFamily="34" charset="0"/>
                          <a:ea typeface="Calibri"/>
                          <a:cs typeface="Arial" pitchFamily="34" charset="0"/>
                        </a:rPr>
                        <a:t> HH</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7475" marR="0" indent="-117475">
                        <a:lnSpc>
                          <a:spcPct val="115000"/>
                        </a:lnSpc>
                        <a:spcBef>
                          <a:spcPts val="0"/>
                        </a:spcBef>
                        <a:spcAft>
                          <a:spcPts val="0"/>
                        </a:spcAft>
                        <a:buClr>
                          <a:srgbClr val="92D050"/>
                        </a:buClr>
                        <a:buFont typeface="Arial" pitchFamily="34" charset="0"/>
                        <a:buNone/>
                      </a:pPr>
                      <a:r>
                        <a:rPr lang="en-CA" sz="1400" b="1" dirty="0" smtClean="0">
                          <a:solidFill>
                            <a:schemeClr val="tx1"/>
                          </a:solidFill>
                          <a:latin typeface="Arial" pitchFamily="34" charset="0"/>
                          <a:ea typeface="Calibri"/>
                          <a:cs typeface="Arial" pitchFamily="34" charset="0"/>
                        </a:rPr>
                        <a:t>Single, Dual, </a:t>
                      </a:r>
                      <a:r>
                        <a:rPr lang="en-CA" sz="1400" b="1" dirty="0" err="1" smtClean="0">
                          <a:solidFill>
                            <a:schemeClr val="tx1"/>
                          </a:solidFill>
                          <a:latin typeface="Arial" pitchFamily="34" charset="0"/>
                          <a:ea typeface="Calibri"/>
                          <a:cs typeface="Arial" pitchFamily="34" charset="0"/>
                        </a:rPr>
                        <a:t>Polarimetric</a:t>
                      </a:r>
                      <a:endParaRPr lang="en-US" sz="1400" b="1" dirty="0">
                        <a:solidFill>
                          <a:schemeClr val="tx1"/>
                        </a:solidFill>
                        <a:latin typeface="Arial" pitchFamily="34" charset="0"/>
                        <a:ea typeface="Calibri"/>
                        <a:cs typeface="Arial" pitchFamily="34" charset="0"/>
                      </a:endParaRPr>
                    </a:p>
                  </a:txBody>
                  <a:tcPr marL="54771" marR="54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7475" marR="0" indent="-117475" algn="l" defTabSz="914400" rtl="0" eaLnBrk="1" fontAlgn="auto" latinLnBrk="0" hangingPunct="1">
                        <a:lnSpc>
                          <a:spcPct val="115000"/>
                        </a:lnSpc>
                        <a:spcBef>
                          <a:spcPts val="0"/>
                        </a:spcBef>
                        <a:spcAft>
                          <a:spcPts val="0"/>
                        </a:spcAft>
                        <a:buClr>
                          <a:srgbClr val="92D050"/>
                        </a:buClr>
                        <a:buSzTx/>
                        <a:buFont typeface="Arial" pitchFamily="34" charset="0"/>
                        <a:buNone/>
                        <a:tabLst/>
                        <a:defRPr/>
                      </a:pPr>
                      <a:r>
                        <a:rPr lang="en-CA" sz="1400" b="1" dirty="0" smtClean="0">
                          <a:solidFill>
                            <a:schemeClr val="tx1"/>
                          </a:solidFill>
                          <a:latin typeface="Arial" pitchFamily="34" charset="0"/>
                          <a:ea typeface="Calibri"/>
                          <a:cs typeface="Arial" pitchFamily="34" charset="0"/>
                        </a:rPr>
                        <a:t>Single, Dual, Compact </a:t>
                      </a:r>
                      <a:r>
                        <a:rPr lang="en-CA" sz="1400" b="1" dirty="0" err="1" smtClean="0">
                          <a:solidFill>
                            <a:schemeClr val="tx1"/>
                          </a:solidFill>
                          <a:latin typeface="Arial" pitchFamily="34" charset="0"/>
                          <a:ea typeface="Calibri"/>
                          <a:cs typeface="Arial" pitchFamily="34" charset="0"/>
                        </a:rPr>
                        <a:t>Pol</a:t>
                      </a:r>
                      <a:endParaRPr lang="en-US" sz="1400" b="1" dirty="0" smtClean="0">
                        <a:solidFill>
                          <a:schemeClr val="tx1"/>
                        </a:solidFill>
                        <a:latin typeface="Arial" pitchFamily="34" charset="0"/>
                        <a:ea typeface="Calibri"/>
                        <a:cs typeface="Arial" pitchFamily="34" charset="0"/>
                      </a:endParaRPr>
                    </a:p>
                  </a:txBody>
                  <a:tcPr marL="54772" marR="547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3710">
                <a:tc>
                  <a:txBody>
                    <a:bodyPr/>
                    <a:lstStyle/>
                    <a:p>
                      <a:pPr marL="0" marR="0" algn="ctr">
                        <a:lnSpc>
                          <a:spcPct val="115000"/>
                        </a:lnSpc>
                        <a:spcBef>
                          <a:spcPts val="0"/>
                        </a:spcBef>
                        <a:spcAft>
                          <a:spcPts val="0"/>
                        </a:spcAft>
                        <a:buClr>
                          <a:srgbClr val="92D050"/>
                        </a:buClr>
                        <a:buFont typeface="Arial" pitchFamily="34" charset="0"/>
                        <a:buNone/>
                      </a:pPr>
                      <a:r>
                        <a:rPr lang="en-CA" sz="1400" b="1" dirty="0" smtClean="0">
                          <a:solidFill>
                            <a:schemeClr val="tx1"/>
                          </a:solidFill>
                          <a:latin typeface="Arial" pitchFamily="34" charset="0"/>
                          <a:ea typeface="Calibri"/>
                          <a:cs typeface="Arial" pitchFamily="34" charset="0"/>
                        </a:rPr>
                        <a:t>Altitude</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CA" sz="1400" b="1" dirty="0" smtClean="0">
                          <a:solidFill>
                            <a:schemeClr val="tx1"/>
                          </a:solidFill>
                          <a:latin typeface="Arial" pitchFamily="34" charset="0"/>
                          <a:ea typeface="Calibri"/>
                          <a:cs typeface="Arial" pitchFamily="34" charset="0"/>
                        </a:rPr>
                        <a:t> 800</a:t>
                      </a:r>
                      <a:r>
                        <a:rPr lang="en-CA" sz="1400" b="1" baseline="0" dirty="0" smtClean="0">
                          <a:solidFill>
                            <a:schemeClr val="tx1"/>
                          </a:solidFill>
                          <a:latin typeface="Arial" pitchFamily="34" charset="0"/>
                          <a:ea typeface="Calibri"/>
                          <a:cs typeface="Arial" pitchFamily="34" charset="0"/>
                        </a:rPr>
                        <a:t> km</a:t>
                      </a:r>
                      <a:endParaRPr lang="en-US" sz="1400" b="1" dirty="0">
                        <a:solidFill>
                          <a:schemeClr val="tx1"/>
                        </a:solidFill>
                        <a:latin typeface="Arial" pitchFamily="34" charset="0"/>
                        <a:ea typeface="Calibri"/>
                        <a:cs typeface="Arial" pitchFamily="34"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CA" sz="1400" b="1" dirty="0" smtClean="0">
                          <a:solidFill>
                            <a:schemeClr val="tx1"/>
                          </a:solidFill>
                          <a:latin typeface="Arial" pitchFamily="34" charset="0"/>
                          <a:ea typeface="Calibri"/>
                          <a:cs typeface="Arial" pitchFamily="34" charset="0"/>
                        </a:rPr>
                        <a:t> 800 km</a:t>
                      </a:r>
                      <a:endParaRPr lang="en-US" sz="1400" b="1" dirty="0">
                        <a:solidFill>
                          <a:schemeClr val="tx1"/>
                        </a:solidFill>
                        <a:latin typeface="Arial" pitchFamily="34" charset="0"/>
                        <a:ea typeface="Calibri"/>
                        <a:cs typeface="Arial" pitchFamily="34" charset="0"/>
                      </a:endParaRPr>
                    </a:p>
                  </a:txBody>
                  <a:tcPr marL="54771" marR="54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buClr>
                          <a:srgbClr val="92D050"/>
                        </a:buClr>
                        <a:buFont typeface="Arial" pitchFamily="34" charset="0"/>
                        <a:buNone/>
                      </a:pPr>
                      <a:r>
                        <a:rPr lang="en-CA" sz="1400" b="1" dirty="0" smtClean="0">
                          <a:solidFill>
                            <a:schemeClr val="tx1"/>
                          </a:solidFill>
                          <a:latin typeface="Arial" pitchFamily="34" charset="0"/>
                          <a:ea typeface="Calibri"/>
                          <a:cs typeface="Arial" pitchFamily="34" charset="0"/>
                        </a:rPr>
                        <a:t> 600 km</a:t>
                      </a:r>
                      <a:endParaRPr lang="en-US" sz="1400" b="1" dirty="0">
                        <a:solidFill>
                          <a:schemeClr val="tx1"/>
                        </a:solidFill>
                        <a:latin typeface="Arial" pitchFamily="34" charset="0"/>
                        <a:ea typeface="Calibri"/>
                        <a:cs typeface="Arial" pitchFamily="34" charset="0"/>
                      </a:endParaRPr>
                    </a:p>
                  </a:txBody>
                  <a:tcPr marL="54772" marR="547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129208"/>
            <a:ext cx="10058400" cy="877888"/>
          </a:xfrm>
        </p:spPr>
        <p:txBody>
          <a:bodyPr/>
          <a:lstStyle/>
          <a:p>
            <a:pPr algn="ctr">
              <a:defRPr sz="1800" b="1" i="0" u="none" strike="noStrike" kern="1200" baseline="0">
                <a:solidFill>
                  <a:srgbClr val="000000"/>
                </a:solidFill>
                <a:latin typeface="+mn-lt"/>
                <a:ea typeface="+mn-ea"/>
                <a:cs typeface="+mn-cs"/>
              </a:defRPr>
            </a:pPr>
            <a:r>
              <a:rPr lang="fr-CA" sz="2400" kern="1200" dirty="0" smtClean="0">
                <a:solidFill>
                  <a:srgbClr val="000000"/>
                </a:solidFill>
                <a:latin typeface="+mn-lt"/>
                <a:ea typeface="+mn-ea"/>
                <a:cs typeface="+mn-cs"/>
              </a:rPr>
              <a:t>RADARSAT Constellation Mission (RCM)</a:t>
            </a:r>
            <a:endParaRPr lang="en-CA" sz="2400" kern="1200" dirty="0" smtClean="0">
              <a:solidFill>
                <a:srgbClr val="000000"/>
              </a:solidFill>
              <a:latin typeface="+mn-lt"/>
              <a:ea typeface="+mn-ea"/>
              <a:cs typeface="+mn-cs"/>
            </a:endParaRPr>
          </a:p>
        </p:txBody>
      </p:sp>
      <p:sp>
        <p:nvSpPr>
          <p:cNvPr id="61443" name="Rectangle 3"/>
          <p:cNvSpPr>
            <a:spLocks noGrp="1" noChangeArrowheads="1"/>
          </p:cNvSpPr>
          <p:nvPr>
            <p:ph type="body" idx="4294967295"/>
          </p:nvPr>
        </p:nvSpPr>
        <p:spPr>
          <a:xfrm>
            <a:off x="420688" y="1425352"/>
            <a:ext cx="9433048" cy="4764088"/>
          </a:xfrm>
        </p:spPr>
        <p:txBody>
          <a:bodyPr/>
          <a:lstStyle/>
          <a:p>
            <a:pPr marL="384175" indent="-384175">
              <a:spcBef>
                <a:spcPts val="650"/>
              </a:spcBef>
            </a:pPr>
            <a:r>
              <a:rPr lang="en-CA" dirty="0" smtClean="0">
                <a:latin typeface="Calibri" pitchFamily="34" charset="0"/>
              </a:rPr>
              <a:t>Construction phase</a:t>
            </a:r>
          </a:p>
          <a:p>
            <a:pPr marL="384175" indent="-384175">
              <a:spcBef>
                <a:spcPts val="650"/>
              </a:spcBef>
            </a:pPr>
            <a:r>
              <a:rPr lang="en-CA" dirty="0" smtClean="0">
                <a:latin typeface="Calibri" pitchFamily="34" charset="0"/>
              </a:rPr>
              <a:t>Satellites and data (SAR and AIS) are Government-owned</a:t>
            </a:r>
            <a:endParaRPr lang="en-CA" dirty="0" smtClean="0">
              <a:latin typeface="Calibri" pitchFamily="34" charset="0"/>
              <a:cs typeface="Calibri" pitchFamily="34" charset="0"/>
            </a:endParaRPr>
          </a:p>
          <a:p>
            <a:pPr marL="384175" indent="-384175">
              <a:spcBef>
                <a:spcPts val="650"/>
              </a:spcBef>
            </a:pPr>
            <a:r>
              <a:rPr lang="en-CA" dirty="0" smtClean="0">
                <a:latin typeface="Calibri" pitchFamily="34" charset="0"/>
              </a:rPr>
              <a:t>Planned for launch in 2018</a:t>
            </a:r>
          </a:p>
        </p:txBody>
      </p:sp>
      <p:pic>
        <p:nvPicPr>
          <p:cNvPr id="44034" name="Picture 2"/>
          <p:cNvPicPr>
            <a:picLocks noChangeAspect="1" noChangeArrowheads="1"/>
          </p:cNvPicPr>
          <p:nvPr/>
        </p:nvPicPr>
        <p:blipFill>
          <a:blip r:embed="rId3" cstate="print"/>
          <a:srcRect/>
          <a:stretch>
            <a:fillRect/>
          </a:stretch>
        </p:blipFill>
        <p:spPr bwMode="auto">
          <a:xfrm>
            <a:off x="4898255" y="3297560"/>
            <a:ext cx="4667449" cy="2814883"/>
          </a:xfrm>
          <a:prstGeom prst="rect">
            <a:avLst/>
          </a:prstGeom>
          <a:noFill/>
          <a:ln w="9525">
            <a:noFill/>
            <a:miter lim="800000"/>
            <a:headEnd/>
            <a:tailEnd/>
          </a:ln>
        </p:spPr>
      </p:pic>
      <p:sp>
        <p:nvSpPr>
          <p:cNvPr id="7" name="Rectangle 3"/>
          <p:cNvSpPr txBox="1">
            <a:spLocks noChangeArrowheads="1"/>
          </p:cNvSpPr>
          <p:nvPr/>
        </p:nvSpPr>
        <p:spPr bwMode="auto">
          <a:xfrm>
            <a:off x="420688" y="2865512"/>
            <a:ext cx="4392488"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4175" marR="0" lvl="0" indent="-384175" algn="l" defTabSz="914400" rtl="0" eaLnBrk="0" fontAlgn="base" latinLnBrk="0" hangingPunct="0">
              <a:lnSpc>
                <a:spcPct val="100000"/>
              </a:lnSpc>
              <a:spcBef>
                <a:spcPts val="650"/>
              </a:spcBef>
              <a:spcAft>
                <a:spcPct val="0"/>
              </a:spcAft>
              <a:buClrTx/>
              <a:buSzTx/>
              <a:buFontTx/>
              <a:buChar char="•"/>
              <a:tabLst/>
              <a:defRPr/>
            </a:pPr>
            <a:r>
              <a:rPr kumimoji="0" lang="en-CA" sz="2400" b="0" i="0" u="none" strike="noStrike" kern="0" cap="none" spc="0" normalizeH="0" baseline="0" noProof="0" dirty="0" smtClean="0">
                <a:ln>
                  <a:noFill/>
                </a:ln>
                <a:solidFill>
                  <a:schemeClr val="tx1"/>
                </a:solidFill>
                <a:effectLst/>
                <a:uLnTx/>
                <a:uFillTx/>
                <a:latin typeface="Calibri" pitchFamily="34" charset="0"/>
                <a:ea typeface="+mn-ea"/>
                <a:cs typeface="+mn-cs"/>
              </a:rPr>
              <a:t>Include an Automatic Identification</a:t>
            </a:r>
            <a:r>
              <a:rPr kumimoji="0" lang="en-CA" sz="2400" b="0" i="0" u="none" strike="noStrike" kern="0" cap="none" spc="0" normalizeH="0" noProof="0" dirty="0" smtClean="0">
                <a:ln>
                  <a:noFill/>
                </a:ln>
                <a:solidFill>
                  <a:schemeClr val="tx1"/>
                </a:solidFill>
                <a:effectLst/>
                <a:uLnTx/>
                <a:uFillTx/>
                <a:latin typeface="Calibri" pitchFamily="34" charset="0"/>
                <a:ea typeface="+mn-ea"/>
                <a:cs typeface="+mn-cs"/>
              </a:rPr>
              <a:t> System (AIS) on each satellite</a:t>
            </a:r>
          </a:p>
          <a:p>
            <a:pPr marL="384175" lvl="0" indent="-384175" eaLnBrk="0" hangingPunct="0">
              <a:spcBef>
                <a:spcPts val="650"/>
              </a:spcBef>
              <a:buFontTx/>
              <a:buChar char="•"/>
            </a:pPr>
            <a:r>
              <a:rPr lang="en-US" sz="2400" dirty="0" smtClean="0">
                <a:latin typeface="Calibri" pitchFamily="34" charset="0"/>
                <a:cs typeface="Calibri" pitchFamily="34" charset="0"/>
              </a:rPr>
              <a:t>Assessment of Capacity for the </a:t>
            </a:r>
            <a:r>
              <a:rPr lang="en-US" sz="2400" dirty="0" err="1" smtClean="0">
                <a:latin typeface="Calibri" pitchFamily="34" charset="0"/>
                <a:cs typeface="Calibri" pitchFamily="34" charset="0"/>
              </a:rPr>
              <a:t>GoC</a:t>
            </a:r>
            <a:r>
              <a:rPr lang="en-US" sz="2400" dirty="0" smtClean="0">
                <a:latin typeface="Calibri" pitchFamily="34" charset="0"/>
                <a:cs typeface="Calibri" pitchFamily="34" charset="0"/>
              </a:rPr>
              <a:t> – 12 to 15 minutes of SAR on-time per orbit</a:t>
            </a:r>
          </a:p>
          <a:p>
            <a:pPr marL="384175" lvl="0" indent="-384175" eaLnBrk="0" hangingPunct="0">
              <a:spcBef>
                <a:spcPts val="650"/>
              </a:spcBef>
              <a:buFontTx/>
              <a:buChar char="•"/>
            </a:pPr>
            <a:r>
              <a:rPr lang="en-US" sz="2400" dirty="0" smtClean="0">
                <a:latin typeface="Calibri" pitchFamily="34" charset="0"/>
                <a:cs typeface="Calibri" pitchFamily="34" charset="0"/>
              </a:rPr>
              <a:t>Equally spaced on orbital plan – 30 minutes apart.  4-day coherent change detection </a:t>
            </a:r>
            <a:endParaRPr kumimoji="0" lang="en-CA" sz="2400" b="0" i="0" u="none" strike="noStrike" kern="0" cap="none" spc="0" normalizeH="0" baseline="0" noProof="0" dirty="0" smtClean="0">
              <a:ln>
                <a:noFill/>
              </a:ln>
              <a:solidFill>
                <a:schemeClr val="tx1"/>
              </a:solidFill>
              <a:effectLst/>
              <a:uLnTx/>
              <a:uFillTx/>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0" y="273224"/>
            <a:ext cx="10058400" cy="461963"/>
          </a:xfrm>
          <a:prstGeom prst="rect">
            <a:avLst/>
          </a:prstGeom>
          <a:noFill/>
          <a:ln w="9525">
            <a:noFill/>
            <a:miter lim="800000"/>
            <a:headEnd/>
            <a:tailEnd/>
          </a:ln>
        </p:spPr>
        <p:txBody>
          <a:bodyPr wrap="square">
            <a:spAutoFit/>
          </a:bodyPr>
          <a:lstStyle/>
          <a:p>
            <a:pPr algn="ctr">
              <a:spcBef>
                <a:spcPct val="50000"/>
              </a:spcBef>
              <a:defRPr/>
            </a:pPr>
            <a:r>
              <a:rPr lang="en-US" sz="2400" b="1" dirty="0">
                <a:latin typeface="+mj-lt"/>
                <a:cs typeface="Arial" charset="0"/>
              </a:rPr>
              <a:t>Schedule</a:t>
            </a:r>
          </a:p>
        </p:txBody>
      </p:sp>
      <p:sp>
        <p:nvSpPr>
          <p:cNvPr id="103427" name="Slide Number Placeholder 8"/>
          <p:cNvSpPr>
            <a:spLocks noGrp="1"/>
          </p:cNvSpPr>
          <p:nvPr>
            <p:ph type="sldNum" sz="quarter" idx="12"/>
          </p:nvPr>
        </p:nvSpPr>
        <p:spPr>
          <a:xfrm>
            <a:off x="9269413" y="6897688"/>
            <a:ext cx="728662" cy="377825"/>
          </a:xfrm>
          <a:noFill/>
        </p:spPr>
        <p:txBody>
          <a:bodyPr/>
          <a:lstStyle/>
          <a:p>
            <a:fld id="{F630854E-DABB-4671-B66F-D2749D05402E}"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pic>
        <p:nvPicPr>
          <p:cNvPr id="13" name="Picture 3"/>
          <p:cNvPicPr>
            <a:picLocks noChangeAspect="1" noChangeArrowheads="1"/>
          </p:cNvPicPr>
          <p:nvPr/>
        </p:nvPicPr>
        <p:blipFill>
          <a:blip r:embed="rId3" cstate="print"/>
          <a:srcRect/>
          <a:stretch>
            <a:fillRect/>
          </a:stretch>
        </p:blipFill>
        <p:spPr bwMode="auto">
          <a:xfrm>
            <a:off x="1644824" y="1281336"/>
            <a:ext cx="7391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72A3FF-4A7E-4AB8-A89F-ABA4D2DC6F11}" type="slidenum">
              <a:rPr lang="en-CA" smtClean="0"/>
              <a:pPr>
                <a:defRPr/>
              </a:pPr>
              <a:t>6</a:t>
            </a:fld>
            <a:endParaRPr lang="en-CA"/>
          </a:p>
        </p:txBody>
      </p:sp>
      <p:pic>
        <p:nvPicPr>
          <p:cNvPr id="3" name="Picture 2"/>
          <p:cNvPicPr>
            <a:picLocks noChangeAspect="1" noChangeArrowheads="1"/>
          </p:cNvPicPr>
          <p:nvPr/>
        </p:nvPicPr>
        <p:blipFill>
          <a:blip r:embed="rId2" cstate="print"/>
          <a:srcRect/>
          <a:stretch>
            <a:fillRect/>
          </a:stretch>
        </p:blipFill>
        <p:spPr bwMode="auto">
          <a:xfrm>
            <a:off x="1428800" y="1425352"/>
            <a:ext cx="7272808" cy="5141922"/>
          </a:xfrm>
          <a:prstGeom prst="rect">
            <a:avLst/>
          </a:prstGeom>
          <a:noFill/>
          <a:ln w="9525">
            <a:solidFill>
              <a:schemeClr val="tx1"/>
            </a:solidFill>
            <a:miter lim="800000"/>
            <a:headEnd/>
            <a:tailEnd/>
          </a:ln>
        </p:spPr>
      </p:pic>
      <p:sp>
        <p:nvSpPr>
          <p:cNvPr id="4" name="Rectangle 2"/>
          <p:cNvSpPr txBox="1">
            <a:spLocks noChangeArrowheads="1"/>
          </p:cNvSpPr>
          <p:nvPr/>
        </p:nvSpPr>
        <p:spPr bwMode="auto">
          <a:xfrm>
            <a:off x="0" y="129208"/>
            <a:ext cx="10058400" cy="877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2400" b="1" i="0" u="none" strike="noStrike" kern="0" cap="none" spc="0" normalizeH="0" baseline="0" noProof="0" dirty="0" smtClean="0">
                <a:ln>
                  <a:noFill/>
                </a:ln>
                <a:solidFill>
                  <a:schemeClr val="tx1"/>
                </a:solidFill>
                <a:effectLst/>
                <a:uLnTx/>
                <a:uFillTx/>
                <a:latin typeface="+mj-lt"/>
                <a:ea typeface="+mj-ea"/>
                <a:cs typeface="+mj-cs"/>
              </a:rPr>
              <a:t>RCM Imaging Modes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body" idx="1"/>
          </p:nvPr>
        </p:nvSpPr>
        <p:spPr>
          <a:xfrm>
            <a:off x="348680" y="1785392"/>
            <a:ext cx="9267825" cy="4392613"/>
          </a:xfrm>
        </p:spPr>
        <p:txBody>
          <a:bodyPr/>
          <a:lstStyle/>
          <a:p>
            <a:pPr marL="231775" indent="-231775">
              <a:lnSpc>
                <a:spcPct val="90000"/>
              </a:lnSpc>
              <a:buFontTx/>
              <a:buNone/>
              <a:defRPr/>
            </a:pPr>
            <a:r>
              <a:rPr lang="en-US" sz="2000" b="1" u="sng" dirty="0" smtClean="0">
                <a:cs typeface="Arial" charset="0"/>
              </a:rPr>
              <a:t>Raw Products</a:t>
            </a:r>
          </a:p>
          <a:p>
            <a:pPr marL="341313" lvl="1" indent="-231775">
              <a:lnSpc>
                <a:spcPct val="90000"/>
              </a:lnSpc>
              <a:buFont typeface="Arial" pitchFamily="34" charset="0"/>
              <a:buChar char="•"/>
              <a:defRPr/>
            </a:pPr>
            <a:r>
              <a:rPr lang="en-US" dirty="0" smtClean="0">
                <a:cs typeface="Arial" charset="0"/>
              </a:rPr>
              <a:t>Raw Radar data in FRED format</a:t>
            </a:r>
          </a:p>
          <a:p>
            <a:pPr marL="287338" indent="-287338">
              <a:lnSpc>
                <a:spcPct val="90000"/>
              </a:lnSpc>
              <a:defRPr/>
            </a:pPr>
            <a:endParaRPr lang="en-CA" sz="2000" dirty="0" smtClean="0">
              <a:cs typeface="Arial" charset="0"/>
            </a:endParaRPr>
          </a:p>
          <a:p>
            <a:pPr marL="287338" indent="-287338">
              <a:lnSpc>
                <a:spcPct val="90000"/>
              </a:lnSpc>
              <a:defRPr/>
            </a:pPr>
            <a:endParaRPr lang="en-US" sz="2000" dirty="0" smtClean="0">
              <a:cs typeface="Arial" charset="0"/>
            </a:endParaRPr>
          </a:p>
          <a:p>
            <a:pPr marL="287338" indent="-287338">
              <a:lnSpc>
                <a:spcPct val="90000"/>
              </a:lnSpc>
              <a:buFontTx/>
              <a:buNone/>
              <a:defRPr/>
            </a:pPr>
            <a:r>
              <a:rPr lang="en-US" sz="2000" b="1" u="sng" dirty="0" smtClean="0">
                <a:cs typeface="Arial" charset="0"/>
              </a:rPr>
              <a:t>Image Products</a:t>
            </a:r>
          </a:p>
          <a:p>
            <a:pPr marL="341313" lvl="1" indent="-231775">
              <a:lnSpc>
                <a:spcPct val="90000"/>
              </a:lnSpc>
              <a:buFont typeface="Arial" pitchFamily="34" charset="0"/>
              <a:buChar char="•"/>
              <a:defRPr/>
            </a:pPr>
            <a:r>
              <a:rPr lang="en-US" dirty="0" smtClean="0">
                <a:cs typeface="Arial" charset="0"/>
              </a:rPr>
              <a:t>Variety of processing levels </a:t>
            </a:r>
          </a:p>
          <a:p>
            <a:pPr marL="736600" lvl="2" indent="-273050">
              <a:lnSpc>
                <a:spcPct val="90000"/>
              </a:lnSpc>
              <a:buFont typeface="Wingdings" pitchFamily="2" charset="2"/>
              <a:buChar char="ü"/>
              <a:defRPr/>
            </a:pPr>
            <a:r>
              <a:rPr lang="en-US" sz="2000" dirty="0" smtClean="0">
                <a:cs typeface="Arial" charset="0"/>
              </a:rPr>
              <a:t>single-look complex products (SLC)</a:t>
            </a:r>
          </a:p>
          <a:p>
            <a:pPr marL="736600" lvl="2" indent="-273050">
              <a:lnSpc>
                <a:spcPct val="90000"/>
              </a:lnSpc>
              <a:buFont typeface="Wingdings" pitchFamily="2" charset="2"/>
              <a:buChar char="ü"/>
              <a:defRPr/>
            </a:pPr>
            <a:r>
              <a:rPr lang="en-US" sz="2000" dirty="0" smtClean="0">
                <a:cs typeface="Arial" charset="0"/>
              </a:rPr>
              <a:t>multi-looked power-detected geo-referenced products (GRD, GRC)</a:t>
            </a:r>
          </a:p>
          <a:p>
            <a:pPr marL="736600" lvl="2" indent="-273050">
              <a:lnSpc>
                <a:spcPct val="90000"/>
              </a:lnSpc>
              <a:buFont typeface="Wingdings" pitchFamily="2" charset="2"/>
              <a:buChar char="ü"/>
              <a:defRPr/>
            </a:pPr>
            <a:r>
              <a:rPr lang="en-US" sz="2000" dirty="0" smtClean="0">
                <a:cs typeface="Arial" charset="0"/>
              </a:rPr>
              <a:t>geo-coded products (GCD, GCC)</a:t>
            </a:r>
          </a:p>
          <a:p>
            <a:pPr lvl="2">
              <a:lnSpc>
                <a:spcPct val="90000"/>
              </a:lnSpc>
              <a:defRPr/>
            </a:pPr>
            <a:endParaRPr lang="en-US" sz="2000" dirty="0" smtClean="0">
              <a:cs typeface="Arial" charset="0"/>
            </a:endParaRPr>
          </a:p>
          <a:p>
            <a:pPr marL="341313" lvl="1" indent="-231775">
              <a:lnSpc>
                <a:spcPct val="90000"/>
              </a:lnSpc>
              <a:buFont typeface="Arial" pitchFamily="34" charset="0"/>
              <a:buChar char="•"/>
              <a:defRPr/>
            </a:pPr>
            <a:r>
              <a:rPr lang="en-US" dirty="0" smtClean="0">
                <a:cs typeface="Arial" charset="0"/>
              </a:rPr>
              <a:t>Include a “Doppler Grid” with 2 km spacing</a:t>
            </a:r>
          </a:p>
          <a:p>
            <a:pPr marL="341313" lvl="1" indent="-231775">
              <a:lnSpc>
                <a:spcPct val="90000"/>
              </a:lnSpc>
              <a:buFont typeface="Arial" pitchFamily="34" charset="0"/>
              <a:buChar char="•"/>
              <a:defRPr/>
            </a:pPr>
            <a:endParaRPr lang="en-US" dirty="0" smtClean="0">
              <a:cs typeface="Arial" charset="0"/>
            </a:endParaRPr>
          </a:p>
          <a:p>
            <a:pPr marL="341313" lvl="1" indent="-231775">
              <a:lnSpc>
                <a:spcPct val="90000"/>
              </a:lnSpc>
              <a:buFont typeface="Arial" pitchFamily="34" charset="0"/>
              <a:buChar char="•"/>
              <a:defRPr/>
            </a:pPr>
            <a:r>
              <a:rPr lang="en-US" dirty="0" smtClean="0">
                <a:cs typeface="Arial" charset="0"/>
              </a:rPr>
              <a:t>Same formats as RADARSAT-2:  </a:t>
            </a:r>
            <a:r>
              <a:rPr lang="en-US" dirty="0" err="1" smtClean="0">
                <a:cs typeface="Arial" charset="0"/>
              </a:rPr>
              <a:t>GeoTIFF</a:t>
            </a:r>
            <a:r>
              <a:rPr lang="en-US" dirty="0" smtClean="0">
                <a:cs typeface="Arial" charset="0"/>
              </a:rPr>
              <a:t> images with XML meta-data + NITF 2.1 format.</a:t>
            </a:r>
          </a:p>
        </p:txBody>
      </p:sp>
      <p:sp>
        <p:nvSpPr>
          <p:cNvPr id="4" name="Slide Number Placeholder 3"/>
          <p:cNvSpPr>
            <a:spLocks noGrp="1"/>
          </p:cNvSpPr>
          <p:nvPr>
            <p:ph type="sldNum" sz="quarter" idx="12"/>
          </p:nvPr>
        </p:nvSpPr>
        <p:spPr/>
        <p:txBody>
          <a:bodyPr/>
          <a:lstStyle/>
          <a:p>
            <a:pPr>
              <a:defRPr/>
            </a:pPr>
            <a:fld id="{1B69CD01-2222-42B3-BBA0-EF1B8DFD339B}" type="slidenum">
              <a:rPr lang="en-CA" smtClean="0"/>
              <a:pPr>
                <a:defRPr/>
              </a:pPr>
              <a:t>7</a:t>
            </a:fld>
            <a:endParaRPr lang="en-CA"/>
          </a:p>
        </p:txBody>
      </p:sp>
      <p:sp>
        <p:nvSpPr>
          <p:cNvPr id="101380" name="Rectangle 4"/>
          <p:cNvSpPr>
            <a:spLocks noChangeArrowheads="1"/>
          </p:cNvSpPr>
          <p:nvPr/>
        </p:nvSpPr>
        <p:spPr bwMode="auto">
          <a:xfrm>
            <a:off x="5101208" y="1929408"/>
            <a:ext cx="4464050" cy="1076325"/>
          </a:xfrm>
          <a:prstGeom prst="rect">
            <a:avLst/>
          </a:prstGeom>
          <a:noFill/>
          <a:ln w="9525">
            <a:solidFill>
              <a:schemeClr val="tx1"/>
            </a:solidFill>
            <a:miter lim="800000"/>
            <a:headEnd/>
            <a:tailEnd/>
          </a:ln>
        </p:spPr>
        <p:txBody>
          <a:bodyPr>
            <a:spAutoFit/>
          </a:bodyPr>
          <a:lstStyle/>
          <a:p>
            <a:r>
              <a:rPr lang="en-US" sz="1600" i="1" dirty="0"/>
              <a:t>GCC = </a:t>
            </a:r>
            <a:r>
              <a:rPr lang="en-US" sz="1600" i="1" dirty="0" err="1"/>
              <a:t>GeoCoded</a:t>
            </a:r>
            <a:r>
              <a:rPr lang="en-US" sz="1600" i="1" dirty="0"/>
              <a:t> Complex</a:t>
            </a:r>
          </a:p>
          <a:p>
            <a:r>
              <a:rPr lang="en-US" sz="1600" i="1" dirty="0"/>
              <a:t>GCD = </a:t>
            </a:r>
            <a:r>
              <a:rPr lang="en-US" sz="1600" i="1" dirty="0" err="1"/>
              <a:t>GeoCoded</a:t>
            </a:r>
            <a:r>
              <a:rPr lang="en-US" sz="1600" i="1" dirty="0"/>
              <a:t> Detected</a:t>
            </a:r>
          </a:p>
          <a:p>
            <a:r>
              <a:rPr lang="en-US" sz="1600" i="1" dirty="0"/>
              <a:t>GRC = Ground range </a:t>
            </a:r>
            <a:r>
              <a:rPr lang="en-US" sz="1600" i="1" dirty="0" err="1"/>
              <a:t>georeferenced</a:t>
            </a:r>
            <a:r>
              <a:rPr lang="en-US" sz="1600" i="1" dirty="0"/>
              <a:t> Complex</a:t>
            </a:r>
          </a:p>
          <a:p>
            <a:r>
              <a:rPr lang="en-US" sz="1600" i="1" dirty="0"/>
              <a:t>GRD = Ground range </a:t>
            </a:r>
            <a:r>
              <a:rPr lang="en-US" sz="1600" i="1" dirty="0" err="1"/>
              <a:t>georeferenced</a:t>
            </a:r>
            <a:r>
              <a:rPr lang="en-US" sz="1600" i="1" dirty="0"/>
              <a:t> Detected</a:t>
            </a:r>
          </a:p>
        </p:txBody>
      </p:sp>
      <p:sp>
        <p:nvSpPr>
          <p:cNvPr id="6" name="Text Box 5"/>
          <p:cNvSpPr txBox="1">
            <a:spLocks noChangeArrowheads="1"/>
          </p:cNvSpPr>
          <p:nvPr/>
        </p:nvSpPr>
        <p:spPr bwMode="auto">
          <a:xfrm>
            <a:off x="0" y="273224"/>
            <a:ext cx="10058400" cy="461963"/>
          </a:xfrm>
          <a:prstGeom prst="rect">
            <a:avLst/>
          </a:prstGeom>
          <a:noFill/>
          <a:ln w="9525">
            <a:noFill/>
            <a:miter lim="800000"/>
            <a:headEnd/>
            <a:tailEnd/>
          </a:ln>
        </p:spPr>
        <p:txBody>
          <a:bodyPr wrap="square">
            <a:spAutoFit/>
          </a:bodyPr>
          <a:lstStyle/>
          <a:p>
            <a:pPr algn="ctr">
              <a:spcBef>
                <a:spcPct val="50000"/>
              </a:spcBef>
              <a:defRPr/>
            </a:pPr>
            <a:r>
              <a:rPr lang="en-US" sz="2400" b="1" dirty="0">
                <a:latin typeface="+mj-lt"/>
                <a:cs typeface="Arial" charset="0"/>
              </a:rPr>
              <a:t>Image Products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itle 1"/>
          <p:cNvSpPr>
            <a:spLocks noGrp="1"/>
          </p:cNvSpPr>
          <p:nvPr>
            <p:ph type="title"/>
          </p:nvPr>
        </p:nvSpPr>
        <p:spPr>
          <a:xfrm>
            <a:off x="1" y="129208"/>
            <a:ext cx="10058400" cy="792088"/>
          </a:xfrm>
        </p:spPr>
        <p:txBody>
          <a:bodyPr/>
          <a:lstStyle/>
          <a:p>
            <a:pPr algn="ctr"/>
            <a:r>
              <a:rPr lang="en-CA" sz="2400" dirty="0" smtClean="0"/>
              <a:t>Core Use Areas</a:t>
            </a:r>
          </a:p>
        </p:txBody>
      </p:sp>
      <p:sp>
        <p:nvSpPr>
          <p:cNvPr id="93188" name="Rectangle 9"/>
          <p:cNvSpPr>
            <a:spLocks noChangeArrowheads="1"/>
          </p:cNvSpPr>
          <p:nvPr/>
        </p:nvSpPr>
        <p:spPr bwMode="auto">
          <a:xfrm>
            <a:off x="355600" y="1387624"/>
            <a:ext cx="2789238" cy="685800"/>
          </a:xfrm>
          <a:prstGeom prst="rect">
            <a:avLst/>
          </a:prstGeom>
          <a:gradFill rotWithShape="1">
            <a:gsLst>
              <a:gs pos="0">
                <a:srgbClr val="6F8CA9"/>
              </a:gs>
              <a:gs pos="50000">
                <a:srgbClr val="A7D3FF"/>
              </a:gs>
              <a:gs pos="100000">
                <a:srgbClr val="6F8CA9"/>
              </a:gs>
            </a:gsLst>
            <a:lin ang="5400000" scaled="1"/>
          </a:gradFill>
          <a:ln w="9525">
            <a:solidFill>
              <a:schemeClr val="tx1"/>
            </a:solidFill>
            <a:miter lim="800000"/>
            <a:headEnd/>
            <a:tailEnd/>
          </a:ln>
        </p:spPr>
        <p:txBody>
          <a:bodyPr wrap="none" anchor="ctr"/>
          <a:lstStyle/>
          <a:p>
            <a:pPr algn="ctr"/>
            <a:r>
              <a:rPr lang="en-US" sz="2000" b="1" dirty="0"/>
              <a:t>Maritime </a:t>
            </a:r>
            <a:r>
              <a:rPr lang="en-US" b="1" dirty="0"/>
              <a:t>Surveillance</a:t>
            </a:r>
            <a:endParaRPr lang="en-CA" b="1" dirty="0"/>
          </a:p>
        </p:txBody>
      </p:sp>
      <p:sp>
        <p:nvSpPr>
          <p:cNvPr id="93189" name="Rectangle 10"/>
          <p:cNvSpPr>
            <a:spLocks noChangeArrowheads="1"/>
          </p:cNvSpPr>
          <p:nvPr/>
        </p:nvSpPr>
        <p:spPr bwMode="auto">
          <a:xfrm>
            <a:off x="6970713" y="1387624"/>
            <a:ext cx="2744787" cy="685800"/>
          </a:xfrm>
          <a:prstGeom prst="rect">
            <a:avLst/>
          </a:prstGeom>
          <a:gradFill rotWithShape="1">
            <a:gsLst>
              <a:gs pos="0">
                <a:srgbClr val="6F8CA9"/>
              </a:gs>
              <a:gs pos="50000">
                <a:srgbClr val="A7D3FF"/>
              </a:gs>
              <a:gs pos="100000">
                <a:srgbClr val="6F8CA9"/>
              </a:gs>
            </a:gsLst>
            <a:lin ang="5400000" scaled="1"/>
          </a:gradFill>
          <a:ln w="9525">
            <a:solidFill>
              <a:schemeClr val="tx1"/>
            </a:solidFill>
            <a:miter lim="800000"/>
            <a:headEnd/>
            <a:tailEnd/>
          </a:ln>
        </p:spPr>
        <p:txBody>
          <a:bodyPr wrap="none" anchor="ctr"/>
          <a:lstStyle/>
          <a:p>
            <a:pPr algn="ctr"/>
            <a:r>
              <a:rPr lang="en-US" b="1"/>
              <a:t>Disaster Management</a:t>
            </a:r>
            <a:endParaRPr lang="en-CA" b="1"/>
          </a:p>
        </p:txBody>
      </p:sp>
      <p:sp>
        <p:nvSpPr>
          <p:cNvPr id="93190" name="Rectangle 11"/>
          <p:cNvSpPr>
            <a:spLocks noChangeArrowheads="1"/>
          </p:cNvSpPr>
          <p:nvPr/>
        </p:nvSpPr>
        <p:spPr bwMode="auto">
          <a:xfrm>
            <a:off x="3452813" y="1387624"/>
            <a:ext cx="3267075" cy="685800"/>
          </a:xfrm>
          <a:prstGeom prst="rect">
            <a:avLst/>
          </a:prstGeom>
          <a:gradFill rotWithShape="1">
            <a:gsLst>
              <a:gs pos="0">
                <a:srgbClr val="6F8CA9"/>
              </a:gs>
              <a:gs pos="50000">
                <a:srgbClr val="A7D3FF"/>
              </a:gs>
              <a:gs pos="100000">
                <a:srgbClr val="6F8CA9"/>
              </a:gs>
            </a:gsLst>
            <a:lin ang="5400000" scaled="1"/>
          </a:gradFill>
          <a:ln w="9525">
            <a:solidFill>
              <a:schemeClr val="tx1"/>
            </a:solidFill>
            <a:miter lim="800000"/>
            <a:headEnd/>
            <a:tailEnd/>
          </a:ln>
        </p:spPr>
        <p:txBody>
          <a:bodyPr wrap="none" anchor="ctr"/>
          <a:lstStyle/>
          <a:p>
            <a:pPr algn="ctr"/>
            <a:r>
              <a:rPr lang="en-US" b="1" dirty="0"/>
              <a:t>Environmental Monitoring</a:t>
            </a:r>
            <a:endParaRPr lang="en-CA" b="1" dirty="0"/>
          </a:p>
        </p:txBody>
      </p:sp>
      <p:sp>
        <p:nvSpPr>
          <p:cNvPr id="8" name="Rectangle 24"/>
          <p:cNvSpPr txBox="1">
            <a:spLocks noChangeArrowheads="1"/>
          </p:cNvSpPr>
          <p:nvPr/>
        </p:nvSpPr>
        <p:spPr bwMode="auto">
          <a:xfrm>
            <a:off x="554633" y="2136006"/>
            <a:ext cx="2746375" cy="2025650"/>
          </a:xfrm>
          <a:prstGeom prst="rect">
            <a:avLst/>
          </a:prstGeom>
          <a:noFill/>
          <a:ln w="9525">
            <a:noFill/>
            <a:miter lim="800000"/>
            <a:headEnd/>
            <a:tailEnd/>
          </a:ln>
        </p:spPr>
        <p:txBody>
          <a:bodyPr/>
          <a:lstStyle/>
          <a:p>
            <a:pPr marL="180975" indent="-180975">
              <a:lnSpc>
                <a:spcPct val="80000"/>
              </a:lnSpc>
              <a:spcBef>
                <a:spcPct val="20000"/>
              </a:spcBef>
              <a:buFontTx/>
              <a:buChar char="•"/>
              <a:defRPr/>
            </a:pPr>
            <a:r>
              <a:rPr lang="en-US" kern="0" dirty="0">
                <a:latin typeface="+mn-lt"/>
                <a:cs typeface="+mn-cs"/>
              </a:rPr>
              <a:t>Ice &amp; Iceberg Monitoring</a:t>
            </a:r>
          </a:p>
          <a:p>
            <a:pPr marL="180975" indent="-180975">
              <a:lnSpc>
                <a:spcPct val="80000"/>
              </a:lnSpc>
              <a:spcBef>
                <a:spcPct val="20000"/>
              </a:spcBef>
              <a:buFontTx/>
              <a:buChar char="•"/>
              <a:defRPr/>
            </a:pPr>
            <a:r>
              <a:rPr lang="en-US" kern="0" dirty="0">
                <a:latin typeface="+mn-lt"/>
                <a:cs typeface="+mn-cs"/>
              </a:rPr>
              <a:t>Pollution Monitoring</a:t>
            </a:r>
          </a:p>
          <a:p>
            <a:pPr marL="180975" indent="-180975">
              <a:lnSpc>
                <a:spcPct val="80000"/>
              </a:lnSpc>
              <a:spcBef>
                <a:spcPct val="20000"/>
              </a:spcBef>
              <a:buFontTx/>
              <a:buChar char="•"/>
              <a:defRPr/>
            </a:pPr>
            <a:r>
              <a:rPr lang="en-US" kern="0" dirty="0">
                <a:latin typeface="+mn-lt"/>
                <a:cs typeface="+mn-cs"/>
              </a:rPr>
              <a:t>Vessel Detection</a:t>
            </a:r>
          </a:p>
          <a:p>
            <a:pPr marL="581025" lvl="1" indent="-180975">
              <a:lnSpc>
                <a:spcPct val="80000"/>
              </a:lnSpc>
              <a:spcBef>
                <a:spcPct val="20000"/>
              </a:spcBef>
              <a:buFontTx/>
              <a:buChar char="–"/>
              <a:defRPr/>
            </a:pPr>
            <a:r>
              <a:rPr lang="en-CA" kern="0" dirty="0">
                <a:latin typeface="+mn-lt"/>
                <a:cs typeface="Arial" charset="0"/>
              </a:rPr>
              <a:t>Including AIS</a:t>
            </a:r>
            <a:endParaRPr lang="en-US" kern="0" dirty="0">
              <a:latin typeface="+mn-lt"/>
              <a:cs typeface="Arial" charset="0"/>
            </a:endParaRPr>
          </a:p>
          <a:p>
            <a:pPr marL="180975" indent="-180975">
              <a:lnSpc>
                <a:spcPct val="80000"/>
              </a:lnSpc>
              <a:spcBef>
                <a:spcPct val="20000"/>
              </a:spcBef>
              <a:buFontTx/>
              <a:buChar char="•"/>
              <a:defRPr/>
            </a:pPr>
            <a:r>
              <a:rPr lang="en-US" kern="0" dirty="0">
                <a:latin typeface="+mn-lt"/>
                <a:cs typeface="+mn-cs"/>
              </a:rPr>
              <a:t>Marine Winds</a:t>
            </a:r>
            <a:endParaRPr lang="en-CA" kern="0" dirty="0">
              <a:latin typeface="+mn-lt"/>
              <a:cs typeface="+mn-cs"/>
            </a:endParaRPr>
          </a:p>
        </p:txBody>
      </p:sp>
      <p:sp>
        <p:nvSpPr>
          <p:cNvPr id="93192" name="Rectangle 26"/>
          <p:cNvSpPr>
            <a:spLocks noChangeArrowheads="1"/>
          </p:cNvSpPr>
          <p:nvPr/>
        </p:nvSpPr>
        <p:spPr bwMode="auto">
          <a:xfrm>
            <a:off x="3794993" y="2136006"/>
            <a:ext cx="2746375" cy="2025650"/>
          </a:xfrm>
          <a:prstGeom prst="rect">
            <a:avLst/>
          </a:prstGeom>
          <a:noFill/>
          <a:ln w="9525">
            <a:noFill/>
            <a:miter lim="800000"/>
            <a:headEnd/>
            <a:tailEnd/>
          </a:ln>
        </p:spPr>
        <p:txBody>
          <a:bodyPr/>
          <a:lstStyle/>
          <a:p>
            <a:pPr marL="180975" indent="-180975">
              <a:lnSpc>
                <a:spcPct val="80000"/>
              </a:lnSpc>
              <a:spcBef>
                <a:spcPct val="20000"/>
              </a:spcBef>
              <a:buFontTx/>
              <a:buChar char="•"/>
            </a:pPr>
            <a:r>
              <a:rPr lang="en-US" dirty="0"/>
              <a:t>Forestry</a:t>
            </a:r>
          </a:p>
          <a:p>
            <a:pPr marL="180975" indent="-180975">
              <a:lnSpc>
                <a:spcPct val="80000"/>
              </a:lnSpc>
              <a:spcBef>
                <a:spcPct val="20000"/>
              </a:spcBef>
              <a:buFontTx/>
              <a:buChar char="•"/>
            </a:pPr>
            <a:r>
              <a:rPr lang="en-US" dirty="0"/>
              <a:t>Protected Areas &amp; Wildlife Habitat</a:t>
            </a:r>
          </a:p>
          <a:p>
            <a:pPr marL="180975" indent="-180975">
              <a:lnSpc>
                <a:spcPct val="80000"/>
              </a:lnSpc>
              <a:spcBef>
                <a:spcPct val="20000"/>
              </a:spcBef>
              <a:buFontTx/>
              <a:buChar char="•"/>
            </a:pPr>
            <a:r>
              <a:rPr lang="en-US" dirty="0"/>
              <a:t>Agriculture</a:t>
            </a:r>
          </a:p>
          <a:p>
            <a:pPr marL="180975" indent="-180975">
              <a:lnSpc>
                <a:spcPct val="80000"/>
              </a:lnSpc>
              <a:spcBef>
                <a:spcPct val="20000"/>
              </a:spcBef>
              <a:buFontTx/>
              <a:buChar char="•"/>
            </a:pPr>
            <a:r>
              <a:rPr lang="en-US" dirty="0"/>
              <a:t>Wetlands</a:t>
            </a:r>
          </a:p>
          <a:p>
            <a:pPr marL="180975" indent="-180975">
              <a:lnSpc>
                <a:spcPct val="80000"/>
              </a:lnSpc>
              <a:spcBef>
                <a:spcPct val="20000"/>
              </a:spcBef>
              <a:buFontTx/>
              <a:buChar char="•"/>
            </a:pPr>
            <a:r>
              <a:rPr lang="en-US" dirty="0"/>
              <a:t>Coastal Change</a:t>
            </a:r>
            <a:endParaRPr lang="en-CA" dirty="0"/>
          </a:p>
        </p:txBody>
      </p:sp>
      <p:sp>
        <p:nvSpPr>
          <p:cNvPr id="93193" name="Rectangle 27"/>
          <p:cNvSpPr>
            <a:spLocks noChangeArrowheads="1"/>
          </p:cNvSpPr>
          <p:nvPr/>
        </p:nvSpPr>
        <p:spPr bwMode="auto">
          <a:xfrm>
            <a:off x="7107361" y="2136006"/>
            <a:ext cx="2746375" cy="2025650"/>
          </a:xfrm>
          <a:prstGeom prst="rect">
            <a:avLst/>
          </a:prstGeom>
          <a:noFill/>
          <a:ln w="9525">
            <a:noFill/>
            <a:miter lim="800000"/>
            <a:headEnd/>
            <a:tailEnd/>
          </a:ln>
        </p:spPr>
        <p:txBody>
          <a:bodyPr/>
          <a:lstStyle/>
          <a:p>
            <a:pPr marL="180975" indent="-180975">
              <a:lnSpc>
                <a:spcPct val="80000"/>
              </a:lnSpc>
              <a:spcBef>
                <a:spcPct val="20000"/>
              </a:spcBef>
              <a:buFontTx/>
              <a:buChar char="•"/>
            </a:pPr>
            <a:r>
              <a:rPr lang="en-US" dirty="0"/>
              <a:t>Flood Monitoring</a:t>
            </a:r>
          </a:p>
          <a:p>
            <a:pPr marL="180975" indent="-180975">
              <a:lnSpc>
                <a:spcPct val="80000"/>
              </a:lnSpc>
              <a:spcBef>
                <a:spcPct val="20000"/>
              </a:spcBef>
              <a:buFontTx/>
              <a:buChar char="•"/>
            </a:pPr>
            <a:r>
              <a:rPr lang="en-US" dirty="0"/>
              <a:t>Windstorms</a:t>
            </a:r>
          </a:p>
          <a:p>
            <a:pPr marL="180975" indent="-180975">
              <a:lnSpc>
                <a:spcPct val="80000"/>
              </a:lnSpc>
              <a:spcBef>
                <a:spcPct val="20000"/>
              </a:spcBef>
              <a:buFontTx/>
              <a:buChar char="•"/>
            </a:pPr>
            <a:r>
              <a:rPr lang="en-US" dirty="0"/>
              <a:t>Earthquakes</a:t>
            </a:r>
          </a:p>
          <a:p>
            <a:pPr marL="180975" indent="-180975">
              <a:lnSpc>
                <a:spcPct val="80000"/>
              </a:lnSpc>
              <a:spcBef>
                <a:spcPct val="20000"/>
              </a:spcBef>
              <a:buFontTx/>
              <a:buChar char="•"/>
            </a:pPr>
            <a:r>
              <a:rPr lang="en-US" dirty="0"/>
              <a:t>Landslides</a:t>
            </a:r>
          </a:p>
          <a:p>
            <a:pPr marL="180975" indent="-180975">
              <a:lnSpc>
                <a:spcPct val="80000"/>
              </a:lnSpc>
              <a:spcBef>
                <a:spcPct val="20000"/>
              </a:spcBef>
              <a:buFontTx/>
              <a:buChar char="•"/>
            </a:pPr>
            <a:r>
              <a:rPr lang="en-US" dirty="0"/>
              <a:t>Volcanic Activity</a:t>
            </a:r>
          </a:p>
          <a:p>
            <a:pPr marL="180975" indent="-180975">
              <a:lnSpc>
                <a:spcPct val="80000"/>
              </a:lnSpc>
              <a:spcBef>
                <a:spcPct val="20000"/>
              </a:spcBef>
              <a:buFontTx/>
              <a:buChar char="•"/>
            </a:pPr>
            <a:r>
              <a:rPr lang="en-US" dirty="0"/>
              <a:t>Permafrost</a:t>
            </a:r>
            <a:endParaRPr lang="en-CA" dirty="0"/>
          </a:p>
        </p:txBody>
      </p:sp>
      <p:pic>
        <p:nvPicPr>
          <p:cNvPr id="93194" name="Picture 29" descr="HW_Emily_071701_Wind"/>
          <p:cNvPicPr>
            <a:picLocks noChangeAspect="1" noChangeArrowheads="1"/>
          </p:cNvPicPr>
          <p:nvPr/>
        </p:nvPicPr>
        <p:blipFill>
          <a:blip r:embed="rId2" cstate="screen"/>
          <a:srcRect/>
          <a:stretch>
            <a:fillRect/>
          </a:stretch>
        </p:blipFill>
        <p:spPr bwMode="auto">
          <a:xfrm>
            <a:off x="8493125" y="3945062"/>
            <a:ext cx="1204913" cy="1204912"/>
          </a:xfrm>
          <a:prstGeom prst="rect">
            <a:avLst/>
          </a:prstGeom>
          <a:noFill/>
          <a:ln w="19050">
            <a:solidFill>
              <a:schemeClr val="tx1"/>
            </a:solidFill>
            <a:miter lim="800000"/>
            <a:headEnd/>
            <a:tailEnd/>
          </a:ln>
        </p:spPr>
      </p:pic>
      <p:pic>
        <p:nvPicPr>
          <p:cNvPr id="93195" name="Picture 3"/>
          <p:cNvPicPr>
            <a:picLocks noChangeAspect="1" noChangeArrowheads="1"/>
          </p:cNvPicPr>
          <p:nvPr/>
        </p:nvPicPr>
        <p:blipFill>
          <a:blip r:embed="rId3" cstate="screen"/>
          <a:srcRect/>
          <a:stretch>
            <a:fillRect/>
          </a:stretch>
        </p:blipFill>
        <p:spPr bwMode="auto">
          <a:xfrm>
            <a:off x="355600" y="3946649"/>
            <a:ext cx="1219200" cy="1270000"/>
          </a:xfrm>
          <a:prstGeom prst="rect">
            <a:avLst/>
          </a:prstGeom>
          <a:noFill/>
          <a:ln w="19050">
            <a:solidFill>
              <a:schemeClr val="tx1"/>
            </a:solidFill>
            <a:miter lim="800000"/>
            <a:headEnd/>
            <a:tailEnd/>
          </a:ln>
        </p:spPr>
      </p:pic>
      <p:pic>
        <p:nvPicPr>
          <p:cNvPr id="93196" name="Picture 2" descr="http://ccrs.nrcan.gc.ca/radar/spaceborne/radarsat1/action/canada/nfd/images/rnfd01.jpg"/>
          <p:cNvPicPr>
            <a:picLocks noChangeAspect="1" noChangeArrowheads="1"/>
          </p:cNvPicPr>
          <p:nvPr/>
        </p:nvPicPr>
        <p:blipFill>
          <a:blip r:embed="rId4" cstate="screen"/>
          <a:srcRect/>
          <a:stretch>
            <a:fillRect/>
          </a:stretch>
        </p:blipFill>
        <p:spPr bwMode="auto">
          <a:xfrm>
            <a:off x="1743075" y="4118099"/>
            <a:ext cx="1125538" cy="1125538"/>
          </a:xfrm>
          <a:prstGeom prst="rect">
            <a:avLst/>
          </a:prstGeom>
          <a:noFill/>
          <a:ln w="19050">
            <a:solidFill>
              <a:schemeClr val="tx1"/>
            </a:solidFill>
            <a:miter lim="800000"/>
            <a:headEnd/>
            <a:tailEnd/>
          </a:ln>
        </p:spPr>
      </p:pic>
      <p:pic>
        <p:nvPicPr>
          <p:cNvPr id="93197" name="Picture 4" descr="RS-1 Flood 01May97"/>
          <p:cNvPicPr>
            <a:picLocks noChangeAspect="1" noChangeArrowheads="1"/>
          </p:cNvPicPr>
          <p:nvPr/>
        </p:nvPicPr>
        <p:blipFill>
          <a:blip r:embed="rId5" cstate="screen"/>
          <a:srcRect/>
          <a:stretch>
            <a:fillRect/>
          </a:stretch>
        </p:blipFill>
        <p:spPr bwMode="auto">
          <a:xfrm>
            <a:off x="7845425" y="5242049"/>
            <a:ext cx="1079500" cy="1611313"/>
          </a:xfrm>
          <a:prstGeom prst="rect">
            <a:avLst/>
          </a:prstGeom>
          <a:noFill/>
          <a:ln w="19050">
            <a:solidFill>
              <a:schemeClr val="tx1"/>
            </a:solidFill>
            <a:miter lim="800000"/>
            <a:headEnd/>
            <a:tailEnd/>
          </a:ln>
        </p:spPr>
      </p:pic>
      <p:pic>
        <p:nvPicPr>
          <p:cNvPr id="93198" name="Picture 31"/>
          <p:cNvPicPr>
            <a:picLocks noChangeAspect="1" noChangeArrowheads="1"/>
          </p:cNvPicPr>
          <p:nvPr/>
        </p:nvPicPr>
        <p:blipFill>
          <a:blip r:embed="rId6" cstate="screen"/>
          <a:srcRect/>
          <a:stretch>
            <a:fillRect/>
          </a:stretch>
        </p:blipFill>
        <p:spPr bwMode="auto">
          <a:xfrm>
            <a:off x="3479800" y="3999037"/>
            <a:ext cx="1176338" cy="1257300"/>
          </a:xfrm>
          <a:prstGeom prst="rect">
            <a:avLst/>
          </a:prstGeom>
          <a:noFill/>
          <a:ln w="19050">
            <a:solidFill>
              <a:schemeClr val="tx1"/>
            </a:solidFill>
            <a:miter lim="800000"/>
            <a:headEnd/>
            <a:tailEnd/>
          </a:ln>
        </p:spPr>
      </p:pic>
      <p:pic>
        <p:nvPicPr>
          <p:cNvPr id="93199" name="Picture 35" descr="Tree stumps on Poverty Beach PEI"/>
          <p:cNvPicPr>
            <a:picLocks noChangeAspect="1" noChangeArrowheads="1"/>
          </p:cNvPicPr>
          <p:nvPr/>
        </p:nvPicPr>
        <p:blipFill>
          <a:blip r:embed="rId7" cstate="screen"/>
          <a:srcRect/>
          <a:stretch>
            <a:fillRect/>
          </a:stretch>
        </p:blipFill>
        <p:spPr bwMode="auto">
          <a:xfrm>
            <a:off x="4821238" y="4057774"/>
            <a:ext cx="1908175" cy="1255713"/>
          </a:xfrm>
          <a:prstGeom prst="rect">
            <a:avLst/>
          </a:prstGeom>
          <a:noFill/>
          <a:ln w="19050">
            <a:solidFill>
              <a:schemeClr val="tx1"/>
            </a:solidFill>
            <a:miter lim="800000"/>
            <a:headEnd/>
            <a:tailEnd/>
          </a:ln>
        </p:spPr>
      </p:pic>
      <p:pic>
        <p:nvPicPr>
          <p:cNvPr id="93200" name="Picture 36" descr="syntleft"/>
          <p:cNvPicPr>
            <a:picLocks noChangeAspect="1" noChangeArrowheads="1"/>
          </p:cNvPicPr>
          <p:nvPr/>
        </p:nvPicPr>
        <p:blipFill>
          <a:blip r:embed="rId8" cstate="screen"/>
          <a:srcRect/>
          <a:stretch>
            <a:fillRect/>
          </a:stretch>
        </p:blipFill>
        <p:spPr bwMode="auto">
          <a:xfrm>
            <a:off x="3840163" y="5438899"/>
            <a:ext cx="2736850" cy="1171575"/>
          </a:xfrm>
          <a:prstGeom prst="rect">
            <a:avLst/>
          </a:prstGeom>
          <a:noFill/>
          <a:ln w="19050">
            <a:solidFill>
              <a:schemeClr val="tx1"/>
            </a:solidFill>
            <a:miter lim="800000"/>
            <a:headEnd/>
            <a:tailEnd/>
          </a:ln>
        </p:spPr>
      </p:pic>
      <p:pic>
        <p:nvPicPr>
          <p:cNvPr id="93201" name="Picture 38" descr="RS-2_20080303_121115_vv_vh_Lk Ontario_cropped"/>
          <p:cNvPicPr>
            <a:picLocks noChangeAspect="1" noChangeArrowheads="1"/>
          </p:cNvPicPr>
          <p:nvPr/>
        </p:nvPicPr>
        <p:blipFill>
          <a:blip r:embed="rId9" cstate="screen"/>
          <a:srcRect/>
          <a:stretch>
            <a:fillRect/>
          </a:stretch>
        </p:blipFill>
        <p:spPr bwMode="auto">
          <a:xfrm>
            <a:off x="860425" y="5299199"/>
            <a:ext cx="1395413" cy="1382713"/>
          </a:xfrm>
          <a:prstGeom prst="rect">
            <a:avLst/>
          </a:prstGeom>
          <a:noFill/>
          <a:ln w="19050">
            <a:solidFill>
              <a:schemeClr val="tx1"/>
            </a:solidFill>
            <a:miter lim="800000"/>
            <a:headEnd/>
            <a:tailEnd/>
          </a:ln>
        </p:spPr>
      </p:pic>
      <p:pic>
        <p:nvPicPr>
          <p:cNvPr id="93202" name="Picture 39" descr="Bellevue mine">
            <a:hlinkClick r:id="rId10"/>
          </p:cNvPr>
          <p:cNvPicPr>
            <a:picLocks noChangeAspect="1" noChangeArrowheads="1"/>
          </p:cNvPicPr>
          <p:nvPr/>
        </p:nvPicPr>
        <p:blipFill>
          <a:blip r:embed="rId11" cstate="screen"/>
          <a:srcRect/>
          <a:stretch>
            <a:fillRect/>
          </a:stretch>
        </p:blipFill>
        <p:spPr bwMode="auto">
          <a:xfrm>
            <a:off x="7097713" y="3945062"/>
            <a:ext cx="1250950" cy="1152525"/>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129208"/>
            <a:ext cx="10058400" cy="849288"/>
          </a:xfrm>
        </p:spPr>
        <p:txBody>
          <a:bodyPr/>
          <a:lstStyle/>
          <a:p>
            <a:pPr algn="ctr"/>
            <a:r>
              <a:rPr lang="en-US" sz="2400" dirty="0" smtClean="0"/>
              <a:t>Standard Coverage Concept -</a:t>
            </a:r>
            <a:br>
              <a:rPr lang="en-US" sz="2400" dirty="0" smtClean="0"/>
            </a:br>
            <a:r>
              <a:rPr lang="en-US" sz="2400" dirty="0" smtClean="0"/>
              <a:t>Coherent, consistent and systematic</a:t>
            </a:r>
            <a:endParaRPr lang="en-CA" sz="2400" dirty="0" smtClean="0"/>
          </a:p>
        </p:txBody>
      </p:sp>
      <p:sp>
        <p:nvSpPr>
          <p:cNvPr id="96259" name="Rectangle 3"/>
          <p:cNvSpPr>
            <a:spLocks noGrp="1" noChangeArrowheads="1"/>
          </p:cNvSpPr>
          <p:nvPr>
            <p:ph type="body" idx="1"/>
          </p:nvPr>
        </p:nvSpPr>
        <p:spPr>
          <a:xfrm>
            <a:off x="288602" y="2649488"/>
            <a:ext cx="9565134" cy="4608512"/>
          </a:xfrm>
        </p:spPr>
        <p:txBody>
          <a:bodyPr/>
          <a:lstStyle/>
          <a:p>
            <a:pPr indent="-233363">
              <a:lnSpc>
                <a:spcPct val="90000"/>
              </a:lnSpc>
            </a:pPr>
            <a:r>
              <a:rPr lang="en-CA" sz="1800" b="1" dirty="0" smtClean="0"/>
              <a:t>Issue</a:t>
            </a:r>
          </a:p>
          <a:p>
            <a:pPr lvl="1">
              <a:lnSpc>
                <a:spcPct val="90000"/>
              </a:lnSpc>
            </a:pPr>
            <a:r>
              <a:rPr lang="en-CA" sz="1800" dirty="0" smtClean="0"/>
              <a:t>Large geographic and temporal overlaps in users and applications requirements</a:t>
            </a:r>
          </a:p>
          <a:p>
            <a:pPr lvl="1">
              <a:lnSpc>
                <a:spcPct val="90000"/>
              </a:lnSpc>
            </a:pPr>
            <a:r>
              <a:rPr lang="en-US" sz="1800" dirty="0" smtClean="0"/>
              <a:t>Various preferred imaging modes</a:t>
            </a:r>
          </a:p>
          <a:p>
            <a:pPr lvl="1">
              <a:lnSpc>
                <a:spcPct val="90000"/>
              </a:lnSpc>
            </a:pPr>
            <a:endParaRPr lang="en-CA" sz="1800" dirty="0" smtClean="0"/>
          </a:p>
          <a:p>
            <a:pPr indent="-233363">
              <a:lnSpc>
                <a:spcPct val="90000"/>
              </a:lnSpc>
            </a:pPr>
            <a:r>
              <a:rPr lang="en-US" sz="1800" b="1" dirty="0" smtClean="0"/>
              <a:t>Approach</a:t>
            </a:r>
            <a:endParaRPr lang="en-CA" sz="1800" b="1" dirty="0" smtClean="0"/>
          </a:p>
          <a:p>
            <a:pPr lvl="1">
              <a:lnSpc>
                <a:spcPct val="90000"/>
              </a:lnSpc>
            </a:pPr>
            <a:r>
              <a:rPr lang="en-CA" sz="1800" dirty="0" smtClean="0"/>
              <a:t>Analyse user imaging requirements spatially and temporally over the annual cycle to determine a "feasible" imaging plan, with agreed upon compromises in overlapping zones</a:t>
            </a:r>
          </a:p>
          <a:p>
            <a:pPr lvl="1">
              <a:lnSpc>
                <a:spcPct val="90000"/>
              </a:lnSpc>
            </a:pPr>
            <a:endParaRPr lang="en-CA" sz="1800" dirty="0" smtClean="0"/>
          </a:p>
          <a:p>
            <a:pPr indent="-233363">
              <a:lnSpc>
                <a:spcPct val="90000"/>
              </a:lnSpc>
            </a:pPr>
            <a:r>
              <a:rPr lang="en-CA" sz="1800" b="1" dirty="0" smtClean="0"/>
              <a:t>Result</a:t>
            </a:r>
            <a:r>
              <a:rPr lang="en-CA" sz="1800" dirty="0" smtClean="0"/>
              <a:t> </a:t>
            </a:r>
            <a:r>
              <a:rPr lang="en-CA" sz="1800" dirty="0" smtClean="0">
                <a:sym typeface="Wingdings" pitchFamily="2" charset="2"/>
              </a:rPr>
              <a:t> </a:t>
            </a:r>
            <a:r>
              <a:rPr lang="en-CA" sz="1800" b="1" i="1" dirty="0" smtClean="0">
                <a:solidFill>
                  <a:srgbClr val="0070C0"/>
                </a:solidFill>
                <a:sym typeface="Wingdings" pitchFamily="2" charset="2"/>
              </a:rPr>
              <a:t>Standard Coverage</a:t>
            </a:r>
            <a:endParaRPr lang="en-CA" sz="1800" b="1" i="1" dirty="0" smtClean="0">
              <a:solidFill>
                <a:srgbClr val="0070C0"/>
              </a:solidFill>
            </a:endParaRPr>
          </a:p>
          <a:p>
            <a:pPr lvl="1">
              <a:lnSpc>
                <a:spcPct val="90000"/>
              </a:lnSpc>
            </a:pPr>
            <a:r>
              <a:rPr lang="en-CA" sz="1800" b="1" dirty="0" smtClean="0"/>
              <a:t>Collections of data acquired routinely in harmonized and de-conflicted imaging modes intended to optimize and maximize the utility of the data across all User requirements</a:t>
            </a:r>
          </a:p>
        </p:txBody>
      </p:sp>
      <p:sp>
        <p:nvSpPr>
          <p:cNvPr id="4" name="Slide Number Placeholder 3"/>
          <p:cNvSpPr>
            <a:spLocks noGrp="1"/>
          </p:cNvSpPr>
          <p:nvPr>
            <p:ph type="sldNum" sz="quarter" idx="12"/>
          </p:nvPr>
        </p:nvSpPr>
        <p:spPr/>
        <p:txBody>
          <a:bodyPr/>
          <a:lstStyle/>
          <a:p>
            <a:pPr>
              <a:defRPr/>
            </a:pPr>
            <a:fld id="{4D59BD25-09A4-4D77-8BFC-486DA3A61432}" type="slidenum">
              <a:rPr lang="en-CA" smtClean="0"/>
              <a:pPr>
                <a:defRPr/>
              </a:pPr>
              <a:t>9</a:t>
            </a:fld>
            <a:endParaRPr lang="en-CA"/>
          </a:p>
        </p:txBody>
      </p:sp>
      <p:sp>
        <p:nvSpPr>
          <p:cNvPr id="33793" name="Rectangle 1"/>
          <p:cNvSpPr>
            <a:spLocks noChangeArrowheads="1"/>
          </p:cNvSpPr>
          <p:nvPr/>
        </p:nvSpPr>
        <p:spPr bwMode="auto">
          <a:xfrm>
            <a:off x="348680" y="1438126"/>
            <a:ext cx="90730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C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RCM will introduce a p</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re-defined and pre-programmed recurrent data acquisitions concept based on users specific parameters such as revisit, geographic area, time frame (all year or season-specific) and modes.</a:t>
            </a:r>
            <a:endParaRPr kumimoji="0" lang="en-CA"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533FB27AF48E4CA3696C4CB4720338" ma:contentTypeVersion="0" ma:contentTypeDescription="Create a new document." ma:contentTypeScope="" ma:versionID="29bc16c31c55731977cf90d4e487059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14F3224-0AE6-4C59-A18F-0453A0CD3386}">
  <ds:schemaRefs>
    <ds:schemaRef ds:uri="http://schemas.microsoft.com/office/2006/metadata/properties"/>
  </ds:schemaRefs>
</ds:datastoreItem>
</file>

<file path=customXml/itemProps2.xml><?xml version="1.0" encoding="utf-8"?>
<ds:datastoreItem xmlns:ds="http://schemas.openxmlformats.org/officeDocument/2006/customXml" ds:itemID="{B05282C5-DAA1-456A-9C81-A0798DBE5144}">
  <ds:schemaRefs>
    <ds:schemaRef ds:uri="http://schemas.microsoft.com/sharepoint/v3/contenttype/forms"/>
  </ds:schemaRefs>
</ds:datastoreItem>
</file>

<file path=customXml/itemProps3.xml><?xml version="1.0" encoding="utf-8"?>
<ds:datastoreItem xmlns:ds="http://schemas.openxmlformats.org/officeDocument/2006/customXml" ds:itemID="{D6C3D589-4678-40CF-811A-560C65440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SDCG4_Session2_Agency-template_v01</Template>
  <TotalTime>9151</TotalTime>
  <Words>786</Words>
  <Application>Microsoft Office PowerPoint</Application>
  <PresentationFormat>Custom</PresentationFormat>
  <Paragraphs>148</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Mission updates</vt:lpstr>
      <vt:lpstr>Internal work on Forest Monitoring Relevant to GFOI</vt:lpstr>
      <vt:lpstr>RADARSAT Continuity</vt:lpstr>
      <vt:lpstr>RADARSAT Constellation Mission (RCM)</vt:lpstr>
      <vt:lpstr>Slide 5</vt:lpstr>
      <vt:lpstr>Slide 6</vt:lpstr>
      <vt:lpstr>Slide 7</vt:lpstr>
      <vt:lpstr>Core Use Areas</vt:lpstr>
      <vt:lpstr>Standard Coverage Concept - Coherent, consistent and systematic</vt:lpstr>
      <vt:lpstr>RCM Data Policy Objectives</vt:lpstr>
    </vt:vector>
  </TitlesOfParts>
  <Company>Industry Canada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PerezM</dc:creator>
  <cp:lastModifiedBy>ycrevier</cp:lastModifiedBy>
  <cp:revision>824</cp:revision>
  <dcterms:created xsi:type="dcterms:W3CDTF">2006-01-10T18:24:46Z</dcterms:created>
  <dcterms:modified xsi:type="dcterms:W3CDTF">2015-03-05T03:25:43Z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0x01010092533FB27AF48E4CA3696C4CB4720338</vt:lpwstr>
  </property>
</Properties>
</file>