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56" r:id="rId2"/>
    <p:sldId id="257" r:id="rId3"/>
    <p:sldId id="260" r:id="rId4"/>
    <p:sldId id="272" r:id="rId5"/>
    <p:sldId id="273" r:id="rId6"/>
    <p:sldId id="274" r:id="rId7"/>
    <p:sldId id="275" r:id="rId8"/>
    <p:sldId id="276" r:id="rId9"/>
    <p:sldId id="277" r:id="rId10"/>
    <p:sldId id="262" r:id="rId11"/>
    <p:sldId id="268" r:id="rId12"/>
    <p:sldId id="263" r:id="rId13"/>
    <p:sldId id="264" r:id="rId14"/>
    <p:sldId id="265" r:id="rId15"/>
    <p:sldId id="269" r:id="rId16"/>
    <p:sldId id="266" r:id="rId17"/>
    <p:sldId id="270" r:id="rId18"/>
    <p:sldId id="267" r:id="rId19"/>
    <p:sldId id="27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8" d="100"/>
          <a:sy n="88" d="100"/>
        </p:scale>
        <p:origin x="-13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754B0B-81C4-884E-B14F-07301C7FA896}" type="datetimeFigureOut">
              <a:rPr lang="en-US" smtClean="0"/>
              <a:t>2/24/15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C535CD-27C0-1542-A83C-0E84A2E1E628}" type="slidenum">
              <a:rPr lang="en-US" smtClean="0"/>
              <a:t>‹#›</a:t>
            </a:fld>
            <a:endParaRPr lang="en-US"/>
          </a:p>
        </p:txBody>
      </p:sp>
    </p:spTree>
    <p:extLst>
      <p:ext uri="{BB962C8B-B14F-4D97-AF65-F5344CB8AC3E}">
        <p14:creationId xmlns:p14="http://schemas.microsoft.com/office/powerpoint/2010/main" val="37467099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A8AEE1-B6DF-B643-873D-F3B314E6EA40}" type="datetimeFigureOut">
              <a:rPr lang="en-US" smtClean="0"/>
              <a:t>2/24/15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92A2F6-F579-EF4A-98AC-4E8D000D1534}" type="slidenum">
              <a:rPr lang="en-US" smtClean="0"/>
              <a:t>‹#›</a:t>
            </a:fld>
            <a:endParaRPr lang="en-US"/>
          </a:p>
        </p:txBody>
      </p:sp>
    </p:spTree>
    <p:extLst>
      <p:ext uri="{BB962C8B-B14F-4D97-AF65-F5344CB8AC3E}">
        <p14:creationId xmlns:p14="http://schemas.microsoft.com/office/powerpoint/2010/main" val="90694307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219237"/>
            <a:ext cx="6400800" cy="667491"/>
          </a:xfrm>
          <a:prstGeom prst="rect">
            <a:avLst/>
          </a:prstGeom>
        </p:spPr>
        <p:txBody>
          <a:bodyPr>
            <a:normAutofit/>
          </a:bodyPr>
          <a:lstStyle>
            <a:lvl1pPr marL="0" indent="0" algn="ctr">
              <a:buNone/>
              <a:defRPr sz="28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Click to edit Master subtitle style</a:t>
            </a:r>
            <a:endParaRPr lang="en-US" dirty="0"/>
          </a:p>
        </p:txBody>
      </p:sp>
      <p:sp>
        <p:nvSpPr>
          <p:cNvPr id="9" name="Title 1"/>
          <p:cNvSpPr>
            <a:spLocks noGrp="1"/>
          </p:cNvSpPr>
          <p:nvPr>
            <p:ph type="title"/>
          </p:nvPr>
        </p:nvSpPr>
        <p:spPr>
          <a:xfrm>
            <a:off x="1177329" y="2501911"/>
            <a:ext cx="6860028" cy="698785"/>
          </a:xfrm>
          <a:prstGeom prst="rect">
            <a:avLst/>
          </a:prstGeom>
        </p:spPr>
        <p:txBody>
          <a:bodyPr>
            <a:noAutofit/>
          </a:bodyPr>
          <a:lstStyle>
            <a:lvl1pPr>
              <a:defRPr sz="4000" b="1">
                <a:solidFill>
                  <a:schemeClr val="tx1"/>
                </a:solidFill>
              </a:defRPr>
            </a:lvl1pPr>
          </a:lstStyle>
          <a:p>
            <a:r>
              <a:rPr lang="en-AU" dirty="0" smtClean="0"/>
              <a:t>Click to edit Master title style</a:t>
            </a:r>
            <a:endParaRPr lang="en-US" dirty="0"/>
          </a:p>
        </p:txBody>
      </p:sp>
      <p:pic>
        <p:nvPicPr>
          <p:cNvPr id="10" name="Picture 9" descr="geo_logo.png"/>
          <p:cNvPicPr>
            <a:picLocks noChangeAspect="1"/>
          </p:cNvPicPr>
          <p:nvPr userDrawn="1"/>
        </p:nvPicPr>
        <p:blipFill rotWithShape="1">
          <a:blip r:embed="rId2">
            <a:extLst>
              <a:ext uri="{28A0092B-C50C-407E-A947-70E740481C1C}">
                <a14:useLocalDpi xmlns:a14="http://schemas.microsoft.com/office/drawing/2010/main" val="0"/>
              </a:ext>
            </a:extLst>
          </a:blip>
          <a:srcRect r="67152"/>
          <a:stretch/>
        </p:blipFill>
        <p:spPr>
          <a:xfrm>
            <a:off x="157593" y="6322870"/>
            <a:ext cx="889949" cy="398431"/>
          </a:xfrm>
          <a:prstGeom prst="rect">
            <a:avLst/>
          </a:prstGeom>
        </p:spPr>
      </p:pic>
      <p:sp>
        <p:nvSpPr>
          <p:cNvPr id="14" name="Footer Placeholder 4"/>
          <p:cNvSpPr>
            <a:spLocks noGrp="1"/>
          </p:cNvSpPr>
          <p:nvPr>
            <p:ph type="ftr" sz="quarter" idx="11"/>
          </p:nvPr>
        </p:nvSpPr>
        <p:spPr>
          <a:xfrm>
            <a:off x="3921447" y="6226899"/>
            <a:ext cx="1307007" cy="569336"/>
          </a:xfrm>
          <a:prstGeom prst="rect">
            <a:avLst/>
          </a:prstGeom>
        </p:spPr>
        <p:txBody>
          <a:bodyPr/>
          <a:lstStyle>
            <a:lvl1pPr>
              <a:defRPr sz="1050">
                <a:solidFill>
                  <a:srgbClr val="FFFFFF"/>
                </a:solidFill>
              </a:defRPr>
            </a:lvl1pPr>
          </a:lstStyle>
          <a:p>
            <a:pPr>
              <a:defRPr/>
            </a:pPr>
            <a:r>
              <a:rPr lang="en-US" b="1" dirty="0" smtClean="0"/>
              <a:t>SDCG-7</a:t>
            </a:r>
          </a:p>
          <a:p>
            <a:pPr>
              <a:defRPr/>
            </a:pPr>
            <a:r>
              <a:rPr lang="en-US" b="1" dirty="0" smtClean="0"/>
              <a:t>Sydney</a:t>
            </a:r>
            <a:r>
              <a:rPr lang="en-US" sz="1000" b="1" dirty="0" smtClean="0"/>
              <a:t>, Australia</a:t>
            </a:r>
          </a:p>
          <a:p>
            <a:pPr>
              <a:defRPr/>
            </a:pPr>
            <a:r>
              <a:rPr lang="en-US" sz="1000" b="1" dirty="0" smtClean="0"/>
              <a:t>March 4</a:t>
            </a:r>
            <a:r>
              <a:rPr lang="en-US" sz="1000" b="1" baseline="30000" dirty="0" smtClean="0"/>
              <a:t>th</a:t>
            </a:r>
            <a:r>
              <a:rPr lang="en-US" sz="1000" b="1" dirty="0" smtClean="0"/>
              <a:t> – 6</a:t>
            </a:r>
            <a:r>
              <a:rPr lang="en-US" sz="1000" b="1" baseline="30000" dirty="0" smtClean="0"/>
              <a:t>th</a:t>
            </a:r>
            <a:r>
              <a:rPr lang="en-US" sz="1000" b="1" dirty="0" smtClean="0"/>
              <a:t> 2015</a:t>
            </a:r>
            <a:endParaRPr lang="en-US" sz="1000" dirty="0" smtClean="0"/>
          </a:p>
          <a:p>
            <a:endParaRPr lang="en-US" dirty="0"/>
          </a:p>
        </p:txBody>
      </p:sp>
    </p:spTree>
    <p:extLst>
      <p:ext uri="{BB962C8B-B14F-4D97-AF65-F5344CB8AC3E}">
        <p14:creationId xmlns:p14="http://schemas.microsoft.com/office/powerpoint/2010/main" val="3465080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2009" y="89224"/>
            <a:ext cx="6004205" cy="698785"/>
          </a:xfrm>
          <a:prstGeom prst="rect">
            <a:avLst/>
          </a:prstGeom>
        </p:spPr>
        <p:txBody>
          <a:bodyPr>
            <a:noAutofit/>
          </a:bodyPr>
          <a:lstStyle>
            <a:lvl1pPr algn="l">
              <a:defRPr sz="3600" b="1">
                <a:solidFill>
                  <a:schemeClr val="bg1"/>
                </a:solidFill>
              </a:defRPr>
            </a:lvl1pPr>
          </a:lstStyle>
          <a:p>
            <a:r>
              <a:rPr lang="en-AU" dirty="0" smtClean="0"/>
              <a:t>Click to edit Master title style</a:t>
            </a:r>
            <a:endParaRPr lang="en-US" dirty="0"/>
          </a:p>
        </p:txBody>
      </p:sp>
      <p:sp>
        <p:nvSpPr>
          <p:cNvPr id="3" name="Content Placeholder 2"/>
          <p:cNvSpPr>
            <a:spLocks noGrp="1"/>
          </p:cNvSpPr>
          <p:nvPr>
            <p:ph idx="1"/>
          </p:nvPr>
        </p:nvSpPr>
        <p:spPr>
          <a:xfrm>
            <a:off x="142009" y="1349891"/>
            <a:ext cx="8229600" cy="4525963"/>
          </a:xfrm>
          <a:prstGeom prst="rect">
            <a:avLst/>
          </a:prstGeom>
        </p:spPr>
        <p:txBody>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5" name="Footer Placeholder 4"/>
          <p:cNvSpPr>
            <a:spLocks noGrp="1"/>
          </p:cNvSpPr>
          <p:nvPr>
            <p:ph type="ftr" sz="quarter" idx="11"/>
          </p:nvPr>
        </p:nvSpPr>
        <p:spPr>
          <a:xfrm>
            <a:off x="3921447" y="6226899"/>
            <a:ext cx="1307007" cy="569336"/>
          </a:xfrm>
          <a:prstGeom prst="rect">
            <a:avLst/>
          </a:prstGeom>
        </p:spPr>
        <p:txBody>
          <a:bodyPr/>
          <a:lstStyle>
            <a:lvl1pPr>
              <a:defRPr sz="1050">
                <a:solidFill>
                  <a:srgbClr val="FFFFFF"/>
                </a:solidFill>
              </a:defRPr>
            </a:lvl1pPr>
          </a:lstStyle>
          <a:p>
            <a:pPr>
              <a:defRPr/>
            </a:pPr>
            <a:r>
              <a:rPr lang="en-US" b="1" dirty="0" smtClean="0"/>
              <a:t>SDCG-7</a:t>
            </a:r>
          </a:p>
          <a:p>
            <a:pPr>
              <a:defRPr/>
            </a:pPr>
            <a:r>
              <a:rPr lang="en-US" b="1" dirty="0" smtClean="0"/>
              <a:t>Sydney</a:t>
            </a:r>
            <a:r>
              <a:rPr lang="en-US" sz="1000" b="1" dirty="0" smtClean="0"/>
              <a:t>, Australia</a:t>
            </a:r>
          </a:p>
          <a:p>
            <a:pPr>
              <a:defRPr/>
            </a:pPr>
            <a:r>
              <a:rPr lang="en-US" sz="1000" b="1" dirty="0" smtClean="0"/>
              <a:t>March 4</a:t>
            </a:r>
            <a:r>
              <a:rPr lang="en-US" sz="1000" b="1" baseline="30000" dirty="0" smtClean="0"/>
              <a:t>th</a:t>
            </a:r>
            <a:r>
              <a:rPr lang="en-US" sz="1000" b="1" dirty="0" smtClean="0"/>
              <a:t> – 6</a:t>
            </a:r>
            <a:r>
              <a:rPr lang="en-US" sz="1000" b="1" baseline="30000" dirty="0" smtClean="0"/>
              <a:t>th</a:t>
            </a:r>
            <a:r>
              <a:rPr lang="en-US" sz="1000" b="1" dirty="0" smtClean="0"/>
              <a:t> 2015</a:t>
            </a:r>
            <a:endParaRPr lang="en-US" sz="1000" dirty="0" smtClean="0"/>
          </a:p>
          <a:p>
            <a:endParaRPr lang="en-US" dirty="0"/>
          </a:p>
        </p:txBody>
      </p:sp>
      <p:sp>
        <p:nvSpPr>
          <p:cNvPr id="6" name="Slide Number Placeholder 5"/>
          <p:cNvSpPr>
            <a:spLocks noGrp="1"/>
          </p:cNvSpPr>
          <p:nvPr>
            <p:ph type="sldNum" sz="quarter" idx="12"/>
          </p:nvPr>
        </p:nvSpPr>
        <p:spPr>
          <a:xfrm>
            <a:off x="8491601" y="6322870"/>
            <a:ext cx="510387" cy="365125"/>
          </a:xfrm>
          <a:prstGeom prst="rect">
            <a:avLst/>
          </a:prstGeom>
        </p:spPr>
        <p:txBody>
          <a:bodyPr/>
          <a:lstStyle>
            <a:lvl1pPr>
              <a:defRPr sz="1200">
                <a:solidFill>
                  <a:srgbClr val="FFFFFF"/>
                </a:solidFill>
              </a:defRPr>
            </a:lvl1pPr>
          </a:lstStyle>
          <a:p>
            <a:pPr algn="ctr"/>
            <a:fld id="{82D36AB3-2316-484A-8EF9-67EFC1B9B32B}" type="slidenum">
              <a:rPr lang="en-US" smtClean="0"/>
              <a:pPr algn="ctr"/>
              <a:t>‹#›</a:t>
            </a:fld>
            <a:endParaRPr lang="en-US" dirty="0"/>
          </a:p>
        </p:txBody>
      </p:sp>
      <p:pic>
        <p:nvPicPr>
          <p:cNvPr id="7" name="Picture 6" descr="geo_logo.png"/>
          <p:cNvPicPr>
            <a:picLocks noChangeAspect="1"/>
          </p:cNvPicPr>
          <p:nvPr userDrawn="1"/>
        </p:nvPicPr>
        <p:blipFill rotWithShape="1">
          <a:blip r:embed="rId2">
            <a:extLst>
              <a:ext uri="{28A0092B-C50C-407E-A947-70E740481C1C}">
                <a14:useLocalDpi xmlns:a14="http://schemas.microsoft.com/office/drawing/2010/main" val="0"/>
              </a:ext>
            </a:extLst>
          </a:blip>
          <a:srcRect r="67152"/>
          <a:stretch/>
        </p:blipFill>
        <p:spPr>
          <a:xfrm>
            <a:off x="157593" y="6322870"/>
            <a:ext cx="889949" cy="398431"/>
          </a:xfrm>
          <a:prstGeom prst="rect">
            <a:avLst/>
          </a:prstGeom>
        </p:spPr>
      </p:pic>
    </p:spTree>
    <p:extLst>
      <p:ext uri="{BB962C8B-B14F-4D97-AF65-F5344CB8AC3E}">
        <p14:creationId xmlns:p14="http://schemas.microsoft.com/office/powerpoint/2010/main" val="3663929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g"/><Relationship Id="rId5" Type="http://schemas.openxmlformats.org/officeDocument/2006/relationships/image" Target="../media/image2.png"/><Relationship Id="rId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pic>
        <p:nvPicPr>
          <p:cNvPr id="11" name="Picture 10" descr="geo_logo.png"/>
          <p:cNvPicPr>
            <a:picLocks noChangeAspect="1"/>
          </p:cNvPicPr>
          <p:nvPr userDrawn="1"/>
        </p:nvPicPr>
        <p:blipFill rotWithShape="1">
          <a:blip r:embed="rId5">
            <a:extLst>
              <a:ext uri="{28A0092B-C50C-407E-A947-70E740481C1C}">
                <a14:useLocalDpi xmlns:a14="http://schemas.microsoft.com/office/drawing/2010/main" val="0"/>
              </a:ext>
            </a:extLst>
          </a:blip>
          <a:srcRect r="67152"/>
          <a:stretch/>
        </p:blipFill>
        <p:spPr>
          <a:xfrm>
            <a:off x="157593" y="6322870"/>
            <a:ext cx="889949" cy="398431"/>
          </a:xfrm>
          <a:prstGeom prst="rect">
            <a:avLst/>
          </a:prstGeom>
        </p:spPr>
      </p:pic>
      <p:pic>
        <p:nvPicPr>
          <p:cNvPr id="12" name="Picture 11" descr="ceos_logo.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251487" y="6267408"/>
            <a:ext cx="1263253" cy="500248"/>
          </a:xfrm>
          <a:prstGeom prst="rect">
            <a:avLst/>
          </a:prstGeom>
        </p:spPr>
      </p:pic>
      <p:sp>
        <p:nvSpPr>
          <p:cNvPr id="13" name="Footer Placeholder 4"/>
          <p:cNvSpPr>
            <a:spLocks noGrp="1"/>
          </p:cNvSpPr>
          <p:nvPr>
            <p:ph type="ftr" sz="quarter" idx="3"/>
          </p:nvPr>
        </p:nvSpPr>
        <p:spPr>
          <a:xfrm>
            <a:off x="3921447" y="6226899"/>
            <a:ext cx="1307007" cy="569336"/>
          </a:xfrm>
          <a:prstGeom prst="rect">
            <a:avLst/>
          </a:prstGeom>
        </p:spPr>
        <p:txBody>
          <a:bodyPr/>
          <a:lstStyle>
            <a:lvl1pPr algn="ctr">
              <a:defRPr sz="1050">
                <a:solidFill>
                  <a:srgbClr val="FFFFFF"/>
                </a:solidFill>
              </a:defRPr>
            </a:lvl1pPr>
          </a:lstStyle>
          <a:p>
            <a:pPr>
              <a:defRPr/>
            </a:pPr>
            <a:r>
              <a:rPr lang="en-US" b="1" dirty="0" smtClean="0"/>
              <a:t>SDCG-7</a:t>
            </a:r>
          </a:p>
          <a:p>
            <a:pPr>
              <a:defRPr/>
            </a:pPr>
            <a:r>
              <a:rPr lang="en-US" b="1" dirty="0" smtClean="0"/>
              <a:t>Sydney</a:t>
            </a:r>
            <a:r>
              <a:rPr lang="en-US" sz="1000" b="1" dirty="0" smtClean="0"/>
              <a:t>, Australia</a:t>
            </a:r>
          </a:p>
          <a:p>
            <a:pPr>
              <a:defRPr/>
            </a:pPr>
            <a:r>
              <a:rPr lang="en-US" sz="1000" b="1" dirty="0" smtClean="0"/>
              <a:t>March 4</a:t>
            </a:r>
            <a:r>
              <a:rPr lang="en-US" sz="1000" b="1" baseline="30000" dirty="0" smtClean="0"/>
              <a:t>th</a:t>
            </a:r>
            <a:r>
              <a:rPr lang="en-US" sz="1000" b="1" dirty="0" smtClean="0"/>
              <a:t> – 6</a:t>
            </a:r>
            <a:r>
              <a:rPr lang="en-US" sz="1000" b="1" baseline="30000" dirty="0" smtClean="0"/>
              <a:t>th</a:t>
            </a:r>
            <a:r>
              <a:rPr lang="en-US" sz="1000" b="1" dirty="0" smtClean="0"/>
              <a:t> 2015</a:t>
            </a:r>
            <a:endParaRPr lang="en-US" sz="1000" dirty="0" smtClean="0"/>
          </a:p>
          <a:p>
            <a:endParaRPr lang="en-US" dirty="0"/>
          </a:p>
        </p:txBody>
      </p:sp>
      <p:sp>
        <p:nvSpPr>
          <p:cNvPr id="14" name="Slide Number Placeholder 5"/>
          <p:cNvSpPr>
            <a:spLocks noGrp="1"/>
          </p:cNvSpPr>
          <p:nvPr>
            <p:ph type="sldNum" sz="quarter" idx="4"/>
          </p:nvPr>
        </p:nvSpPr>
        <p:spPr>
          <a:xfrm>
            <a:off x="8491601" y="6322870"/>
            <a:ext cx="510387" cy="365125"/>
          </a:xfrm>
          <a:prstGeom prst="rect">
            <a:avLst/>
          </a:prstGeom>
        </p:spPr>
        <p:txBody>
          <a:bodyPr/>
          <a:lstStyle>
            <a:lvl1pPr>
              <a:defRPr sz="1200">
                <a:solidFill>
                  <a:srgbClr val="FFFFFF"/>
                </a:solidFill>
              </a:defRPr>
            </a:lvl1pPr>
          </a:lstStyle>
          <a:p>
            <a:pPr algn="ctr"/>
            <a:fld id="{82D36AB3-2316-484A-8EF9-67EFC1B9B32B}" type="slidenum">
              <a:rPr lang="en-US" smtClean="0"/>
              <a:pPr algn="ctr"/>
              <a:t>‹#›</a:t>
            </a:fld>
            <a:endParaRPr lang="en-US" dirty="0"/>
          </a:p>
        </p:txBody>
      </p:sp>
    </p:spTree>
    <p:extLst>
      <p:ext uri="{BB962C8B-B14F-4D97-AF65-F5344CB8AC3E}">
        <p14:creationId xmlns:p14="http://schemas.microsoft.com/office/powerpoint/2010/main" val="67101002"/>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Autofit/>
          </a:bodyPr>
          <a:lstStyle/>
          <a:p>
            <a:r>
              <a:rPr lang="en-US" sz="2400"/>
              <a:t>SDCG-7 Session-8</a:t>
            </a:r>
          </a:p>
          <a:p>
            <a:r>
              <a:rPr lang="en-US" sz="2400"/>
              <a:t>Thursday, March 5, 2015</a:t>
            </a:r>
          </a:p>
        </p:txBody>
      </p:sp>
      <p:sp>
        <p:nvSpPr>
          <p:cNvPr id="3" name="Title 2"/>
          <p:cNvSpPr>
            <a:spLocks noGrp="1"/>
          </p:cNvSpPr>
          <p:nvPr>
            <p:ph type="title"/>
          </p:nvPr>
        </p:nvSpPr>
        <p:spPr/>
        <p:txBody>
          <a:bodyPr/>
          <a:lstStyle/>
          <a:p>
            <a:r>
              <a:rPr lang="en-US" sz="4400"/>
              <a:t>GFOI Space Data Services</a:t>
            </a:r>
          </a:p>
        </p:txBody>
      </p:sp>
      <p:sp>
        <p:nvSpPr>
          <p:cNvPr id="4" name="Footer Placeholder 3"/>
          <p:cNvSpPr>
            <a:spLocks noGrp="1"/>
          </p:cNvSpPr>
          <p:nvPr>
            <p:ph type="ftr" sz="quarter" idx="11"/>
          </p:nvPr>
        </p:nvSpPr>
        <p:spPr/>
        <p:txBody>
          <a:bodyPr/>
          <a:lstStyle/>
          <a:p>
            <a:pPr>
              <a:defRPr/>
            </a:pPr>
            <a:r>
              <a:rPr lang="en-US" b="1" smtClean="0"/>
              <a:t>SDCG-7</a:t>
            </a:r>
          </a:p>
          <a:p>
            <a:pPr>
              <a:defRPr/>
            </a:pPr>
            <a:r>
              <a:rPr lang="en-US" b="1" smtClean="0"/>
              <a:t>Sydney</a:t>
            </a:r>
            <a:r>
              <a:rPr lang="en-US" sz="1000" b="1" smtClean="0"/>
              <a:t>, Australia</a:t>
            </a:r>
          </a:p>
          <a:p>
            <a:pPr>
              <a:defRPr/>
            </a:pPr>
            <a:r>
              <a:rPr lang="en-US" sz="1000" b="1" smtClean="0"/>
              <a:t>March 4</a:t>
            </a:r>
            <a:r>
              <a:rPr lang="en-US" sz="1000" b="1" baseline="30000" smtClean="0"/>
              <a:t>th</a:t>
            </a:r>
            <a:r>
              <a:rPr lang="en-US" sz="1000" b="1" smtClean="0"/>
              <a:t> – 6</a:t>
            </a:r>
            <a:r>
              <a:rPr lang="en-US" sz="1000" b="1" baseline="30000" smtClean="0"/>
              <a:t>th</a:t>
            </a:r>
            <a:r>
              <a:rPr lang="en-US" sz="1000" b="1" smtClean="0"/>
              <a:t> 2015</a:t>
            </a:r>
            <a:endParaRPr lang="en-US" sz="1000" smtClean="0"/>
          </a:p>
          <a:p>
            <a:endParaRPr lang="en-US" dirty="0"/>
          </a:p>
        </p:txBody>
      </p:sp>
    </p:spTree>
    <p:extLst>
      <p:ext uri="{BB962C8B-B14F-4D97-AF65-F5344CB8AC3E}">
        <p14:creationId xmlns:p14="http://schemas.microsoft.com/office/powerpoint/2010/main" val="3195530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009" y="89224"/>
            <a:ext cx="7064733" cy="698785"/>
          </a:xfrm>
        </p:spPr>
        <p:txBody>
          <a:bodyPr/>
          <a:lstStyle/>
          <a:p>
            <a:r>
              <a:rPr lang="en-US" sz="3200"/>
              <a:t>#10: Space Data for MGD</a:t>
            </a:r>
          </a:p>
        </p:txBody>
      </p:sp>
      <p:sp>
        <p:nvSpPr>
          <p:cNvPr id="3" name="Content Placeholder 2"/>
          <p:cNvSpPr>
            <a:spLocks noGrp="1"/>
          </p:cNvSpPr>
          <p:nvPr>
            <p:ph idx="1"/>
          </p:nvPr>
        </p:nvSpPr>
        <p:spPr>
          <a:xfrm>
            <a:off x="253303" y="2643332"/>
            <a:ext cx="8748685" cy="3016399"/>
          </a:xfrm>
        </p:spPr>
        <p:txBody>
          <a:bodyPr/>
          <a:lstStyle/>
          <a:p>
            <a:pPr lvl="0"/>
            <a:r>
              <a:rPr lang="en-US" sz="2000"/>
              <a:t>The main objective of this topic will be for SDCG to follow-up from Wednesday’s joint GFOI Plenary Session on the MGD, and confirm SDCG’s understanding and next steps.</a:t>
            </a:r>
          </a:p>
          <a:p>
            <a:pPr lvl="0"/>
            <a:r>
              <a:rPr lang="en-US" sz="2000"/>
              <a:t>The MGD portal was demonstrated during Wednesday’s Session 1. The scope of the portal will be broader than the MGD documentation, spanning the components, and with the objective of providing an entry point for data access (e.g. links to Landsat and Sentinel data portals, links to the SDMS). A key objective of the MGD portal is to direct people to the required information in the context to understand how to use it.</a:t>
            </a:r>
          </a:p>
        </p:txBody>
      </p:sp>
      <p:sp>
        <p:nvSpPr>
          <p:cNvPr id="4" name="Footer Placeholder 3"/>
          <p:cNvSpPr>
            <a:spLocks noGrp="1"/>
          </p:cNvSpPr>
          <p:nvPr>
            <p:ph type="ftr" sz="quarter" idx="11"/>
          </p:nvPr>
        </p:nvSpPr>
        <p:spPr/>
        <p:txBody>
          <a:bodyPr/>
          <a:lstStyle/>
          <a:p>
            <a:pPr>
              <a:defRPr/>
            </a:pPr>
            <a:r>
              <a:rPr lang="en-US" b="1" smtClean="0"/>
              <a:t>SDCG-7</a:t>
            </a:r>
          </a:p>
          <a:p>
            <a:pPr>
              <a:defRPr/>
            </a:pPr>
            <a:r>
              <a:rPr lang="en-US" b="1" smtClean="0"/>
              <a:t>Sydney</a:t>
            </a:r>
            <a:r>
              <a:rPr lang="en-US" sz="1000" b="1" smtClean="0"/>
              <a:t>, Australia</a:t>
            </a:r>
          </a:p>
          <a:p>
            <a:pPr>
              <a:defRPr/>
            </a:pPr>
            <a:r>
              <a:rPr lang="en-US" sz="1000" b="1" smtClean="0"/>
              <a:t>March 4</a:t>
            </a:r>
            <a:r>
              <a:rPr lang="en-US" sz="1000" b="1" baseline="30000" smtClean="0"/>
              <a:t>th</a:t>
            </a:r>
            <a:r>
              <a:rPr lang="en-US" sz="1000" b="1" smtClean="0"/>
              <a:t> – 6</a:t>
            </a:r>
            <a:r>
              <a:rPr lang="en-US" sz="1000" b="1" baseline="30000" smtClean="0"/>
              <a:t>th</a:t>
            </a:r>
            <a:r>
              <a:rPr lang="en-US" sz="1000" b="1" smtClean="0"/>
              <a:t> 2015</a:t>
            </a:r>
            <a:endParaRPr lang="en-US" sz="1000" smtClean="0"/>
          </a:p>
          <a:p>
            <a:endParaRPr lang="en-US" dirty="0"/>
          </a:p>
        </p:txBody>
      </p:sp>
      <p:sp>
        <p:nvSpPr>
          <p:cNvPr id="5" name="Slide Number Placeholder 4"/>
          <p:cNvSpPr>
            <a:spLocks noGrp="1"/>
          </p:cNvSpPr>
          <p:nvPr>
            <p:ph type="sldNum" sz="quarter" idx="12"/>
          </p:nvPr>
        </p:nvSpPr>
        <p:spPr/>
        <p:txBody>
          <a:bodyPr/>
          <a:lstStyle/>
          <a:p>
            <a:pPr algn="ctr"/>
            <a:fld id="{82D36AB3-2316-484A-8EF9-67EFC1B9B32B}" type="slidenum">
              <a:rPr lang="en-US" smtClean="0"/>
              <a:pPr algn="ctr"/>
              <a:t>10</a:t>
            </a:fld>
            <a:endParaRPr lang="en-US" dirty="0"/>
          </a:p>
        </p:txBody>
      </p:sp>
      <p:pic>
        <p:nvPicPr>
          <p:cNvPr id="6" name="Picture 5"/>
          <p:cNvPicPr>
            <a:picLocks noChangeAspect="1"/>
          </p:cNvPicPr>
          <p:nvPr/>
        </p:nvPicPr>
        <p:blipFill>
          <a:blip r:embed="rId2"/>
          <a:stretch>
            <a:fillRect/>
          </a:stretch>
        </p:blipFill>
        <p:spPr>
          <a:xfrm>
            <a:off x="0" y="788009"/>
            <a:ext cx="9144000" cy="1683278"/>
          </a:xfrm>
          <a:prstGeom prst="rect">
            <a:avLst/>
          </a:prstGeom>
        </p:spPr>
      </p:pic>
    </p:spTree>
    <p:extLst>
      <p:ext uri="{BB962C8B-B14F-4D97-AF65-F5344CB8AC3E}">
        <p14:creationId xmlns:p14="http://schemas.microsoft.com/office/powerpoint/2010/main" val="3208503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009" y="89224"/>
            <a:ext cx="7064733" cy="698785"/>
          </a:xfrm>
        </p:spPr>
        <p:txBody>
          <a:bodyPr/>
          <a:lstStyle/>
          <a:p>
            <a:r>
              <a:rPr lang="en-US" sz="3200"/>
              <a:t>#10: Space Data for MGD</a:t>
            </a:r>
          </a:p>
        </p:txBody>
      </p:sp>
      <p:sp>
        <p:nvSpPr>
          <p:cNvPr id="3" name="Content Placeholder 2"/>
          <p:cNvSpPr>
            <a:spLocks noGrp="1"/>
          </p:cNvSpPr>
          <p:nvPr>
            <p:ph idx="1"/>
          </p:nvPr>
        </p:nvSpPr>
        <p:spPr>
          <a:xfrm>
            <a:off x="142008" y="1064512"/>
            <a:ext cx="8748685" cy="4800014"/>
          </a:xfrm>
        </p:spPr>
        <p:txBody>
          <a:bodyPr/>
          <a:lstStyle/>
          <a:p>
            <a:pPr lvl="0"/>
            <a:r>
              <a:rPr lang="en-US" sz="2400"/>
              <a:t>Can GFOI provide any standard products that would directly support the MGD?  </a:t>
            </a:r>
          </a:p>
          <a:p>
            <a:pPr lvl="0"/>
            <a:r>
              <a:rPr lang="en-US" sz="2400"/>
              <a:t>Might GFOI provide tools to allow countries to easily produce products, such as cloud-filtered mosaics, unsupervised classifiers, forest cover maps, NDVI, etc?</a:t>
            </a:r>
          </a:p>
          <a:p>
            <a:pPr lvl="0"/>
            <a:r>
              <a:rPr lang="en-US" sz="2400"/>
              <a:t>Are standard USGS Surface Reflectance products (pre-calculated atmospheric correction) acceptable for most countries?</a:t>
            </a:r>
          </a:p>
          <a:p>
            <a:pPr lvl="0"/>
            <a:endParaRPr lang="en-US" sz="2400"/>
          </a:p>
        </p:txBody>
      </p:sp>
      <p:sp>
        <p:nvSpPr>
          <p:cNvPr id="4" name="Footer Placeholder 3"/>
          <p:cNvSpPr>
            <a:spLocks noGrp="1"/>
          </p:cNvSpPr>
          <p:nvPr>
            <p:ph type="ftr" sz="quarter" idx="11"/>
          </p:nvPr>
        </p:nvSpPr>
        <p:spPr/>
        <p:txBody>
          <a:bodyPr/>
          <a:lstStyle/>
          <a:p>
            <a:pPr>
              <a:defRPr/>
            </a:pPr>
            <a:r>
              <a:rPr lang="en-US" b="1" smtClean="0"/>
              <a:t>SDCG-7</a:t>
            </a:r>
          </a:p>
          <a:p>
            <a:pPr>
              <a:defRPr/>
            </a:pPr>
            <a:r>
              <a:rPr lang="en-US" b="1" smtClean="0"/>
              <a:t>Sydney</a:t>
            </a:r>
            <a:r>
              <a:rPr lang="en-US" sz="1000" b="1" smtClean="0"/>
              <a:t>, Australia</a:t>
            </a:r>
          </a:p>
          <a:p>
            <a:pPr>
              <a:defRPr/>
            </a:pPr>
            <a:r>
              <a:rPr lang="en-US" sz="1000" b="1" smtClean="0"/>
              <a:t>March 4</a:t>
            </a:r>
            <a:r>
              <a:rPr lang="en-US" sz="1000" b="1" baseline="30000" smtClean="0"/>
              <a:t>th</a:t>
            </a:r>
            <a:r>
              <a:rPr lang="en-US" sz="1000" b="1" smtClean="0"/>
              <a:t> – 6</a:t>
            </a:r>
            <a:r>
              <a:rPr lang="en-US" sz="1000" b="1" baseline="30000" smtClean="0"/>
              <a:t>th</a:t>
            </a:r>
            <a:r>
              <a:rPr lang="en-US" sz="1000" b="1" smtClean="0"/>
              <a:t> 2015</a:t>
            </a:r>
            <a:endParaRPr lang="en-US" sz="1000" smtClean="0"/>
          </a:p>
          <a:p>
            <a:endParaRPr lang="en-US" dirty="0"/>
          </a:p>
        </p:txBody>
      </p:sp>
      <p:sp>
        <p:nvSpPr>
          <p:cNvPr id="5" name="Slide Number Placeholder 4"/>
          <p:cNvSpPr>
            <a:spLocks noGrp="1"/>
          </p:cNvSpPr>
          <p:nvPr>
            <p:ph type="sldNum" sz="quarter" idx="12"/>
          </p:nvPr>
        </p:nvSpPr>
        <p:spPr/>
        <p:txBody>
          <a:bodyPr/>
          <a:lstStyle/>
          <a:p>
            <a:pPr algn="ctr"/>
            <a:fld id="{82D36AB3-2316-484A-8EF9-67EFC1B9B32B}" type="slidenum">
              <a:rPr lang="en-US" smtClean="0"/>
              <a:pPr algn="ctr"/>
              <a:t>11</a:t>
            </a:fld>
            <a:endParaRPr lang="en-US" dirty="0"/>
          </a:p>
        </p:txBody>
      </p:sp>
    </p:spTree>
    <p:extLst>
      <p:ext uri="{BB962C8B-B14F-4D97-AF65-F5344CB8AC3E}">
        <p14:creationId xmlns:p14="http://schemas.microsoft.com/office/powerpoint/2010/main" val="170719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009" y="103493"/>
            <a:ext cx="7064733" cy="698785"/>
          </a:xfrm>
        </p:spPr>
        <p:txBody>
          <a:bodyPr/>
          <a:lstStyle/>
          <a:p>
            <a:r>
              <a:rPr lang="en-US" sz="2400"/>
              <a:t>#7: Archive Characterization and Ongoing Coverage</a:t>
            </a:r>
          </a:p>
        </p:txBody>
      </p:sp>
      <p:sp>
        <p:nvSpPr>
          <p:cNvPr id="3" name="Content Placeholder 2"/>
          <p:cNvSpPr>
            <a:spLocks noGrp="1"/>
          </p:cNvSpPr>
          <p:nvPr>
            <p:ph idx="1"/>
          </p:nvPr>
        </p:nvSpPr>
        <p:spPr>
          <a:xfrm>
            <a:off x="256177" y="2160647"/>
            <a:ext cx="8748685" cy="3917913"/>
          </a:xfrm>
        </p:spPr>
        <p:txBody>
          <a:bodyPr/>
          <a:lstStyle/>
          <a:p>
            <a:pPr lvl="0"/>
            <a:r>
              <a:rPr lang="en-US" sz="2400"/>
              <a:t>The SEO has completed 19 country reports to characterize Landsat coverage.  These were delivered to countries at SDCG and SilvaCarbon meetings.  3 more reports are being delivered at SDCG-7 (Kenya, Colombia and Cambodia).  </a:t>
            </a:r>
          </a:p>
          <a:p>
            <a:pPr lvl="0"/>
            <a:r>
              <a:rPr lang="en-US" sz="2400"/>
              <a:t>Feedback from countries has been limited.  Are these reports helpful? Should the reports be expanded to include more missions? Would a training package be more effective to allow countries to do their own coverage assessments?  </a:t>
            </a:r>
          </a:p>
          <a:p>
            <a:pPr lvl="0"/>
            <a:r>
              <a:rPr lang="en-US" sz="2400"/>
              <a:t>What actions are in place to ensure the GFOI-engaged countries are being covered annually by the necessary data types?</a:t>
            </a:r>
          </a:p>
          <a:p>
            <a:endParaRPr lang="en-US" sz="2400"/>
          </a:p>
        </p:txBody>
      </p:sp>
      <p:sp>
        <p:nvSpPr>
          <p:cNvPr id="4" name="Footer Placeholder 3"/>
          <p:cNvSpPr>
            <a:spLocks noGrp="1"/>
          </p:cNvSpPr>
          <p:nvPr>
            <p:ph type="ftr" sz="quarter" idx="11"/>
          </p:nvPr>
        </p:nvSpPr>
        <p:spPr/>
        <p:txBody>
          <a:bodyPr/>
          <a:lstStyle/>
          <a:p>
            <a:pPr>
              <a:defRPr/>
            </a:pPr>
            <a:r>
              <a:rPr lang="en-US" b="1" smtClean="0"/>
              <a:t>SDCG-7</a:t>
            </a:r>
          </a:p>
          <a:p>
            <a:pPr>
              <a:defRPr/>
            </a:pPr>
            <a:r>
              <a:rPr lang="en-US" b="1" smtClean="0"/>
              <a:t>Sydney</a:t>
            </a:r>
            <a:r>
              <a:rPr lang="en-US" sz="1000" b="1" smtClean="0"/>
              <a:t>, Australia</a:t>
            </a:r>
          </a:p>
          <a:p>
            <a:pPr>
              <a:defRPr/>
            </a:pPr>
            <a:r>
              <a:rPr lang="en-US" sz="1000" b="1" smtClean="0"/>
              <a:t>March 4</a:t>
            </a:r>
            <a:r>
              <a:rPr lang="en-US" sz="1000" b="1" baseline="30000" smtClean="0"/>
              <a:t>th</a:t>
            </a:r>
            <a:r>
              <a:rPr lang="en-US" sz="1000" b="1" smtClean="0"/>
              <a:t> – 6</a:t>
            </a:r>
            <a:r>
              <a:rPr lang="en-US" sz="1000" b="1" baseline="30000" smtClean="0"/>
              <a:t>th</a:t>
            </a:r>
            <a:r>
              <a:rPr lang="en-US" sz="1000" b="1" smtClean="0"/>
              <a:t> 2015</a:t>
            </a:r>
            <a:endParaRPr lang="en-US" sz="1000" smtClean="0"/>
          </a:p>
          <a:p>
            <a:endParaRPr lang="en-US" dirty="0"/>
          </a:p>
        </p:txBody>
      </p:sp>
      <p:sp>
        <p:nvSpPr>
          <p:cNvPr id="5" name="Slide Number Placeholder 4"/>
          <p:cNvSpPr>
            <a:spLocks noGrp="1"/>
          </p:cNvSpPr>
          <p:nvPr>
            <p:ph type="sldNum" sz="quarter" idx="12"/>
          </p:nvPr>
        </p:nvSpPr>
        <p:spPr/>
        <p:txBody>
          <a:bodyPr/>
          <a:lstStyle/>
          <a:p>
            <a:pPr algn="ctr"/>
            <a:fld id="{82D36AB3-2316-484A-8EF9-67EFC1B9B32B}" type="slidenum">
              <a:rPr lang="en-US" smtClean="0"/>
              <a:pPr algn="ctr"/>
              <a:t>12</a:t>
            </a:fld>
            <a:endParaRPr lang="en-US" dirty="0"/>
          </a:p>
        </p:txBody>
      </p:sp>
      <p:pic>
        <p:nvPicPr>
          <p:cNvPr id="6" name="Picture 5"/>
          <p:cNvPicPr>
            <a:picLocks noChangeAspect="1"/>
          </p:cNvPicPr>
          <p:nvPr/>
        </p:nvPicPr>
        <p:blipFill>
          <a:blip r:embed="rId2"/>
          <a:stretch>
            <a:fillRect/>
          </a:stretch>
        </p:blipFill>
        <p:spPr>
          <a:xfrm>
            <a:off x="14271" y="802278"/>
            <a:ext cx="9144000" cy="1312484"/>
          </a:xfrm>
          <a:prstGeom prst="rect">
            <a:avLst/>
          </a:prstGeom>
        </p:spPr>
      </p:pic>
    </p:spTree>
    <p:extLst>
      <p:ext uri="{BB962C8B-B14F-4D97-AF65-F5344CB8AC3E}">
        <p14:creationId xmlns:p14="http://schemas.microsoft.com/office/powerpoint/2010/main" val="465292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009" y="103493"/>
            <a:ext cx="7064733" cy="698785"/>
          </a:xfrm>
        </p:spPr>
        <p:txBody>
          <a:bodyPr/>
          <a:lstStyle/>
          <a:p>
            <a:r>
              <a:rPr lang="en-US" sz="3200"/>
              <a:t>#8: Data Discovery Tools</a:t>
            </a:r>
          </a:p>
        </p:txBody>
      </p:sp>
      <p:sp>
        <p:nvSpPr>
          <p:cNvPr id="3" name="Content Placeholder 2"/>
          <p:cNvSpPr>
            <a:spLocks noGrp="1"/>
          </p:cNvSpPr>
          <p:nvPr>
            <p:ph idx="1"/>
          </p:nvPr>
        </p:nvSpPr>
        <p:spPr>
          <a:xfrm>
            <a:off x="193203" y="2420060"/>
            <a:ext cx="8748685" cy="3672770"/>
          </a:xfrm>
        </p:spPr>
        <p:txBody>
          <a:bodyPr/>
          <a:lstStyle/>
          <a:p>
            <a:pPr lvl="0"/>
            <a:r>
              <a:rPr lang="en-US" sz="2000"/>
              <a:t>The COVE Coverage Analyzer now includes Landsat 7/8, SPOT 1-6, Pleaides-1A/1B, Radarsat-2, ALOS-1.  We are working on adding Envisat, ERS-1/2, TerraSAR-X, RapidEye, and Sentinel-1A/2A in 2015.</a:t>
            </a:r>
          </a:p>
          <a:p>
            <a:pPr lvl="0"/>
            <a:r>
              <a:rPr lang="en-US" sz="2000"/>
              <a:t>The SEO vision is that the COVE tool can provide a “one-stop” location to perform coverage assessments and “discover” datasets.  Once data is discovered, COVE can provide a link to the data provider for download (for individual scenes), but large sets of data would need to be planned directly with the data provider.    </a:t>
            </a:r>
          </a:p>
          <a:p>
            <a:pPr lvl="0"/>
            <a:r>
              <a:rPr lang="en-US" sz="2000"/>
              <a:t>Data Discovery tools are also part of the planned SDMS prototypes.  </a:t>
            </a:r>
          </a:p>
          <a:p>
            <a:pPr lvl="0"/>
            <a:r>
              <a:rPr lang="en-US" sz="2000"/>
              <a:t>Is this approach effective?  What missions are missing?  What can be improved?</a:t>
            </a:r>
          </a:p>
        </p:txBody>
      </p:sp>
      <p:sp>
        <p:nvSpPr>
          <p:cNvPr id="4" name="Footer Placeholder 3"/>
          <p:cNvSpPr>
            <a:spLocks noGrp="1"/>
          </p:cNvSpPr>
          <p:nvPr>
            <p:ph type="ftr" sz="quarter" idx="11"/>
          </p:nvPr>
        </p:nvSpPr>
        <p:spPr/>
        <p:txBody>
          <a:bodyPr/>
          <a:lstStyle/>
          <a:p>
            <a:pPr>
              <a:defRPr/>
            </a:pPr>
            <a:r>
              <a:rPr lang="en-US" b="1" smtClean="0"/>
              <a:t>SDCG-7</a:t>
            </a:r>
          </a:p>
          <a:p>
            <a:pPr>
              <a:defRPr/>
            </a:pPr>
            <a:r>
              <a:rPr lang="en-US" b="1" smtClean="0"/>
              <a:t>Sydney</a:t>
            </a:r>
            <a:r>
              <a:rPr lang="en-US" sz="1000" b="1" smtClean="0"/>
              <a:t>, Australia</a:t>
            </a:r>
          </a:p>
          <a:p>
            <a:pPr>
              <a:defRPr/>
            </a:pPr>
            <a:r>
              <a:rPr lang="en-US" sz="1000" b="1" smtClean="0"/>
              <a:t>March 4</a:t>
            </a:r>
            <a:r>
              <a:rPr lang="en-US" sz="1000" b="1" baseline="30000" smtClean="0"/>
              <a:t>th</a:t>
            </a:r>
            <a:r>
              <a:rPr lang="en-US" sz="1000" b="1" smtClean="0"/>
              <a:t> – 6</a:t>
            </a:r>
            <a:r>
              <a:rPr lang="en-US" sz="1000" b="1" baseline="30000" smtClean="0"/>
              <a:t>th</a:t>
            </a:r>
            <a:r>
              <a:rPr lang="en-US" sz="1000" b="1" smtClean="0"/>
              <a:t> 2015</a:t>
            </a:r>
            <a:endParaRPr lang="en-US" sz="1000" smtClean="0"/>
          </a:p>
          <a:p>
            <a:endParaRPr lang="en-US" dirty="0"/>
          </a:p>
        </p:txBody>
      </p:sp>
      <p:sp>
        <p:nvSpPr>
          <p:cNvPr id="5" name="Slide Number Placeholder 4"/>
          <p:cNvSpPr>
            <a:spLocks noGrp="1"/>
          </p:cNvSpPr>
          <p:nvPr>
            <p:ph type="sldNum" sz="quarter" idx="12"/>
          </p:nvPr>
        </p:nvSpPr>
        <p:spPr/>
        <p:txBody>
          <a:bodyPr/>
          <a:lstStyle/>
          <a:p>
            <a:pPr algn="ctr"/>
            <a:fld id="{82D36AB3-2316-484A-8EF9-67EFC1B9B32B}" type="slidenum">
              <a:rPr lang="en-US" smtClean="0"/>
              <a:pPr algn="ctr"/>
              <a:t>13</a:t>
            </a:fld>
            <a:endParaRPr lang="en-US" dirty="0"/>
          </a:p>
        </p:txBody>
      </p:sp>
      <p:pic>
        <p:nvPicPr>
          <p:cNvPr id="6" name="Picture 5"/>
          <p:cNvPicPr>
            <a:picLocks noChangeAspect="1"/>
          </p:cNvPicPr>
          <p:nvPr/>
        </p:nvPicPr>
        <p:blipFill>
          <a:blip r:embed="rId2"/>
          <a:stretch>
            <a:fillRect/>
          </a:stretch>
        </p:blipFill>
        <p:spPr>
          <a:xfrm>
            <a:off x="0" y="1032286"/>
            <a:ext cx="9144000" cy="1259353"/>
          </a:xfrm>
          <a:prstGeom prst="rect">
            <a:avLst/>
          </a:prstGeom>
        </p:spPr>
      </p:pic>
    </p:spTree>
    <p:extLst>
      <p:ext uri="{BB962C8B-B14F-4D97-AF65-F5344CB8AC3E}">
        <p14:creationId xmlns:p14="http://schemas.microsoft.com/office/powerpoint/2010/main" val="3511776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009" y="103493"/>
            <a:ext cx="7064733" cy="698785"/>
          </a:xfrm>
        </p:spPr>
        <p:txBody>
          <a:bodyPr/>
          <a:lstStyle/>
          <a:p>
            <a:r>
              <a:rPr lang="en-US" sz="3200"/>
              <a:t>#9: Assembly/Delivery of Core Data</a:t>
            </a:r>
          </a:p>
        </p:txBody>
      </p:sp>
      <p:sp>
        <p:nvSpPr>
          <p:cNvPr id="3" name="Content Placeholder 2"/>
          <p:cNvSpPr>
            <a:spLocks noGrp="1"/>
          </p:cNvSpPr>
          <p:nvPr>
            <p:ph idx="1"/>
          </p:nvPr>
        </p:nvSpPr>
        <p:spPr>
          <a:xfrm>
            <a:off x="181805" y="2277370"/>
            <a:ext cx="8748685" cy="2959324"/>
          </a:xfrm>
        </p:spPr>
        <p:txBody>
          <a:bodyPr/>
          <a:lstStyle/>
          <a:p>
            <a:pPr lvl="0"/>
            <a:r>
              <a:rPr lang="en-US" sz="2400"/>
              <a:t>What do countries desire for data delivery?  USGS is moving away from tape/disc delivery due to cost and complexity.  Is the SDMS or some cloud-based storage approach the answer?</a:t>
            </a:r>
          </a:p>
          <a:p>
            <a:pPr lvl="0"/>
            <a:r>
              <a:rPr lang="en-US" sz="2400"/>
              <a:t>Where internet is poor, the SEO is planning to explore options for a local “virtual” SDMS machine that could be supplied with an initial set of data and then periodically updated over time.  Is this acceptable?</a:t>
            </a:r>
          </a:p>
        </p:txBody>
      </p:sp>
      <p:sp>
        <p:nvSpPr>
          <p:cNvPr id="4" name="Footer Placeholder 3"/>
          <p:cNvSpPr>
            <a:spLocks noGrp="1"/>
          </p:cNvSpPr>
          <p:nvPr>
            <p:ph type="ftr" sz="quarter" idx="11"/>
          </p:nvPr>
        </p:nvSpPr>
        <p:spPr/>
        <p:txBody>
          <a:bodyPr/>
          <a:lstStyle/>
          <a:p>
            <a:pPr>
              <a:defRPr/>
            </a:pPr>
            <a:r>
              <a:rPr lang="en-US" b="1" smtClean="0"/>
              <a:t>SDCG-7</a:t>
            </a:r>
          </a:p>
          <a:p>
            <a:pPr>
              <a:defRPr/>
            </a:pPr>
            <a:r>
              <a:rPr lang="en-US" b="1" smtClean="0"/>
              <a:t>Sydney</a:t>
            </a:r>
            <a:r>
              <a:rPr lang="en-US" sz="1000" b="1" smtClean="0"/>
              <a:t>, Australia</a:t>
            </a:r>
          </a:p>
          <a:p>
            <a:pPr>
              <a:defRPr/>
            </a:pPr>
            <a:r>
              <a:rPr lang="en-US" sz="1000" b="1" smtClean="0"/>
              <a:t>March 4</a:t>
            </a:r>
            <a:r>
              <a:rPr lang="en-US" sz="1000" b="1" baseline="30000" smtClean="0"/>
              <a:t>th</a:t>
            </a:r>
            <a:r>
              <a:rPr lang="en-US" sz="1000" b="1" smtClean="0"/>
              <a:t> – 6</a:t>
            </a:r>
            <a:r>
              <a:rPr lang="en-US" sz="1000" b="1" baseline="30000" smtClean="0"/>
              <a:t>th</a:t>
            </a:r>
            <a:r>
              <a:rPr lang="en-US" sz="1000" b="1" smtClean="0"/>
              <a:t> 2015</a:t>
            </a:r>
            <a:endParaRPr lang="en-US" sz="1000" smtClean="0"/>
          </a:p>
          <a:p>
            <a:endParaRPr lang="en-US" dirty="0"/>
          </a:p>
        </p:txBody>
      </p:sp>
      <p:sp>
        <p:nvSpPr>
          <p:cNvPr id="5" name="Slide Number Placeholder 4"/>
          <p:cNvSpPr>
            <a:spLocks noGrp="1"/>
          </p:cNvSpPr>
          <p:nvPr>
            <p:ph type="sldNum" sz="quarter" idx="12"/>
          </p:nvPr>
        </p:nvSpPr>
        <p:spPr/>
        <p:txBody>
          <a:bodyPr/>
          <a:lstStyle/>
          <a:p>
            <a:pPr algn="ctr"/>
            <a:fld id="{82D36AB3-2316-484A-8EF9-67EFC1B9B32B}" type="slidenum">
              <a:rPr lang="en-US" smtClean="0"/>
              <a:pPr algn="ctr"/>
              <a:t>14</a:t>
            </a:fld>
            <a:endParaRPr lang="en-US" dirty="0"/>
          </a:p>
        </p:txBody>
      </p:sp>
      <p:pic>
        <p:nvPicPr>
          <p:cNvPr id="6" name="Picture 5"/>
          <p:cNvPicPr>
            <a:picLocks noChangeAspect="1"/>
          </p:cNvPicPr>
          <p:nvPr/>
        </p:nvPicPr>
        <p:blipFill>
          <a:blip r:embed="rId2"/>
          <a:stretch>
            <a:fillRect/>
          </a:stretch>
        </p:blipFill>
        <p:spPr>
          <a:xfrm>
            <a:off x="-14271" y="1027939"/>
            <a:ext cx="9144000" cy="1085439"/>
          </a:xfrm>
          <a:prstGeom prst="rect">
            <a:avLst/>
          </a:prstGeom>
        </p:spPr>
      </p:pic>
    </p:spTree>
    <p:extLst>
      <p:ext uri="{BB962C8B-B14F-4D97-AF65-F5344CB8AC3E}">
        <p14:creationId xmlns:p14="http://schemas.microsoft.com/office/powerpoint/2010/main" val="2322413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009" y="103493"/>
            <a:ext cx="7064733" cy="698785"/>
          </a:xfrm>
        </p:spPr>
        <p:txBody>
          <a:bodyPr/>
          <a:lstStyle/>
          <a:p>
            <a:r>
              <a:rPr lang="en-US" sz="3200"/>
              <a:t>#9: Assembly/Delivery of Core Data</a:t>
            </a:r>
          </a:p>
        </p:txBody>
      </p:sp>
      <p:sp>
        <p:nvSpPr>
          <p:cNvPr id="3" name="Content Placeholder 2"/>
          <p:cNvSpPr>
            <a:spLocks noGrp="1"/>
          </p:cNvSpPr>
          <p:nvPr>
            <p:ph idx="1"/>
          </p:nvPr>
        </p:nvSpPr>
        <p:spPr>
          <a:xfrm>
            <a:off x="142008" y="1064512"/>
            <a:ext cx="8748685" cy="4800014"/>
          </a:xfrm>
        </p:spPr>
        <p:txBody>
          <a:bodyPr/>
          <a:lstStyle/>
          <a:p>
            <a:pPr lvl="0"/>
            <a:r>
              <a:rPr lang="en-US" sz="2400"/>
              <a:t>The Data Cube is a concept that would eliminate the need for assembly and delivery of large datasets.  The SEO and SDCG are pursuing this aggressively in 2015 with a demo planned for Kenya.</a:t>
            </a:r>
          </a:p>
          <a:p>
            <a:pPr lvl="0"/>
            <a:r>
              <a:rPr lang="en-US" sz="2400"/>
              <a:t>How about a white paper that discusses global data flow? Where are the forests?  What datasets are required? What are the amounts, filesize and download needs for these datasets? This paper could support the need for significant change in the data delivery paradigm.</a:t>
            </a:r>
          </a:p>
          <a:p>
            <a:pPr lvl="0"/>
            <a:r>
              <a:rPr lang="en-US" sz="2400"/>
              <a:t>Do we have any outstanding data delivery commitments to countries?</a:t>
            </a:r>
          </a:p>
        </p:txBody>
      </p:sp>
      <p:sp>
        <p:nvSpPr>
          <p:cNvPr id="4" name="Footer Placeholder 3"/>
          <p:cNvSpPr>
            <a:spLocks noGrp="1"/>
          </p:cNvSpPr>
          <p:nvPr>
            <p:ph type="ftr" sz="quarter" idx="11"/>
          </p:nvPr>
        </p:nvSpPr>
        <p:spPr/>
        <p:txBody>
          <a:bodyPr/>
          <a:lstStyle/>
          <a:p>
            <a:pPr>
              <a:defRPr/>
            </a:pPr>
            <a:r>
              <a:rPr lang="en-US" b="1" smtClean="0"/>
              <a:t>SDCG-7</a:t>
            </a:r>
          </a:p>
          <a:p>
            <a:pPr>
              <a:defRPr/>
            </a:pPr>
            <a:r>
              <a:rPr lang="en-US" b="1" smtClean="0"/>
              <a:t>Sydney</a:t>
            </a:r>
            <a:r>
              <a:rPr lang="en-US" sz="1000" b="1" smtClean="0"/>
              <a:t>, Australia</a:t>
            </a:r>
          </a:p>
          <a:p>
            <a:pPr>
              <a:defRPr/>
            </a:pPr>
            <a:r>
              <a:rPr lang="en-US" sz="1000" b="1" smtClean="0"/>
              <a:t>March 4</a:t>
            </a:r>
            <a:r>
              <a:rPr lang="en-US" sz="1000" b="1" baseline="30000" smtClean="0"/>
              <a:t>th</a:t>
            </a:r>
            <a:r>
              <a:rPr lang="en-US" sz="1000" b="1" smtClean="0"/>
              <a:t> – 6</a:t>
            </a:r>
            <a:r>
              <a:rPr lang="en-US" sz="1000" b="1" baseline="30000" smtClean="0"/>
              <a:t>th</a:t>
            </a:r>
            <a:r>
              <a:rPr lang="en-US" sz="1000" b="1" smtClean="0"/>
              <a:t> 2015</a:t>
            </a:r>
            <a:endParaRPr lang="en-US" sz="1000" smtClean="0"/>
          </a:p>
          <a:p>
            <a:endParaRPr lang="en-US" dirty="0"/>
          </a:p>
        </p:txBody>
      </p:sp>
      <p:sp>
        <p:nvSpPr>
          <p:cNvPr id="5" name="Slide Number Placeholder 4"/>
          <p:cNvSpPr>
            <a:spLocks noGrp="1"/>
          </p:cNvSpPr>
          <p:nvPr>
            <p:ph type="sldNum" sz="quarter" idx="12"/>
          </p:nvPr>
        </p:nvSpPr>
        <p:spPr/>
        <p:txBody>
          <a:bodyPr/>
          <a:lstStyle/>
          <a:p>
            <a:pPr algn="ctr"/>
            <a:fld id="{82D36AB3-2316-484A-8EF9-67EFC1B9B32B}" type="slidenum">
              <a:rPr lang="en-US" smtClean="0"/>
              <a:pPr algn="ctr"/>
              <a:t>15</a:t>
            </a:fld>
            <a:endParaRPr lang="en-US" dirty="0"/>
          </a:p>
        </p:txBody>
      </p:sp>
    </p:spTree>
    <p:extLst>
      <p:ext uri="{BB962C8B-B14F-4D97-AF65-F5344CB8AC3E}">
        <p14:creationId xmlns:p14="http://schemas.microsoft.com/office/powerpoint/2010/main" val="1946386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009" y="103493"/>
            <a:ext cx="7064733" cy="698785"/>
          </a:xfrm>
        </p:spPr>
        <p:txBody>
          <a:bodyPr/>
          <a:lstStyle/>
          <a:p>
            <a:r>
              <a:rPr lang="en-US" sz="3200"/>
              <a:t>#11: SDMS Pilot Projects</a:t>
            </a:r>
          </a:p>
        </p:txBody>
      </p:sp>
      <p:sp>
        <p:nvSpPr>
          <p:cNvPr id="3" name="Content Placeholder 2"/>
          <p:cNvSpPr>
            <a:spLocks noGrp="1"/>
          </p:cNvSpPr>
          <p:nvPr>
            <p:ph idx="1"/>
          </p:nvPr>
        </p:nvSpPr>
        <p:spPr>
          <a:xfrm>
            <a:off x="238890" y="3019352"/>
            <a:ext cx="8748685" cy="2374299"/>
          </a:xfrm>
        </p:spPr>
        <p:txBody>
          <a:bodyPr/>
          <a:lstStyle/>
          <a:p>
            <a:pPr lvl="0"/>
            <a:r>
              <a:rPr lang="en-US" sz="2000"/>
              <a:t>SEO delivered an SDMS to FAO on November 5 and a SDMS to Colombia (TanDEM-X DEM) on December 3.  Feedback is needed for both projects.</a:t>
            </a:r>
          </a:p>
          <a:p>
            <a:pPr lvl="0"/>
            <a:r>
              <a:rPr lang="en-US" sz="2000"/>
              <a:t>SEO is working on an advanced version of an SDMS for testing in Kenya.  The first “Alpha” version of this tool was released in January.  This tool includes web-based Javascript programming for batch processing and analysis and an improved user interface.  The SERVIR team at NASA believes we could get this SDMS hosted at RCMRD in late 2015 and they could also support testing and advocacy.  The SEO will also integrate a Data Cube interface into the Kenya SDMS, once it is ready.</a:t>
            </a:r>
          </a:p>
        </p:txBody>
      </p:sp>
      <p:sp>
        <p:nvSpPr>
          <p:cNvPr id="4" name="Footer Placeholder 3"/>
          <p:cNvSpPr>
            <a:spLocks noGrp="1"/>
          </p:cNvSpPr>
          <p:nvPr>
            <p:ph type="ftr" sz="quarter" idx="11"/>
          </p:nvPr>
        </p:nvSpPr>
        <p:spPr/>
        <p:txBody>
          <a:bodyPr/>
          <a:lstStyle/>
          <a:p>
            <a:pPr>
              <a:defRPr/>
            </a:pPr>
            <a:r>
              <a:rPr lang="en-US" b="1" smtClean="0"/>
              <a:t>SDCG-7</a:t>
            </a:r>
          </a:p>
          <a:p>
            <a:pPr>
              <a:defRPr/>
            </a:pPr>
            <a:r>
              <a:rPr lang="en-US" b="1" smtClean="0"/>
              <a:t>Sydney</a:t>
            </a:r>
            <a:r>
              <a:rPr lang="en-US" sz="1000" b="1" smtClean="0"/>
              <a:t>, Australia</a:t>
            </a:r>
          </a:p>
          <a:p>
            <a:pPr>
              <a:defRPr/>
            </a:pPr>
            <a:r>
              <a:rPr lang="en-US" sz="1000" b="1" smtClean="0"/>
              <a:t>March 4</a:t>
            </a:r>
            <a:r>
              <a:rPr lang="en-US" sz="1000" b="1" baseline="30000" smtClean="0"/>
              <a:t>th</a:t>
            </a:r>
            <a:r>
              <a:rPr lang="en-US" sz="1000" b="1" smtClean="0"/>
              <a:t> – 6</a:t>
            </a:r>
            <a:r>
              <a:rPr lang="en-US" sz="1000" b="1" baseline="30000" smtClean="0"/>
              <a:t>th</a:t>
            </a:r>
            <a:r>
              <a:rPr lang="en-US" sz="1000" b="1" smtClean="0"/>
              <a:t> 2015</a:t>
            </a:r>
            <a:endParaRPr lang="en-US" sz="1000" smtClean="0"/>
          </a:p>
          <a:p>
            <a:endParaRPr lang="en-US" dirty="0"/>
          </a:p>
        </p:txBody>
      </p:sp>
      <p:sp>
        <p:nvSpPr>
          <p:cNvPr id="5" name="Slide Number Placeholder 4"/>
          <p:cNvSpPr>
            <a:spLocks noGrp="1"/>
          </p:cNvSpPr>
          <p:nvPr>
            <p:ph type="sldNum" sz="quarter" idx="12"/>
          </p:nvPr>
        </p:nvSpPr>
        <p:spPr/>
        <p:txBody>
          <a:bodyPr/>
          <a:lstStyle/>
          <a:p>
            <a:pPr algn="ctr"/>
            <a:fld id="{82D36AB3-2316-484A-8EF9-67EFC1B9B32B}" type="slidenum">
              <a:rPr lang="en-US" smtClean="0"/>
              <a:pPr algn="ctr"/>
              <a:t>16</a:t>
            </a:fld>
            <a:endParaRPr lang="en-US" dirty="0"/>
          </a:p>
        </p:txBody>
      </p:sp>
      <p:pic>
        <p:nvPicPr>
          <p:cNvPr id="6" name="Picture 5"/>
          <p:cNvPicPr>
            <a:picLocks noChangeAspect="1"/>
          </p:cNvPicPr>
          <p:nvPr/>
        </p:nvPicPr>
        <p:blipFill>
          <a:blip r:embed="rId2"/>
          <a:stretch>
            <a:fillRect/>
          </a:stretch>
        </p:blipFill>
        <p:spPr>
          <a:xfrm>
            <a:off x="0" y="1010978"/>
            <a:ext cx="9144000" cy="1931370"/>
          </a:xfrm>
          <a:prstGeom prst="rect">
            <a:avLst/>
          </a:prstGeom>
        </p:spPr>
      </p:pic>
    </p:spTree>
    <p:extLst>
      <p:ext uri="{BB962C8B-B14F-4D97-AF65-F5344CB8AC3E}">
        <p14:creationId xmlns:p14="http://schemas.microsoft.com/office/powerpoint/2010/main" val="4184297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009" y="103493"/>
            <a:ext cx="7064733" cy="698785"/>
          </a:xfrm>
        </p:spPr>
        <p:txBody>
          <a:bodyPr/>
          <a:lstStyle/>
          <a:p>
            <a:r>
              <a:rPr lang="en-US" sz="3200"/>
              <a:t>#11: SDMS Pilot Projects</a:t>
            </a:r>
          </a:p>
        </p:txBody>
      </p:sp>
      <p:sp>
        <p:nvSpPr>
          <p:cNvPr id="3" name="Content Placeholder 2"/>
          <p:cNvSpPr>
            <a:spLocks noGrp="1"/>
          </p:cNvSpPr>
          <p:nvPr>
            <p:ph idx="1"/>
          </p:nvPr>
        </p:nvSpPr>
        <p:spPr>
          <a:xfrm>
            <a:off x="142008" y="936091"/>
            <a:ext cx="8748685" cy="4800014"/>
          </a:xfrm>
        </p:spPr>
        <p:txBody>
          <a:bodyPr/>
          <a:lstStyle/>
          <a:p>
            <a:pPr lvl="0"/>
            <a:r>
              <a:rPr lang="en-US" sz="2400"/>
              <a:t>SEO is working on a JECAM data sharing agreement to allow the SEO to host non-open data (Radarsat-2).</a:t>
            </a:r>
          </a:p>
          <a:p>
            <a:pPr lvl="0"/>
            <a:r>
              <a:rPr lang="en-US" sz="2400"/>
              <a:t>We need to address long-term costs with using Amazon Web Services (AWS) for deployment and delivery.  Can GFOI and/or FAO help?</a:t>
            </a:r>
          </a:p>
          <a:p>
            <a:pPr lvl="0"/>
            <a:r>
              <a:rPr lang="en-US" sz="2400"/>
              <a:t>Is this SDMS approach the correct implementation for the future?  Are there other features needed? </a:t>
            </a:r>
          </a:p>
          <a:p>
            <a:pPr lvl="0"/>
            <a:r>
              <a:rPr lang="en-US" sz="2400"/>
              <a:t>We need to ensure that an SDMS is part of the country engagement strategy with roles for FAO, WB, etc.</a:t>
            </a:r>
          </a:p>
          <a:p>
            <a:pPr lvl="0"/>
            <a:endParaRPr lang="en-US" sz="2400"/>
          </a:p>
        </p:txBody>
      </p:sp>
      <p:sp>
        <p:nvSpPr>
          <p:cNvPr id="4" name="Footer Placeholder 3"/>
          <p:cNvSpPr>
            <a:spLocks noGrp="1"/>
          </p:cNvSpPr>
          <p:nvPr>
            <p:ph type="ftr" sz="quarter" idx="11"/>
          </p:nvPr>
        </p:nvSpPr>
        <p:spPr/>
        <p:txBody>
          <a:bodyPr/>
          <a:lstStyle/>
          <a:p>
            <a:pPr>
              <a:defRPr/>
            </a:pPr>
            <a:r>
              <a:rPr lang="en-US" b="1" smtClean="0"/>
              <a:t>SDCG-7</a:t>
            </a:r>
          </a:p>
          <a:p>
            <a:pPr>
              <a:defRPr/>
            </a:pPr>
            <a:r>
              <a:rPr lang="en-US" b="1" smtClean="0"/>
              <a:t>Sydney</a:t>
            </a:r>
            <a:r>
              <a:rPr lang="en-US" sz="1000" b="1" smtClean="0"/>
              <a:t>, Australia</a:t>
            </a:r>
          </a:p>
          <a:p>
            <a:pPr>
              <a:defRPr/>
            </a:pPr>
            <a:r>
              <a:rPr lang="en-US" sz="1000" b="1" smtClean="0"/>
              <a:t>March 4</a:t>
            </a:r>
            <a:r>
              <a:rPr lang="en-US" sz="1000" b="1" baseline="30000" smtClean="0"/>
              <a:t>th</a:t>
            </a:r>
            <a:r>
              <a:rPr lang="en-US" sz="1000" b="1" smtClean="0"/>
              <a:t> – 6</a:t>
            </a:r>
            <a:r>
              <a:rPr lang="en-US" sz="1000" b="1" baseline="30000" smtClean="0"/>
              <a:t>th</a:t>
            </a:r>
            <a:r>
              <a:rPr lang="en-US" sz="1000" b="1" smtClean="0"/>
              <a:t> 2015</a:t>
            </a:r>
            <a:endParaRPr lang="en-US" sz="1000" smtClean="0"/>
          </a:p>
          <a:p>
            <a:endParaRPr lang="en-US" dirty="0"/>
          </a:p>
        </p:txBody>
      </p:sp>
      <p:sp>
        <p:nvSpPr>
          <p:cNvPr id="5" name="Slide Number Placeholder 4"/>
          <p:cNvSpPr>
            <a:spLocks noGrp="1"/>
          </p:cNvSpPr>
          <p:nvPr>
            <p:ph type="sldNum" sz="quarter" idx="12"/>
          </p:nvPr>
        </p:nvSpPr>
        <p:spPr/>
        <p:txBody>
          <a:bodyPr/>
          <a:lstStyle/>
          <a:p>
            <a:pPr algn="ctr"/>
            <a:fld id="{82D36AB3-2316-484A-8EF9-67EFC1B9B32B}" type="slidenum">
              <a:rPr lang="en-US" smtClean="0"/>
              <a:pPr algn="ctr"/>
              <a:t>17</a:t>
            </a:fld>
            <a:endParaRPr lang="en-US" dirty="0"/>
          </a:p>
        </p:txBody>
      </p:sp>
    </p:spTree>
    <p:extLst>
      <p:ext uri="{BB962C8B-B14F-4D97-AF65-F5344CB8AC3E}">
        <p14:creationId xmlns:p14="http://schemas.microsoft.com/office/powerpoint/2010/main" val="3448536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009" y="103493"/>
            <a:ext cx="7064733" cy="698785"/>
          </a:xfrm>
        </p:spPr>
        <p:txBody>
          <a:bodyPr/>
          <a:lstStyle/>
          <a:p>
            <a:r>
              <a:rPr lang="en-US" sz="3200"/>
              <a:t>#12: Model National GFOI Data Services</a:t>
            </a:r>
          </a:p>
        </p:txBody>
      </p:sp>
      <p:sp>
        <p:nvSpPr>
          <p:cNvPr id="3" name="Content Placeholder 2"/>
          <p:cNvSpPr>
            <a:spLocks noGrp="1"/>
          </p:cNvSpPr>
          <p:nvPr>
            <p:ph idx="1"/>
          </p:nvPr>
        </p:nvSpPr>
        <p:spPr>
          <a:xfrm>
            <a:off x="253303" y="2780042"/>
            <a:ext cx="8748685" cy="2399576"/>
          </a:xfrm>
        </p:spPr>
        <p:txBody>
          <a:bodyPr/>
          <a:lstStyle/>
          <a:p>
            <a:pPr lvl="0"/>
            <a:r>
              <a:rPr lang="en-US" sz="2400"/>
              <a:t>Australia has proposed that Kenya could be the partner for the model national system – discuss and define actions</a:t>
            </a:r>
            <a:endParaRPr lang="en-US" sz="2800"/>
          </a:p>
          <a:p>
            <a:pPr lvl="0"/>
            <a:r>
              <a:rPr lang="en-US" sz="2400"/>
              <a:t>What is the vision for a model national GFOI data services system?  This could be our goal for 2017.  What might it include?  See thoughts on the next chart.</a:t>
            </a:r>
            <a:endParaRPr lang="en-US" sz="2800"/>
          </a:p>
        </p:txBody>
      </p:sp>
      <p:sp>
        <p:nvSpPr>
          <p:cNvPr id="4" name="Footer Placeholder 3"/>
          <p:cNvSpPr>
            <a:spLocks noGrp="1"/>
          </p:cNvSpPr>
          <p:nvPr>
            <p:ph type="ftr" sz="quarter" idx="11"/>
          </p:nvPr>
        </p:nvSpPr>
        <p:spPr/>
        <p:txBody>
          <a:bodyPr/>
          <a:lstStyle/>
          <a:p>
            <a:pPr>
              <a:defRPr/>
            </a:pPr>
            <a:r>
              <a:rPr lang="en-US" b="1" smtClean="0"/>
              <a:t>SDCG-7</a:t>
            </a:r>
          </a:p>
          <a:p>
            <a:pPr>
              <a:defRPr/>
            </a:pPr>
            <a:r>
              <a:rPr lang="en-US" b="1" smtClean="0"/>
              <a:t>Sydney</a:t>
            </a:r>
            <a:r>
              <a:rPr lang="en-US" sz="1000" b="1" smtClean="0"/>
              <a:t>, Australia</a:t>
            </a:r>
          </a:p>
          <a:p>
            <a:pPr>
              <a:defRPr/>
            </a:pPr>
            <a:r>
              <a:rPr lang="en-US" sz="1000" b="1" smtClean="0"/>
              <a:t>March 4</a:t>
            </a:r>
            <a:r>
              <a:rPr lang="en-US" sz="1000" b="1" baseline="30000" smtClean="0"/>
              <a:t>th</a:t>
            </a:r>
            <a:r>
              <a:rPr lang="en-US" sz="1000" b="1" smtClean="0"/>
              <a:t> – 6</a:t>
            </a:r>
            <a:r>
              <a:rPr lang="en-US" sz="1000" b="1" baseline="30000" smtClean="0"/>
              <a:t>th</a:t>
            </a:r>
            <a:r>
              <a:rPr lang="en-US" sz="1000" b="1" smtClean="0"/>
              <a:t> 2015</a:t>
            </a:r>
            <a:endParaRPr lang="en-US" sz="1000" smtClean="0"/>
          </a:p>
          <a:p>
            <a:endParaRPr lang="en-US" dirty="0"/>
          </a:p>
        </p:txBody>
      </p:sp>
      <p:sp>
        <p:nvSpPr>
          <p:cNvPr id="5" name="Slide Number Placeholder 4"/>
          <p:cNvSpPr>
            <a:spLocks noGrp="1"/>
          </p:cNvSpPr>
          <p:nvPr>
            <p:ph type="sldNum" sz="quarter" idx="12"/>
          </p:nvPr>
        </p:nvSpPr>
        <p:spPr/>
        <p:txBody>
          <a:bodyPr/>
          <a:lstStyle/>
          <a:p>
            <a:pPr algn="ctr"/>
            <a:fld id="{82D36AB3-2316-484A-8EF9-67EFC1B9B32B}" type="slidenum">
              <a:rPr lang="en-US" smtClean="0"/>
              <a:pPr algn="ctr"/>
              <a:t>18</a:t>
            </a:fld>
            <a:endParaRPr lang="en-US" dirty="0"/>
          </a:p>
        </p:txBody>
      </p:sp>
      <p:pic>
        <p:nvPicPr>
          <p:cNvPr id="6" name="Picture 5"/>
          <p:cNvPicPr>
            <a:picLocks noChangeAspect="1"/>
          </p:cNvPicPr>
          <p:nvPr/>
        </p:nvPicPr>
        <p:blipFill>
          <a:blip r:embed="rId2"/>
          <a:stretch>
            <a:fillRect/>
          </a:stretch>
        </p:blipFill>
        <p:spPr>
          <a:xfrm>
            <a:off x="0" y="917953"/>
            <a:ext cx="9144000" cy="1658578"/>
          </a:xfrm>
          <a:prstGeom prst="rect">
            <a:avLst/>
          </a:prstGeom>
        </p:spPr>
      </p:pic>
    </p:spTree>
    <p:extLst>
      <p:ext uri="{BB962C8B-B14F-4D97-AF65-F5344CB8AC3E}">
        <p14:creationId xmlns:p14="http://schemas.microsoft.com/office/powerpoint/2010/main" val="447603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009" y="103493"/>
            <a:ext cx="7064733" cy="698785"/>
          </a:xfrm>
        </p:spPr>
        <p:txBody>
          <a:bodyPr/>
          <a:lstStyle/>
          <a:p>
            <a:r>
              <a:rPr lang="en-US" sz="3200"/>
              <a:t>#12: Model National GFOI Data Services</a:t>
            </a:r>
          </a:p>
        </p:txBody>
      </p:sp>
      <p:sp>
        <p:nvSpPr>
          <p:cNvPr id="3" name="Content Placeholder 2"/>
          <p:cNvSpPr>
            <a:spLocks noGrp="1"/>
          </p:cNvSpPr>
          <p:nvPr>
            <p:ph idx="1"/>
          </p:nvPr>
        </p:nvSpPr>
        <p:spPr>
          <a:xfrm>
            <a:off x="253303" y="1067771"/>
            <a:ext cx="8748685" cy="4100838"/>
          </a:xfrm>
        </p:spPr>
        <p:txBody>
          <a:bodyPr/>
          <a:lstStyle/>
          <a:p>
            <a:pPr lvl="0"/>
            <a:r>
              <a:rPr lang="en-US" sz="2400"/>
              <a:t>Potential elements of a model national GFOI data services system</a:t>
            </a:r>
            <a:endParaRPr lang="en-US" sz="2800"/>
          </a:p>
          <a:p>
            <a:pPr lvl="1"/>
            <a:r>
              <a:rPr lang="en-US" sz="2000"/>
              <a:t>Data discovery tools for archive assessment and data downloading … linked to many mission archives, including necessary data sharing provisions</a:t>
            </a:r>
            <a:endParaRPr lang="en-US" sz="2400"/>
          </a:p>
          <a:p>
            <a:pPr lvl="1"/>
            <a:r>
              <a:rPr lang="en-US" sz="2000"/>
              <a:t>Integration with the MGD</a:t>
            </a:r>
            <a:endParaRPr lang="en-US" sz="2400"/>
          </a:p>
          <a:p>
            <a:pPr lvl="1"/>
            <a:r>
              <a:rPr lang="en-US" sz="2000"/>
              <a:t>Web-based user interface with consideration for low bandwidth regions</a:t>
            </a:r>
            <a:endParaRPr lang="en-US" sz="2400"/>
          </a:p>
          <a:p>
            <a:pPr lvl="1"/>
            <a:r>
              <a:rPr lang="en-US" sz="2000"/>
              <a:t>Virtual machine version for local delivery without internet capability</a:t>
            </a:r>
            <a:endParaRPr lang="en-US" sz="2400"/>
          </a:p>
          <a:p>
            <a:pPr lvl="1"/>
            <a:r>
              <a:rPr lang="en-US" sz="2000"/>
              <a:t>Cloud-based storage and processing … donated by commercial or stakeholder group</a:t>
            </a:r>
            <a:endParaRPr lang="en-US" sz="2400"/>
          </a:p>
          <a:p>
            <a:pPr lvl="1"/>
            <a:r>
              <a:rPr lang="en-US" sz="2000"/>
              <a:t>Enhanced tools, such as Google Earth Engine, mission-specific data processing algorithms, customized classification or cloud-filtering algorithms</a:t>
            </a:r>
            <a:endParaRPr lang="en-US" sz="2400"/>
          </a:p>
          <a:p>
            <a:pPr lvl="1"/>
            <a:r>
              <a:rPr lang="en-US" sz="2000"/>
              <a:t>Local Data Cubes and associated analysis interface</a:t>
            </a:r>
            <a:endParaRPr lang="en-US" sz="2400"/>
          </a:p>
          <a:p>
            <a:pPr lvl="1"/>
            <a:r>
              <a:rPr lang="en-US" sz="2000"/>
              <a:t>Training tools … sample cases, videos, local face-to-face training sessions</a:t>
            </a:r>
            <a:endParaRPr lang="en-US" sz="2400"/>
          </a:p>
          <a:p>
            <a:pPr marL="0" indent="0">
              <a:buNone/>
            </a:pPr>
            <a:endParaRPr lang="en-US" sz="2800"/>
          </a:p>
          <a:p>
            <a:pPr lvl="0"/>
            <a:endParaRPr lang="en-US" sz="1400"/>
          </a:p>
        </p:txBody>
      </p:sp>
      <p:sp>
        <p:nvSpPr>
          <p:cNvPr id="4" name="Footer Placeholder 3"/>
          <p:cNvSpPr>
            <a:spLocks noGrp="1"/>
          </p:cNvSpPr>
          <p:nvPr>
            <p:ph type="ftr" sz="quarter" idx="11"/>
          </p:nvPr>
        </p:nvSpPr>
        <p:spPr/>
        <p:txBody>
          <a:bodyPr/>
          <a:lstStyle/>
          <a:p>
            <a:pPr>
              <a:defRPr/>
            </a:pPr>
            <a:r>
              <a:rPr lang="en-US" b="1" smtClean="0"/>
              <a:t>SDCG-7</a:t>
            </a:r>
          </a:p>
          <a:p>
            <a:pPr>
              <a:defRPr/>
            </a:pPr>
            <a:r>
              <a:rPr lang="en-US" b="1" smtClean="0"/>
              <a:t>Sydney</a:t>
            </a:r>
            <a:r>
              <a:rPr lang="en-US" sz="1000" b="1" smtClean="0"/>
              <a:t>, Australia</a:t>
            </a:r>
          </a:p>
          <a:p>
            <a:pPr>
              <a:defRPr/>
            </a:pPr>
            <a:r>
              <a:rPr lang="en-US" sz="1000" b="1" smtClean="0"/>
              <a:t>March 4</a:t>
            </a:r>
            <a:r>
              <a:rPr lang="en-US" sz="1000" b="1" baseline="30000" smtClean="0"/>
              <a:t>th</a:t>
            </a:r>
            <a:r>
              <a:rPr lang="en-US" sz="1000" b="1" smtClean="0"/>
              <a:t> – 6</a:t>
            </a:r>
            <a:r>
              <a:rPr lang="en-US" sz="1000" b="1" baseline="30000" smtClean="0"/>
              <a:t>th</a:t>
            </a:r>
            <a:r>
              <a:rPr lang="en-US" sz="1000" b="1" smtClean="0"/>
              <a:t> 2015</a:t>
            </a:r>
            <a:endParaRPr lang="en-US" sz="1000" smtClean="0"/>
          </a:p>
          <a:p>
            <a:endParaRPr lang="en-US" dirty="0"/>
          </a:p>
        </p:txBody>
      </p:sp>
      <p:sp>
        <p:nvSpPr>
          <p:cNvPr id="5" name="Slide Number Placeholder 4"/>
          <p:cNvSpPr>
            <a:spLocks noGrp="1"/>
          </p:cNvSpPr>
          <p:nvPr>
            <p:ph type="sldNum" sz="quarter" idx="12"/>
          </p:nvPr>
        </p:nvSpPr>
        <p:spPr/>
        <p:txBody>
          <a:bodyPr/>
          <a:lstStyle/>
          <a:p>
            <a:pPr algn="ctr"/>
            <a:fld id="{82D36AB3-2316-484A-8EF9-67EFC1B9B32B}" type="slidenum">
              <a:rPr lang="en-US" smtClean="0"/>
              <a:pPr algn="ctr"/>
              <a:t>19</a:t>
            </a:fld>
            <a:endParaRPr lang="en-US" dirty="0"/>
          </a:p>
        </p:txBody>
      </p:sp>
    </p:spTree>
    <p:extLst>
      <p:ext uri="{BB962C8B-B14F-4D97-AF65-F5344CB8AC3E}">
        <p14:creationId xmlns:p14="http://schemas.microsoft.com/office/powerpoint/2010/main" val="3964342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Session-8 Plans</a:t>
            </a:r>
          </a:p>
        </p:txBody>
      </p:sp>
      <p:sp>
        <p:nvSpPr>
          <p:cNvPr id="3" name="Content Placeholder 2"/>
          <p:cNvSpPr>
            <a:spLocks noGrp="1"/>
          </p:cNvSpPr>
          <p:nvPr>
            <p:ph idx="1"/>
          </p:nvPr>
        </p:nvSpPr>
        <p:spPr>
          <a:xfrm>
            <a:off x="142009" y="1050243"/>
            <a:ext cx="8734414" cy="4971242"/>
          </a:xfrm>
        </p:spPr>
        <p:txBody>
          <a:bodyPr/>
          <a:lstStyle/>
          <a:p>
            <a:r>
              <a:rPr lang="en-US" sz="2800" b="1"/>
              <a:t>Chairs: </a:t>
            </a:r>
            <a:r>
              <a:rPr lang="en-US" sz="2800"/>
              <a:t>Brian Killough, George Dyke, Stephen Ward</a:t>
            </a:r>
          </a:p>
          <a:p>
            <a:r>
              <a:rPr lang="en-US" sz="2800" b="1"/>
              <a:t>Objective:</a:t>
            </a:r>
            <a:r>
              <a:rPr lang="en-US" sz="2800"/>
              <a:t>  Review plans to achieve the Space Data Services outcomes of the 3-year SDCG Work Plan.  </a:t>
            </a:r>
          </a:p>
          <a:p>
            <a:r>
              <a:rPr lang="en-US" sz="2800" b="1"/>
              <a:t>Process:  </a:t>
            </a:r>
            <a:r>
              <a:rPr lang="en-US" sz="2800"/>
              <a:t>Each chair will lead a discussion on specific outcomes from the 3-year SDCG Work Plan.  The chair will introduce topics or issues that require discussion among the group.  An effort will be made to resolve any issues or set a plan for future resolution.</a:t>
            </a:r>
          </a:p>
          <a:p>
            <a:r>
              <a:rPr lang="en-US" sz="2800" b="1"/>
              <a:t>Timing:</a:t>
            </a:r>
            <a:r>
              <a:rPr lang="en-US" sz="2800"/>
              <a:t>  10 minutes per outcome.</a:t>
            </a:r>
          </a:p>
          <a:p>
            <a:endParaRPr lang="en-US" sz="2800"/>
          </a:p>
        </p:txBody>
      </p:sp>
      <p:sp>
        <p:nvSpPr>
          <p:cNvPr id="4" name="Footer Placeholder 3"/>
          <p:cNvSpPr>
            <a:spLocks noGrp="1"/>
          </p:cNvSpPr>
          <p:nvPr>
            <p:ph type="ftr" sz="quarter" idx="11"/>
          </p:nvPr>
        </p:nvSpPr>
        <p:spPr/>
        <p:txBody>
          <a:bodyPr/>
          <a:lstStyle/>
          <a:p>
            <a:pPr>
              <a:defRPr/>
            </a:pPr>
            <a:r>
              <a:rPr lang="en-US" b="1" smtClean="0"/>
              <a:t>SDCG-7</a:t>
            </a:r>
          </a:p>
          <a:p>
            <a:pPr>
              <a:defRPr/>
            </a:pPr>
            <a:r>
              <a:rPr lang="en-US" b="1" smtClean="0"/>
              <a:t>Sydney</a:t>
            </a:r>
            <a:r>
              <a:rPr lang="en-US" sz="1000" b="1" smtClean="0"/>
              <a:t>, Australia</a:t>
            </a:r>
          </a:p>
          <a:p>
            <a:pPr>
              <a:defRPr/>
            </a:pPr>
            <a:r>
              <a:rPr lang="en-US" sz="1000" b="1" smtClean="0"/>
              <a:t>March 4</a:t>
            </a:r>
            <a:r>
              <a:rPr lang="en-US" sz="1000" b="1" baseline="30000" smtClean="0"/>
              <a:t>th</a:t>
            </a:r>
            <a:r>
              <a:rPr lang="en-US" sz="1000" b="1" smtClean="0"/>
              <a:t> – 6</a:t>
            </a:r>
            <a:r>
              <a:rPr lang="en-US" sz="1000" b="1" baseline="30000" smtClean="0"/>
              <a:t>th</a:t>
            </a:r>
            <a:r>
              <a:rPr lang="en-US" sz="1000" b="1" smtClean="0"/>
              <a:t> 2015</a:t>
            </a:r>
            <a:endParaRPr lang="en-US" sz="1000" smtClean="0"/>
          </a:p>
          <a:p>
            <a:endParaRPr lang="en-US" dirty="0"/>
          </a:p>
        </p:txBody>
      </p:sp>
      <p:sp>
        <p:nvSpPr>
          <p:cNvPr id="5" name="Slide Number Placeholder 4"/>
          <p:cNvSpPr>
            <a:spLocks noGrp="1"/>
          </p:cNvSpPr>
          <p:nvPr>
            <p:ph type="sldNum" sz="quarter" idx="12"/>
          </p:nvPr>
        </p:nvSpPr>
        <p:spPr/>
        <p:txBody>
          <a:bodyPr/>
          <a:lstStyle/>
          <a:p>
            <a:pPr algn="ctr"/>
            <a:fld id="{82D36AB3-2316-484A-8EF9-67EFC1B9B32B}" type="slidenum">
              <a:rPr lang="en-US" smtClean="0"/>
              <a:pPr algn="ctr"/>
              <a:t>2</a:t>
            </a:fld>
            <a:endParaRPr lang="en-US" dirty="0"/>
          </a:p>
        </p:txBody>
      </p:sp>
    </p:spTree>
    <p:extLst>
      <p:ext uri="{BB962C8B-B14F-4D97-AF65-F5344CB8AC3E}">
        <p14:creationId xmlns:p14="http://schemas.microsoft.com/office/powerpoint/2010/main" val="828264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Session-8 Agenda</a:t>
            </a:r>
          </a:p>
        </p:txBody>
      </p:sp>
      <p:sp>
        <p:nvSpPr>
          <p:cNvPr id="3" name="Content Placeholder 2"/>
          <p:cNvSpPr>
            <a:spLocks noGrp="1"/>
          </p:cNvSpPr>
          <p:nvPr>
            <p:ph idx="1"/>
          </p:nvPr>
        </p:nvSpPr>
        <p:spPr>
          <a:xfrm>
            <a:off x="142009" y="964629"/>
            <a:ext cx="8229600" cy="4971242"/>
          </a:xfrm>
        </p:spPr>
        <p:txBody>
          <a:bodyPr/>
          <a:lstStyle/>
          <a:p>
            <a:r>
              <a:rPr lang="en-US" sz="2400" b="1"/>
              <a:t>Total Time: </a:t>
            </a:r>
            <a:r>
              <a:rPr lang="en-US" sz="2400"/>
              <a:t>120 minutes</a:t>
            </a:r>
          </a:p>
          <a:p>
            <a:r>
              <a:rPr lang="en-US" sz="2400" b="1"/>
              <a:t>Stephen Ward </a:t>
            </a:r>
            <a:r>
              <a:rPr lang="en-US" sz="2400"/>
              <a:t>(20 minutes)</a:t>
            </a:r>
            <a:br>
              <a:rPr lang="en-US" sz="2400"/>
            </a:br>
            <a:r>
              <a:rPr lang="en-US" sz="2400"/>
              <a:t>#5: Data Services integration with MGD and Capacity Building</a:t>
            </a:r>
            <a:br>
              <a:rPr lang="en-US" sz="2400"/>
            </a:br>
            <a:r>
              <a:rPr lang="en-US" sz="2400"/>
              <a:t>#6: Space Data Workshops</a:t>
            </a:r>
          </a:p>
          <a:p>
            <a:r>
              <a:rPr lang="en-US" sz="2400" b="1"/>
              <a:t>George Dyke </a:t>
            </a:r>
            <a:r>
              <a:rPr lang="en-US" sz="2400"/>
              <a:t>(10 minutes)</a:t>
            </a:r>
            <a:br>
              <a:rPr lang="en-US" sz="2400"/>
            </a:br>
            <a:r>
              <a:rPr lang="en-US" sz="2400"/>
              <a:t>#10: Space Data for the MGD</a:t>
            </a:r>
          </a:p>
          <a:p>
            <a:r>
              <a:rPr lang="en-US" sz="2400" b="1"/>
              <a:t>Brian Killough </a:t>
            </a:r>
            <a:r>
              <a:rPr lang="en-US" sz="2400"/>
              <a:t>(50 minutes)</a:t>
            </a:r>
            <a:br>
              <a:rPr lang="en-US" sz="2400"/>
            </a:br>
            <a:r>
              <a:rPr lang="en-US" sz="2400"/>
              <a:t>#7: Archive Characterization and On-going Coverage</a:t>
            </a:r>
            <a:br>
              <a:rPr lang="en-US" sz="2400"/>
            </a:br>
            <a:r>
              <a:rPr lang="en-US" sz="2400"/>
              <a:t>#8: Data Discovery Tools</a:t>
            </a:r>
            <a:br>
              <a:rPr lang="en-US" sz="2400"/>
            </a:br>
            <a:r>
              <a:rPr lang="en-US" sz="2400"/>
              <a:t>#9: Assembly and Delivery of Core Data</a:t>
            </a:r>
            <a:br>
              <a:rPr lang="en-US" sz="2400"/>
            </a:br>
            <a:r>
              <a:rPr lang="en-US" sz="2400"/>
              <a:t>#11: SDMS Cloud-Computing Pilot Projects</a:t>
            </a:r>
            <a:br>
              <a:rPr lang="en-US" sz="2400"/>
            </a:br>
            <a:r>
              <a:rPr lang="en-US" sz="2400"/>
              <a:t>#12: Model National GFOI Data Services System</a:t>
            </a:r>
          </a:p>
          <a:p>
            <a:r>
              <a:rPr lang="en-US" sz="2400" b="1"/>
              <a:t>Discussion </a:t>
            </a:r>
            <a:r>
              <a:rPr lang="en-US" sz="2400"/>
              <a:t>... 30 minutes</a:t>
            </a:r>
          </a:p>
          <a:p>
            <a:endParaRPr lang="en-US" sz="2400"/>
          </a:p>
        </p:txBody>
      </p:sp>
      <p:sp>
        <p:nvSpPr>
          <p:cNvPr id="4" name="Footer Placeholder 3"/>
          <p:cNvSpPr>
            <a:spLocks noGrp="1"/>
          </p:cNvSpPr>
          <p:nvPr>
            <p:ph type="ftr" sz="quarter" idx="11"/>
          </p:nvPr>
        </p:nvSpPr>
        <p:spPr/>
        <p:txBody>
          <a:bodyPr/>
          <a:lstStyle/>
          <a:p>
            <a:pPr>
              <a:defRPr/>
            </a:pPr>
            <a:r>
              <a:rPr lang="en-US" b="1" smtClean="0"/>
              <a:t>SDCG-7</a:t>
            </a:r>
          </a:p>
          <a:p>
            <a:pPr>
              <a:defRPr/>
            </a:pPr>
            <a:r>
              <a:rPr lang="en-US" b="1" smtClean="0"/>
              <a:t>Sydney</a:t>
            </a:r>
            <a:r>
              <a:rPr lang="en-US" sz="1000" b="1" smtClean="0"/>
              <a:t>, Australia</a:t>
            </a:r>
          </a:p>
          <a:p>
            <a:pPr>
              <a:defRPr/>
            </a:pPr>
            <a:r>
              <a:rPr lang="en-US" sz="1000" b="1" smtClean="0"/>
              <a:t>March 4</a:t>
            </a:r>
            <a:r>
              <a:rPr lang="en-US" sz="1000" b="1" baseline="30000" smtClean="0"/>
              <a:t>th</a:t>
            </a:r>
            <a:r>
              <a:rPr lang="en-US" sz="1000" b="1" smtClean="0"/>
              <a:t> – 6</a:t>
            </a:r>
            <a:r>
              <a:rPr lang="en-US" sz="1000" b="1" baseline="30000" smtClean="0"/>
              <a:t>th</a:t>
            </a:r>
            <a:r>
              <a:rPr lang="en-US" sz="1000" b="1" smtClean="0"/>
              <a:t> 2015</a:t>
            </a:r>
            <a:endParaRPr lang="en-US" sz="1000" smtClean="0"/>
          </a:p>
          <a:p>
            <a:endParaRPr lang="en-US" dirty="0"/>
          </a:p>
        </p:txBody>
      </p:sp>
      <p:sp>
        <p:nvSpPr>
          <p:cNvPr id="5" name="Slide Number Placeholder 4"/>
          <p:cNvSpPr>
            <a:spLocks noGrp="1"/>
          </p:cNvSpPr>
          <p:nvPr>
            <p:ph type="sldNum" sz="quarter" idx="12"/>
          </p:nvPr>
        </p:nvSpPr>
        <p:spPr/>
        <p:txBody>
          <a:bodyPr/>
          <a:lstStyle/>
          <a:p>
            <a:pPr algn="ctr"/>
            <a:fld id="{82D36AB3-2316-484A-8EF9-67EFC1B9B32B}" type="slidenum">
              <a:rPr lang="en-US" smtClean="0"/>
              <a:pPr algn="ctr"/>
              <a:t>3</a:t>
            </a:fld>
            <a:endParaRPr lang="en-US" dirty="0"/>
          </a:p>
        </p:txBody>
      </p:sp>
    </p:spTree>
    <p:extLst>
      <p:ext uri="{BB962C8B-B14F-4D97-AF65-F5344CB8AC3E}">
        <p14:creationId xmlns:p14="http://schemas.microsoft.com/office/powerpoint/2010/main" val="2789200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dirty="0" smtClean="0"/>
              <a:t>Outcome #5</a:t>
            </a:r>
            <a:endParaRPr lang="en-US" dirty="0"/>
          </a:p>
        </p:txBody>
      </p:sp>
      <p:sp>
        <p:nvSpPr>
          <p:cNvPr id="9219" name="Content Placeholder 2"/>
          <p:cNvSpPr>
            <a:spLocks noGrp="1"/>
          </p:cNvSpPr>
          <p:nvPr>
            <p:ph idx="1"/>
          </p:nvPr>
        </p:nvSpPr>
        <p:spPr/>
        <p:txBody>
          <a:bodyPr/>
          <a:lstStyle/>
          <a:p>
            <a:pPr lvl="0"/>
            <a:r>
              <a:rPr lang="en-GB" sz="2800" dirty="0"/>
              <a:t>GFOI Space Data Services will be </a:t>
            </a:r>
            <a:r>
              <a:rPr lang="en-GB" sz="2800" u="sng" dirty="0">
                <a:solidFill>
                  <a:schemeClr val="accent4">
                    <a:lumMod val="75000"/>
                  </a:schemeClr>
                </a:solidFill>
              </a:rPr>
              <a:t>defined and delivered in collaboration with FAO and World Bank</a:t>
            </a:r>
            <a:r>
              <a:rPr lang="en-GB" sz="2800" dirty="0"/>
              <a:t>, and </a:t>
            </a:r>
            <a:r>
              <a:rPr lang="en-GB" sz="2800" u="sng" dirty="0">
                <a:solidFill>
                  <a:schemeClr val="accent6">
                    <a:lumMod val="75000"/>
                  </a:schemeClr>
                </a:solidFill>
              </a:rPr>
              <a:t>closely integrated with the new interactive Methods and Guidance</a:t>
            </a:r>
            <a:r>
              <a:rPr lang="en-GB" sz="2800" dirty="0"/>
              <a:t>, </a:t>
            </a:r>
            <a:r>
              <a:rPr lang="en-GB" sz="2800" u="sng" dirty="0">
                <a:solidFill>
                  <a:schemeClr val="tx2">
                    <a:lumMod val="60000"/>
                    <a:lumOff val="40000"/>
                  </a:schemeClr>
                </a:solidFill>
              </a:rPr>
              <a:t>as well as via the </a:t>
            </a:r>
            <a:r>
              <a:rPr lang="en-GB" sz="2800" u="sng" dirty="0" err="1">
                <a:solidFill>
                  <a:schemeClr val="tx2">
                    <a:lumMod val="60000"/>
                    <a:lumOff val="40000"/>
                  </a:schemeClr>
                </a:solidFill>
              </a:rPr>
              <a:t>SilvaCarbon</a:t>
            </a:r>
            <a:r>
              <a:rPr lang="en-GB" sz="2800" u="sng" dirty="0">
                <a:solidFill>
                  <a:schemeClr val="tx2">
                    <a:lumMod val="60000"/>
                    <a:lumOff val="40000"/>
                  </a:schemeClr>
                </a:solidFill>
              </a:rPr>
              <a:t> capacity building activities</a:t>
            </a:r>
            <a:r>
              <a:rPr lang="en-GB" sz="2800" dirty="0"/>
              <a:t>.</a:t>
            </a:r>
            <a:endParaRPr lang="en-AU" sz="2800" dirty="0"/>
          </a:p>
        </p:txBody>
      </p:sp>
    </p:spTree>
    <p:extLst>
      <p:ext uri="{BB962C8B-B14F-4D97-AF65-F5344CB8AC3E}">
        <p14:creationId xmlns:p14="http://schemas.microsoft.com/office/powerpoint/2010/main" val="12405268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dirty="0" smtClean="0"/>
              <a:t>Outcome #5</a:t>
            </a:r>
            <a:endParaRPr lang="en-US" dirty="0"/>
          </a:p>
        </p:txBody>
      </p:sp>
      <p:sp>
        <p:nvSpPr>
          <p:cNvPr id="9219" name="Content Placeholder 2"/>
          <p:cNvSpPr>
            <a:spLocks noGrp="1"/>
          </p:cNvSpPr>
          <p:nvPr>
            <p:ph idx="1"/>
          </p:nvPr>
        </p:nvSpPr>
        <p:spPr/>
        <p:txBody>
          <a:bodyPr/>
          <a:lstStyle/>
          <a:p>
            <a:pPr lvl="0"/>
            <a:r>
              <a:rPr lang="en-GB" sz="2800" dirty="0"/>
              <a:t>GFOI Space Data Services will be </a:t>
            </a:r>
            <a:r>
              <a:rPr lang="en-GB" sz="2800" u="sng" dirty="0" smtClean="0">
                <a:solidFill>
                  <a:schemeClr val="accent6">
                    <a:lumMod val="75000"/>
                  </a:schemeClr>
                </a:solidFill>
              </a:rPr>
              <a:t>closely </a:t>
            </a:r>
            <a:r>
              <a:rPr lang="en-GB" sz="2800" u="sng" dirty="0">
                <a:solidFill>
                  <a:schemeClr val="accent6">
                    <a:lumMod val="75000"/>
                  </a:schemeClr>
                </a:solidFill>
              </a:rPr>
              <a:t>integrated with the new interactive Methods and </a:t>
            </a:r>
            <a:r>
              <a:rPr lang="en-GB" sz="2800" u="sng" dirty="0" smtClean="0">
                <a:solidFill>
                  <a:schemeClr val="accent6">
                    <a:lumMod val="75000"/>
                  </a:schemeClr>
                </a:solidFill>
              </a:rPr>
              <a:t>Guidance</a:t>
            </a:r>
          </a:p>
          <a:p>
            <a:pPr lvl="0"/>
            <a:endParaRPr lang="en-GB" sz="2800" dirty="0"/>
          </a:p>
          <a:p>
            <a:pPr lvl="0"/>
            <a:r>
              <a:rPr lang="en-GB" sz="2800" dirty="0" smtClean="0"/>
              <a:t>Relatively EASY? Already discussed with Carly the need for web-links, landing pages, contact emails </a:t>
            </a:r>
            <a:r>
              <a:rPr lang="en-US" sz="2800" dirty="0" smtClean="0"/>
              <a:t>–</a:t>
            </a:r>
            <a:r>
              <a:rPr lang="en-GB" sz="2800" dirty="0" smtClean="0"/>
              <a:t> all to provide seamless Space Data Services support for MGD user community</a:t>
            </a:r>
          </a:p>
        </p:txBody>
      </p:sp>
    </p:spTree>
    <p:extLst>
      <p:ext uri="{BB962C8B-B14F-4D97-AF65-F5344CB8AC3E}">
        <p14:creationId xmlns:p14="http://schemas.microsoft.com/office/powerpoint/2010/main" val="231516181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dirty="0" smtClean="0"/>
              <a:t>Outcome #5</a:t>
            </a:r>
            <a:endParaRPr lang="en-US" dirty="0"/>
          </a:p>
        </p:txBody>
      </p:sp>
      <p:sp>
        <p:nvSpPr>
          <p:cNvPr id="9219" name="Content Placeholder 2"/>
          <p:cNvSpPr>
            <a:spLocks noGrp="1"/>
          </p:cNvSpPr>
          <p:nvPr>
            <p:ph idx="1"/>
          </p:nvPr>
        </p:nvSpPr>
        <p:spPr/>
        <p:txBody>
          <a:bodyPr/>
          <a:lstStyle/>
          <a:p>
            <a:pPr lvl="0"/>
            <a:r>
              <a:rPr lang="en-GB" sz="2800" dirty="0"/>
              <a:t>GFOI Space Data Services will be </a:t>
            </a:r>
            <a:r>
              <a:rPr lang="en-GB" sz="2800" u="sng" dirty="0" smtClean="0">
                <a:solidFill>
                  <a:srgbClr val="558ED5"/>
                </a:solidFill>
              </a:rPr>
              <a:t>closely </a:t>
            </a:r>
            <a:r>
              <a:rPr lang="en-GB" sz="2800" u="sng" dirty="0">
                <a:solidFill>
                  <a:srgbClr val="558ED5"/>
                </a:solidFill>
              </a:rPr>
              <a:t>integrated with </a:t>
            </a:r>
            <a:r>
              <a:rPr lang="en-GB" sz="2800" u="sng" dirty="0" smtClean="0">
                <a:solidFill>
                  <a:srgbClr val="558ED5"/>
                </a:solidFill>
              </a:rPr>
              <a:t>the </a:t>
            </a:r>
            <a:r>
              <a:rPr lang="en-GB" sz="2800" u="sng" dirty="0" err="1">
                <a:solidFill>
                  <a:srgbClr val="558ED5"/>
                </a:solidFill>
              </a:rPr>
              <a:t>SilvaCarbon</a:t>
            </a:r>
            <a:r>
              <a:rPr lang="en-GB" sz="2800" u="sng" dirty="0">
                <a:solidFill>
                  <a:srgbClr val="558ED5"/>
                </a:solidFill>
              </a:rPr>
              <a:t> capacity building </a:t>
            </a:r>
            <a:r>
              <a:rPr lang="en-GB" sz="2800" u="sng" dirty="0" smtClean="0">
                <a:solidFill>
                  <a:schemeClr val="tx2">
                    <a:lumMod val="60000"/>
                    <a:lumOff val="40000"/>
                  </a:schemeClr>
                </a:solidFill>
              </a:rPr>
              <a:t>activities</a:t>
            </a:r>
            <a:endParaRPr lang="en-GB" sz="2800" dirty="0"/>
          </a:p>
          <a:p>
            <a:pPr lvl="0"/>
            <a:endParaRPr lang="en-GB" sz="2800" dirty="0"/>
          </a:p>
          <a:p>
            <a:pPr lvl="0"/>
            <a:r>
              <a:rPr lang="en-GB" sz="2800" dirty="0" smtClean="0"/>
              <a:t>Relatively EASY? But needs a strategic plan for the Capacity Building component and a broader country engagement strategy defined by the Leads?</a:t>
            </a:r>
          </a:p>
          <a:p>
            <a:pPr lvl="0"/>
            <a:endParaRPr lang="en-GB" sz="2800" dirty="0"/>
          </a:p>
          <a:p>
            <a:pPr lvl="0"/>
            <a:r>
              <a:rPr lang="en-GB" sz="2800" dirty="0" smtClean="0"/>
              <a:t>Very </a:t>
            </a:r>
            <a:r>
              <a:rPr lang="en-GB" sz="2800" dirty="0"/>
              <a:t>e</a:t>
            </a:r>
            <a:r>
              <a:rPr lang="en-GB" sz="2800" dirty="0" smtClean="0"/>
              <a:t>ffective coordination with </a:t>
            </a:r>
            <a:r>
              <a:rPr lang="en-GB" sz="2800" dirty="0" err="1" smtClean="0"/>
              <a:t>Silvacarbon</a:t>
            </a:r>
            <a:r>
              <a:rPr lang="en-GB" sz="2800" dirty="0" smtClean="0"/>
              <a:t> to date </a:t>
            </a:r>
            <a:r>
              <a:rPr lang="en-US" sz="2800" dirty="0" smtClean="0"/>
              <a:t>–</a:t>
            </a:r>
            <a:r>
              <a:rPr lang="en-GB" sz="2800" dirty="0" smtClean="0"/>
              <a:t> has pioneered the country engagement efforts for GFOI: but ad-hoc and needs a strategy going forward</a:t>
            </a:r>
            <a:endParaRPr lang="en-AU" sz="2800" dirty="0"/>
          </a:p>
        </p:txBody>
      </p:sp>
    </p:spTree>
    <p:extLst>
      <p:ext uri="{BB962C8B-B14F-4D97-AF65-F5344CB8AC3E}">
        <p14:creationId xmlns:p14="http://schemas.microsoft.com/office/powerpoint/2010/main" val="326110338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dirty="0" smtClean="0"/>
              <a:t>Outcome #5</a:t>
            </a:r>
            <a:endParaRPr lang="en-US" dirty="0"/>
          </a:p>
        </p:txBody>
      </p:sp>
      <p:sp>
        <p:nvSpPr>
          <p:cNvPr id="9219" name="Content Placeholder 2"/>
          <p:cNvSpPr>
            <a:spLocks noGrp="1"/>
          </p:cNvSpPr>
          <p:nvPr>
            <p:ph idx="1"/>
          </p:nvPr>
        </p:nvSpPr>
        <p:spPr/>
        <p:txBody>
          <a:bodyPr/>
          <a:lstStyle/>
          <a:p>
            <a:pPr lvl="0"/>
            <a:r>
              <a:rPr lang="en-GB" sz="2400" dirty="0"/>
              <a:t>GFOI Space Data Services will be </a:t>
            </a:r>
            <a:r>
              <a:rPr lang="en-GB" sz="2400" u="sng" dirty="0">
                <a:solidFill>
                  <a:schemeClr val="accent4">
                    <a:lumMod val="75000"/>
                  </a:schemeClr>
                </a:solidFill>
              </a:rPr>
              <a:t>defined and delivered in collaboration with FAO and World </a:t>
            </a:r>
            <a:r>
              <a:rPr lang="en-GB" sz="2400" u="sng" dirty="0" smtClean="0">
                <a:solidFill>
                  <a:schemeClr val="accent4">
                    <a:lumMod val="75000"/>
                  </a:schemeClr>
                </a:solidFill>
              </a:rPr>
              <a:t>Bank</a:t>
            </a:r>
            <a:endParaRPr lang="en-GB" sz="2400" dirty="0" smtClean="0"/>
          </a:p>
          <a:p>
            <a:pPr lvl="0"/>
            <a:r>
              <a:rPr lang="en-GB" sz="2400" dirty="0" smtClean="0"/>
              <a:t>This will require a new level of communication and cooperation with the FAO and World Bank. FAO working level cooperation and participation in SDCG has been very helpful. World Bank engagement limited. </a:t>
            </a:r>
            <a:endParaRPr lang="en-GB" sz="2400" dirty="0"/>
          </a:p>
          <a:p>
            <a:pPr lvl="0"/>
            <a:r>
              <a:rPr lang="en-GB" sz="2400" dirty="0" smtClean="0"/>
              <a:t>Direction from Leads?</a:t>
            </a:r>
            <a:endParaRPr lang="en-AU" sz="2400" dirty="0"/>
          </a:p>
        </p:txBody>
      </p:sp>
      <p:pic>
        <p:nvPicPr>
          <p:cNvPr id="3" name="Picture 2"/>
          <p:cNvPicPr>
            <a:picLocks noChangeAspect="1"/>
          </p:cNvPicPr>
          <p:nvPr/>
        </p:nvPicPr>
        <p:blipFill>
          <a:blip r:embed="rId2"/>
          <a:stretch>
            <a:fillRect/>
          </a:stretch>
        </p:blipFill>
        <p:spPr>
          <a:xfrm>
            <a:off x="0" y="4206748"/>
            <a:ext cx="9144000" cy="1947250"/>
          </a:xfrm>
          <a:prstGeom prst="rect">
            <a:avLst/>
          </a:prstGeom>
        </p:spPr>
      </p:pic>
    </p:spTree>
    <p:extLst>
      <p:ext uri="{BB962C8B-B14F-4D97-AF65-F5344CB8AC3E}">
        <p14:creationId xmlns:p14="http://schemas.microsoft.com/office/powerpoint/2010/main" val="285302109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dirty="0" smtClean="0"/>
              <a:t>Outcome #6</a:t>
            </a:r>
            <a:endParaRPr lang="en-US" dirty="0"/>
          </a:p>
        </p:txBody>
      </p:sp>
      <p:sp>
        <p:nvSpPr>
          <p:cNvPr id="9219" name="Content Placeholder 2"/>
          <p:cNvSpPr>
            <a:spLocks noGrp="1"/>
          </p:cNvSpPr>
          <p:nvPr>
            <p:ph idx="1"/>
          </p:nvPr>
        </p:nvSpPr>
        <p:spPr/>
        <p:txBody>
          <a:bodyPr/>
          <a:lstStyle/>
          <a:p>
            <a:pPr lvl="0"/>
            <a:r>
              <a:rPr lang="en-GB" sz="2800" dirty="0"/>
              <a:t>A program of regional space data workshops  including national space data needs, and associated assessments provided </a:t>
            </a:r>
            <a:r>
              <a:rPr lang="en-GB" sz="2800" dirty="0">
                <a:solidFill>
                  <a:schemeClr val="accent1">
                    <a:lumMod val="75000"/>
                  </a:schemeClr>
                </a:solidFill>
              </a:rPr>
              <a:t>for the priority countries identified by FAO, World Bank, and </a:t>
            </a:r>
            <a:r>
              <a:rPr lang="en-GB" sz="2800" dirty="0" err="1">
                <a:solidFill>
                  <a:schemeClr val="accent1">
                    <a:lumMod val="75000"/>
                  </a:schemeClr>
                </a:solidFill>
              </a:rPr>
              <a:t>SilvaCarbon</a:t>
            </a:r>
            <a:r>
              <a:rPr lang="en-GB" sz="2800" dirty="0">
                <a:solidFill>
                  <a:schemeClr val="accent1">
                    <a:lumMod val="75000"/>
                  </a:schemeClr>
                </a:solidFill>
              </a:rPr>
              <a:t>.</a:t>
            </a:r>
            <a:endParaRPr lang="en-AU" sz="2800" dirty="0">
              <a:solidFill>
                <a:schemeClr val="accent1">
                  <a:lumMod val="75000"/>
                </a:schemeClr>
              </a:solidFill>
            </a:endParaRPr>
          </a:p>
          <a:p>
            <a:pPr marL="0" indent="0">
              <a:buNone/>
            </a:pPr>
            <a:endParaRPr lang="en-AU" sz="2800" dirty="0"/>
          </a:p>
        </p:txBody>
      </p:sp>
    </p:spTree>
    <p:extLst>
      <p:ext uri="{BB962C8B-B14F-4D97-AF65-F5344CB8AC3E}">
        <p14:creationId xmlns:p14="http://schemas.microsoft.com/office/powerpoint/2010/main" val="284485045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dirty="0" smtClean="0"/>
              <a:t>Outcome #6</a:t>
            </a:r>
            <a:endParaRPr lang="en-US" dirty="0"/>
          </a:p>
        </p:txBody>
      </p:sp>
      <p:sp>
        <p:nvSpPr>
          <p:cNvPr id="9219" name="Content Placeholder 2"/>
          <p:cNvSpPr>
            <a:spLocks noGrp="1"/>
          </p:cNvSpPr>
          <p:nvPr>
            <p:ph idx="1"/>
          </p:nvPr>
        </p:nvSpPr>
        <p:spPr/>
        <p:txBody>
          <a:bodyPr/>
          <a:lstStyle/>
          <a:p>
            <a:pPr lvl="0"/>
            <a:r>
              <a:rPr lang="en-AU" sz="2400" dirty="0" smtClean="0"/>
              <a:t>Can we establish a list of priority countries within a </a:t>
            </a:r>
            <a:r>
              <a:rPr lang="en-AU" sz="2400" dirty="0"/>
              <a:t>GFOI country engagement strategy?</a:t>
            </a:r>
          </a:p>
          <a:p>
            <a:pPr lvl="0"/>
            <a:r>
              <a:rPr lang="en-AU" sz="2400" dirty="0" smtClean="0"/>
              <a:t>Priorities of FAO, WB and SC may not match exactly but Leads can broker suitable compromise?</a:t>
            </a:r>
          </a:p>
          <a:p>
            <a:pPr lvl="0"/>
            <a:r>
              <a:rPr lang="en-AU" sz="2400" dirty="0" smtClean="0"/>
              <a:t>SDCG willing to support Space Data Aspects of planned FAO/WB/SC workshops </a:t>
            </a:r>
            <a:r>
              <a:rPr lang="en-US" sz="2400" dirty="0" smtClean="0"/>
              <a:t>–</a:t>
            </a:r>
            <a:r>
              <a:rPr lang="en-AU" sz="2400" dirty="0" smtClean="0"/>
              <a:t> in context of a country engagement strategy for GFOI</a:t>
            </a:r>
          </a:p>
          <a:p>
            <a:pPr lvl="0"/>
            <a:r>
              <a:rPr lang="en-AU" sz="2400" dirty="0" smtClean="0"/>
              <a:t>Status quo of SDCG-</a:t>
            </a:r>
            <a:r>
              <a:rPr lang="en-AU" sz="2400" dirty="0" err="1" smtClean="0"/>
              <a:t>SilvaCarbon</a:t>
            </a:r>
            <a:r>
              <a:rPr lang="en-AU" sz="2400" dirty="0" smtClean="0"/>
              <a:t> only efforts not ideal</a:t>
            </a:r>
          </a:p>
          <a:p>
            <a:pPr lvl="0"/>
            <a:r>
              <a:rPr lang="en-AU" sz="2400" dirty="0" smtClean="0"/>
              <a:t>Direction from Leads?</a:t>
            </a:r>
          </a:p>
          <a:p>
            <a:pPr lvl="0"/>
            <a:endParaRPr lang="en-AU" sz="2400" dirty="0"/>
          </a:p>
        </p:txBody>
      </p:sp>
      <p:pic>
        <p:nvPicPr>
          <p:cNvPr id="3" name="Picture 2"/>
          <p:cNvPicPr>
            <a:picLocks noChangeAspect="1"/>
          </p:cNvPicPr>
          <p:nvPr/>
        </p:nvPicPr>
        <p:blipFill>
          <a:blip r:embed="rId2"/>
          <a:stretch>
            <a:fillRect/>
          </a:stretch>
        </p:blipFill>
        <p:spPr>
          <a:xfrm>
            <a:off x="0" y="4942613"/>
            <a:ext cx="9144000" cy="1180162"/>
          </a:xfrm>
          <a:prstGeom prst="rect">
            <a:avLst/>
          </a:prstGeom>
        </p:spPr>
      </p:pic>
    </p:spTree>
    <p:extLst>
      <p:ext uri="{BB962C8B-B14F-4D97-AF65-F5344CB8AC3E}">
        <p14:creationId xmlns:p14="http://schemas.microsoft.com/office/powerpoint/2010/main" val="199683625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100</TotalTime>
  <Words>1637</Words>
  <Application>Microsoft Macintosh PowerPoint</Application>
  <PresentationFormat>On-screen Show (4:3)</PresentationFormat>
  <Paragraphs>133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GFOI Space Data Services</vt:lpstr>
      <vt:lpstr>Session-8 Plans</vt:lpstr>
      <vt:lpstr>Session-8 Agenda</vt:lpstr>
      <vt:lpstr>Outcome #5</vt:lpstr>
      <vt:lpstr>Outcome #5</vt:lpstr>
      <vt:lpstr>Outcome #5</vt:lpstr>
      <vt:lpstr>Outcome #5</vt:lpstr>
      <vt:lpstr>Outcome #6</vt:lpstr>
      <vt:lpstr>Outcome #6</vt:lpstr>
      <vt:lpstr>#10: Space Data for MGD</vt:lpstr>
      <vt:lpstr>#10: Space Data for MGD</vt:lpstr>
      <vt:lpstr>#7: Archive Characterization and Ongoing Coverage</vt:lpstr>
      <vt:lpstr>#8: Data Discovery Tools</vt:lpstr>
      <vt:lpstr>#9: Assembly/Delivery of Core Data</vt:lpstr>
      <vt:lpstr>#9: Assembly/Delivery of Core Data</vt:lpstr>
      <vt:lpstr>#11: SDMS Pilot Projects</vt:lpstr>
      <vt:lpstr>#11: SDMS Pilot Projects</vt:lpstr>
      <vt:lpstr>#12: Model National GFOI Data Services</vt:lpstr>
      <vt:lpstr>#12: Model National GFOI Data Services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Steventon</dc:creator>
  <cp:lastModifiedBy>Brian Killough</cp:lastModifiedBy>
  <cp:revision>27</cp:revision>
  <dcterms:created xsi:type="dcterms:W3CDTF">2015-02-13T06:47:15Z</dcterms:created>
  <dcterms:modified xsi:type="dcterms:W3CDTF">2015-02-25T00:45:45Z</dcterms:modified>
</cp:coreProperties>
</file>