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3" r:id="rId1"/>
  </p:sldMasterIdLst>
  <p:notesMasterIdLst>
    <p:notesMasterId r:id="rId9"/>
  </p:notesMasterIdLst>
  <p:handoutMasterIdLst>
    <p:handoutMasterId r:id="rId10"/>
  </p:handoutMasterIdLst>
  <p:sldIdLst>
    <p:sldId id="256" r:id="rId2"/>
    <p:sldId id="335" r:id="rId3"/>
    <p:sldId id="338" r:id="rId4"/>
    <p:sldId id="284" r:id="rId5"/>
    <p:sldId id="333" r:id="rId6"/>
    <p:sldId id="337" r:id="rId7"/>
    <p:sldId id="334" r:id="rId8"/>
  </p:sldIdLst>
  <p:sldSz cx="9144000" cy="6858000" type="screen4x3"/>
  <p:notesSz cx="6705600" cy="100584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3200" kern="1200">
        <a:solidFill>
          <a:srgbClr val="999933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rgbClr val="999933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rgbClr val="999933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rgbClr val="999933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rgbClr val="999933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3200" kern="1200">
        <a:solidFill>
          <a:srgbClr val="999933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3200" kern="1200">
        <a:solidFill>
          <a:srgbClr val="999933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3200" kern="1200">
        <a:solidFill>
          <a:srgbClr val="999933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3200" kern="1200">
        <a:solidFill>
          <a:srgbClr val="999933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9900"/>
    <a:srgbClr val="999933"/>
    <a:srgbClr val="5774BD"/>
    <a:srgbClr val="DDDDDD"/>
    <a:srgbClr val="EFEDE5"/>
    <a:srgbClr val="6781C3"/>
    <a:srgbClr val="FA0600"/>
    <a:srgbClr val="A1F2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80" autoAdjust="0"/>
    <p:restoredTop sz="88551" autoAdjust="0"/>
  </p:normalViewPr>
  <p:slideViewPr>
    <p:cSldViewPr snapToGrid="0">
      <p:cViewPr varScale="1">
        <p:scale>
          <a:sx n="52" d="100"/>
          <a:sy n="52" d="100"/>
        </p:scale>
        <p:origin x="-12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7" d="100"/>
        <a:sy n="19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5125" cy="5032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20000"/>
              </a:spcBef>
              <a:defRPr sz="1200"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98888" y="0"/>
            <a:ext cx="2905125" cy="5032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20000"/>
              </a:spcBef>
              <a:defRPr sz="1200"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fld id="{455A063B-7019-452A-BC0D-1D86A9C0F793}" type="datetimeFigureOut">
              <a:rPr lang="en-GB"/>
              <a:pPr>
                <a:defRPr/>
              </a:pPr>
              <a:t>4/03/2015</a:t>
            </a:fld>
            <a:endParaRPr lang="en-GB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53575"/>
            <a:ext cx="2905125" cy="5032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20000"/>
              </a:spcBef>
              <a:defRPr sz="1200"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98888" y="9553575"/>
            <a:ext cx="2905125" cy="5032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20000"/>
              </a:spcBef>
              <a:defRPr sz="1200"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fld id="{4708E8AB-40E0-40C7-9328-F77FE96B00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250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512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ct val="20000"/>
              </a:spcBef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798888" y="0"/>
            <a:ext cx="2905125" cy="5032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fld id="{7BCF07B2-2BF4-4A2C-A1CD-B2DBD9F306EE}" type="datetimeFigureOut">
              <a:rPr lang="nb-NO"/>
              <a:pPr>
                <a:defRPr/>
              </a:pPr>
              <a:t>4/03/2015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838200" y="754063"/>
            <a:ext cx="502920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 smtClean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69925" y="4778375"/>
            <a:ext cx="5365750" cy="45259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290512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ct val="20000"/>
              </a:spcBef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798888" y="9553575"/>
            <a:ext cx="2905125" cy="5032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fld id="{6F0E1E8A-35BE-43DF-889A-F8F88AB30FE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5070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icture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38550"/>
            <a:ext cx="914400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Picture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7550" y="0"/>
            <a:ext cx="33464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Picture10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46050" y="179388"/>
            <a:ext cx="29860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4213" y="1412875"/>
            <a:ext cx="7772400" cy="10795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4213" y="2708275"/>
            <a:ext cx="7775575" cy="79216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74B1C-CE9A-4ABA-9816-C770210896E7}" type="datetime1">
              <a:rPr lang="nb-NO"/>
              <a:pPr>
                <a:defRPr/>
              </a:pPr>
              <a:t>4/03/2015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9EC0C-8422-43AD-B91D-314E123391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5175"/>
            <a:ext cx="2057400" cy="5360988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019800" cy="5360988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69E5F-AC05-4EA1-866B-FB4F042AFFEF}" type="datetime1">
              <a:rPr lang="nb-NO"/>
              <a:pPr>
                <a:defRPr/>
              </a:pPr>
              <a:t>4/03/2015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2895D-4573-42F8-8390-677A9C63C5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D9E72-BF8C-4A53-87A8-51C8D6B9BD8D}" type="datetime1">
              <a:rPr lang="nb-NO"/>
              <a:pPr>
                <a:defRPr/>
              </a:pPr>
              <a:t>4/03/2015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2BFED-3899-47CC-B5C3-57E9323D70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929E6-A8AF-475F-B1C4-A8DF6E335664}" type="datetime1">
              <a:rPr lang="nb-NO"/>
              <a:pPr>
                <a:defRPr/>
              </a:pPr>
              <a:t>4/03/2015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AD38C-B3F7-421C-A781-B2049AF75F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2E5FC-0AB2-4083-B437-073341A86426}" type="datetime1">
              <a:rPr lang="nb-NO"/>
              <a:pPr>
                <a:defRPr/>
              </a:pPr>
              <a:t>4/03/2015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47C20-6425-409D-AEE8-CD6C5E72E3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00B58-3AC5-4239-87E4-24E6901B2140}" type="datetime1">
              <a:rPr lang="nb-NO"/>
              <a:pPr>
                <a:defRPr/>
              </a:pPr>
              <a:t>4/03/2015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8F853-09CE-4009-B64D-64803935BD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15F46-A21B-4E5B-A37E-2B2748584D4E}" type="datetime1">
              <a:rPr lang="nb-NO"/>
              <a:pPr>
                <a:defRPr/>
              </a:pPr>
              <a:t>4/03/2015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3919F-9B3C-4C11-8D0D-DFBFFD6CFF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8B875-6362-418D-8D2F-B2A6D7B7EC51}" type="datetime1">
              <a:rPr lang="nb-NO"/>
              <a:pPr>
                <a:defRPr/>
              </a:pPr>
              <a:t>4/03/2015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5AE38-06DC-4C6A-A5AB-C2AB585B80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93FCB-6A0A-463C-8D2A-3219CCBCDB7A}" type="datetime1">
              <a:rPr lang="nb-NO"/>
              <a:pPr>
                <a:defRPr/>
              </a:pPr>
              <a:t>4/03/2015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15F47-D088-4173-A997-DF02403CC6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E92C9-A4B7-483E-894E-E7CBAD554FD4}" type="datetime1">
              <a:rPr lang="nb-NO"/>
              <a:pPr>
                <a:defRPr/>
              </a:pPr>
              <a:t>4/03/2015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DB7B8-08F8-408D-8B31-8C0A7D760F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5175"/>
            <a:ext cx="82296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chemeClr val="tx1"/>
                </a:solidFill>
                <a:ea typeface="MS PGothic" charset="0"/>
                <a:cs typeface="+mn-cs"/>
              </a:defRPr>
            </a:lvl1pPr>
          </a:lstStyle>
          <a:p>
            <a:pPr>
              <a:defRPr/>
            </a:pPr>
            <a:fld id="{566C7DC4-FDE8-402F-8168-1B281DACD3F4}" type="datetime1">
              <a:rPr lang="nb-NO"/>
              <a:pPr>
                <a:defRPr/>
              </a:pPr>
              <a:t>4/03/2015</a:t>
            </a:fld>
            <a:endParaRPr lang="en-GB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1"/>
                </a:solidFill>
                <a:ea typeface="MS PGothic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  <a:ea typeface="MS PGothic" charset="0"/>
                <a:cs typeface="+mn-cs"/>
              </a:defRPr>
            </a:lvl1pPr>
          </a:lstStyle>
          <a:p>
            <a:pPr>
              <a:defRPr/>
            </a:pPr>
            <a:fld id="{6ADD59C5-0401-4FBE-8A1F-28146FCFE4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1" name="Picture 6" descr="Picture10"/>
          <p:cNvPicPr>
            <a:picLocks noChangeAspect="1" noChangeArrowheads="1"/>
          </p:cNvPicPr>
          <p:nvPr/>
        </p:nvPicPr>
        <p:blipFill>
          <a:blip r:embed="rId13"/>
          <a:srcRect r="54807"/>
          <a:stretch>
            <a:fillRect/>
          </a:stretch>
        </p:blipFill>
        <p:spPr bwMode="auto">
          <a:xfrm>
            <a:off x="146050" y="177800"/>
            <a:ext cx="13493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7" descr="Picture11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9354"/>
          <a:stretch>
            <a:fillRect/>
          </a:stretch>
        </p:blipFill>
        <p:spPr bwMode="auto">
          <a:xfrm>
            <a:off x="8018463" y="74613"/>
            <a:ext cx="10255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4" r:id="rId2"/>
    <p:sldLayoutId id="2147483853" r:id="rId3"/>
    <p:sldLayoutId id="2147483852" r:id="rId4"/>
    <p:sldLayoutId id="2147483851" r:id="rId5"/>
    <p:sldLayoutId id="2147483850" r:id="rId6"/>
    <p:sldLayoutId id="2147483849" r:id="rId7"/>
    <p:sldLayoutId id="2147483848" r:id="rId8"/>
    <p:sldLayoutId id="2147483847" r:id="rId9"/>
    <p:sldLayoutId id="2147483846" r:id="rId10"/>
    <p:sldLayoutId id="2147483845" r:id="rId11"/>
  </p:sldLayoutIdLst>
  <p:transition xmlns:p14="http://schemas.microsoft.com/office/powerpoint/2010/main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foi.org/sites/default/files/GFOI_ReviewPrioityRDTopics_V1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dt" sz="quarter" idx="4294967295"/>
          </p:nvPr>
        </p:nvSpPr>
        <p:spPr>
          <a:xfrm>
            <a:off x="138683" y="6580498"/>
            <a:ext cx="1125537" cy="217487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7BA2255-1C91-40F9-9226-20E2D6FCA320}" type="datetime1">
              <a:rPr lang="nb-NO" sz="900" smtClean="0">
                <a:solidFill>
                  <a:srgbClr val="B9B4B1"/>
                </a:solidFill>
                <a:ea typeface="ＭＳ Ｐゴシック" pitchFamily="34" charset="-128"/>
              </a:rPr>
              <a:pPr/>
              <a:t>4/03/2015</a:t>
            </a:fld>
            <a:endParaRPr lang="nb-NO" sz="900" smtClean="0">
              <a:solidFill>
                <a:srgbClr val="B9B4B1"/>
              </a:solidFill>
              <a:ea typeface="ＭＳ Ｐゴシック" pitchFamily="34" charset="-128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48850" y="1044714"/>
            <a:ext cx="8466725" cy="1370013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  <a:t>GFOI R&amp;D Component Session</a:t>
            </a:r>
            <a:br>
              <a:rPr lang="en-US" sz="3200" dirty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3200" dirty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  <a:t>- Introduction, Background and </a:t>
            </a:r>
            <a:r>
              <a:rPr lang="en-US" sz="3200" dirty="0" smtClean="0">
                <a:solidFill>
                  <a:srgbClr val="1F497D"/>
                </a:solidFill>
                <a:latin typeface="Calibri" charset="0"/>
                <a:ea typeface="ＭＳ Ｐゴシック" charset="0"/>
                <a:cs typeface="ＭＳ Ｐゴシック" charset="0"/>
              </a:rPr>
              <a:t>Context</a:t>
            </a:r>
            <a:endParaRPr lang="en-US" sz="2400" b="0" i="1" dirty="0">
              <a:solidFill>
                <a:srgbClr val="558ED5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34729" y="1956844"/>
            <a:ext cx="8443913" cy="1023938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b="0" dirty="0">
              <a:solidFill>
                <a:srgbClr val="008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0"/>
              </a:spcBef>
            </a:pPr>
            <a:r>
              <a:rPr lang="en-US" b="0" dirty="0" smtClean="0">
                <a:solidFill>
                  <a:srgbClr val="008000"/>
                </a:solidFill>
                <a:latin typeface="Calibri" charset="0"/>
                <a:ea typeface="ＭＳ Ｐゴシック" charset="0"/>
                <a:cs typeface="ＭＳ Ｐゴシック" charset="0"/>
              </a:rPr>
              <a:t>Ake Rosenqvist, Anthea Mitchell, Alex Held</a:t>
            </a:r>
            <a:endParaRPr lang="en-US" sz="1050" b="0" dirty="0">
              <a:solidFill>
                <a:srgbClr val="008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0"/>
              </a:spcBef>
            </a:pPr>
            <a:endParaRPr lang="en-US" sz="1000" i="1" dirty="0" smtClean="0">
              <a:solidFill>
                <a:srgbClr val="008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0"/>
              </a:spcBef>
            </a:pPr>
            <a:r>
              <a:rPr lang="en-US" sz="2000" i="1" dirty="0" smtClean="0">
                <a:solidFill>
                  <a:srgbClr val="008000"/>
                </a:solidFill>
                <a:latin typeface="Calibri" charset="0"/>
                <a:ea typeface="ＭＳ Ｐゴシック" charset="0"/>
                <a:cs typeface="ＭＳ Ｐゴシック" charset="0"/>
              </a:rPr>
              <a:t>Prepared in collaboration with </a:t>
            </a:r>
          </a:p>
          <a:p>
            <a:pPr>
              <a:spcBef>
                <a:spcPct val="0"/>
              </a:spcBef>
            </a:pPr>
            <a:r>
              <a:rPr lang="en-US" sz="2000" i="1" dirty="0" smtClean="0">
                <a:solidFill>
                  <a:srgbClr val="008000"/>
                </a:solidFill>
                <a:latin typeface="Calibri" charset="0"/>
                <a:ea typeface="ＭＳ Ｐゴシック" charset="0"/>
                <a:cs typeface="ＭＳ Ｐゴシック" charset="0"/>
              </a:rPr>
              <a:t>Brice Mora (GOFC-GOLD) and Frank Martin Seifert (ESA)</a:t>
            </a:r>
            <a:endParaRPr lang="en-US" sz="1600" b="0" dirty="0">
              <a:solidFill>
                <a:srgbClr val="008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143250" y="6229977"/>
            <a:ext cx="494982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sz="1600" i="1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rPr>
              <a:t>GFOI Components meetings</a:t>
            </a:r>
            <a:endParaRPr lang="en-US" sz="1600" i="1" dirty="0">
              <a:solidFill>
                <a:schemeClr val="bg1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algn="r"/>
            <a:r>
              <a:rPr lang="en-US" sz="1600" i="1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rPr>
              <a:t>Sydney, Australia, March 2-6, 2015</a:t>
            </a:r>
            <a:endParaRPr lang="en-US" sz="1600" i="1" dirty="0">
              <a:solidFill>
                <a:schemeClr val="bg1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552562" y="304018"/>
            <a:ext cx="8453294" cy="776287"/>
          </a:xfrm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en-US" sz="3000" dirty="0" smtClean="0">
                <a:solidFill>
                  <a:srgbClr val="5774BD"/>
                </a:solidFill>
                <a:latin typeface="Calibri"/>
                <a:cs typeface="Calibri"/>
              </a:rPr>
              <a:t>R&amp;D component accomplishments </a:t>
            </a:r>
            <a:r>
              <a:rPr lang="en-US" sz="2400" dirty="0" smtClean="0">
                <a:solidFill>
                  <a:srgbClr val="5774BD"/>
                </a:solidFill>
                <a:latin typeface="Calibri"/>
                <a:cs typeface="Calibri"/>
              </a:rPr>
              <a:t>(1/2)</a:t>
            </a:r>
          </a:p>
        </p:txBody>
      </p:sp>
      <p:sp>
        <p:nvSpPr>
          <p:cNvPr id="18434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A6FE2ED-C7CB-4E4F-A4BF-C5E07291C025}" type="slidenum">
              <a:rPr lang="en-US" sz="120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</a:rPr>
              <a:pPr/>
              <a:t>2</a:t>
            </a:fld>
            <a:endParaRPr lang="en-US" sz="1200" smtClean="0">
              <a:solidFill>
                <a:srgbClr val="898989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520700" y="1232226"/>
            <a:ext cx="8229600" cy="5257800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>
                <a:latin typeface="Arial"/>
                <a:cs typeface="Arial"/>
              </a:rPr>
              <a:t>Key outcomes from the R&amp;D </a:t>
            </a:r>
            <a:r>
              <a:rPr lang="en-GB" sz="2000" b="1" dirty="0" smtClean="0">
                <a:latin typeface="Arial"/>
                <a:cs typeface="Arial"/>
              </a:rPr>
              <a:t>component during 2013-2014 : </a:t>
            </a:r>
          </a:p>
          <a:p>
            <a:endParaRPr lang="en-US" sz="2000" b="1" dirty="0">
              <a:latin typeface="Arial"/>
              <a:cs typeface="Arial"/>
            </a:endParaRPr>
          </a:p>
          <a:p>
            <a:pPr lvl="0"/>
            <a:r>
              <a:rPr lang="en-GB" sz="1800" b="1" i="1" dirty="0" smtClean="0">
                <a:latin typeface="Arial"/>
                <a:cs typeface="Arial"/>
              </a:rPr>
              <a:t>Review </a:t>
            </a:r>
            <a:r>
              <a:rPr lang="en-GB" sz="1800" b="1" i="1" dirty="0">
                <a:latin typeface="Arial"/>
                <a:cs typeface="Arial"/>
              </a:rPr>
              <a:t>of Priority Research &amp; Development </a:t>
            </a:r>
            <a:r>
              <a:rPr lang="en-GB" sz="1800" b="1" i="1" dirty="0" smtClean="0">
                <a:latin typeface="Arial"/>
                <a:cs typeface="Arial"/>
              </a:rPr>
              <a:t>Topics</a:t>
            </a:r>
            <a:r>
              <a:rPr lang="en-GB" sz="1800" b="1" dirty="0" smtClean="0">
                <a:latin typeface="Arial"/>
                <a:cs typeface="Arial"/>
              </a:rPr>
              <a:t> </a:t>
            </a:r>
            <a:r>
              <a:rPr lang="en-GB" sz="1800" dirty="0">
                <a:latin typeface="Arial"/>
                <a:cs typeface="Arial"/>
              </a:rPr>
              <a:t>(</a:t>
            </a:r>
            <a:r>
              <a:rPr lang="en-GB" sz="1800" dirty="0" smtClean="0">
                <a:latin typeface="Arial"/>
                <a:cs typeface="Arial"/>
              </a:rPr>
              <a:t>Dec. 2013)</a:t>
            </a:r>
          </a:p>
          <a:p>
            <a:pPr lvl="1"/>
            <a:r>
              <a:rPr lang="en-GB" sz="1400" dirty="0" smtClean="0">
                <a:latin typeface="Arial"/>
                <a:cs typeface="Arial"/>
              </a:rPr>
              <a:t>Peer-reviewed (200+ experts, country reps., stake holders, GFOI/FCT leads invited)</a:t>
            </a:r>
          </a:p>
          <a:p>
            <a:pPr lvl="1"/>
            <a:r>
              <a:rPr lang="en-GB" sz="1400" dirty="0" smtClean="0">
                <a:latin typeface="Arial"/>
                <a:cs typeface="Arial"/>
              </a:rPr>
              <a:t>Assessment of the </a:t>
            </a:r>
            <a:r>
              <a:rPr lang="en-GB" sz="1400" dirty="0">
                <a:latin typeface="Arial"/>
                <a:cs typeface="Arial"/>
              </a:rPr>
              <a:t>operational status of </a:t>
            </a:r>
            <a:r>
              <a:rPr lang="en-GB" sz="1400" dirty="0" smtClean="0">
                <a:latin typeface="Arial"/>
                <a:cs typeface="Arial"/>
              </a:rPr>
              <a:t>MGD and GFOI supplementary forest </a:t>
            </a:r>
            <a:r>
              <a:rPr lang="en-GB" sz="1400" dirty="0">
                <a:latin typeface="Arial"/>
                <a:cs typeface="Arial"/>
              </a:rPr>
              <a:t>map </a:t>
            </a:r>
            <a:r>
              <a:rPr lang="en-GB" sz="1400" dirty="0" smtClean="0">
                <a:latin typeface="Arial"/>
                <a:cs typeface="Arial"/>
              </a:rPr>
              <a:t>products</a:t>
            </a:r>
          </a:p>
          <a:p>
            <a:pPr lvl="1"/>
            <a:r>
              <a:rPr lang="en-GB" sz="1400" dirty="0">
                <a:latin typeface="Arial"/>
              </a:rPr>
              <a:t>Identification of R&amp;D topics of priority for GFOI </a:t>
            </a:r>
            <a:r>
              <a:rPr lang="en-GB" sz="1400" dirty="0" smtClean="0">
                <a:latin typeface="Arial"/>
              </a:rPr>
              <a:t>to progress towards operational status</a:t>
            </a:r>
          </a:p>
          <a:p>
            <a:pPr lvl="1"/>
            <a:r>
              <a:rPr lang="en-GB" sz="1400" dirty="0">
                <a:hlinkClick r:id="rId2"/>
              </a:rPr>
              <a:t>http://www.gfoi.org/sites/default/files/GFOI_ReviewPrioityRDTopics_V1.pdf</a:t>
            </a:r>
            <a:r>
              <a:rPr lang="en-US" sz="1400" dirty="0"/>
              <a:t> </a:t>
            </a:r>
            <a:endParaRPr lang="en-GB" sz="800" dirty="0" smtClean="0">
              <a:latin typeface="Arial"/>
              <a:cs typeface="Arial"/>
            </a:endParaRPr>
          </a:p>
          <a:p>
            <a:pPr lvl="0"/>
            <a:endParaRPr lang="en-US" sz="800" dirty="0">
              <a:latin typeface="Arial"/>
              <a:cs typeface="Arial"/>
            </a:endParaRPr>
          </a:p>
          <a:p>
            <a:pPr lvl="0"/>
            <a:r>
              <a:rPr lang="en-GB" sz="1800" b="1" i="1" dirty="0" smtClean="0">
                <a:latin typeface="Arial"/>
                <a:cs typeface="Arial"/>
              </a:rPr>
              <a:t>Landscaping study </a:t>
            </a:r>
            <a:r>
              <a:rPr lang="en-GB" sz="1800" dirty="0">
                <a:latin typeface="Arial"/>
                <a:cs typeface="Arial"/>
              </a:rPr>
              <a:t>(July, 2014) </a:t>
            </a:r>
            <a:endParaRPr lang="en-GB" sz="1800" dirty="0" smtClean="0">
              <a:latin typeface="Arial"/>
              <a:cs typeface="Arial"/>
            </a:endParaRPr>
          </a:p>
          <a:p>
            <a:pPr lvl="1"/>
            <a:r>
              <a:rPr lang="en-GB" sz="1400" dirty="0" smtClean="0">
                <a:latin typeface="Arial"/>
                <a:cs typeface="Arial"/>
              </a:rPr>
              <a:t>Mapping of priority </a:t>
            </a:r>
            <a:r>
              <a:rPr lang="en-GB" sz="1400" dirty="0">
                <a:latin typeface="Arial"/>
                <a:cs typeface="Arial"/>
              </a:rPr>
              <a:t>R&amp;D topics </a:t>
            </a:r>
            <a:r>
              <a:rPr lang="en-GB" sz="1400" dirty="0" smtClean="0">
                <a:latin typeface="Arial"/>
                <a:cs typeface="Arial"/>
              </a:rPr>
              <a:t>vs. interests </a:t>
            </a:r>
            <a:r>
              <a:rPr lang="en-GB" sz="1400" dirty="0">
                <a:latin typeface="Arial"/>
                <a:cs typeface="Arial"/>
              </a:rPr>
              <a:t>of potential research and partner </a:t>
            </a:r>
            <a:r>
              <a:rPr lang="en-GB" sz="1400" dirty="0" smtClean="0">
                <a:latin typeface="Arial"/>
                <a:cs typeface="Arial"/>
              </a:rPr>
              <a:t>organisations</a:t>
            </a:r>
          </a:p>
          <a:p>
            <a:pPr lvl="1"/>
            <a:r>
              <a:rPr lang="en-GB" sz="1400" dirty="0" smtClean="0">
                <a:latin typeface="Arial"/>
                <a:cs typeface="Arial"/>
              </a:rPr>
              <a:t>Identification of possible </a:t>
            </a:r>
            <a:r>
              <a:rPr lang="en-GB" sz="1400" dirty="0">
                <a:latin typeface="Arial"/>
                <a:cs typeface="Arial"/>
              </a:rPr>
              <a:t>funding </a:t>
            </a:r>
            <a:r>
              <a:rPr lang="en-GB" sz="1400" dirty="0" smtClean="0">
                <a:latin typeface="Arial"/>
                <a:cs typeface="Arial"/>
              </a:rPr>
              <a:t>sources  </a:t>
            </a:r>
            <a:endParaRPr lang="en-GB" sz="800" dirty="0" smtClean="0">
              <a:latin typeface="Arial"/>
              <a:cs typeface="Arial"/>
            </a:endParaRPr>
          </a:p>
          <a:p>
            <a:pPr lvl="0"/>
            <a:endParaRPr lang="en-US" sz="800" dirty="0">
              <a:latin typeface="Arial"/>
              <a:cs typeface="Arial"/>
            </a:endParaRPr>
          </a:p>
          <a:p>
            <a:r>
              <a:rPr lang="en-GB" sz="1800" b="1" i="1" dirty="0" smtClean="0">
                <a:latin typeface="Arial"/>
              </a:rPr>
              <a:t>MGD </a:t>
            </a:r>
            <a:r>
              <a:rPr lang="en-GB" sz="1800" b="1" i="1" dirty="0">
                <a:latin typeface="Arial"/>
              </a:rPr>
              <a:t>component </a:t>
            </a:r>
            <a:r>
              <a:rPr lang="en-GB" sz="1800" b="1" i="1" dirty="0" smtClean="0">
                <a:latin typeface="Arial"/>
              </a:rPr>
              <a:t>interactions</a:t>
            </a:r>
          </a:p>
          <a:p>
            <a:pPr lvl="1"/>
            <a:r>
              <a:rPr lang="en-GB" sz="1400" dirty="0" smtClean="0">
                <a:latin typeface="Arial"/>
              </a:rPr>
              <a:t>Support to the definition of the </a:t>
            </a:r>
            <a:r>
              <a:rPr lang="en-GB" sz="1400" dirty="0">
                <a:latin typeface="Arial"/>
              </a:rPr>
              <a:t>MGD and GFOI supplementary </a:t>
            </a:r>
            <a:r>
              <a:rPr lang="en-GB" sz="1400" dirty="0" smtClean="0">
                <a:latin typeface="Arial"/>
              </a:rPr>
              <a:t>Forest Information products (MGD, Table 6)</a:t>
            </a:r>
          </a:p>
          <a:p>
            <a:pPr lvl="1"/>
            <a:r>
              <a:rPr lang="en-GB" sz="1400" dirty="0" smtClean="0">
                <a:latin typeface="Arial"/>
              </a:rPr>
              <a:t>Authoring of MGD chapter on radar applications (MGD, section 3.2.4)</a:t>
            </a:r>
          </a:p>
          <a:p>
            <a:pPr lvl="1"/>
            <a:r>
              <a:rPr lang="en-GB" sz="1400" dirty="0" smtClean="0">
                <a:latin typeface="Arial"/>
              </a:rPr>
              <a:t>Co-drafting of summary note for GFOI Leads meeting (Oct. 2014) on MGD and R&amp;D priority research</a:t>
            </a:r>
            <a:endParaRPr lang="en-GB" sz="14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4013291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A6FE2ED-C7CB-4E4F-A4BF-C5E07291C025}" type="slidenum">
              <a:rPr lang="en-US" sz="120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</a:rPr>
              <a:pPr/>
              <a:t>3</a:t>
            </a:fld>
            <a:endParaRPr lang="en-US" sz="1200" smtClean="0">
              <a:solidFill>
                <a:srgbClr val="898989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520700" y="1232226"/>
            <a:ext cx="8229600" cy="5257800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>
                <a:latin typeface="Arial"/>
                <a:cs typeface="Arial"/>
              </a:rPr>
              <a:t>Key outcomes from the R&amp;D </a:t>
            </a:r>
            <a:r>
              <a:rPr lang="en-GB" sz="2000" b="1" dirty="0" smtClean="0">
                <a:latin typeface="Arial"/>
                <a:cs typeface="Arial"/>
              </a:rPr>
              <a:t>component during 2013-2014 : </a:t>
            </a:r>
            <a:endParaRPr lang="en-GB" sz="800" b="1" dirty="0" smtClean="0">
              <a:latin typeface="Arial"/>
              <a:cs typeface="Arial"/>
            </a:endParaRPr>
          </a:p>
          <a:p>
            <a:pPr marL="0" lvl="0" indent="0">
              <a:buNone/>
            </a:pPr>
            <a:endParaRPr lang="en-US" sz="800" dirty="0">
              <a:latin typeface="Arial"/>
            </a:endParaRPr>
          </a:p>
          <a:p>
            <a:pPr lvl="0"/>
            <a:r>
              <a:rPr lang="en-GB" sz="1800" b="1" i="1" dirty="0" smtClean="0">
                <a:latin typeface="Arial"/>
              </a:rPr>
              <a:t>Capacity </a:t>
            </a:r>
            <a:r>
              <a:rPr lang="en-GB" sz="1800" b="1" i="1" dirty="0">
                <a:latin typeface="Arial"/>
              </a:rPr>
              <a:t>Building </a:t>
            </a:r>
            <a:r>
              <a:rPr lang="en-GB" sz="1800" b="1" i="1" dirty="0" smtClean="0">
                <a:latin typeface="Arial"/>
              </a:rPr>
              <a:t>component interactions</a:t>
            </a:r>
          </a:p>
          <a:p>
            <a:pPr lvl="1"/>
            <a:r>
              <a:rPr lang="en-GB" sz="1400" dirty="0" smtClean="0">
                <a:latin typeface="Arial"/>
              </a:rPr>
              <a:t>CB support to R&amp;D </a:t>
            </a:r>
            <a:r>
              <a:rPr lang="en-GB" sz="1400" dirty="0">
                <a:latin typeface="Arial"/>
              </a:rPr>
              <a:t>to assess country R&amp;D </a:t>
            </a:r>
            <a:r>
              <a:rPr lang="en-GB" sz="1400" dirty="0" smtClean="0">
                <a:latin typeface="Arial"/>
              </a:rPr>
              <a:t>needs</a:t>
            </a:r>
          </a:p>
          <a:p>
            <a:pPr lvl="1"/>
            <a:r>
              <a:rPr lang="en-GB" sz="1400" dirty="0" smtClean="0">
                <a:latin typeface="Arial"/>
              </a:rPr>
              <a:t>R&amp;D participation at GFOI Capacity Building workshops (Thailand, Indonesia, Brazil)</a:t>
            </a:r>
          </a:p>
          <a:p>
            <a:pPr lvl="1"/>
            <a:r>
              <a:rPr lang="en-GB" sz="1400" dirty="0" smtClean="0">
                <a:latin typeface="Arial"/>
              </a:rPr>
              <a:t>Liaison </a:t>
            </a:r>
            <a:r>
              <a:rPr lang="en-GB" sz="1400" dirty="0">
                <a:latin typeface="Arial"/>
              </a:rPr>
              <a:t>with the SilvaCarbon R&amp;D programme and identification of areas of common </a:t>
            </a:r>
            <a:r>
              <a:rPr lang="en-GB" sz="1400" dirty="0" smtClean="0">
                <a:latin typeface="Arial"/>
              </a:rPr>
              <a:t>interest</a:t>
            </a:r>
            <a:endParaRPr lang="en-GB" sz="800" dirty="0" smtClean="0">
              <a:latin typeface="Arial"/>
            </a:endParaRPr>
          </a:p>
          <a:p>
            <a:pPr lvl="1"/>
            <a:endParaRPr lang="en-GB" sz="800" dirty="0">
              <a:latin typeface="Arial"/>
            </a:endParaRPr>
          </a:p>
          <a:p>
            <a:r>
              <a:rPr lang="en-GB" sz="1800" b="1" i="1" dirty="0">
                <a:latin typeface="Arial"/>
              </a:rPr>
              <a:t>SDCG component interactions</a:t>
            </a:r>
          </a:p>
          <a:p>
            <a:pPr lvl="1"/>
            <a:r>
              <a:rPr lang="en-GB" sz="1400" dirty="0">
                <a:latin typeface="Arial"/>
              </a:rPr>
              <a:t>Support to the </a:t>
            </a:r>
            <a:r>
              <a:rPr lang="en-GB" sz="1400" dirty="0" smtClean="0">
                <a:latin typeface="Arial"/>
              </a:rPr>
              <a:t>development </a:t>
            </a:r>
            <a:r>
              <a:rPr lang="en-GB" sz="1400" dirty="0">
                <a:latin typeface="Arial"/>
              </a:rPr>
              <a:t>of the SDCG Element-3 </a:t>
            </a:r>
            <a:r>
              <a:rPr lang="en-GB" sz="1400" dirty="0" smtClean="0">
                <a:latin typeface="Arial"/>
              </a:rPr>
              <a:t>Strategy (in parallel with R&amp;D Plan development) </a:t>
            </a:r>
            <a:endParaRPr lang="en-GB" sz="1400" dirty="0">
              <a:latin typeface="Arial"/>
            </a:endParaRPr>
          </a:p>
          <a:p>
            <a:pPr lvl="1"/>
            <a:r>
              <a:rPr lang="en-GB" sz="1400" dirty="0" smtClean="0">
                <a:latin typeface="Arial"/>
              </a:rPr>
              <a:t>Preparations for R&amp;D programme</a:t>
            </a:r>
            <a:endParaRPr lang="en-GB" sz="800" dirty="0" smtClean="0">
              <a:latin typeface="Arial"/>
            </a:endParaRPr>
          </a:p>
          <a:p>
            <a:pPr marL="457200" lvl="1" indent="0">
              <a:buNone/>
            </a:pPr>
            <a:endParaRPr lang="en-GB" sz="800" dirty="0" smtClean="0">
              <a:latin typeface="Arial"/>
            </a:endParaRPr>
          </a:p>
          <a:p>
            <a:r>
              <a:rPr lang="en-GB" sz="1800" b="1" i="1" dirty="0" smtClean="0">
                <a:latin typeface="Arial"/>
              </a:rPr>
              <a:t>GOFC-GOLD interactions</a:t>
            </a:r>
            <a:endParaRPr lang="en-GB" sz="1800" b="1" i="1" dirty="0">
              <a:latin typeface="Arial"/>
            </a:endParaRPr>
          </a:p>
          <a:p>
            <a:pPr lvl="1"/>
            <a:r>
              <a:rPr lang="en-GB" sz="1400" dirty="0">
                <a:latin typeface="Arial"/>
              </a:rPr>
              <a:t>Coordination of activities for 2015</a:t>
            </a:r>
          </a:p>
          <a:p>
            <a:pPr lvl="1"/>
            <a:r>
              <a:rPr lang="en-GB" sz="1400" dirty="0" smtClean="0">
                <a:latin typeface="Arial"/>
              </a:rPr>
              <a:t>Joint organisation of two R&amp;D Expert workshops</a:t>
            </a:r>
            <a:endParaRPr lang="en-GB" sz="800" dirty="0">
              <a:latin typeface="Arial"/>
            </a:endParaRPr>
          </a:p>
          <a:p>
            <a:pPr lvl="0"/>
            <a:endParaRPr lang="sv-SE" sz="800" dirty="0" smtClean="0">
              <a:latin typeface="Arial"/>
            </a:endParaRPr>
          </a:p>
          <a:p>
            <a:r>
              <a:rPr lang="en-GB" sz="1800" b="1" i="1" dirty="0" smtClean="0">
                <a:latin typeface="Arial"/>
              </a:rPr>
              <a:t>Organisation R&amp;D Expert Workshops</a:t>
            </a:r>
          </a:p>
          <a:p>
            <a:pPr lvl="1"/>
            <a:r>
              <a:rPr lang="en-GB" sz="1400" dirty="0" smtClean="0">
                <a:latin typeface="Arial"/>
              </a:rPr>
              <a:t>Focus on specific Priority R</a:t>
            </a:r>
            <a:r>
              <a:rPr lang="en-GB" sz="1400" dirty="0">
                <a:latin typeface="Arial"/>
              </a:rPr>
              <a:t>&amp;D topics </a:t>
            </a:r>
            <a:r>
              <a:rPr lang="en-GB" sz="1400" dirty="0" smtClean="0">
                <a:latin typeface="Arial"/>
              </a:rPr>
              <a:t>and their progress towards </a:t>
            </a:r>
            <a:r>
              <a:rPr lang="en-GB" sz="1400" dirty="0">
                <a:latin typeface="Arial"/>
              </a:rPr>
              <a:t>operational </a:t>
            </a:r>
            <a:r>
              <a:rPr lang="en-GB" sz="1400" dirty="0" smtClean="0">
                <a:latin typeface="Arial"/>
              </a:rPr>
              <a:t>status</a:t>
            </a:r>
          </a:p>
          <a:p>
            <a:pPr lvl="2"/>
            <a:r>
              <a:rPr lang="en-GB" sz="1200" dirty="0" smtClean="0">
                <a:latin typeface="Arial"/>
              </a:rPr>
              <a:t>Sensor </a:t>
            </a:r>
            <a:r>
              <a:rPr lang="en-GB" sz="1200" dirty="0">
                <a:latin typeface="Arial"/>
              </a:rPr>
              <a:t>Interoperability </a:t>
            </a:r>
            <a:r>
              <a:rPr lang="en-GB" sz="1200" dirty="0" smtClean="0">
                <a:latin typeface="Arial"/>
              </a:rPr>
              <a:t>(Boston, USA - June</a:t>
            </a:r>
            <a:r>
              <a:rPr lang="en-GB" sz="1200" dirty="0">
                <a:latin typeface="Arial"/>
              </a:rPr>
              <a:t>, 2014</a:t>
            </a:r>
            <a:r>
              <a:rPr lang="en-GB" sz="1200" dirty="0" smtClean="0">
                <a:latin typeface="Arial"/>
              </a:rPr>
              <a:t>)</a:t>
            </a:r>
            <a:endParaRPr lang="en-GB" sz="1200" dirty="0">
              <a:latin typeface="Arial"/>
            </a:endParaRPr>
          </a:p>
          <a:p>
            <a:pPr lvl="2"/>
            <a:r>
              <a:rPr lang="en-GB" sz="1200" dirty="0" smtClean="0">
                <a:latin typeface="Arial"/>
              </a:rPr>
              <a:t>Forest </a:t>
            </a:r>
            <a:r>
              <a:rPr lang="en-GB" sz="1200" dirty="0">
                <a:latin typeface="Arial"/>
              </a:rPr>
              <a:t>Degradation </a:t>
            </a:r>
            <a:r>
              <a:rPr lang="en-GB" sz="1200" dirty="0" smtClean="0">
                <a:latin typeface="Arial"/>
              </a:rPr>
              <a:t>(Wageningen, The Netherlands, Oct</a:t>
            </a:r>
            <a:r>
              <a:rPr lang="en-GB" sz="1200" dirty="0">
                <a:latin typeface="Arial"/>
              </a:rPr>
              <a:t>, 2014) </a:t>
            </a:r>
            <a:endParaRPr lang="en-GB" sz="1200" dirty="0" smtClean="0">
              <a:latin typeface="Arial"/>
            </a:endParaRPr>
          </a:p>
          <a:p>
            <a:pPr lvl="2"/>
            <a:r>
              <a:rPr lang="en-GB" sz="1200" dirty="0" smtClean="0">
                <a:latin typeface="Arial"/>
              </a:rPr>
              <a:t>Vegetation </a:t>
            </a:r>
            <a:r>
              <a:rPr lang="en-GB" sz="1200" dirty="0">
                <a:latin typeface="Arial"/>
              </a:rPr>
              <a:t>Biomass Estimation </a:t>
            </a:r>
            <a:r>
              <a:rPr lang="en-GB" sz="1200" dirty="0" smtClean="0">
                <a:latin typeface="Arial"/>
              </a:rPr>
              <a:t>(Brisbane, Australia, Feb</a:t>
            </a:r>
            <a:r>
              <a:rPr lang="en-GB" sz="1200" dirty="0">
                <a:latin typeface="Arial"/>
              </a:rPr>
              <a:t>, 2015). </a:t>
            </a:r>
            <a:endParaRPr lang="en-GB" sz="1200" dirty="0" smtClean="0">
              <a:latin typeface="Arial"/>
            </a:endParaRPr>
          </a:p>
          <a:p>
            <a:pPr lvl="2"/>
            <a:r>
              <a:rPr lang="en-GB" sz="1200" dirty="0" smtClean="0">
                <a:latin typeface="Arial"/>
              </a:rPr>
              <a:t>Workshop reports available online on </a:t>
            </a:r>
            <a:r>
              <a:rPr lang="en-GB" sz="1200" dirty="0" err="1" smtClean="0">
                <a:latin typeface="Arial"/>
              </a:rPr>
              <a:t>GFOI.org</a:t>
            </a:r>
            <a:r>
              <a:rPr lang="en-GB" sz="1200" dirty="0" smtClean="0">
                <a:latin typeface="Arial"/>
              </a:rPr>
              <a:t> website</a:t>
            </a:r>
            <a:endParaRPr lang="en-GB" sz="1200" dirty="0">
              <a:latin typeface="Arial"/>
            </a:endParaRPr>
          </a:p>
          <a:p>
            <a:pPr lvl="0"/>
            <a:endParaRPr lang="en-GB" sz="1800" dirty="0" smtClean="0">
              <a:latin typeface="Arial"/>
              <a:cs typeface="Arial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52562" y="304018"/>
            <a:ext cx="8453294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 Narrow" charset="0"/>
                <a:ea typeface="ＭＳ Ｐゴシック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 Narrow" charset="0"/>
                <a:ea typeface="ＭＳ Ｐゴシック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 Narrow" charset="0"/>
                <a:ea typeface="ＭＳ Ｐゴシック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 Narrow" charset="0"/>
                <a:ea typeface="ＭＳ Ｐゴシック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 Narrow" charset="0"/>
                <a:ea typeface="ＭＳ Ｐゴシック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 Narrow" charset="0"/>
                <a:ea typeface="ＭＳ Ｐゴシック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 Narrow" charset="0"/>
                <a:ea typeface="ＭＳ Ｐゴシック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 Narrow" charset="0"/>
                <a:ea typeface="ＭＳ Ｐゴシック" charset="0"/>
                <a:cs typeface="Arial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US" sz="3000" dirty="0" smtClean="0">
                <a:solidFill>
                  <a:srgbClr val="5774BD"/>
                </a:solidFill>
                <a:latin typeface="Calibri"/>
                <a:cs typeface="Calibri"/>
              </a:rPr>
              <a:t>R&amp;D component accomplishments </a:t>
            </a:r>
            <a:r>
              <a:rPr lang="en-US" sz="2400" dirty="0" smtClean="0">
                <a:solidFill>
                  <a:srgbClr val="5774BD"/>
                </a:solidFill>
                <a:latin typeface="Calibri"/>
                <a:cs typeface="Calibri"/>
              </a:rPr>
              <a:t>(2/2)</a:t>
            </a:r>
          </a:p>
        </p:txBody>
      </p:sp>
    </p:spTree>
    <p:extLst>
      <p:ext uri="{BB962C8B-B14F-4D97-AF65-F5344CB8AC3E}">
        <p14:creationId xmlns:p14="http://schemas.microsoft.com/office/powerpoint/2010/main" val="9088882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ChangeArrowheads="1"/>
          </p:cNvSpPr>
          <p:nvPr>
            <p:ph type="title"/>
          </p:nvPr>
        </p:nvSpPr>
        <p:spPr>
          <a:xfrm>
            <a:off x="2255825" y="271594"/>
            <a:ext cx="5046663" cy="652463"/>
          </a:xfrm>
        </p:spPr>
        <p:txBody>
          <a:bodyPr/>
          <a:lstStyle/>
          <a:p>
            <a:pPr algn="ctr" eaLnBrk="1" hangingPunct="1"/>
            <a:r>
              <a:rPr lang="en-GB" sz="3200" smtClean="0">
                <a:solidFill>
                  <a:srgbClr val="5774BD"/>
                </a:solidFill>
                <a:latin typeface="Calibri"/>
                <a:cs typeface="Calibri"/>
              </a:rPr>
              <a:t>GFOI R&amp;D Plan</a:t>
            </a:r>
          </a:p>
        </p:txBody>
      </p:sp>
      <p:sp>
        <p:nvSpPr>
          <p:cNvPr id="111618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67525" y="934599"/>
            <a:ext cx="8229600" cy="4525963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en-GB" sz="1800" dirty="0">
                <a:latin typeface="Arial"/>
                <a:cs typeface="Arial"/>
              </a:rPr>
              <a:t>With </a:t>
            </a:r>
            <a:r>
              <a:rPr lang="en-GB" sz="1800" b="1" dirty="0">
                <a:latin typeface="Arial"/>
                <a:cs typeface="Arial"/>
              </a:rPr>
              <a:t>no GFOI budget available to directly fund research </a:t>
            </a:r>
            <a:r>
              <a:rPr lang="en-GB" sz="1800" dirty="0">
                <a:latin typeface="Arial"/>
                <a:cs typeface="Arial"/>
              </a:rPr>
              <a:t>groups to undertake dedicated R&amp;D of relevance to GFOI, GFOI R&amp;D Component aims to capitalise on and </a:t>
            </a:r>
            <a:r>
              <a:rPr lang="en-GB" sz="1800" b="1" dirty="0">
                <a:latin typeface="Arial"/>
                <a:cs typeface="Arial"/>
              </a:rPr>
              <a:t>catalyse already on-going R&amp;D of relevance</a:t>
            </a:r>
            <a:r>
              <a:rPr lang="en-GB" sz="1800" dirty="0">
                <a:latin typeface="Arial"/>
                <a:cs typeface="Arial"/>
              </a:rPr>
              <a:t> to GFOI by external research groups through: </a:t>
            </a:r>
          </a:p>
          <a:p>
            <a:pPr eaLnBrk="1" hangingPunct="1">
              <a:lnSpc>
                <a:spcPct val="120000"/>
              </a:lnSpc>
            </a:pPr>
            <a:r>
              <a:rPr lang="en-GB" sz="1800" dirty="0">
                <a:latin typeface="Arial"/>
                <a:cs typeface="Arial"/>
              </a:rPr>
              <a:t>Dedicated expert workshop series on specific priority topics </a:t>
            </a:r>
            <a:r>
              <a:rPr lang="en-GB" sz="1800" dirty="0" smtClean="0">
                <a:latin typeface="Arial"/>
                <a:cs typeface="Arial"/>
              </a:rPr>
              <a:t>to assess state of the </a:t>
            </a:r>
            <a:r>
              <a:rPr lang="en-GB" sz="1800" smtClean="0">
                <a:latin typeface="Arial"/>
                <a:cs typeface="Arial"/>
              </a:rPr>
              <a:t>art, obstacles </a:t>
            </a:r>
            <a:r>
              <a:rPr lang="en-GB" sz="1800" dirty="0" smtClean="0">
                <a:latin typeface="Arial"/>
                <a:cs typeface="Arial"/>
              </a:rPr>
              <a:t>to operational use and actions to progress</a:t>
            </a:r>
            <a:endParaRPr lang="en-GB" sz="1800" dirty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</a:pPr>
            <a:r>
              <a:rPr lang="en-GB" sz="1800" dirty="0" smtClean="0">
                <a:latin typeface="Arial"/>
                <a:cs typeface="Arial"/>
              </a:rPr>
              <a:t>External expert </a:t>
            </a:r>
            <a:r>
              <a:rPr lang="en-GB" sz="1800" dirty="0">
                <a:latin typeface="Arial"/>
                <a:cs typeface="Arial"/>
              </a:rPr>
              <a:t>research groups invited to participate in a GFOI R&amp;D programme to progress </a:t>
            </a:r>
            <a:r>
              <a:rPr lang="en-GB" sz="1800" dirty="0" smtClean="0">
                <a:latin typeface="Arial"/>
                <a:cs typeface="Arial"/>
              </a:rPr>
              <a:t>specific priority topics</a:t>
            </a:r>
            <a:endParaRPr lang="en-GB" sz="1800" dirty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</a:pPr>
            <a:r>
              <a:rPr lang="en-GB" sz="1800" dirty="0">
                <a:latin typeface="Arial"/>
                <a:cs typeface="Arial"/>
              </a:rPr>
              <a:t>Focus on a limited number of dedicated Study Sites</a:t>
            </a:r>
          </a:p>
          <a:p>
            <a:pPr eaLnBrk="1" hangingPunct="1">
              <a:lnSpc>
                <a:spcPct val="120000"/>
              </a:lnSpc>
            </a:pPr>
            <a:r>
              <a:rPr lang="en-GB" sz="1800" dirty="0">
                <a:latin typeface="Arial"/>
                <a:cs typeface="Arial"/>
              </a:rPr>
              <a:t>Liaison with space agencies (through CEOS SDCG) for provision of relevant space data in support of GFOI R&amp;D programme; </a:t>
            </a:r>
          </a:p>
          <a:p>
            <a:pPr eaLnBrk="1" hangingPunct="1">
              <a:lnSpc>
                <a:spcPct val="120000"/>
              </a:lnSpc>
            </a:pPr>
            <a:r>
              <a:rPr lang="en-GB" sz="1800" dirty="0" smtClean="0">
                <a:latin typeface="Arial"/>
                <a:cs typeface="Arial"/>
              </a:rPr>
              <a:t>Plans for follow</a:t>
            </a:r>
            <a:r>
              <a:rPr lang="en-GB" sz="1800" dirty="0">
                <a:latin typeface="Arial"/>
                <a:cs typeface="Arial"/>
              </a:rPr>
              <a:t>-up of results and progress through compilation of regular status reports and organisation of annual result presentation meetings (science summits</a:t>
            </a:r>
            <a:r>
              <a:rPr lang="en-GB" sz="1800" dirty="0" smtClean="0">
                <a:latin typeface="Arial"/>
                <a:cs typeface="Arial"/>
              </a:rPr>
              <a:t>)</a:t>
            </a:r>
          </a:p>
          <a:p>
            <a:pPr eaLnBrk="1" hangingPunct="1">
              <a:lnSpc>
                <a:spcPct val="120000"/>
              </a:lnSpc>
            </a:pPr>
            <a:r>
              <a:rPr lang="en-GB" sz="1800" dirty="0" smtClean="0">
                <a:latin typeface="Arial"/>
                <a:cs typeface="Arial"/>
              </a:rPr>
              <a:t>Release of documents (e.g. degradation synthesis paper) and keeping a live R&amp;D website (http://</a:t>
            </a:r>
            <a:r>
              <a:rPr lang="en-GB" sz="1800" dirty="0" err="1" smtClean="0">
                <a:latin typeface="Arial"/>
                <a:cs typeface="Arial"/>
              </a:rPr>
              <a:t>GFOI.org</a:t>
            </a:r>
            <a:r>
              <a:rPr lang="en-GB" sz="1800" dirty="0" smtClean="0">
                <a:latin typeface="Arial"/>
                <a:cs typeface="Arial"/>
              </a:rPr>
              <a:t>/RD).</a:t>
            </a:r>
            <a:endParaRPr lang="en-GB" sz="1800" dirty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</a:pPr>
            <a:endParaRPr lang="en-GB" sz="1800" dirty="0" smtClean="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6DE7A27-7878-4CF3-9116-FFF3B36DF950}" type="slidenum">
              <a:rPr lang="en-US" sz="120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</a:rPr>
              <a:pPr/>
              <a:t>5</a:t>
            </a:fld>
            <a:endParaRPr lang="en-US" sz="1200" smtClean="0">
              <a:solidFill>
                <a:srgbClr val="898989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03200" y="1109250"/>
            <a:ext cx="8661400" cy="4531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1800" b="1" i="1" dirty="0" smtClean="0">
                <a:latin typeface="Arial"/>
                <a:cs typeface="Arial"/>
              </a:rPr>
              <a:t>1.	Launch </a:t>
            </a:r>
            <a:r>
              <a:rPr lang="en-US" sz="1800" b="1" i="1" dirty="0">
                <a:latin typeface="Arial"/>
                <a:cs typeface="Arial"/>
              </a:rPr>
              <a:t>of R&amp;D </a:t>
            </a:r>
            <a:r>
              <a:rPr lang="en-US" sz="1800" b="1" i="1" dirty="0" err="1">
                <a:latin typeface="Arial"/>
                <a:cs typeface="Arial"/>
              </a:rPr>
              <a:t>programme</a:t>
            </a:r>
            <a:r>
              <a:rPr lang="en-US" sz="1800" b="1" i="1" dirty="0">
                <a:latin typeface="Arial"/>
                <a:cs typeface="Arial"/>
              </a:rPr>
              <a:t>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latin typeface="Arial"/>
                <a:cs typeface="Arial"/>
              </a:rPr>
              <a:t>	</a:t>
            </a:r>
            <a:r>
              <a:rPr lang="en-US" sz="1800" dirty="0" smtClean="0">
                <a:latin typeface="Arial"/>
                <a:cs typeface="Arial"/>
              </a:rPr>
              <a:t>- Establishment </a:t>
            </a:r>
            <a:r>
              <a:rPr lang="en-US" sz="1800" dirty="0">
                <a:latin typeface="Arial"/>
                <a:cs typeface="Arial"/>
              </a:rPr>
              <a:t>of </a:t>
            </a:r>
            <a:r>
              <a:rPr lang="en-US" sz="1800" dirty="0" smtClean="0">
                <a:latin typeface="Arial"/>
                <a:cs typeface="Arial"/>
              </a:rPr>
              <a:t>agreements </a:t>
            </a:r>
            <a:r>
              <a:rPr lang="en-US" sz="1800" dirty="0">
                <a:latin typeface="Arial"/>
                <a:cs typeface="Arial"/>
              </a:rPr>
              <a:t>with R&amp;D teams outlining </a:t>
            </a:r>
            <a:r>
              <a:rPr lang="en-US" sz="1800" dirty="0" smtClean="0">
                <a:latin typeface="Arial"/>
                <a:cs typeface="Arial"/>
              </a:rPr>
              <a:t>responsibilities 	and </a:t>
            </a:r>
            <a:r>
              <a:rPr lang="en-US" sz="1800" dirty="0">
                <a:latin typeface="Arial"/>
                <a:cs typeface="Arial"/>
              </a:rPr>
              <a:t>time schedules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latin typeface="Arial"/>
                <a:cs typeface="Arial"/>
              </a:rPr>
              <a:t>	</a:t>
            </a:r>
            <a:r>
              <a:rPr lang="en-US" sz="1800" dirty="0" smtClean="0">
                <a:latin typeface="Arial"/>
                <a:cs typeface="Arial"/>
              </a:rPr>
              <a:t>- Consolidation </a:t>
            </a:r>
            <a:r>
              <a:rPr lang="en-US" sz="1800" dirty="0">
                <a:latin typeface="Arial"/>
                <a:cs typeface="Arial"/>
              </a:rPr>
              <a:t>of requests for satellite observations for the SDCG </a:t>
            </a:r>
            <a:r>
              <a:rPr lang="en-US" sz="1800" dirty="0" smtClean="0">
                <a:latin typeface="Arial"/>
                <a:cs typeface="Arial"/>
              </a:rPr>
              <a:t>	Element</a:t>
            </a:r>
            <a:r>
              <a:rPr lang="en-US" sz="1800" dirty="0">
                <a:latin typeface="Arial"/>
                <a:cs typeface="Arial"/>
              </a:rPr>
              <a:t>-3 Strategy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latin typeface="Arial"/>
                <a:cs typeface="Arial"/>
              </a:rPr>
              <a:t>	Timeframe: April 2015</a:t>
            </a:r>
          </a:p>
          <a:p>
            <a:pPr marL="0" indent="0">
              <a:lnSpc>
                <a:spcPct val="90000"/>
              </a:lnSpc>
              <a:buNone/>
            </a:pPr>
            <a:endParaRPr lang="en-US" sz="1800" dirty="0">
              <a:latin typeface="Arial"/>
              <a:cs typeface="Arial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800" b="1" i="1" dirty="0" smtClean="0">
                <a:latin typeface="Arial"/>
                <a:cs typeface="Arial"/>
              </a:rPr>
              <a:t>2.	Coordination </a:t>
            </a:r>
            <a:r>
              <a:rPr lang="en-US" sz="1800" b="1" i="1" dirty="0">
                <a:latin typeface="Arial"/>
                <a:cs typeface="Arial"/>
              </a:rPr>
              <a:t>of R&amp;D activity </a:t>
            </a:r>
            <a:endParaRPr lang="en-US" sz="1800" b="1" i="1" dirty="0" smtClean="0">
              <a:latin typeface="Arial"/>
              <a:cs typeface="Arial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latin typeface="Arial"/>
                <a:cs typeface="Arial"/>
              </a:rPr>
              <a:t>	</a:t>
            </a:r>
            <a:r>
              <a:rPr lang="en-US" sz="1800" dirty="0" smtClean="0">
                <a:latin typeface="Arial"/>
                <a:cs typeface="Arial"/>
              </a:rPr>
              <a:t>- Interface </a:t>
            </a:r>
            <a:r>
              <a:rPr lang="en-US" sz="1800" dirty="0">
                <a:latin typeface="Arial"/>
                <a:cs typeface="Arial"/>
              </a:rPr>
              <a:t>between research teams and SDCG and CEOS space agencies.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 smtClean="0">
                <a:latin typeface="Arial"/>
                <a:cs typeface="Arial"/>
              </a:rPr>
              <a:t>	- </a:t>
            </a:r>
            <a:r>
              <a:rPr lang="en-US" sz="1800" i="1" dirty="0" smtClean="0">
                <a:latin typeface="Arial"/>
              </a:rPr>
              <a:t>Manage </a:t>
            </a:r>
            <a:r>
              <a:rPr lang="en-US" sz="1800" i="1" dirty="0">
                <a:latin typeface="Arial"/>
              </a:rPr>
              <a:t>participating (external) research teams and coordinate 	reporting and communication of results to space agencies and other 	GFOI </a:t>
            </a:r>
            <a:r>
              <a:rPr lang="en-US" sz="1800" i="1" dirty="0" smtClean="0">
                <a:latin typeface="Arial"/>
              </a:rPr>
              <a:t>components’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i="1" dirty="0">
                <a:latin typeface="Arial"/>
                <a:cs typeface="Arial"/>
              </a:rPr>
              <a:t>	</a:t>
            </a:r>
            <a:r>
              <a:rPr lang="en-US" sz="1800" dirty="0" smtClean="0">
                <a:latin typeface="Arial"/>
                <a:cs typeface="Arial"/>
              </a:rPr>
              <a:t>Timeframe</a:t>
            </a:r>
            <a:r>
              <a:rPr lang="en-US" sz="1800" dirty="0">
                <a:latin typeface="Arial"/>
                <a:cs typeface="Arial"/>
              </a:rPr>
              <a:t>: Continuous during 2015</a:t>
            </a:r>
          </a:p>
          <a:p>
            <a:pPr marL="0" indent="0">
              <a:lnSpc>
                <a:spcPct val="90000"/>
              </a:lnSpc>
              <a:buNone/>
            </a:pPr>
            <a:endParaRPr lang="en-US" sz="1800" b="1" dirty="0">
              <a:latin typeface="Arial"/>
              <a:cs typeface="Arial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800" b="1" i="1" dirty="0" smtClean="0">
                <a:latin typeface="Arial"/>
                <a:cs typeface="Arial"/>
              </a:rPr>
              <a:t>3.	Coordinate </a:t>
            </a:r>
            <a:r>
              <a:rPr lang="en-US" sz="1800" b="1" i="1" dirty="0">
                <a:latin typeface="Arial"/>
                <a:cs typeface="Arial"/>
              </a:rPr>
              <a:t>Expert workshops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latin typeface="Arial"/>
                <a:cs typeface="Arial"/>
              </a:rPr>
              <a:t>	</a:t>
            </a:r>
            <a:r>
              <a:rPr lang="en-US" sz="1800" dirty="0" smtClean="0">
                <a:latin typeface="Arial"/>
                <a:cs typeface="Arial"/>
              </a:rPr>
              <a:t>- Coordinate </a:t>
            </a:r>
            <a:r>
              <a:rPr lang="en-US" sz="1800" dirty="0">
                <a:latin typeface="Arial"/>
                <a:cs typeface="Arial"/>
              </a:rPr>
              <a:t>at least one Expert workshop on key Priority R&amp;D Topics </a:t>
            </a:r>
            <a:r>
              <a:rPr lang="en-US" sz="1800" dirty="0" smtClean="0">
                <a:latin typeface="Arial"/>
                <a:cs typeface="Arial"/>
              </a:rPr>
              <a:t>	during </a:t>
            </a:r>
            <a:r>
              <a:rPr lang="en-US" sz="1800" dirty="0">
                <a:latin typeface="Arial"/>
                <a:cs typeface="Arial"/>
              </a:rPr>
              <a:t>2015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 smtClean="0">
                <a:latin typeface="Arial"/>
                <a:cs typeface="Arial"/>
              </a:rPr>
              <a:t>	Tentative </a:t>
            </a:r>
            <a:r>
              <a:rPr lang="en-US" sz="1800" dirty="0">
                <a:latin typeface="Arial"/>
                <a:cs typeface="Arial"/>
              </a:rPr>
              <a:t>host: CONABIO, Mexico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latin typeface="Arial"/>
                <a:cs typeface="Arial"/>
              </a:rPr>
              <a:t>	Timeframe: Q3 2015 (TBC</a:t>
            </a:r>
            <a:r>
              <a:rPr lang="en-US" sz="1800" dirty="0" smtClean="0">
                <a:latin typeface="Arial"/>
                <a:cs typeface="Arial"/>
              </a:rPr>
              <a:t>)</a:t>
            </a:r>
            <a:endParaRPr lang="en-US" sz="1800" dirty="0">
              <a:latin typeface="Arial"/>
              <a:cs typeface="Arial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303589"/>
            <a:ext cx="9144000" cy="776288"/>
          </a:xfrm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en-US" sz="2800" dirty="0" smtClean="0">
                <a:solidFill>
                  <a:srgbClr val="6781C3"/>
                </a:solidFill>
                <a:latin typeface="Arial" charset="0"/>
              </a:rPr>
              <a:t>R&amp;D Plan for 2015+</a:t>
            </a:r>
            <a:endParaRPr lang="en-US" sz="2000" dirty="0" smtClean="0">
              <a:solidFill>
                <a:srgbClr val="6781C3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04693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6DE7A27-7878-4CF3-9116-FFF3B36DF950}" type="slidenum">
              <a:rPr lang="en-US" sz="120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</a:rPr>
              <a:pPr/>
              <a:t>6</a:t>
            </a:fld>
            <a:endParaRPr lang="en-US" sz="1200" smtClean="0">
              <a:solidFill>
                <a:srgbClr val="898989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03200" y="1109250"/>
            <a:ext cx="8661400" cy="5570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endParaRPr lang="en-US" sz="1800" dirty="0">
              <a:latin typeface="Arial"/>
              <a:cs typeface="Arial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800" b="1" i="1" dirty="0" smtClean="0">
                <a:latin typeface="Arial"/>
                <a:cs typeface="Arial"/>
              </a:rPr>
              <a:t>4.	Update </a:t>
            </a:r>
            <a:r>
              <a:rPr lang="en-US" sz="1800" b="1" i="1" dirty="0">
                <a:latin typeface="Arial"/>
                <a:cs typeface="Arial"/>
              </a:rPr>
              <a:t>of R&amp;D Review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latin typeface="Arial"/>
                <a:cs typeface="Arial"/>
              </a:rPr>
              <a:t>	</a:t>
            </a:r>
            <a:r>
              <a:rPr lang="en-US" sz="1800" dirty="0" smtClean="0">
                <a:latin typeface="Arial"/>
                <a:cs typeface="Arial"/>
              </a:rPr>
              <a:t>- Continuous </a:t>
            </a:r>
            <a:r>
              <a:rPr lang="en-US" sz="1800" dirty="0">
                <a:latin typeface="Arial"/>
                <a:cs typeface="Arial"/>
              </a:rPr>
              <a:t>review of scientific literature and reports (i.e., 'science </a:t>
            </a:r>
            <a:r>
              <a:rPr lang="en-US" sz="1800" dirty="0" smtClean="0">
                <a:latin typeface="Arial"/>
                <a:cs typeface="Arial"/>
              </a:rPr>
              <a:t>	scanning</a:t>
            </a:r>
            <a:r>
              <a:rPr lang="en-US" sz="1800" dirty="0">
                <a:latin typeface="Arial"/>
                <a:cs typeface="Arial"/>
              </a:rPr>
              <a:t>') for methods and approaches that </a:t>
            </a:r>
            <a:r>
              <a:rPr lang="en-US" sz="1800" dirty="0" smtClean="0">
                <a:latin typeface="Arial"/>
                <a:cs typeface="Arial"/>
              </a:rPr>
              <a:t>can be considered </a:t>
            </a:r>
            <a:r>
              <a:rPr lang="en-US" sz="1800" dirty="0">
                <a:latin typeface="Arial"/>
                <a:cs typeface="Arial"/>
              </a:rPr>
              <a:t>operational, </a:t>
            </a:r>
            <a:r>
              <a:rPr lang="en-US" sz="1800" dirty="0" smtClean="0">
                <a:latin typeface="Arial"/>
                <a:cs typeface="Arial"/>
              </a:rPr>
              <a:t>	and </a:t>
            </a:r>
            <a:r>
              <a:rPr lang="en-US" sz="1800" dirty="0">
                <a:latin typeface="Arial"/>
                <a:cs typeface="Arial"/>
              </a:rPr>
              <a:t>that have been developed </a:t>
            </a:r>
            <a:r>
              <a:rPr lang="en-US" sz="1800" dirty="0" smtClean="0">
                <a:latin typeface="Arial"/>
                <a:cs typeface="Arial"/>
              </a:rPr>
              <a:t>outside </a:t>
            </a:r>
            <a:r>
              <a:rPr lang="en-US" sz="1800" dirty="0">
                <a:latin typeface="Arial"/>
                <a:cs typeface="Arial"/>
              </a:rPr>
              <a:t>of the GFOI R&amp;D </a:t>
            </a:r>
            <a:r>
              <a:rPr lang="en-US" sz="1800" dirty="0" err="1">
                <a:latin typeface="Arial"/>
                <a:cs typeface="Arial"/>
              </a:rPr>
              <a:t>programme</a:t>
            </a:r>
            <a:r>
              <a:rPr lang="en-US" sz="1800" dirty="0">
                <a:latin typeface="Arial"/>
                <a:cs typeface="Arial"/>
              </a:rPr>
              <a:t>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latin typeface="Arial"/>
                <a:cs typeface="Arial"/>
              </a:rPr>
              <a:t>	Timeframe: Annual  </a:t>
            </a:r>
          </a:p>
          <a:p>
            <a:pPr marL="0" indent="0">
              <a:lnSpc>
                <a:spcPct val="90000"/>
              </a:lnSpc>
              <a:buNone/>
            </a:pPr>
            <a:endParaRPr lang="en-US" sz="1800" dirty="0">
              <a:latin typeface="Arial"/>
              <a:cs typeface="Arial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800" b="1" i="1" dirty="0" smtClean="0">
                <a:latin typeface="Arial"/>
                <a:cs typeface="Arial"/>
              </a:rPr>
              <a:t>5.	Liaison </a:t>
            </a:r>
            <a:r>
              <a:rPr lang="en-US" sz="1800" b="1" i="1" dirty="0">
                <a:latin typeface="Arial"/>
                <a:cs typeface="Arial"/>
              </a:rPr>
              <a:t>with other GFOI components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latin typeface="Arial"/>
                <a:cs typeface="Arial"/>
              </a:rPr>
              <a:t>	</a:t>
            </a:r>
            <a:r>
              <a:rPr lang="en-US" sz="1800" dirty="0" smtClean="0">
                <a:latin typeface="Arial"/>
                <a:cs typeface="Arial"/>
              </a:rPr>
              <a:t>- Liaison </a:t>
            </a:r>
            <a:r>
              <a:rPr lang="en-US" sz="1800" dirty="0">
                <a:latin typeface="Arial"/>
                <a:cs typeface="Arial"/>
              </a:rPr>
              <a:t>with the SDCG, MGD and Capacity Building components to </a:t>
            </a:r>
            <a:r>
              <a:rPr lang="en-US" sz="1800" dirty="0" smtClean="0">
                <a:latin typeface="Arial"/>
                <a:cs typeface="Arial"/>
              </a:rPr>
              <a:t>	improve </a:t>
            </a:r>
            <a:r>
              <a:rPr lang="en-US" sz="1800" dirty="0">
                <a:latin typeface="Arial"/>
                <a:cs typeface="Arial"/>
              </a:rPr>
              <a:t>awareness of, and encourage their input to the R&amp;D </a:t>
            </a:r>
            <a:r>
              <a:rPr lang="en-US" sz="1800" dirty="0" smtClean="0">
                <a:latin typeface="Arial"/>
                <a:cs typeface="Arial"/>
              </a:rPr>
              <a:t>	</a:t>
            </a:r>
            <a:r>
              <a:rPr lang="en-US" sz="1800" dirty="0" err="1" smtClean="0">
                <a:latin typeface="Arial"/>
                <a:cs typeface="Arial"/>
              </a:rPr>
              <a:t>programme</a:t>
            </a:r>
            <a:r>
              <a:rPr lang="en-US" sz="1800" dirty="0">
                <a:latin typeface="Arial"/>
                <a:cs typeface="Arial"/>
              </a:rPr>
              <a:t>, and facilitate contributions to the MGD and future training </a:t>
            </a:r>
            <a:r>
              <a:rPr lang="en-US" sz="1800" dirty="0" smtClean="0">
                <a:latin typeface="Arial"/>
                <a:cs typeface="Arial"/>
              </a:rPr>
              <a:t>	</a:t>
            </a:r>
            <a:r>
              <a:rPr lang="en-US" sz="1800" dirty="0" err="1" smtClean="0">
                <a:latin typeface="Arial"/>
                <a:cs typeface="Arial"/>
              </a:rPr>
              <a:t>programmes</a:t>
            </a:r>
            <a:r>
              <a:rPr lang="en-US" sz="1800" dirty="0">
                <a:latin typeface="Arial"/>
                <a:cs typeface="Arial"/>
              </a:rPr>
              <a:t>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 smtClean="0">
                <a:latin typeface="Arial"/>
                <a:cs typeface="Arial"/>
              </a:rPr>
              <a:t>	Timeframe</a:t>
            </a:r>
            <a:r>
              <a:rPr lang="en-US" sz="1800" dirty="0">
                <a:latin typeface="Arial"/>
                <a:cs typeface="Arial"/>
              </a:rPr>
              <a:t>: Continuous during 2015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303589"/>
            <a:ext cx="9144000" cy="776288"/>
          </a:xfrm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en-US" sz="2800" dirty="0" smtClean="0">
                <a:solidFill>
                  <a:srgbClr val="6781C3"/>
                </a:solidFill>
                <a:latin typeface="Arial" charset="0"/>
              </a:rPr>
              <a:t>R&amp;D Plan for 2015+</a:t>
            </a:r>
            <a:endParaRPr lang="en-US" sz="2000" dirty="0" smtClean="0">
              <a:solidFill>
                <a:srgbClr val="6781C3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97448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6DE7A27-7878-4CF3-9116-FFF3B36DF950}" type="slidenum">
              <a:rPr lang="en-US" sz="120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</a:rPr>
              <a:pPr/>
              <a:t>7</a:t>
            </a:fld>
            <a:endParaRPr lang="en-US" sz="1200" smtClean="0">
              <a:solidFill>
                <a:srgbClr val="898989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33645" y="998564"/>
            <a:ext cx="8441279" cy="572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endParaRPr lang="en-US" sz="900" dirty="0">
              <a:latin typeface="Arial"/>
              <a:cs typeface="Arial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latin typeface="Arial"/>
                <a:cs typeface="Arial"/>
              </a:rPr>
              <a:t>Governance: 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latin typeface="Arial"/>
                <a:cs typeface="Arial"/>
              </a:rPr>
              <a:t>Continuity: Transition of Lead for R&amp;D component without gaps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latin typeface="Arial"/>
                <a:cs typeface="Arial"/>
              </a:rPr>
              <a:t>Positive </a:t>
            </a:r>
            <a:r>
              <a:rPr lang="en-US" sz="1800" dirty="0">
                <a:latin typeface="Arial"/>
                <a:cs typeface="Arial"/>
              </a:rPr>
              <a:t>to potential option of GOFC-GOLD LC Office as </a:t>
            </a:r>
            <a:r>
              <a:rPr lang="en-US" sz="1800" dirty="0" smtClean="0">
                <a:latin typeface="Arial"/>
                <a:cs typeface="Arial"/>
              </a:rPr>
              <a:t>lead for R&amp;D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600" b="1" dirty="0" smtClean="0">
              <a:latin typeface="Arial"/>
              <a:cs typeface="Arial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latin typeface="Arial"/>
                <a:cs typeface="Arial"/>
              </a:rPr>
              <a:t>Funding: 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latin typeface="Arial"/>
                <a:cs typeface="Arial"/>
              </a:rPr>
              <a:t>Funding mechanism to be re-established without delay to assure maintained momentum of the R&amp;D </a:t>
            </a:r>
            <a:r>
              <a:rPr lang="en-US" sz="1800" dirty="0" err="1" smtClean="0">
                <a:latin typeface="Arial"/>
                <a:cs typeface="Arial"/>
              </a:rPr>
              <a:t>Programme</a:t>
            </a:r>
            <a:r>
              <a:rPr lang="en-US" sz="1800" dirty="0" smtClean="0">
                <a:latin typeface="Arial"/>
                <a:cs typeface="Arial"/>
              </a:rPr>
              <a:t> and launch of SDCG El-3 plan (SIT-30) (conditional to approval of R&amp;D </a:t>
            </a:r>
            <a:r>
              <a:rPr lang="en-US" sz="1800" dirty="0" err="1" smtClean="0">
                <a:latin typeface="Arial"/>
                <a:cs typeface="Arial"/>
              </a:rPr>
              <a:t>programme</a:t>
            </a:r>
            <a:r>
              <a:rPr lang="en-US" sz="1800" dirty="0" smtClean="0">
                <a:latin typeface="Arial"/>
                <a:cs typeface="Arial"/>
              </a:rPr>
              <a:t> by leads)</a:t>
            </a:r>
          </a:p>
          <a:p>
            <a:pPr lvl="1">
              <a:lnSpc>
                <a:spcPct val="90000"/>
              </a:lnSpc>
            </a:pPr>
            <a:r>
              <a:rPr lang="en-US" sz="1800" dirty="0" err="1" smtClean="0">
                <a:latin typeface="Arial"/>
                <a:cs typeface="Arial"/>
              </a:rPr>
              <a:t>Programme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>
                <a:latin typeface="Arial"/>
                <a:cs typeface="Arial"/>
              </a:rPr>
              <a:t>duration </a:t>
            </a:r>
            <a:r>
              <a:rPr lang="en-US" sz="1800" dirty="0" smtClean="0">
                <a:latin typeface="Arial"/>
                <a:cs typeface="Arial"/>
              </a:rPr>
              <a:t>minimum 3 </a:t>
            </a:r>
            <a:r>
              <a:rPr lang="en-US" sz="1800" dirty="0">
                <a:latin typeface="Arial"/>
                <a:cs typeface="Arial"/>
              </a:rPr>
              <a:t>years</a:t>
            </a:r>
            <a:r>
              <a:rPr lang="en-US" sz="1800" dirty="0" smtClean="0">
                <a:latin typeface="Arial"/>
                <a:cs typeface="Arial"/>
              </a:rPr>
              <a:t>.</a:t>
            </a:r>
          </a:p>
          <a:p>
            <a:pPr lvl="1">
              <a:lnSpc>
                <a:spcPct val="90000"/>
              </a:lnSpc>
            </a:pPr>
            <a:endParaRPr lang="en-US" sz="1800" dirty="0" smtClean="0">
              <a:latin typeface="Arial"/>
              <a:cs typeface="Arial"/>
            </a:endParaRP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Arial"/>
              </a:rPr>
              <a:t>Membership: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/>
              </a:rPr>
              <a:t>Current R&amp;D coordination membership proposed to be maintained</a:t>
            </a:r>
          </a:p>
          <a:p>
            <a:pPr lvl="1">
              <a:lnSpc>
                <a:spcPct val="90000"/>
              </a:lnSpc>
            </a:pPr>
            <a:endParaRPr lang="en-US" sz="1600" b="1" dirty="0">
              <a:latin typeface="Arial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latin typeface="Arial"/>
              </a:rPr>
              <a:t>R</a:t>
            </a:r>
            <a:r>
              <a:rPr lang="en-US" sz="2000" b="1" dirty="0">
                <a:latin typeface="Arial"/>
              </a:rPr>
              <a:t>&amp;D priorities: </a:t>
            </a:r>
            <a:endParaRPr lang="en-US" sz="2000" b="1" dirty="0" smtClean="0">
              <a:latin typeface="Arial"/>
            </a:endParaRPr>
          </a:p>
          <a:p>
            <a:pPr lvl="1">
              <a:lnSpc>
                <a:spcPct val="90000"/>
              </a:lnSpc>
            </a:pPr>
            <a:r>
              <a:rPr lang="en-US" sz="1800" dirty="0" smtClean="0">
                <a:latin typeface="Arial"/>
              </a:rPr>
              <a:t>Feedback </a:t>
            </a:r>
            <a:r>
              <a:rPr lang="en-US" sz="1800" dirty="0">
                <a:latin typeface="Arial"/>
              </a:rPr>
              <a:t>on </a:t>
            </a:r>
            <a:r>
              <a:rPr lang="en-US" sz="1800" dirty="0" err="1">
                <a:latin typeface="Arial"/>
              </a:rPr>
              <a:t>organisation</a:t>
            </a:r>
            <a:r>
              <a:rPr lang="en-US" sz="1800" dirty="0">
                <a:latin typeface="Arial"/>
              </a:rPr>
              <a:t> of future workshops and science </a:t>
            </a:r>
            <a:r>
              <a:rPr lang="en-US" sz="1800" dirty="0" smtClean="0">
                <a:latin typeface="Arial"/>
              </a:rPr>
              <a:t>meetings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/>
              </a:rPr>
              <a:t>A</a:t>
            </a:r>
            <a:r>
              <a:rPr lang="en-US" sz="1800" dirty="0" smtClean="0">
                <a:latin typeface="Arial"/>
              </a:rPr>
              <a:t>pproval </a:t>
            </a:r>
            <a:r>
              <a:rPr lang="en-US" sz="1800" dirty="0">
                <a:latin typeface="Arial"/>
              </a:rPr>
              <a:t>process for GFOI </a:t>
            </a:r>
            <a:r>
              <a:rPr lang="en-US" sz="1800" dirty="0" smtClean="0">
                <a:latin typeface="Arial"/>
              </a:rPr>
              <a:t>documents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latin typeface="Arial"/>
              </a:rPr>
              <a:t>Website </a:t>
            </a:r>
            <a:r>
              <a:rPr lang="en-US" sz="1800" dirty="0">
                <a:latin typeface="Arial"/>
              </a:rPr>
              <a:t>management</a:t>
            </a:r>
            <a:endParaRPr lang="en-US" sz="1800" dirty="0">
              <a:latin typeface="Arial"/>
              <a:cs typeface="Arial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264225"/>
            <a:ext cx="9144000" cy="776288"/>
          </a:xfrm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en-US" sz="2800" dirty="0" smtClean="0">
                <a:solidFill>
                  <a:srgbClr val="6781C3"/>
                </a:solidFill>
                <a:latin typeface="Arial" charset="0"/>
              </a:rPr>
              <a:t>Points for discussion</a:t>
            </a:r>
            <a:endParaRPr lang="en-US" sz="2000" dirty="0" smtClean="0">
              <a:solidFill>
                <a:srgbClr val="6781C3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65225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GFOI">
  <a:themeElements>
    <a:clrScheme name="GFO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FOI">
      <a:majorFont>
        <a:latin typeface="Arial Narrow"/>
        <a:ea typeface="ＭＳ Ｐゴシック"/>
        <a:cs typeface="Arial"/>
      </a:majorFont>
      <a:minorFont>
        <a:latin typeface="Arial Narrow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>
            <a:ln>
              <a:noFill/>
            </a:ln>
            <a:solidFill>
              <a:srgbClr val="999933"/>
            </a:solidFill>
            <a:effectLst/>
            <a:latin typeface="Arial" charset="0"/>
            <a:ea typeface="MS PGothic" charset="0"/>
            <a:cs typeface="MS P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>
            <a:ln>
              <a:noFill/>
            </a:ln>
            <a:solidFill>
              <a:srgbClr val="999933"/>
            </a:solidFill>
            <a:effectLst/>
            <a:latin typeface="Arial" charset="0"/>
            <a:ea typeface="MS PGothic" charset="0"/>
            <a:cs typeface="MS PGothic" charset="0"/>
          </a:defRPr>
        </a:defPPr>
      </a:lstStyle>
    </a:lnDef>
  </a:objectDefaults>
  <a:extraClrSchemeLst>
    <a:extraClrScheme>
      <a:clrScheme name="GFO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O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O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O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O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O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O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O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O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O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O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O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5639</TotalTime>
  <Words>737</Words>
  <Application>Microsoft Macintosh PowerPoint</Application>
  <PresentationFormat>On-screen Show (4:3)</PresentationFormat>
  <Paragraphs>102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GFOI</vt:lpstr>
      <vt:lpstr>GFOI R&amp;D Component Session - Introduction, Background and Context</vt:lpstr>
      <vt:lpstr>R&amp;D component accomplishments (1/2)</vt:lpstr>
      <vt:lpstr>PowerPoint Presentation</vt:lpstr>
      <vt:lpstr>GFOI R&amp;D Plan</vt:lpstr>
      <vt:lpstr>R&amp;D Plan for 2015+</vt:lpstr>
      <vt:lpstr>R&amp;D Plan for 2015+</vt:lpstr>
      <vt:lpstr>Points for discussion</vt:lpstr>
    </vt:vector>
  </TitlesOfParts>
  <Company>WMO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Simon Eggleston</dc:creator>
  <cp:lastModifiedBy>Held, Alex (CMAR, Black Mountain)</cp:lastModifiedBy>
  <cp:revision>103</cp:revision>
  <cp:lastPrinted>2013-09-02T14:55:16Z</cp:lastPrinted>
  <dcterms:created xsi:type="dcterms:W3CDTF">2013-12-19T09:57:50Z</dcterms:created>
  <dcterms:modified xsi:type="dcterms:W3CDTF">2015-03-04T01:06:36Z</dcterms:modified>
</cp:coreProperties>
</file>