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78" r:id="rId2"/>
    <p:sldId id="279" r:id="rId3"/>
    <p:sldId id="280" r:id="rId4"/>
    <p:sldId id="281"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84" autoAdjust="0"/>
    <p:restoredTop sz="94660"/>
  </p:normalViewPr>
  <p:slideViewPr>
    <p:cSldViewPr snapToGrid="0" snapToObjects="1">
      <p:cViewPr varScale="1">
        <p:scale>
          <a:sx n="72" d="100"/>
          <a:sy n="72" d="100"/>
        </p:scale>
        <p:origin x="-120" y="-9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75227-0D3C-5842-96D6-E12A8DD4AB50}" type="datetimeFigureOut">
              <a:rPr lang="en-US" smtClean="0"/>
              <a:t>9/22/15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5B505-FC4E-9547-ACE6-25E45D51D2AE}" type="slidenum">
              <a:rPr lang="en-US" smtClean="0"/>
              <a:t>‹#›</a:t>
            </a:fld>
            <a:endParaRPr lang="en-US"/>
          </a:p>
        </p:txBody>
      </p:sp>
    </p:spTree>
    <p:extLst>
      <p:ext uri="{BB962C8B-B14F-4D97-AF65-F5344CB8AC3E}">
        <p14:creationId xmlns:p14="http://schemas.microsoft.com/office/powerpoint/2010/main" val="452046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19237"/>
            <a:ext cx="6400800" cy="667491"/>
          </a:xfrm>
          <a:prstGeom prst="rect">
            <a:avLst/>
          </a:prstGeom>
        </p:spPr>
        <p:txBody>
          <a:bodyPr>
            <a:normAutofit/>
          </a:bodyPr>
          <a:lstStyle>
            <a:lvl1pPr marL="0" indent="0" algn="ctr">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9" name="Title 1"/>
          <p:cNvSpPr>
            <a:spLocks noGrp="1"/>
          </p:cNvSpPr>
          <p:nvPr>
            <p:ph type="title"/>
          </p:nvPr>
        </p:nvSpPr>
        <p:spPr>
          <a:xfrm>
            <a:off x="1177329" y="2501911"/>
            <a:ext cx="6860028" cy="698785"/>
          </a:xfrm>
          <a:prstGeom prst="rect">
            <a:avLst/>
          </a:prstGeom>
        </p:spPr>
        <p:txBody>
          <a:bodyPr>
            <a:noAutofit/>
          </a:bodyPr>
          <a:lstStyle>
            <a:lvl1pPr>
              <a:defRPr sz="4000" b="1">
                <a:solidFill>
                  <a:schemeClr val="tx1"/>
                </a:solidFill>
              </a:defRPr>
            </a:lvl1pPr>
          </a:lstStyle>
          <a:p>
            <a:r>
              <a:rPr lang="en-AU" dirty="0" smtClean="0"/>
              <a:t>Click to edit Master title style</a:t>
            </a:r>
            <a:endParaRPr lang="en-US" dirty="0"/>
          </a:p>
        </p:txBody>
      </p:sp>
      <p:pic>
        <p:nvPicPr>
          <p:cNvPr id="10" name="Picture 9"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
        <p:nvSpPr>
          <p:cNvPr id="14"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Tree>
    <p:extLst>
      <p:ext uri="{BB962C8B-B14F-4D97-AF65-F5344CB8AC3E}">
        <p14:creationId xmlns:p14="http://schemas.microsoft.com/office/powerpoint/2010/main" val="34650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009" y="89224"/>
            <a:ext cx="6004205" cy="698785"/>
          </a:xfrm>
          <a:prstGeom prst="rect">
            <a:avLst/>
          </a:prstGeom>
        </p:spPr>
        <p:txBody>
          <a:bodyPr>
            <a:noAutofit/>
          </a:bodyPr>
          <a:lstStyle>
            <a:lvl1pPr>
              <a:defRPr sz="3600" b="1">
                <a:solidFill>
                  <a:schemeClr val="bg1"/>
                </a:solidFill>
              </a:defRPr>
            </a:lvl1pPr>
          </a:lstStyle>
          <a:p>
            <a:r>
              <a:rPr lang="en-AU" dirty="0" smtClean="0"/>
              <a:t>Click to edit Master title style</a:t>
            </a:r>
            <a:endParaRPr lang="en-US" dirty="0"/>
          </a:p>
        </p:txBody>
      </p:sp>
      <p:sp>
        <p:nvSpPr>
          <p:cNvPr id="3" name="Content Placeholder 2"/>
          <p:cNvSpPr>
            <a:spLocks noGrp="1"/>
          </p:cNvSpPr>
          <p:nvPr>
            <p:ph idx="1"/>
          </p:nvPr>
        </p:nvSpPr>
        <p:spPr>
          <a:xfrm>
            <a:off x="142009" y="1349891"/>
            <a:ext cx="8229600" cy="4525963"/>
          </a:xfrm>
          <a:prstGeom prst="rect">
            <a:avLst/>
          </a:prstGeo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6" name="Slide Number Placeholder 5"/>
          <p:cNvSpPr>
            <a:spLocks noGrp="1"/>
          </p:cNvSpPr>
          <p:nvPr>
            <p:ph type="sldNum" sz="quarter" idx="12"/>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pic>
        <p:nvPicPr>
          <p:cNvPr id="7" name="Picture 6"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Tree>
    <p:extLst>
      <p:ext uri="{BB962C8B-B14F-4D97-AF65-F5344CB8AC3E}">
        <p14:creationId xmlns:p14="http://schemas.microsoft.com/office/powerpoint/2010/main" val="3663929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pic>
        <p:nvPicPr>
          <p:cNvPr id="11" name="Picture 10" descr="geo_logo.png"/>
          <p:cNvPicPr>
            <a:picLocks noChangeAspect="1"/>
          </p:cNvPicPr>
          <p:nvPr userDrawn="1"/>
        </p:nvPicPr>
        <p:blipFill rotWithShape="1">
          <a:blip r:embed="rId5">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pic>
        <p:nvPicPr>
          <p:cNvPr id="12" name="Picture 11" descr="ceos_log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51487" y="6267408"/>
            <a:ext cx="1263253" cy="500248"/>
          </a:xfrm>
          <a:prstGeom prst="rect">
            <a:avLst/>
          </a:prstGeom>
        </p:spPr>
      </p:pic>
      <p:sp>
        <p:nvSpPr>
          <p:cNvPr id="13" name="Footer Placeholder 4"/>
          <p:cNvSpPr>
            <a:spLocks noGrp="1"/>
          </p:cNvSpPr>
          <p:nvPr>
            <p:ph type="ftr" sz="quarter" idx="3"/>
          </p:nvPr>
        </p:nvSpPr>
        <p:spPr>
          <a:xfrm>
            <a:off x="3921447" y="6226899"/>
            <a:ext cx="1307007" cy="569336"/>
          </a:xfrm>
          <a:prstGeom prst="rect">
            <a:avLst/>
          </a:prstGeom>
        </p:spPr>
        <p:txBody>
          <a:bodyPr/>
          <a:lstStyle>
            <a:lvl1pPr algn="ct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14" name="Slide Number Placeholder 5"/>
          <p:cNvSpPr>
            <a:spLocks noGrp="1"/>
          </p:cNvSpPr>
          <p:nvPr>
            <p:ph type="sldNum" sz="quarter" idx="4"/>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spTree>
    <p:extLst>
      <p:ext uri="{BB962C8B-B14F-4D97-AF65-F5344CB8AC3E}">
        <p14:creationId xmlns:p14="http://schemas.microsoft.com/office/powerpoint/2010/main" val="6710100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838200" y="2133600"/>
            <a:ext cx="7772400" cy="1470025"/>
          </a:xfrm>
        </p:spPr>
        <p:txBody>
          <a:bodyPr/>
          <a:lstStyle/>
          <a:p>
            <a:pPr eaLnBrk="1" hangingPunct="1"/>
            <a:r>
              <a:rPr lang="en-GB" dirty="0" smtClean="0"/>
              <a:t>Commercial Day – Objectives</a:t>
            </a:r>
            <a:endParaRPr lang="en-US" i="1" dirty="0" smtClean="0">
              <a:solidFill>
                <a:srgbClr val="77933C"/>
              </a:solidFill>
            </a:endParaRPr>
          </a:p>
        </p:txBody>
      </p:sp>
      <p:sp>
        <p:nvSpPr>
          <p:cNvPr id="15362" name="Subtitle 2"/>
          <p:cNvSpPr>
            <a:spLocks noGrp="1"/>
          </p:cNvSpPr>
          <p:nvPr>
            <p:ph type="subTitle" idx="1"/>
          </p:nvPr>
        </p:nvSpPr>
        <p:spPr>
          <a:xfrm>
            <a:off x="1403350" y="4367212"/>
            <a:ext cx="6400800" cy="1752600"/>
          </a:xfrm>
        </p:spPr>
        <p:txBody>
          <a:bodyPr/>
          <a:lstStyle/>
          <a:p>
            <a:pPr eaLnBrk="1" hangingPunct="1"/>
            <a:r>
              <a:rPr lang="en-US" sz="2400" i="1" dirty="0" smtClean="0"/>
              <a:t>SDCG-8, Session 1</a:t>
            </a:r>
            <a:br>
              <a:rPr lang="en-US" sz="2400" i="1" dirty="0" smtClean="0"/>
            </a:br>
            <a:r>
              <a:rPr lang="en-US" sz="2400" i="1" dirty="0" smtClean="0"/>
              <a:t>Gene </a:t>
            </a:r>
            <a:r>
              <a:rPr lang="en-US" sz="2400" i="1" dirty="0" err="1" smtClean="0"/>
              <a:t>Fosnight</a:t>
            </a:r>
            <a:r>
              <a:rPr lang="en-US" sz="2400" i="1" dirty="0" smtClean="0"/>
              <a:t> (USGS)</a:t>
            </a:r>
          </a:p>
          <a:p>
            <a:pPr eaLnBrk="1" hangingPunct="1"/>
            <a:r>
              <a:rPr lang="en-US" sz="2400" i="1" dirty="0" smtClean="0"/>
              <a:t>23 Sep 2015, Bonn</a:t>
            </a:r>
          </a:p>
        </p:txBody>
      </p:sp>
      <p:sp>
        <p:nvSpPr>
          <p:cNvPr id="15365" name="TextBox 10"/>
          <p:cNvSpPr txBox="1">
            <a:spLocks noChangeArrowheads="1"/>
          </p:cNvSpPr>
          <p:nvPr/>
        </p:nvSpPr>
        <p:spPr bwMode="auto">
          <a:xfrm>
            <a:off x="1219200" y="6629400"/>
            <a:ext cx="184150" cy="369888"/>
          </a:xfrm>
          <a:prstGeom prst="rect">
            <a:avLst/>
          </a:prstGeom>
          <a:noFill/>
          <a:ln w="9525">
            <a:noFill/>
            <a:miter lim="800000"/>
            <a:headEnd/>
            <a:tailEnd/>
          </a:ln>
        </p:spPr>
        <p:txBody>
          <a:bodyPr wrap="none">
            <a:spAutoFit/>
          </a:bodyPr>
          <a:lstStyle/>
          <a:p>
            <a:endParaRPr lang="pt-BR">
              <a:latin typeface="Calibri" pitchFamily="34" charset="0"/>
            </a:endParaRPr>
          </a:p>
        </p:txBody>
      </p:sp>
    </p:spTree>
    <p:extLst>
      <p:ext uri="{BB962C8B-B14F-4D97-AF65-F5344CB8AC3E}">
        <p14:creationId xmlns:p14="http://schemas.microsoft.com/office/powerpoint/2010/main" val="6687241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2009" y="111125"/>
            <a:ext cx="6019800" cy="944563"/>
          </a:xfrm>
        </p:spPr>
        <p:txBody>
          <a:bodyPr/>
          <a:lstStyle/>
          <a:p>
            <a:pPr algn="l">
              <a:defRPr/>
            </a:pPr>
            <a:r>
              <a:rPr lang="en-US" dirty="0" smtClean="0"/>
              <a:t>Objectives</a:t>
            </a:r>
            <a:endParaRPr lang="pt-BR" dirty="0" smtClean="0"/>
          </a:p>
        </p:txBody>
      </p:sp>
      <p:sp>
        <p:nvSpPr>
          <p:cNvPr id="17410" name="Content Placeholder 2"/>
          <p:cNvSpPr>
            <a:spLocks noGrp="1"/>
          </p:cNvSpPr>
          <p:nvPr>
            <p:ph idx="1"/>
          </p:nvPr>
        </p:nvSpPr>
        <p:spPr/>
        <p:txBody>
          <a:bodyPr/>
          <a:lstStyle/>
          <a:p>
            <a:r>
              <a:rPr lang="en-GB" dirty="0" smtClean="0"/>
              <a:t>Medium-</a:t>
            </a:r>
            <a:r>
              <a:rPr lang="en-GB" dirty="0" smtClean="0">
                <a:solidFill>
                  <a:srgbClr val="000000"/>
                </a:solidFill>
              </a:rPr>
              <a:t>Resolution (~10-30 meter) </a:t>
            </a:r>
            <a:r>
              <a:rPr lang="en-GB" dirty="0" smtClean="0"/>
              <a:t>Global Survey Data</a:t>
            </a:r>
          </a:p>
          <a:p>
            <a:r>
              <a:rPr lang="en-GB" dirty="0" smtClean="0"/>
              <a:t>High-Resolution (5 meter or better) On-Demand </a:t>
            </a:r>
            <a:r>
              <a:rPr lang="en-GB" dirty="0"/>
              <a:t>D</a:t>
            </a:r>
            <a:r>
              <a:rPr lang="en-GB" dirty="0" smtClean="0"/>
              <a:t>ata</a:t>
            </a:r>
          </a:p>
          <a:p>
            <a:r>
              <a:rPr lang="en-GB" dirty="0" smtClean="0"/>
              <a:t>Opportunities for Synergy</a:t>
            </a:r>
          </a:p>
          <a:p>
            <a:r>
              <a:rPr lang="en-GB" dirty="0" smtClean="0"/>
              <a:t>Role of SDCG</a:t>
            </a:r>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2</a:t>
            </a:fld>
            <a:endParaRPr lang="en-US"/>
          </a:p>
        </p:txBody>
      </p:sp>
    </p:spTree>
    <p:extLst>
      <p:ext uri="{BB962C8B-B14F-4D97-AF65-F5344CB8AC3E}">
        <p14:creationId xmlns:p14="http://schemas.microsoft.com/office/powerpoint/2010/main" val="621261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19063"/>
            <a:ext cx="7246028" cy="944563"/>
          </a:xfrm>
        </p:spPr>
        <p:txBody>
          <a:bodyPr/>
          <a:lstStyle/>
          <a:p>
            <a:r>
              <a:rPr lang="en-GB" dirty="0"/>
              <a:t>Medium</a:t>
            </a:r>
            <a:r>
              <a:rPr lang="en-GB" dirty="0" smtClean="0"/>
              <a:t>-Resolution Global Survey</a:t>
            </a:r>
            <a:endParaRPr lang="en-GB" dirty="0"/>
          </a:p>
        </p:txBody>
      </p:sp>
      <p:sp>
        <p:nvSpPr>
          <p:cNvPr id="17410" name="Content Placeholder 2"/>
          <p:cNvSpPr>
            <a:spLocks noGrp="1"/>
          </p:cNvSpPr>
          <p:nvPr>
            <p:ph idx="1"/>
          </p:nvPr>
        </p:nvSpPr>
        <p:spPr/>
        <p:txBody>
          <a:bodyPr/>
          <a:lstStyle/>
          <a:p>
            <a:r>
              <a:rPr lang="en-GB" sz="2400" dirty="0" smtClean="0"/>
              <a:t>SDCG Core data streams are medium-</a:t>
            </a:r>
            <a:r>
              <a:rPr lang="en-GB" sz="2400" dirty="0" smtClean="0">
                <a:solidFill>
                  <a:srgbClr val="000000"/>
                </a:solidFill>
              </a:rPr>
              <a:t>resolution (~10 - 30 meter) global survey missions</a:t>
            </a:r>
          </a:p>
          <a:p>
            <a:pPr lvl="1"/>
            <a:r>
              <a:rPr lang="en-GB" sz="2000" dirty="0" smtClean="0">
                <a:solidFill>
                  <a:srgbClr val="000000"/>
                </a:solidFill>
              </a:rPr>
              <a:t>Global coverage</a:t>
            </a:r>
          </a:p>
          <a:p>
            <a:pPr lvl="1"/>
            <a:r>
              <a:rPr lang="en-GB" sz="2000" dirty="0" smtClean="0">
                <a:solidFill>
                  <a:srgbClr val="000000"/>
                </a:solidFill>
              </a:rPr>
              <a:t>Consistent revisits</a:t>
            </a:r>
          </a:p>
          <a:p>
            <a:pPr lvl="1"/>
            <a:r>
              <a:rPr lang="en-GB" sz="2000" dirty="0" smtClean="0">
                <a:solidFill>
                  <a:srgbClr val="000000"/>
                </a:solidFill>
              </a:rPr>
              <a:t>Absolutely calibrated</a:t>
            </a:r>
          </a:p>
          <a:p>
            <a:pPr lvl="1"/>
            <a:endParaRPr lang="en-GB" sz="2000" dirty="0" smtClean="0">
              <a:solidFill>
                <a:srgbClr val="000000"/>
              </a:solidFill>
            </a:endParaRPr>
          </a:p>
          <a:p>
            <a:r>
              <a:rPr lang="en-GB" sz="2400" dirty="0" smtClean="0">
                <a:solidFill>
                  <a:srgbClr val="000000"/>
                </a:solidFill>
              </a:rPr>
              <a:t>Designed for large area land change analysis over extended periods</a:t>
            </a:r>
          </a:p>
          <a:p>
            <a:pPr lvl="1"/>
            <a:r>
              <a:rPr lang="en-GB" sz="2000" dirty="0" smtClean="0">
                <a:solidFill>
                  <a:srgbClr val="000000"/>
                </a:solidFill>
              </a:rPr>
              <a:t>Technologically conservative operational missions</a:t>
            </a:r>
          </a:p>
          <a:p>
            <a:pPr lvl="1"/>
            <a:r>
              <a:rPr lang="en-GB" sz="2000" dirty="0" smtClean="0">
                <a:solidFill>
                  <a:srgbClr val="000000"/>
                </a:solidFill>
              </a:rPr>
              <a:t>Not commercially viable: free and open data policy</a:t>
            </a:r>
            <a:endParaRPr lang="en-GB" sz="2000" dirty="0">
              <a:solidFill>
                <a:srgbClr val="000000"/>
              </a:solidFill>
            </a:endParaRPr>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3</a:t>
            </a:fld>
            <a:endParaRPr lang="en-US"/>
          </a:p>
        </p:txBody>
      </p:sp>
    </p:spTree>
    <p:extLst>
      <p:ext uri="{BB962C8B-B14F-4D97-AF65-F5344CB8AC3E}">
        <p14:creationId xmlns:p14="http://schemas.microsoft.com/office/powerpoint/2010/main" val="40591369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0025" y="103188"/>
            <a:ext cx="6939268" cy="944563"/>
          </a:xfrm>
        </p:spPr>
        <p:txBody>
          <a:bodyPr/>
          <a:lstStyle/>
          <a:p>
            <a:r>
              <a:rPr lang="en-GB" dirty="0"/>
              <a:t>High-Resolution </a:t>
            </a:r>
            <a:r>
              <a:rPr lang="en-GB" dirty="0" smtClean="0"/>
              <a:t>On</a:t>
            </a:r>
            <a:r>
              <a:rPr lang="en-GB" dirty="0"/>
              <a:t>-Demand Data</a:t>
            </a:r>
          </a:p>
        </p:txBody>
      </p:sp>
      <p:sp>
        <p:nvSpPr>
          <p:cNvPr id="17410" name="Content Placeholder 2"/>
          <p:cNvSpPr>
            <a:spLocks noGrp="1"/>
          </p:cNvSpPr>
          <p:nvPr>
            <p:ph idx="1"/>
          </p:nvPr>
        </p:nvSpPr>
        <p:spPr>
          <a:xfrm>
            <a:off x="142008" y="1349891"/>
            <a:ext cx="8533679" cy="4525963"/>
          </a:xfrm>
        </p:spPr>
        <p:txBody>
          <a:bodyPr/>
          <a:lstStyle/>
          <a:p>
            <a:r>
              <a:rPr lang="en-GB" sz="2800" dirty="0" smtClean="0"/>
              <a:t>Commercial high-resolution on-demand (5 meters or better)</a:t>
            </a:r>
          </a:p>
          <a:p>
            <a:pPr lvl="1"/>
            <a:r>
              <a:rPr lang="en-GB" sz="2400" dirty="0" smtClean="0"/>
              <a:t>Global capable</a:t>
            </a:r>
          </a:p>
          <a:p>
            <a:pPr lvl="1"/>
            <a:r>
              <a:rPr lang="en-GB" sz="2400" dirty="0" err="1" smtClean="0"/>
              <a:t>Pointable</a:t>
            </a:r>
            <a:r>
              <a:rPr lang="en-GB" sz="2400" dirty="0" smtClean="0"/>
              <a:t> sensors capable of high revisit rates</a:t>
            </a:r>
          </a:p>
          <a:p>
            <a:pPr lvl="1"/>
            <a:r>
              <a:rPr lang="en-GB" sz="2400" dirty="0" smtClean="0"/>
              <a:t>Large redundant constellation of satellites</a:t>
            </a:r>
          </a:p>
          <a:p>
            <a:pPr lvl="1"/>
            <a:r>
              <a:rPr lang="en-GB" sz="2400" dirty="0" smtClean="0"/>
              <a:t>Technologically nimble and aggressive</a:t>
            </a:r>
          </a:p>
          <a:p>
            <a:pPr marL="457200" lvl="1" indent="0">
              <a:buNone/>
            </a:pPr>
            <a:endParaRPr lang="en-GB" sz="2400" dirty="0" smtClean="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4</a:t>
            </a:fld>
            <a:endParaRPr lang="en-US"/>
          </a:p>
        </p:txBody>
      </p:sp>
    </p:spTree>
    <p:extLst>
      <p:ext uri="{BB962C8B-B14F-4D97-AF65-F5344CB8AC3E}">
        <p14:creationId xmlns:p14="http://schemas.microsoft.com/office/powerpoint/2010/main" val="42261427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2009" y="111125"/>
            <a:ext cx="6019800" cy="944563"/>
          </a:xfrm>
        </p:spPr>
        <p:txBody>
          <a:bodyPr/>
          <a:lstStyle/>
          <a:p>
            <a:pPr algn="l">
              <a:defRPr/>
            </a:pPr>
            <a:r>
              <a:rPr lang="en-US" dirty="0" smtClean="0"/>
              <a:t>Opportunities for Synergy</a:t>
            </a:r>
            <a:endParaRPr lang="pt-BR" dirty="0" smtClean="0"/>
          </a:p>
        </p:txBody>
      </p:sp>
      <p:sp>
        <p:nvSpPr>
          <p:cNvPr id="17410" name="Content Placeholder 2"/>
          <p:cNvSpPr>
            <a:spLocks noGrp="1"/>
          </p:cNvSpPr>
          <p:nvPr>
            <p:ph idx="1"/>
          </p:nvPr>
        </p:nvSpPr>
        <p:spPr>
          <a:xfrm>
            <a:off x="142009" y="1349891"/>
            <a:ext cx="8644812" cy="4525963"/>
          </a:xfrm>
        </p:spPr>
        <p:txBody>
          <a:bodyPr/>
          <a:lstStyle/>
          <a:p>
            <a:r>
              <a:rPr lang="en-GB" sz="2000" dirty="0" smtClean="0"/>
              <a:t>Multi-resolution analysis – GFOI</a:t>
            </a:r>
          </a:p>
          <a:p>
            <a:pPr lvl="1"/>
            <a:r>
              <a:rPr lang="en-GB" sz="1800" dirty="0" smtClean="0"/>
              <a:t>Moderate resolution for change through time</a:t>
            </a:r>
          </a:p>
          <a:p>
            <a:pPr lvl="1"/>
            <a:r>
              <a:rPr lang="en-GB" sz="1800" dirty="0" smtClean="0"/>
              <a:t>High resolution to provide identification of small features</a:t>
            </a:r>
          </a:p>
          <a:p>
            <a:r>
              <a:rPr lang="en-GB" sz="2000" dirty="0" smtClean="0"/>
              <a:t>Multi-stage sample designs – GFOI</a:t>
            </a:r>
          </a:p>
          <a:p>
            <a:pPr lvl="1"/>
            <a:r>
              <a:rPr lang="en-GB" sz="1800" dirty="0" smtClean="0"/>
              <a:t>Moderate resolution for wall-to-wall repeat coverage</a:t>
            </a:r>
          </a:p>
          <a:p>
            <a:pPr lvl="1"/>
            <a:r>
              <a:rPr lang="en-GB" sz="1800" dirty="0" smtClean="0"/>
              <a:t>High resolution for training and for validation </a:t>
            </a:r>
          </a:p>
          <a:p>
            <a:r>
              <a:rPr lang="en-GB" sz="2000" dirty="0"/>
              <a:t>Absolute- and cross-calibration of multiple satellite sensors – CEOS WGCV</a:t>
            </a:r>
          </a:p>
          <a:p>
            <a:r>
              <a:rPr lang="en-GB" sz="2000" dirty="0" smtClean="0"/>
              <a:t>Coordinate access to commercial data that are no longer commercially viable – CEOS LSI-VC</a:t>
            </a:r>
          </a:p>
          <a:p>
            <a:pPr lvl="1"/>
            <a:r>
              <a:rPr lang="en-GB" sz="1800" dirty="0" smtClean="0"/>
              <a:t>The case example the access to SPOT data at least five years old</a:t>
            </a:r>
          </a:p>
          <a:p>
            <a:pPr lvl="1"/>
            <a:r>
              <a:rPr lang="en-GB" sz="1800" dirty="0"/>
              <a:t>Can CEOS serve as a advocate for coordination with Ground Stations with local Archives?</a:t>
            </a:r>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5</a:t>
            </a:fld>
            <a:endParaRPr lang="en-US" dirty="0"/>
          </a:p>
        </p:txBody>
      </p:sp>
    </p:spTree>
    <p:extLst>
      <p:ext uri="{BB962C8B-B14F-4D97-AF65-F5344CB8AC3E}">
        <p14:creationId xmlns:p14="http://schemas.microsoft.com/office/powerpoint/2010/main" val="38593355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2009" y="166688"/>
            <a:ext cx="6019800" cy="944563"/>
          </a:xfrm>
        </p:spPr>
        <p:txBody>
          <a:bodyPr/>
          <a:lstStyle/>
          <a:p>
            <a:pPr algn="l">
              <a:defRPr/>
            </a:pPr>
            <a:r>
              <a:rPr lang="en-US" dirty="0" smtClean="0"/>
              <a:t>Role of SDCG</a:t>
            </a:r>
            <a:endParaRPr lang="pt-BR" dirty="0" smtClean="0"/>
          </a:p>
        </p:txBody>
      </p:sp>
      <p:sp>
        <p:nvSpPr>
          <p:cNvPr id="17410" name="Content Placeholder 2"/>
          <p:cNvSpPr>
            <a:spLocks noGrp="1"/>
          </p:cNvSpPr>
          <p:nvPr>
            <p:ph idx="1"/>
          </p:nvPr>
        </p:nvSpPr>
        <p:spPr/>
        <p:txBody>
          <a:bodyPr/>
          <a:lstStyle/>
          <a:p>
            <a:r>
              <a:rPr lang="en-GB" sz="1800" b="1" dirty="0" smtClean="0"/>
              <a:t>The Space Data Coordination Group’s role is </a:t>
            </a:r>
          </a:p>
          <a:p>
            <a:pPr lvl="1"/>
            <a:r>
              <a:rPr lang="en-GB" sz="1500" dirty="0"/>
              <a:t>T</a:t>
            </a:r>
            <a:r>
              <a:rPr lang="en-GB" sz="1500" dirty="0" smtClean="0"/>
              <a:t>o ensure country access to core data provided by the CEOS space agencies</a:t>
            </a:r>
          </a:p>
          <a:p>
            <a:pPr lvl="1"/>
            <a:r>
              <a:rPr lang="en-GB" sz="1500" dirty="0" smtClean="0"/>
              <a:t>To understand the GFOI data needs of the national forest agencies</a:t>
            </a:r>
          </a:p>
          <a:p>
            <a:pPr lvl="1"/>
            <a:r>
              <a:rPr lang="en-GB" sz="1500" dirty="0" smtClean="0"/>
              <a:t>To support R&amp;D requirements needed to continue to evolve forest monitoring methodologies</a:t>
            </a:r>
          </a:p>
          <a:p>
            <a:r>
              <a:rPr lang="en-US" sz="1800" b="1" dirty="0" smtClean="0"/>
              <a:t>SDCG’s need to understand GFOI data needs requires knowledge of commercial data opportunities to support GFOI capacity building.</a:t>
            </a:r>
            <a:endParaRPr lang="en-AU" sz="1800" dirty="0">
              <a:solidFill>
                <a:srgbClr val="77933C"/>
              </a:solidFill>
            </a:endParaRPr>
          </a:p>
          <a:p>
            <a:r>
              <a:rPr lang="en-US" sz="1800" b="1" dirty="0" smtClean="0"/>
              <a:t>SDCG’s need to support R&amp;D requires active coordination between GFOI R&amp;D activities and commercial data providers.</a:t>
            </a:r>
          </a:p>
          <a:p>
            <a:r>
              <a:rPr lang="en-US" sz="1800" b="1" dirty="0" smtClean="0"/>
              <a:t>SDCG’s role is NOT to coordinate access to commercial data in support of national agency’s operational missions.</a:t>
            </a:r>
          </a:p>
          <a:p>
            <a:endParaRPr lang="en-US" sz="1600" b="1" dirty="0">
              <a:solidFill>
                <a:srgbClr val="77933C"/>
              </a:solidFill>
            </a:endParaRPr>
          </a:p>
          <a:p>
            <a:r>
              <a:rPr lang="en-US" sz="1600" b="1" dirty="0">
                <a:solidFill>
                  <a:srgbClr val="77933C"/>
                </a:solidFill>
              </a:rPr>
              <a:t>T</a:t>
            </a:r>
            <a:r>
              <a:rPr lang="en-US" sz="1600" b="1" dirty="0" smtClean="0">
                <a:solidFill>
                  <a:srgbClr val="77933C"/>
                </a:solidFill>
              </a:rPr>
              <a:t>his introduction is over simplified and is not intended to be exhaustive. The objective is to kickoff the discussion of how best to meet GFOI requirements through use of the freely available core data products, commercial data products, and Space Agency fee-based products.</a:t>
            </a:r>
            <a:endParaRPr lang="en-AU" sz="1600" dirty="0">
              <a:solidFill>
                <a:srgbClr val="77933C"/>
              </a:solidFill>
            </a:endParaRPr>
          </a:p>
          <a:p>
            <a:pPr marL="457200" lvl="0" indent="-457200" fontAlgn="auto" hangingPunct="1">
              <a:buFont typeface="+mj-lt"/>
              <a:buAutoNum type="arabicPeriod"/>
            </a:pPr>
            <a:endParaRPr lang="en-GB" sz="1800" dirty="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6</a:t>
            </a:fld>
            <a:endParaRPr lang="en-US"/>
          </a:p>
        </p:txBody>
      </p:sp>
    </p:spTree>
    <p:extLst>
      <p:ext uri="{BB962C8B-B14F-4D97-AF65-F5344CB8AC3E}">
        <p14:creationId xmlns:p14="http://schemas.microsoft.com/office/powerpoint/2010/main" val="3856404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TotalTime>
  <Words>397</Words>
  <Application>Microsoft Macintosh PowerPoint</Application>
  <PresentationFormat>On-screen Show (4:3)</PresentationFormat>
  <Paragraphs>49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Commercial Day – Objectives</vt:lpstr>
      <vt:lpstr>Objectives</vt:lpstr>
      <vt:lpstr>Medium-Resolution Global Survey</vt:lpstr>
      <vt:lpstr>High-Resolution On-Demand Data</vt:lpstr>
      <vt:lpstr>Opportunities for Synergy</vt:lpstr>
      <vt:lpstr>Role of SDCG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Steventon</dc:creator>
  <cp:lastModifiedBy>Eugene Fosnight</cp:lastModifiedBy>
  <cp:revision>36</cp:revision>
  <dcterms:created xsi:type="dcterms:W3CDTF">2015-02-13T06:47:15Z</dcterms:created>
  <dcterms:modified xsi:type="dcterms:W3CDTF">2015-09-22T08:20:26Z</dcterms:modified>
</cp:coreProperties>
</file>