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83" r:id="rId3"/>
    <p:sldId id="285" r:id="rId4"/>
    <p:sldId id="286" r:id="rId5"/>
    <p:sldId id="287" r:id="rId6"/>
    <p:sldId id="297" r:id="rId7"/>
    <p:sldId id="290" r:id="rId8"/>
    <p:sldId id="291" r:id="rId9"/>
    <p:sldId id="292" r:id="rId10"/>
    <p:sldId id="293" r:id="rId11"/>
    <p:sldId id="294" r:id="rId12"/>
    <p:sldId id="295" r:id="rId13"/>
    <p:sldId id="314" r:id="rId14"/>
    <p:sldId id="304" r:id="rId15"/>
    <p:sldId id="305" r:id="rId16"/>
    <p:sldId id="306" r:id="rId17"/>
    <p:sldId id="313" r:id="rId18"/>
    <p:sldId id="316" r:id="rId19"/>
    <p:sldId id="320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84" autoAdjust="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A2A4-AD95-B841-B190-2CA03A87E5D2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09FC-AB64-A14E-A62D-8DEA7DC7A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03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75227-0D3C-5842-96D6-E12A8DD4AB5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B505-FC4E-9547-ACE6-25E45D51D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4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lang="en-US" baseline="0" dirty="0" smtClean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9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r>
              <a:rPr lang="en-US" baseline="0" dirty="0" smtClean="0"/>
              <a:t> is precision terrain corrected products.  Without manual intervention, systematic products are not stackable or ready for higher-level processing.</a:t>
            </a:r>
            <a:endParaRPr lang="en-US" dirty="0" smtClean="0"/>
          </a:p>
          <a:p>
            <a:r>
              <a:rPr lang="en-US" dirty="0" smtClean="0"/>
              <a:t>While certain MSS</a:t>
            </a:r>
            <a:r>
              <a:rPr lang="en-US" baseline="0" dirty="0" smtClean="0"/>
              <a:t> products are stackable, we don’t consider them ready for higher-level processing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49251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61661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961661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gi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9.gif"/><Relationship Id="rId6" Type="http://schemas.openxmlformats.org/officeDocument/2006/relationships/image" Target="../media/image16.gi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9.gif"/><Relationship Id="rId6" Type="http://schemas.openxmlformats.org/officeDocument/2006/relationships/image" Target="../media/image16.gi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</p:spPr>
        <p:txBody>
          <a:bodyPr/>
          <a:lstStyle/>
          <a:p>
            <a:r>
              <a:rPr lang="en-GB" dirty="0"/>
              <a:t>Baseline Global Observation Scenario</a:t>
            </a:r>
            <a:endParaRPr lang="en-US" i="1" dirty="0" smtClean="0">
              <a:solidFill>
                <a:srgbClr val="77933C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403350" y="4367212"/>
            <a:ext cx="6400800" cy="1752600"/>
          </a:xfrm>
        </p:spPr>
        <p:txBody>
          <a:bodyPr/>
          <a:lstStyle/>
          <a:p>
            <a:r>
              <a:rPr lang="en-US" sz="2400" i="1" dirty="0" smtClean="0"/>
              <a:t>SDCG-8, Session 3</a:t>
            </a:r>
            <a:endParaRPr lang="en-US" sz="2400" i="1" dirty="0"/>
          </a:p>
          <a:p>
            <a:r>
              <a:rPr lang="en-US" sz="2400" i="1" dirty="0" smtClean="0"/>
              <a:t>Gene Fosnight (USGS); </a:t>
            </a:r>
            <a:r>
              <a:rPr lang="en-US" sz="2400" i="1" dirty="0"/>
              <a:t>Frank Martin Seifert (</a:t>
            </a:r>
            <a:r>
              <a:rPr lang="en-US" sz="2400" i="1" dirty="0" smtClean="0"/>
              <a:t>ESA)</a:t>
            </a:r>
          </a:p>
          <a:p>
            <a:pPr eaLnBrk="1" hangingPunct="1"/>
            <a:r>
              <a:rPr lang="en-US" sz="2400" i="1" dirty="0" smtClean="0"/>
              <a:t>24 Sep 2015, Bonn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219200" y="6629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4040"/>
            <a:ext cx="6004205" cy="1180740"/>
          </a:xfrm>
        </p:spPr>
        <p:txBody>
          <a:bodyPr/>
          <a:lstStyle/>
          <a:p>
            <a:r>
              <a:rPr lang="en-US" sz="2800" dirty="0" smtClean="0"/>
              <a:t>Landsat 7 &amp; 8 combined</a:t>
            </a:r>
            <a:br>
              <a:rPr lang="en-US" sz="2800" dirty="0" smtClean="0"/>
            </a:br>
            <a:r>
              <a:rPr lang="en-US" sz="2800" dirty="0" smtClean="0"/>
              <a:t>Best Cloud Cover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4" name="Picture 3" descr="Landsat 7 &amp; 8 minc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2032"/>
            <a:ext cx="9144000" cy="465364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30487"/>
              </p:ext>
            </p:extLst>
          </p:nvPr>
        </p:nvGraphicFramePr>
        <p:xfrm>
          <a:off x="142009" y="5535675"/>
          <a:ext cx="8634819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87"/>
                <a:gridCol w="1156472"/>
                <a:gridCol w="1156472"/>
                <a:gridCol w="1156472"/>
                <a:gridCol w="1156472"/>
                <a:gridCol w="1156472"/>
                <a:gridCol w="1156472"/>
              </a:tblGrid>
              <a:tr h="257289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 cloud cover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&lt;=10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 &amp; &lt;=20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&gt;20 &amp; &lt;=30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&gt;30 &amp; &lt;=40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&gt;40 &amp; &lt;=50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&gt;50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5728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Scenes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4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1001" y="177800"/>
            <a:ext cx="6933066" cy="66357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Landsat Archive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Sep 1, 2015 (Jan 2, 2015)</a:t>
            </a:r>
            <a:endParaRPr lang="en-US" sz="12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381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4163" marR="0" lvl="0" indent="-28416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OLI-TIRS: Landsat 8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549,218 (385,345)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scenes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scene size 1813 MB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ETM+: Landsat 7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1,995,562 (1,858,501) scenes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scene size 487 MB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lang="en-US" sz="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TM: Landsat 4 &amp; Landsat 5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2,110,943 (1,988,982) scenes  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size 263 MB</a:t>
            </a:r>
          </a:p>
          <a:p>
            <a:pPr marL="1143000" marR="0" lvl="2" indent="-228600" algn="l" rtl="0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MSS: Landsat 1 through 5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1,300,087 (1,299,626) scenes 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●"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 size 32 MB    </a:t>
            </a:r>
          </a:p>
          <a:p>
            <a:pPr marL="284163" marR="0" lvl="0" indent="-284163" algn="l" rtl="0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Total:</a:t>
            </a:r>
          </a:p>
          <a:p>
            <a:pPr lvl="1" indent="-285750">
              <a:spcBef>
                <a:spcPts val="360"/>
              </a:spcBef>
              <a:buSzPct val="70000"/>
            </a:pPr>
            <a:r>
              <a:rPr lang="en-US" sz="2000" b="1" dirty="0" smtClean="0">
                <a:solidFill>
                  <a:schemeClr val="dk1"/>
                </a:solidFill>
              </a:rPr>
              <a:t>5,955,810 (5,532,454) 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scenes  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x="4843463" y="1752600"/>
            <a:ext cx="3517900" cy="4108450"/>
            <a:chOff x="2952" y="868"/>
            <a:chExt cx="2216" cy="2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0" name="Shape 13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952" y="1744"/>
              <a:ext cx="1712" cy="1712"/>
            </a:xfrm>
            <a:prstGeom prst="rect">
              <a:avLst/>
            </a:prstGeom>
          </p:spPr>
        </p:pic>
        <p:pic>
          <p:nvPicPr>
            <p:cNvPr id="131" name="Shape 13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3186" y="1326"/>
              <a:ext cx="1728" cy="1728"/>
            </a:xfrm>
            <a:prstGeom prst="rect">
              <a:avLst/>
            </a:prstGeom>
          </p:spPr>
        </p:pic>
        <p:pic>
          <p:nvPicPr>
            <p:cNvPr id="132" name="Shape 13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3456" y="868"/>
              <a:ext cx="1712" cy="1712"/>
            </a:xfrm>
            <a:prstGeom prst="rect">
              <a:avLst/>
            </a:prstGeom>
          </p:spPr>
        </p:pic>
      </p:grpSp>
      <p:pic>
        <p:nvPicPr>
          <p:cNvPr id="133" name="Shape 13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202363" y="1143000"/>
            <a:ext cx="2713037" cy="2560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83909" y="5861050"/>
            <a:ext cx="465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All average scenes sizes are for uncompressed data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062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Archive Distribution Products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7" y="1143000"/>
            <a:ext cx="8905284" cy="4724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7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Arrow Connector 241"/>
          <p:cNvCxnSpPr/>
          <p:nvPr/>
        </p:nvCxnSpPr>
        <p:spPr>
          <a:xfrm>
            <a:off x="6339918" y="295274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2495550"/>
            <a:ext cx="16330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2617020" y="316547"/>
            <a:ext cx="390363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(connections and other important details)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74292" y="1807210"/>
            <a:ext cx="1430708" cy="2831829"/>
            <a:chOff x="474292" y="1491307"/>
            <a:chExt cx="1430708" cy="2831829"/>
          </a:xfrm>
        </p:grpSpPr>
        <p:pic>
          <p:nvPicPr>
            <p:cNvPr id="17" name="Picture 16"/>
            <p:cNvPicPr preferRelativeResize="0"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92" y="1491307"/>
              <a:ext cx="525780" cy="42672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  <p:pic>
          <p:nvPicPr>
            <p:cNvPr id="5122" name="Picture 2"/>
            <p:cNvPicPr preferRelativeResize="0"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" y="2208586"/>
              <a:ext cx="121158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3843" y="1922804"/>
              <a:ext cx="307649" cy="666572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/>
          <p:cNvCxnSpPr/>
          <p:nvPr/>
        </p:nvCxnSpPr>
        <p:spPr>
          <a:xfrm>
            <a:off x="4278630" y="3276600"/>
            <a:ext cx="44577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278630" y="4419600"/>
            <a:ext cx="459963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0" name="Picture 5149"/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2953994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9" name="Picture 168"/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4098422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70" name="Straight Arrow Connector 169"/>
          <p:cNvCxnSpPr/>
          <p:nvPr/>
        </p:nvCxnSpPr>
        <p:spPr>
          <a:xfrm>
            <a:off x="6320874" y="327660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7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211" y="2486268"/>
            <a:ext cx="1624489" cy="23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2" name="Straight Arrow Connector 171"/>
          <p:cNvCxnSpPr/>
          <p:nvPr/>
        </p:nvCxnSpPr>
        <p:spPr>
          <a:xfrm flipV="1">
            <a:off x="6353122" y="4495801"/>
            <a:ext cx="598170" cy="1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905000" y="3810000"/>
            <a:ext cx="45720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6310311" y="2653561"/>
            <a:ext cx="6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analyses of change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2200" y="2518792"/>
            <a:ext cx="1916430" cy="2244090"/>
            <a:chOff x="2362200" y="2518792"/>
            <a:chExt cx="1916430" cy="2244090"/>
          </a:xfrm>
        </p:grpSpPr>
        <p:pic>
          <p:nvPicPr>
            <p:cNvPr id="5123" name="Picture 3"/>
            <p:cNvPicPr preferRelativeResize="0"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8792"/>
              <a:ext cx="1916430" cy="224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803668" y="2546800"/>
              <a:ext cx="1101584" cy="192360"/>
            </a:xfrm>
            <a:prstGeom prst="rect">
              <a:avLst/>
            </a:prstGeom>
            <a:solidFill>
              <a:srgbClr val="EEECE2"/>
            </a:solidFill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48713" y="956416"/>
            <a:ext cx="3742687" cy="978932"/>
            <a:chOff x="2617020" y="1078468"/>
            <a:chExt cx="3742687" cy="978932"/>
          </a:xfrm>
        </p:grpSpPr>
        <p:sp>
          <p:nvSpPr>
            <p:cNvPr id="26" name="Rectangle 25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 preferRelativeResize="0"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424369" y="1472625"/>
              <a:ext cx="2019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1078468"/>
              <a:ext cx="33468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Elbow Connector 30"/>
          <p:cNvCxnSpPr>
            <a:endCxn id="26" idx="3"/>
          </p:cNvCxnSpPr>
          <p:nvPr/>
        </p:nvCxnSpPr>
        <p:spPr>
          <a:xfrm rot="16200000" flipV="1">
            <a:off x="7050994" y="1786288"/>
            <a:ext cx="1049668" cy="368856"/>
          </a:xfrm>
          <a:prstGeom prst="bentConnector2">
            <a:avLst/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1447800" y="1235751"/>
            <a:ext cx="2200913" cy="1288739"/>
          </a:xfrm>
          <a:prstGeom prst="bentConnector3">
            <a:avLst>
              <a:gd name="adj1" fmla="val 3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33" name="Footer Placeholder 1"/>
          <p:cNvSpPr txBox="1">
            <a:spLocks/>
          </p:cNvSpPr>
          <p:nvPr/>
        </p:nvSpPr>
        <p:spPr>
          <a:xfrm>
            <a:off x="3921447" y="6226899"/>
            <a:ext cx="2049251" cy="569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7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3749" y="350842"/>
            <a:ext cx="778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spectral history of a pixel.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03052" y="1447800"/>
            <a:ext cx="9398478" cy="2971800"/>
            <a:chOff x="-703052" y="1447800"/>
            <a:chExt cx="9398478" cy="2971800"/>
          </a:xfrm>
        </p:grpSpPr>
        <p:grpSp>
          <p:nvGrpSpPr>
            <p:cNvPr id="15" name="Group 14"/>
            <p:cNvGrpSpPr/>
            <p:nvPr/>
          </p:nvGrpSpPr>
          <p:grpSpPr>
            <a:xfrm>
              <a:off x="-703052" y="1447800"/>
              <a:ext cx="9398478" cy="2971800"/>
              <a:chOff x="-703052" y="1447800"/>
              <a:chExt cx="9398478" cy="2971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57200" y="1447800"/>
                <a:ext cx="8238226" cy="2971800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08908" y="1690937"/>
                <a:ext cx="8101692" cy="2510951"/>
                <a:chOff x="508908" y="1690937"/>
                <a:chExt cx="8101692" cy="251095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33400" y="1690937"/>
                  <a:ext cx="8077200" cy="2510951"/>
                  <a:chOff x="533400" y="1690937"/>
                  <a:chExt cx="8077200" cy="2510951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33400" y="1690937"/>
                    <a:ext cx="8077200" cy="2510951"/>
                  </a:xfrm>
                  <a:prstGeom prst="rect">
                    <a:avLst/>
                  </a:prstGeom>
                </p:spPr>
              </p:pic>
              <p:sp>
                <p:nvSpPr>
                  <p:cNvPr id="4" name="Rectangle 3"/>
                  <p:cNvSpPr/>
                  <p:nvPr/>
                </p:nvSpPr>
                <p:spPr>
                  <a:xfrm>
                    <a:off x="4572000" y="4063299"/>
                    <a:ext cx="304800" cy="111373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508908" y="2362200"/>
                  <a:ext cx="135148" cy="1167175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407277" y="4035623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  <a:endPara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79737" y="3901659"/>
                <a:ext cx="7728785" cy="16258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8548" y="3880748"/>
                <a:ext cx="76610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1984     1986       1988       1990      1992       1994       1996      1998       2000       2002      2004       2006       2008      2010       2012</a:t>
                </a:r>
                <a:endPara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703052" y="2803601"/>
                <a:ext cx="2512226" cy="218521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tIns="9144" bIns="9144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Reflectance </a:t>
                </a:r>
                <a:r>
                  <a:rPr lang="en-US" sz="1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(scale factor 0.0001)</a:t>
                </a:r>
                <a:endParaRPr lang="en-US" sz="13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81200" y="1555110"/>
              <a:ext cx="5404043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Landsat Band 5 observed reflectance per overpass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81843" y="972920"/>
            <a:ext cx="6966933" cy="4448663"/>
            <a:chOff x="1681843" y="972920"/>
            <a:chExt cx="6966933" cy="4448663"/>
          </a:xfrm>
        </p:grpSpPr>
        <p:grpSp>
          <p:nvGrpSpPr>
            <p:cNvPr id="3" name="Group 2"/>
            <p:cNvGrpSpPr/>
            <p:nvPr/>
          </p:nvGrpSpPr>
          <p:grpSpPr>
            <a:xfrm>
              <a:off x="3149676" y="4794832"/>
              <a:ext cx="5499100" cy="307777"/>
              <a:chOff x="2245076" y="4638461"/>
              <a:chExt cx="5499100" cy="30777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338529" y="4638461"/>
                <a:ext cx="54056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79A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Abrupt break in pattern of temporal sequence of reflectance levels</a:t>
                </a:r>
                <a:endParaRPr lang="en-US" sz="1400" dirty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45076" y="4704549"/>
                <a:ext cx="71322" cy="173736"/>
                <a:chOff x="1278147" y="6136690"/>
                <a:chExt cx="71322" cy="173736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1278147" y="6136690"/>
                  <a:ext cx="71322" cy="1737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79A4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95400" y="620268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79A4"/>
                    </a:solidFill>
                  </a:endParaRP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984908" y="5098418"/>
              <a:ext cx="4472094" cy="323165"/>
              <a:chOff x="1693652" y="5098418"/>
              <a:chExt cx="4472094" cy="3231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9364" y="5098418"/>
                <a:ext cx="387638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9A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 trajectory for estimated reflectance</a:t>
                </a:r>
                <a:endParaRPr lang="en-US" sz="1500" dirty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693652" y="5189515"/>
                <a:ext cx="566738" cy="140971"/>
              </a:xfrm>
              <a:custGeom>
                <a:avLst/>
                <a:gdLst>
                  <a:gd name="connsiteX0" fmla="*/ 0 w 871538"/>
                  <a:gd name="connsiteY0" fmla="*/ 352428 h 352428"/>
                  <a:gd name="connsiteX1" fmla="*/ 190500 w 871538"/>
                  <a:gd name="connsiteY1" fmla="*/ 9528 h 352428"/>
                  <a:gd name="connsiteX2" fmla="*/ 342900 w 871538"/>
                  <a:gd name="connsiteY2" fmla="*/ 328615 h 352428"/>
                  <a:gd name="connsiteX3" fmla="*/ 533400 w 871538"/>
                  <a:gd name="connsiteY3" fmla="*/ 3 h 352428"/>
                  <a:gd name="connsiteX4" fmla="*/ 692944 w 871538"/>
                  <a:gd name="connsiteY4" fmla="*/ 335759 h 352428"/>
                  <a:gd name="connsiteX5" fmla="*/ 871538 w 871538"/>
                  <a:gd name="connsiteY5" fmla="*/ 16672 h 3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8" h="352428">
                    <a:moveTo>
                      <a:pt x="0" y="352428"/>
                    </a:moveTo>
                    <a:cubicBezTo>
                      <a:pt x="66675" y="182962"/>
                      <a:pt x="133350" y="13497"/>
                      <a:pt x="190500" y="9528"/>
                    </a:cubicBezTo>
                    <a:cubicBezTo>
                      <a:pt x="247650" y="5559"/>
                      <a:pt x="285750" y="330202"/>
                      <a:pt x="342900" y="328615"/>
                    </a:cubicBezTo>
                    <a:cubicBezTo>
                      <a:pt x="400050" y="327027"/>
                      <a:pt x="475059" y="-1188"/>
                      <a:pt x="533400" y="3"/>
                    </a:cubicBezTo>
                    <a:cubicBezTo>
                      <a:pt x="591741" y="1194"/>
                      <a:pt x="636588" y="332981"/>
                      <a:pt x="692944" y="335759"/>
                    </a:cubicBezTo>
                    <a:cubicBezTo>
                      <a:pt x="749300" y="338537"/>
                      <a:pt x="810419" y="177604"/>
                      <a:pt x="871538" y="16672"/>
                    </a:cubicBezTo>
                  </a:path>
                </a:pathLst>
              </a:custGeom>
              <a:noFill/>
              <a:ln>
                <a:solidFill>
                  <a:srgbClr val="0A0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9A4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3088258" y="3388179"/>
              <a:ext cx="332578" cy="1459868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681843" y="3518807"/>
              <a:ext cx="303065" cy="1670709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15564" y="972920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Gradual change</a:t>
              </a:r>
              <a:endParaRPr lang="en-US" sz="1500" dirty="0">
                <a:solidFill>
                  <a:srgbClr val="0079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7" idx="1"/>
            </p:cNvCxnSpPr>
            <p:nvPr/>
          </p:nvCxnSpPr>
          <p:spPr>
            <a:xfrm flipH="1">
              <a:off x="5945952" y="1134503"/>
              <a:ext cx="269612" cy="1380097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49251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D36AB3-2316-484A-8EF9-67EFC1B9B32B}" type="slidenum">
              <a:rPr lang="en-US" sz="1200" smtClean="0">
                <a:solidFill>
                  <a:srgbClr val="FFFFFF"/>
                </a:solidFill>
              </a:rPr>
              <a:pPr algn="ctr"/>
              <a:t>14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05103"/>
            <a:ext cx="7620000" cy="3165461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63748" y="48826"/>
            <a:ext cx="467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spectral history of a pixel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Stanislaus National Forest, California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0200" y="2247900"/>
            <a:ext cx="3022600" cy="902007"/>
            <a:chOff x="1669208" y="2247900"/>
            <a:chExt cx="3022600" cy="902007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276600" y="2247900"/>
              <a:ext cx="1415208" cy="5125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69208" y="2503576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This pixel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from 1984 to 2013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03052" y="3418112"/>
            <a:ext cx="9398478" cy="2971800"/>
            <a:chOff x="-703052" y="1447800"/>
            <a:chExt cx="9398478" cy="2971800"/>
          </a:xfrm>
        </p:grpSpPr>
        <p:sp>
          <p:nvSpPr>
            <p:cNvPr id="22" name="Rectangle 21"/>
            <p:cNvSpPr/>
            <p:nvPr/>
          </p:nvSpPr>
          <p:spPr>
            <a:xfrm>
              <a:off x="457200" y="1447800"/>
              <a:ext cx="8238226" cy="2971800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8908" y="1690937"/>
              <a:ext cx="8101692" cy="2510951"/>
              <a:chOff x="508908" y="1690937"/>
              <a:chExt cx="8101692" cy="251095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33400" y="1690937"/>
                <a:ext cx="8077200" cy="2510951"/>
                <a:chOff x="533400" y="1690937"/>
                <a:chExt cx="8077200" cy="2510951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400" y="1690937"/>
                  <a:ext cx="8077200" cy="2510951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4572000" y="4063299"/>
                  <a:ext cx="304800" cy="11137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508908" y="2362200"/>
                <a:ext cx="135148" cy="116717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07277" y="403562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0612" y="1555110"/>
              <a:ext cx="1800493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Landsat Band 5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9737" y="3901659"/>
              <a:ext cx="7728785" cy="1625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548" y="3880748"/>
              <a:ext cx="76610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1984     1986       1988       1990      1992       1994       1996      1998       2000       2002      2004       2006       2008      2010       2012</a:t>
              </a:r>
              <a:endPara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703052" y="2813012"/>
              <a:ext cx="2512226" cy="21852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tIns="9144" bIns="9144" rtlCol="0">
              <a:spAutoFit/>
            </a:bodyPr>
            <a:lstStyle/>
            <a:p>
              <a:r>
                <a:rPr 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Reflectance </a:t>
              </a:r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(scale factor 0.0001)</a:t>
              </a:r>
              <a:endParaRPr lang="en-US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49251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D36AB3-2316-484A-8EF9-67EFC1B9B32B}" type="slidenum">
              <a:rPr lang="en-US" sz="1200" smtClean="0">
                <a:solidFill>
                  <a:srgbClr val="FFFFFF"/>
                </a:solidFill>
              </a:rPr>
              <a:pPr algn="ctr"/>
              <a:t>15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982436" y="5089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field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494312"/>
            <a:ext cx="8238226" cy="2895600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8908" y="3737449"/>
            <a:ext cx="8101692" cy="2510951"/>
            <a:chOff x="508908" y="1690937"/>
            <a:chExt cx="8101692" cy="2510951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" y="1690937"/>
              <a:ext cx="8077200" cy="2510951"/>
              <a:chOff x="533400" y="1690937"/>
              <a:chExt cx="8077200" cy="251095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33400" y="1690937"/>
                <a:ext cx="8077200" cy="2510951"/>
                <a:chOff x="-2327806" y="1963025"/>
                <a:chExt cx="14638078" cy="3019058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327806" y="1963025"/>
                  <a:ext cx="14638078" cy="3019058"/>
                </a:xfrm>
                <a:prstGeom prst="rect">
                  <a:avLst/>
                </a:prstGeom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1923551" y="4003001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181202" y="3258530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0973707" y="3642603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067628" y="3049352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4572000" y="4063299"/>
                <a:ext cx="304800" cy="11137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8908" y="2362200"/>
              <a:ext cx="135148" cy="11671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7277" y="608213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0612" y="3601622"/>
            <a:ext cx="1800493" cy="369332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Band 5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737" y="5948171"/>
            <a:ext cx="7728785" cy="16258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8548" y="5927260"/>
            <a:ext cx="766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1984     1986       1988       1990      1992       1994       1996      1998       2000       2002      2004       2006       2008      2010       2012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94426" y="4868150"/>
            <a:ext cx="2512226" cy="2185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tIns="9144" bIns="9144" rtlCol="0">
            <a:spAutoFit/>
          </a:bodyPr>
          <a:lstStyle/>
          <a:p>
            <a:r>
              <a:rPr lang="en-US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Reflectance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(scale factor 0.0001)</a:t>
            </a:r>
            <a:endParaRPr lang="en-US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7" y="480201"/>
            <a:ext cx="2702933" cy="20260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52" y="876418"/>
            <a:ext cx="2662856" cy="19949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70" y="1241465"/>
            <a:ext cx="2680668" cy="20171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01" y="1628775"/>
            <a:ext cx="2707386" cy="20171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743200" y="840924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 fire occurred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0347" y="1219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Post-fire recovery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60292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onger-term recovery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0917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Pre-fire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18" idx="0"/>
          </p:cNvCxnSpPr>
          <p:nvPr/>
        </p:nvCxnSpPr>
        <p:spPr>
          <a:xfrm flipH="1" flipV="1">
            <a:off x="1779817" y="1502232"/>
            <a:ext cx="1159318" cy="39318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0"/>
          </p:cNvCxnSpPr>
          <p:nvPr/>
        </p:nvCxnSpPr>
        <p:spPr>
          <a:xfrm flipV="1">
            <a:off x="3633099" y="1869665"/>
            <a:ext cx="8166" cy="2945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0"/>
          </p:cNvCxnSpPr>
          <p:nvPr/>
        </p:nvCxnSpPr>
        <p:spPr>
          <a:xfrm flipH="1" flipV="1">
            <a:off x="5442850" y="2267900"/>
            <a:ext cx="334755" cy="2373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33107" y="1869665"/>
            <a:ext cx="8158" cy="28901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0"/>
          </p:cNvCxnSpPr>
          <p:nvPr/>
        </p:nvCxnSpPr>
        <p:spPr>
          <a:xfrm flipH="1" flipV="1">
            <a:off x="7316636" y="2637366"/>
            <a:ext cx="616319" cy="24969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60031" y="88687"/>
            <a:ext cx="5045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spectral history of a pixel in Stanislaus 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California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49251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D36AB3-2316-484A-8EF9-67EFC1B9B32B}" type="slidenum">
              <a:rPr lang="en-US" sz="1200" smtClean="0">
                <a:solidFill>
                  <a:srgbClr val="FFFFFF"/>
                </a:solidFill>
              </a:rPr>
              <a:pPr algn="ctr"/>
              <a:t>16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55888" y="2173180"/>
            <a:ext cx="5614031" cy="1468399"/>
            <a:chOff x="2617020" y="1078468"/>
            <a:chExt cx="3742687" cy="978932"/>
          </a:xfrm>
        </p:grpSpPr>
        <p:sp>
          <p:nvSpPr>
            <p:cNvPr id="5" name="Rectangle 4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 preferRelativeResize="0"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24369" y="1432746"/>
              <a:ext cx="2019301" cy="5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1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1078468"/>
              <a:ext cx="3346815" cy="32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962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000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2000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et answers without moving data!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Arrow Connector 241"/>
          <p:cNvCxnSpPr/>
          <p:nvPr/>
        </p:nvCxnSpPr>
        <p:spPr>
          <a:xfrm>
            <a:off x="6339918" y="295274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2495550"/>
            <a:ext cx="16330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2617020" y="316547"/>
            <a:ext cx="390363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(connections and other important details)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74292" y="1807210"/>
            <a:ext cx="1430708" cy="2831829"/>
            <a:chOff x="474292" y="1491307"/>
            <a:chExt cx="1430708" cy="2831829"/>
          </a:xfrm>
        </p:grpSpPr>
        <p:pic>
          <p:nvPicPr>
            <p:cNvPr id="17" name="Picture 16"/>
            <p:cNvPicPr preferRelativeResize="0"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92" y="1491307"/>
              <a:ext cx="525780" cy="42672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  <p:pic>
          <p:nvPicPr>
            <p:cNvPr id="5122" name="Picture 2"/>
            <p:cNvPicPr preferRelativeResize="0"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" y="2208586"/>
              <a:ext cx="121158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3843" y="1922804"/>
              <a:ext cx="307649" cy="666572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133600" y="5089022"/>
            <a:ext cx="4876800" cy="1295400"/>
            <a:chOff x="2133600" y="4800600"/>
            <a:chExt cx="4876800" cy="1295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2209800" y="4800600"/>
              <a:ext cx="4724400" cy="1295400"/>
              <a:chOff x="5638800" y="8763000"/>
              <a:chExt cx="5181600" cy="838200"/>
            </a:xfrm>
            <a:solidFill>
              <a:srgbClr val="EEECE2"/>
            </a:solidFill>
          </p:grpSpPr>
          <p:sp>
            <p:nvSpPr>
              <p:cNvPr id="113" name="Can 112"/>
              <p:cNvSpPr/>
              <p:nvPr/>
            </p:nvSpPr>
            <p:spPr>
              <a:xfrm>
                <a:off x="5638800" y="8763000"/>
                <a:ext cx="5181600" cy="838200"/>
              </a:xfrm>
              <a:prstGeom prst="can">
                <a:avLst>
                  <a:gd name="adj" fmla="val 27273"/>
                </a:avLst>
              </a:prstGeom>
              <a:grpFill/>
              <a:ln w="158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89370" y="8795253"/>
                <a:ext cx="3072684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Warehouse and Data Store</a:t>
                </a:r>
                <a:endParaRPr lang="en-US" sz="11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133600" y="5160592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Metadata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change/condition products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 from assessments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sensor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data </a:t>
              </a:r>
              <a:endPara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Airborne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062145" y="5160592"/>
              <a:ext cx="17844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5240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rem. </a:t>
              </a:r>
              <a:r>
                <a:rPr lang="en-US" sz="8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sens.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prods.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DEMs &amp; derivatives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Orthoimagery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Evapotranspiration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Vegetation phenology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09015" y="5160592"/>
              <a:ext cx="1301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42875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Ground-based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Cal/Val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accuracy/valid.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648713" y="956416"/>
            <a:ext cx="3742687" cy="978932"/>
            <a:chOff x="2617020" y="1078468"/>
            <a:chExt cx="3742687" cy="978932"/>
          </a:xfrm>
        </p:grpSpPr>
        <p:sp>
          <p:nvSpPr>
            <p:cNvPr id="118" name="Rectangle 117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 preferRelativeResize="0"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424369" y="1472625"/>
              <a:ext cx="2019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67000" y="1078468"/>
              <a:ext cx="33468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0" name="Group 5119"/>
          <p:cNvGrpSpPr/>
          <p:nvPr/>
        </p:nvGrpSpPr>
        <p:grpSpPr>
          <a:xfrm>
            <a:off x="2886340" y="1962148"/>
            <a:ext cx="618860" cy="333415"/>
            <a:chOff x="1024784" y="801038"/>
            <a:chExt cx="618860" cy="333415"/>
          </a:xfrm>
        </p:grpSpPr>
        <p:sp>
          <p:nvSpPr>
            <p:cNvPr id="126" name="Rectangle 125"/>
            <p:cNvSpPr/>
            <p:nvPr/>
          </p:nvSpPr>
          <p:spPr>
            <a:xfrm>
              <a:off x="1024784" y="801038"/>
              <a:ext cx="618860" cy="333415"/>
            </a:xfrm>
            <a:prstGeom prst="rect">
              <a:avLst/>
            </a:prstGeom>
            <a:solidFill>
              <a:srgbClr val="EEECE2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57540" y="809585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</a:t>
              </a:r>
            </a:p>
          </p:txBody>
        </p:sp>
      </p:grpSp>
      <p:cxnSp>
        <p:nvCxnSpPr>
          <p:cNvPr id="162" name="Straight Arrow Connector 161"/>
          <p:cNvCxnSpPr/>
          <p:nvPr/>
        </p:nvCxnSpPr>
        <p:spPr>
          <a:xfrm>
            <a:off x="4278630" y="3276600"/>
            <a:ext cx="44577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278630" y="4419600"/>
            <a:ext cx="459963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0" name="Picture 5149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2953994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9" name="Picture 168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4098422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70" name="Straight Arrow Connector 169"/>
          <p:cNvCxnSpPr/>
          <p:nvPr/>
        </p:nvCxnSpPr>
        <p:spPr>
          <a:xfrm>
            <a:off x="6320874" y="327660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7"/>
          <p:cNvPicPr preferRelativeResize="0"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211" y="2486268"/>
            <a:ext cx="1624489" cy="23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Arc 138"/>
          <p:cNvSpPr/>
          <p:nvPr/>
        </p:nvSpPr>
        <p:spPr>
          <a:xfrm>
            <a:off x="6362700" y="3276600"/>
            <a:ext cx="272415" cy="1862268"/>
          </a:xfrm>
          <a:prstGeom prst="arc">
            <a:avLst/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>
            <a:off x="6362700" y="4495802"/>
            <a:ext cx="272415" cy="1368710"/>
          </a:xfrm>
          <a:prstGeom prst="arc">
            <a:avLst>
              <a:gd name="adj1" fmla="val 16247903"/>
              <a:gd name="adj2" fmla="val 0"/>
            </a:avLst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587051" y="4047146"/>
            <a:ext cx="85208" cy="1133011"/>
            <a:chOff x="6587051" y="4047146"/>
            <a:chExt cx="85208" cy="1133011"/>
          </a:xfrm>
        </p:grpSpPr>
        <p:cxnSp>
          <p:nvCxnSpPr>
            <p:cNvPr id="142" name="Straight Connector 141"/>
            <p:cNvCxnSpPr>
              <a:endCxn id="182" idx="2"/>
            </p:cNvCxnSpPr>
            <p:nvPr/>
          </p:nvCxnSpPr>
          <p:spPr>
            <a:xfrm>
              <a:off x="6635115" y="4047146"/>
              <a:ext cx="0" cy="1133011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587051" y="4462467"/>
              <a:ext cx="85208" cy="76202"/>
            </a:xfrm>
            <a:prstGeom prst="rect">
              <a:avLst/>
            </a:prstGeom>
            <a:solidFill>
              <a:srgbClr val="C1C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V="1">
            <a:off x="6353122" y="4495801"/>
            <a:ext cx="598170" cy="1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5400000">
            <a:off x="6724841" y="4972241"/>
            <a:ext cx="799718" cy="381000"/>
          </a:xfrm>
          <a:prstGeom prst="bentConnector3">
            <a:avLst>
              <a:gd name="adj1" fmla="val 100224"/>
            </a:avLst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34" idx="0"/>
            <a:endCxn id="118" idx="3"/>
          </p:cNvCxnSpPr>
          <p:nvPr/>
        </p:nvCxnSpPr>
        <p:spPr>
          <a:xfrm rot="16200000" flipV="1">
            <a:off x="7050994" y="1786288"/>
            <a:ext cx="1049668" cy="368856"/>
          </a:xfrm>
          <a:prstGeom prst="bentConnector2">
            <a:avLst/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123" idx="2"/>
          </p:cNvCxnSpPr>
          <p:nvPr/>
        </p:nvCxnSpPr>
        <p:spPr>
          <a:xfrm>
            <a:off x="3320415" y="4762882"/>
            <a:ext cx="0" cy="375986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 rot="16200000" flipH="1">
            <a:off x="1172036" y="4834581"/>
            <a:ext cx="1225474" cy="834390"/>
          </a:xfrm>
          <a:prstGeom prst="bentConnector2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/>
          <p:nvPr/>
        </p:nvCxnSpPr>
        <p:spPr>
          <a:xfrm flipV="1">
            <a:off x="1447800" y="1235751"/>
            <a:ext cx="2200913" cy="1288739"/>
          </a:xfrm>
          <a:prstGeom prst="bentConnector3">
            <a:avLst>
              <a:gd name="adj1" fmla="val 3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1936955" y="1406567"/>
            <a:ext cx="1695008" cy="4182383"/>
            <a:chOff x="1936955" y="1743342"/>
            <a:chExt cx="1695008" cy="3845608"/>
          </a:xfrm>
        </p:grpSpPr>
        <p:sp>
          <p:nvSpPr>
            <p:cNvPr id="178" name="Freeform 177"/>
            <p:cNvSpPr/>
            <p:nvPr/>
          </p:nvSpPr>
          <p:spPr>
            <a:xfrm>
              <a:off x="1965533" y="1743342"/>
              <a:ext cx="1666430" cy="3845608"/>
            </a:xfrm>
            <a:custGeom>
              <a:avLst/>
              <a:gdLst>
                <a:gd name="connsiteX0" fmla="*/ 239282 w 1666430"/>
                <a:gd name="connsiteY0" fmla="*/ 3845608 h 3845608"/>
                <a:gd name="connsiteX1" fmla="*/ 0 w 1666430"/>
                <a:gd name="connsiteY1" fmla="*/ 3845608 h 3845608"/>
                <a:gd name="connsiteX2" fmla="*/ 42729 w 1666430"/>
                <a:gd name="connsiteY2" fmla="*/ 0 h 3845608"/>
                <a:gd name="connsiteX3" fmla="*/ 1666430 w 1666430"/>
                <a:gd name="connsiteY3" fmla="*/ 0 h 3845608"/>
                <a:gd name="connsiteX4" fmla="*/ 1666430 w 1666430"/>
                <a:gd name="connsiteY4" fmla="*/ 0 h 3845608"/>
                <a:gd name="connsiteX5" fmla="*/ 1666430 w 1666430"/>
                <a:gd name="connsiteY5" fmla="*/ 0 h 38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430" h="3845608">
                  <a:moveTo>
                    <a:pt x="239282" y="3845608"/>
                  </a:moveTo>
                  <a:lnTo>
                    <a:pt x="0" y="3845608"/>
                  </a:lnTo>
                  <a:lnTo>
                    <a:pt x="42729" y="0"/>
                  </a:lnTo>
                  <a:lnTo>
                    <a:pt x="1666430" y="0"/>
                  </a:lnTo>
                  <a:lnTo>
                    <a:pt x="1666430" y="0"/>
                  </a:lnTo>
                  <a:lnTo>
                    <a:pt x="166643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36955" y="3916335"/>
              <a:ext cx="91867" cy="76200"/>
            </a:xfrm>
            <a:prstGeom prst="rect">
              <a:avLst/>
            </a:prstGeom>
            <a:solidFill>
              <a:srgbClr val="D2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9" name="Straight Arrow Connector 158"/>
          <p:cNvCxnSpPr/>
          <p:nvPr/>
        </p:nvCxnSpPr>
        <p:spPr>
          <a:xfrm>
            <a:off x="1905000" y="3810000"/>
            <a:ext cx="45720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endCxn id="126" idx="1"/>
          </p:cNvCxnSpPr>
          <p:nvPr/>
        </p:nvCxnSpPr>
        <p:spPr>
          <a:xfrm flipV="1">
            <a:off x="1710478" y="2128856"/>
            <a:ext cx="1175862" cy="395633"/>
          </a:xfrm>
          <a:prstGeom prst="bentConnector3">
            <a:avLst>
              <a:gd name="adj1" fmla="val 182"/>
            </a:avLst>
          </a:prstGeom>
          <a:ln w="38100">
            <a:solidFill>
              <a:srgbClr val="558ED5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3124241" y="2290763"/>
            <a:ext cx="146982" cy="257416"/>
            <a:chOff x="3124241" y="2290763"/>
            <a:chExt cx="146982" cy="257416"/>
          </a:xfrm>
        </p:grpSpPr>
        <p:cxnSp>
          <p:nvCxnSpPr>
            <p:cNvPr id="198" name="Straight Connector 197"/>
            <p:cNvCxnSpPr>
              <a:stCxn id="233" idx="1"/>
              <a:endCxn id="200" idx="1"/>
            </p:cNvCxnSpPr>
            <p:nvPr/>
          </p:nvCxnSpPr>
          <p:spPr>
            <a:xfrm>
              <a:off x="3196677" y="2352676"/>
              <a:ext cx="2110" cy="133592"/>
            </a:xfrm>
            <a:prstGeom prst="line">
              <a:avLst/>
            </a:prstGeom>
            <a:ln w="38100">
              <a:solidFill>
                <a:srgbClr val="558ED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Chevron 199"/>
            <p:cNvSpPr/>
            <p:nvPr/>
          </p:nvSpPr>
          <p:spPr>
            <a:xfrm rot="5400000">
              <a:off x="3136874" y="2413831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Chevron 232"/>
            <p:cNvSpPr/>
            <p:nvPr/>
          </p:nvSpPr>
          <p:spPr>
            <a:xfrm rot="16200000" flipV="1">
              <a:off x="3134764" y="2280240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7" name="Freeform 206"/>
          <p:cNvSpPr/>
          <p:nvPr/>
        </p:nvSpPr>
        <p:spPr>
          <a:xfrm>
            <a:off x="3519488" y="2057400"/>
            <a:ext cx="3805237" cy="438150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6310311" y="2653561"/>
            <a:ext cx="6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analyses of change</a:t>
            </a:r>
          </a:p>
        </p:txBody>
      </p:sp>
      <p:sp>
        <p:nvSpPr>
          <p:cNvPr id="243" name="Freeform 242"/>
          <p:cNvSpPr/>
          <p:nvPr/>
        </p:nvSpPr>
        <p:spPr>
          <a:xfrm>
            <a:off x="3519488" y="2238378"/>
            <a:ext cx="3134237" cy="504822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3349951" y="1692067"/>
            <a:ext cx="299103" cy="273466"/>
          </a:xfrm>
          <a:custGeom>
            <a:avLst/>
            <a:gdLst>
              <a:gd name="connsiteX0" fmla="*/ 0 w 299103"/>
              <a:gd name="connsiteY0" fmla="*/ 273466 h 273466"/>
              <a:gd name="connsiteX1" fmla="*/ 0 w 299103"/>
              <a:gd name="connsiteY1" fmla="*/ 0 h 273466"/>
              <a:gd name="connsiteX2" fmla="*/ 299103 w 299103"/>
              <a:gd name="connsiteY2" fmla="*/ 0 h 2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03" h="273466">
                <a:moveTo>
                  <a:pt x="0" y="273466"/>
                </a:moveTo>
                <a:lnTo>
                  <a:pt x="0" y="0"/>
                </a:lnTo>
                <a:lnTo>
                  <a:pt x="299103" y="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62200" y="2518792"/>
            <a:ext cx="1916430" cy="2244090"/>
            <a:chOff x="2362200" y="2518792"/>
            <a:chExt cx="1916430" cy="2244090"/>
          </a:xfrm>
        </p:grpSpPr>
        <p:pic>
          <p:nvPicPr>
            <p:cNvPr id="5123" name="Picture 3"/>
            <p:cNvPicPr preferRelativeResize="0"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8792"/>
              <a:ext cx="1916430" cy="224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803668" y="2546800"/>
              <a:ext cx="1101584" cy="192360"/>
            </a:xfrm>
            <a:prstGeom prst="rect">
              <a:avLst/>
            </a:prstGeom>
            <a:solidFill>
              <a:srgbClr val="EEECE2"/>
            </a:solidFill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Arrow Connector 241"/>
          <p:cNvCxnSpPr/>
          <p:nvPr/>
        </p:nvCxnSpPr>
        <p:spPr>
          <a:xfrm>
            <a:off x="6339918" y="295274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2495550"/>
            <a:ext cx="16330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474292" y="1807210"/>
            <a:ext cx="1430708" cy="2831829"/>
            <a:chOff x="474292" y="1491307"/>
            <a:chExt cx="1430708" cy="2831829"/>
          </a:xfrm>
        </p:grpSpPr>
        <p:pic>
          <p:nvPicPr>
            <p:cNvPr id="17" name="Picture 16"/>
            <p:cNvPicPr preferRelativeResize="0"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92" y="1491307"/>
              <a:ext cx="525780" cy="42672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  <p:pic>
          <p:nvPicPr>
            <p:cNvPr id="5122" name="Picture 2"/>
            <p:cNvPicPr preferRelativeResize="0"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" y="2208586"/>
              <a:ext cx="121158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3843" y="1922804"/>
              <a:ext cx="307649" cy="666572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133600" y="5089022"/>
            <a:ext cx="4876800" cy="1295400"/>
            <a:chOff x="2133600" y="4800600"/>
            <a:chExt cx="4876800" cy="1295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2209800" y="4800600"/>
              <a:ext cx="4724400" cy="1295400"/>
              <a:chOff x="5638800" y="8763000"/>
              <a:chExt cx="5181600" cy="838200"/>
            </a:xfrm>
            <a:solidFill>
              <a:srgbClr val="EEECE2"/>
            </a:solidFill>
          </p:grpSpPr>
          <p:sp>
            <p:nvSpPr>
              <p:cNvPr id="113" name="Can 112"/>
              <p:cNvSpPr/>
              <p:nvPr/>
            </p:nvSpPr>
            <p:spPr>
              <a:xfrm>
                <a:off x="5638800" y="8763000"/>
                <a:ext cx="5181600" cy="838200"/>
              </a:xfrm>
              <a:prstGeom prst="can">
                <a:avLst>
                  <a:gd name="adj" fmla="val 27273"/>
                </a:avLst>
              </a:prstGeom>
              <a:grpFill/>
              <a:ln w="158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89370" y="8795253"/>
                <a:ext cx="3072684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Warehouse and Data Store</a:t>
                </a:r>
                <a:endParaRPr lang="en-US" sz="11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133600" y="5160592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Metadata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change/condition products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 from assessments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sensor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data </a:t>
              </a:r>
              <a:endPara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Airborne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062145" y="5160592"/>
              <a:ext cx="17844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5240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rem. </a:t>
              </a:r>
              <a:r>
                <a:rPr lang="en-US" sz="8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sens.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prods.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DEMs &amp; derivatives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Orthoimagery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Evapotranspiration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Vegetation phenology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09015" y="5160592"/>
              <a:ext cx="1301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42875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Ground-based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Cal/Val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accuracy/valid.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648713" y="956416"/>
            <a:ext cx="3742687" cy="978932"/>
            <a:chOff x="2617020" y="1078468"/>
            <a:chExt cx="3742687" cy="978932"/>
          </a:xfrm>
        </p:grpSpPr>
        <p:sp>
          <p:nvSpPr>
            <p:cNvPr id="118" name="Rectangle 117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 preferRelativeResize="0"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424369" y="1472625"/>
              <a:ext cx="2019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67000" y="1078468"/>
              <a:ext cx="33468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0" name="Group 5119"/>
          <p:cNvGrpSpPr/>
          <p:nvPr/>
        </p:nvGrpSpPr>
        <p:grpSpPr>
          <a:xfrm>
            <a:off x="2886340" y="1962148"/>
            <a:ext cx="618860" cy="333415"/>
            <a:chOff x="1024784" y="801038"/>
            <a:chExt cx="618860" cy="333415"/>
          </a:xfrm>
        </p:grpSpPr>
        <p:sp>
          <p:nvSpPr>
            <p:cNvPr id="126" name="Rectangle 125"/>
            <p:cNvSpPr/>
            <p:nvPr/>
          </p:nvSpPr>
          <p:spPr>
            <a:xfrm>
              <a:off x="1024784" y="801038"/>
              <a:ext cx="618860" cy="333415"/>
            </a:xfrm>
            <a:prstGeom prst="rect">
              <a:avLst/>
            </a:prstGeom>
            <a:solidFill>
              <a:srgbClr val="EEECE2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57540" y="809585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2106359" y="4826238"/>
            <a:ext cx="873273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0000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data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278630" y="3276600"/>
            <a:ext cx="44577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278630" y="4419600"/>
            <a:ext cx="459963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0" name="Picture 5149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2953994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9" name="Picture 168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835" y="4098422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70" name="Straight Arrow Connector 169"/>
          <p:cNvCxnSpPr/>
          <p:nvPr/>
        </p:nvCxnSpPr>
        <p:spPr>
          <a:xfrm>
            <a:off x="6320874" y="327660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7"/>
          <p:cNvPicPr preferRelativeResize="0"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211" y="2486268"/>
            <a:ext cx="1624489" cy="23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Arc 138"/>
          <p:cNvSpPr/>
          <p:nvPr/>
        </p:nvSpPr>
        <p:spPr>
          <a:xfrm>
            <a:off x="6362700" y="3276600"/>
            <a:ext cx="272415" cy="1862268"/>
          </a:xfrm>
          <a:prstGeom prst="arc">
            <a:avLst/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>
            <a:off x="6362700" y="4495802"/>
            <a:ext cx="272415" cy="1368710"/>
          </a:xfrm>
          <a:prstGeom prst="arc">
            <a:avLst>
              <a:gd name="adj1" fmla="val 16247903"/>
              <a:gd name="adj2" fmla="val 0"/>
            </a:avLst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587051" y="4047146"/>
            <a:ext cx="85208" cy="1133011"/>
            <a:chOff x="6587051" y="4047146"/>
            <a:chExt cx="85208" cy="1133011"/>
          </a:xfrm>
        </p:grpSpPr>
        <p:cxnSp>
          <p:nvCxnSpPr>
            <p:cNvPr id="142" name="Straight Connector 141"/>
            <p:cNvCxnSpPr>
              <a:endCxn id="182" idx="2"/>
            </p:cNvCxnSpPr>
            <p:nvPr/>
          </p:nvCxnSpPr>
          <p:spPr>
            <a:xfrm>
              <a:off x="6635115" y="4047146"/>
              <a:ext cx="0" cy="1133011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587051" y="4462467"/>
              <a:ext cx="85208" cy="76202"/>
            </a:xfrm>
            <a:prstGeom prst="rect">
              <a:avLst/>
            </a:prstGeom>
            <a:solidFill>
              <a:srgbClr val="C1C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V="1">
            <a:off x="6353122" y="4495801"/>
            <a:ext cx="598170" cy="1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5400000">
            <a:off x="6724841" y="4972241"/>
            <a:ext cx="799718" cy="381000"/>
          </a:xfrm>
          <a:prstGeom prst="bentConnector3">
            <a:avLst>
              <a:gd name="adj1" fmla="val 100224"/>
            </a:avLst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34" idx="0"/>
            <a:endCxn id="118" idx="3"/>
          </p:cNvCxnSpPr>
          <p:nvPr/>
        </p:nvCxnSpPr>
        <p:spPr>
          <a:xfrm rot="16200000" flipV="1">
            <a:off x="7050994" y="1786288"/>
            <a:ext cx="1049668" cy="368856"/>
          </a:xfrm>
          <a:prstGeom prst="bentConnector2">
            <a:avLst/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123" idx="2"/>
          </p:cNvCxnSpPr>
          <p:nvPr/>
        </p:nvCxnSpPr>
        <p:spPr>
          <a:xfrm>
            <a:off x="3320415" y="4762882"/>
            <a:ext cx="0" cy="375986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 rot="16200000" flipH="1">
            <a:off x="1172036" y="4834581"/>
            <a:ext cx="1225474" cy="834390"/>
          </a:xfrm>
          <a:prstGeom prst="bentConnector2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/>
          <p:nvPr/>
        </p:nvCxnSpPr>
        <p:spPr>
          <a:xfrm flipV="1">
            <a:off x="1447800" y="1235751"/>
            <a:ext cx="2200913" cy="1288739"/>
          </a:xfrm>
          <a:prstGeom prst="bentConnector3">
            <a:avLst>
              <a:gd name="adj1" fmla="val 3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1936955" y="1406567"/>
            <a:ext cx="1695008" cy="4182383"/>
            <a:chOff x="1936955" y="1743342"/>
            <a:chExt cx="1695008" cy="3845608"/>
          </a:xfrm>
        </p:grpSpPr>
        <p:sp>
          <p:nvSpPr>
            <p:cNvPr id="178" name="Freeform 177"/>
            <p:cNvSpPr/>
            <p:nvPr/>
          </p:nvSpPr>
          <p:spPr>
            <a:xfrm>
              <a:off x="1965533" y="1743342"/>
              <a:ext cx="1666430" cy="3845608"/>
            </a:xfrm>
            <a:custGeom>
              <a:avLst/>
              <a:gdLst>
                <a:gd name="connsiteX0" fmla="*/ 239282 w 1666430"/>
                <a:gd name="connsiteY0" fmla="*/ 3845608 h 3845608"/>
                <a:gd name="connsiteX1" fmla="*/ 0 w 1666430"/>
                <a:gd name="connsiteY1" fmla="*/ 3845608 h 3845608"/>
                <a:gd name="connsiteX2" fmla="*/ 42729 w 1666430"/>
                <a:gd name="connsiteY2" fmla="*/ 0 h 3845608"/>
                <a:gd name="connsiteX3" fmla="*/ 1666430 w 1666430"/>
                <a:gd name="connsiteY3" fmla="*/ 0 h 3845608"/>
                <a:gd name="connsiteX4" fmla="*/ 1666430 w 1666430"/>
                <a:gd name="connsiteY4" fmla="*/ 0 h 3845608"/>
                <a:gd name="connsiteX5" fmla="*/ 1666430 w 1666430"/>
                <a:gd name="connsiteY5" fmla="*/ 0 h 38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430" h="3845608">
                  <a:moveTo>
                    <a:pt x="239282" y="3845608"/>
                  </a:moveTo>
                  <a:lnTo>
                    <a:pt x="0" y="3845608"/>
                  </a:lnTo>
                  <a:lnTo>
                    <a:pt x="42729" y="0"/>
                  </a:lnTo>
                  <a:lnTo>
                    <a:pt x="1666430" y="0"/>
                  </a:lnTo>
                  <a:lnTo>
                    <a:pt x="1666430" y="0"/>
                  </a:lnTo>
                  <a:lnTo>
                    <a:pt x="166643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36955" y="3916335"/>
              <a:ext cx="91867" cy="76200"/>
            </a:xfrm>
            <a:prstGeom prst="rect">
              <a:avLst/>
            </a:prstGeom>
            <a:solidFill>
              <a:srgbClr val="D2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9" name="Straight Arrow Connector 158"/>
          <p:cNvCxnSpPr/>
          <p:nvPr/>
        </p:nvCxnSpPr>
        <p:spPr>
          <a:xfrm>
            <a:off x="1905000" y="3810000"/>
            <a:ext cx="45720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endCxn id="126" idx="1"/>
          </p:cNvCxnSpPr>
          <p:nvPr/>
        </p:nvCxnSpPr>
        <p:spPr>
          <a:xfrm flipV="1">
            <a:off x="1710478" y="2128856"/>
            <a:ext cx="1175862" cy="395633"/>
          </a:xfrm>
          <a:prstGeom prst="bentConnector3">
            <a:avLst>
              <a:gd name="adj1" fmla="val 182"/>
            </a:avLst>
          </a:prstGeom>
          <a:ln w="38100">
            <a:solidFill>
              <a:srgbClr val="558ED5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3124241" y="2290763"/>
            <a:ext cx="146982" cy="257416"/>
            <a:chOff x="3124241" y="2290763"/>
            <a:chExt cx="146982" cy="257416"/>
          </a:xfrm>
        </p:grpSpPr>
        <p:cxnSp>
          <p:nvCxnSpPr>
            <p:cNvPr id="198" name="Straight Connector 197"/>
            <p:cNvCxnSpPr>
              <a:stCxn id="233" idx="1"/>
              <a:endCxn id="200" idx="1"/>
            </p:cNvCxnSpPr>
            <p:nvPr/>
          </p:nvCxnSpPr>
          <p:spPr>
            <a:xfrm>
              <a:off x="3196677" y="2352676"/>
              <a:ext cx="2110" cy="133592"/>
            </a:xfrm>
            <a:prstGeom prst="line">
              <a:avLst/>
            </a:prstGeom>
            <a:ln w="38100">
              <a:solidFill>
                <a:srgbClr val="558ED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Chevron 199"/>
            <p:cNvSpPr/>
            <p:nvPr/>
          </p:nvSpPr>
          <p:spPr>
            <a:xfrm rot="5400000">
              <a:off x="3136874" y="2413831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Chevron 232"/>
            <p:cNvSpPr/>
            <p:nvPr/>
          </p:nvSpPr>
          <p:spPr>
            <a:xfrm rot="16200000" flipV="1">
              <a:off x="3134764" y="2280240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7" name="Freeform 206"/>
          <p:cNvSpPr/>
          <p:nvPr/>
        </p:nvSpPr>
        <p:spPr>
          <a:xfrm>
            <a:off x="3519488" y="2057400"/>
            <a:ext cx="3805237" cy="438150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6310311" y="2653561"/>
            <a:ext cx="6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analyses of change</a:t>
            </a:r>
          </a:p>
        </p:txBody>
      </p:sp>
      <p:sp>
        <p:nvSpPr>
          <p:cNvPr id="243" name="Freeform 242"/>
          <p:cNvSpPr/>
          <p:nvPr/>
        </p:nvSpPr>
        <p:spPr>
          <a:xfrm>
            <a:off x="3519488" y="2238378"/>
            <a:ext cx="3134237" cy="504822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3349951" y="1692067"/>
            <a:ext cx="299103" cy="273466"/>
          </a:xfrm>
          <a:custGeom>
            <a:avLst/>
            <a:gdLst>
              <a:gd name="connsiteX0" fmla="*/ 0 w 299103"/>
              <a:gd name="connsiteY0" fmla="*/ 273466 h 273466"/>
              <a:gd name="connsiteX1" fmla="*/ 0 w 299103"/>
              <a:gd name="connsiteY1" fmla="*/ 0 h 273466"/>
              <a:gd name="connsiteX2" fmla="*/ 299103 w 299103"/>
              <a:gd name="connsiteY2" fmla="*/ 0 h 2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03" h="273466">
                <a:moveTo>
                  <a:pt x="0" y="273466"/>
                </a:moveTo>
                <a:lnTo>
                  <a:pt x="0" y="0"/>
                </a:lnTo>
                <a:lnTo>
                  <a:pt x="299103" y="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196269" y="4050707"/>
            <a:ext cx="170916" cy="769121"/>
          </a:xfrm>
          <a:custGeom>
            <a:avLst/>
            <a:gdLst>
              <a:gd name="connsiteX0" fmla="*/ 0 w 170916"/>
              <a:gd name="connsiteY0" fmla="*/ 769121 h 769121"/>
              <a:gd name="connsiteX1" fmla="*/ 8546 w 170916"/>
              <a:gd name="connsiteY1" fmla="*/ 0 h 769121"/>
              <a:gd name="connsiteX2" fmla="*/ 170916 w 170916"/>
              <a:gd name="connsiteY2" fmla="*/ 0 h 76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16" h="769121">
                <a:moveTo>
                  <a:pt x="0" y="769121"/>
                </a:moveTo>
                <a:cubicBezTo>
                  <a:pt x="2849" y="512747"/>
                  <a:pt x="5697" y="256374"/>
                  <a:pt x="8546" y="0"/>
                </a:cubicBezTo>
                <a:lnTo>
                  <a:pt x="170916" y="0"/>
                </a:lnTo>
              </a:path>
            </a:pathLst>
          </a:custGeom>
          <a:noFill/>
          <a:ln w="19050">
            <a:solidFill>
              <a:srgbClr val="00009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62200" y="2518792"/>
            <a:ext cx="1916430" cy="2244090"/>
            <a:chOff x="2362200" y="2518792"/>
            <a:chExt cx="1916430" cy="2244090"/>
          </a:xfrm>
        </p:grpSpPr>
        <p:pic>
          <p:nvPicPr>
            <p:cNvPr id="5123" name="Picture 3"/>
            <p:cNvPicPr preferRelativeResize="0"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8792"/>
              <a:ext cx="1916430" cy="224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803668" y="2546800"/>
              <a:ext cx="1101584" cy="192360"/>
            </a:xfrm>
            <a:prstGeom prst="rect">
              <a:avLst/>
            </a:prstGeom>
            <a:solidFill>
              <a:srgbClr val="EEECE2"/>
            </a:solidFill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70124" y="538840"/>
            <a:ext cx="2014540" cy="1432557"/>
            <a:chOff x="5870124" y="538840"/>
            <a:chExt cx="2014540" cy="1432557"/>
          </a:xfrm>
        </p:grpSpPr>
        <p:sp>
          <p:nvSpPr>
            <p:cNvPr id="5" name="Explosion 2 4"/>
            <p:cNvSpPr/>
            <p:nvPr/>
          </p:nvSpPr>
          <p:spPr>
            <a:xfrm>
              <a:off x="5870124" y="538840"/>
              <a:ext cx="2014540" cy="1432557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0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5071" y="846513"/>
              <a:ext cx="1752600" cy="674031"/>
            </a:xfrm>
            <a:prstGeom prst="rect">
              <a:avLst/>
            </a:prstGeom>
            <a:noFill/>
            <a:scene3d>
              <a:camera prst="orthographicFront">
                <a:rot lat="0" lon="0" rev="20939999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Analysis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portal: get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answers, not data.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1127" y="3377680"/>
            <a:ext cx="1643673" cy="1270520"/>
            <a:chOff x="1524000" y="609600"/>
            <a:chExt cx="1643673" cy="1270520"/>
          </a:xfrm>
        </p:grpSpPr>
        <p:sp>
          <p:nvSpPr>
            <p:cNvPr id="92" name="Explosion 2 91"/>
            <p:cNvSpPr/>
            <p:nvPr/>
          </p:nvSpPr>
          <p:spPr>
            <a:xfrm>
              <a:off x="1524000" y="609600"/>
              <a:ext cx="1643673" cy="1270520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9348" y="915783"/>
              <a:ext cx="1158667" cy="674031"/>
            </a:xfrm>
            <a:prstGeom prst="rect">
              <a:avLst/>
            </a:prstGeom>
            <a:noFill/>
            <a:scene3d>
              <a:camera prst="orthographicFront">
                <a:rot lat="0" lon="0" rev="114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Gradual-change algorithms.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52860" y="5043372"/>
            <a:ext cx="2014540" cy="1297854"/>
            <a:chOff x="3852860" y="5043372"/>
            <a:chExt cx="2014540" cy="1297854"/>
          </a:xfrm>
        </p:grpSpPr>
        <p:sp>
          <p:nvSpPr>
            <p:cNvPr id="97" name="Explosion 2 96"/>
            <p:cNvSpPr/>
            <p:nvPr/>
          </p:nvSpPr>
          <p:spPr>
            <a:xfrm>
              <a:off x="3852860" y="5043372"/>
              <a:ext cx="2014540" cy="1297854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63539" y="5399121"/>
              <a:ext cx="1438104" cy="674031"/>
            </a:xfrm>
            <a:prstGeom prst="rect">
              <a:avLst/>
            </a:prstGeom>
            <a:noFill/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How to store pixel response histories</a:t>
              </a:r>
            </a:p>
          </p:txBody>
        </p:sp>
      </p:grpSp>
      <p:sp>
        <p:nvSpPr>
          <p:cNvPr id="101" name="Explosion 2 100"/>
          <p:cNvSpPr/>
          <p:nvPr/>
        </p:nvSpPr>
        <p:spPr>
          <a:xfrm>
            <a:off x="6498907" y="2495551"/>
            <a:ext cx="2187893" cy="1621704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749386" y="2872458"/>
            <a:ext cx="1561854" cy="1084502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Relations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between climate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and land-use change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37620" y="316547"/>
            <a:ext cx="3262432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 R&amp;D opportunities)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57200" y="2514600"/>
            <a:ext cx="2014540" cy="1297854"/>
            <a:chOff x="3852860" y="5043372"/>
            <a:chExt cx="2014540" cy="1297854"/>
          </a:xfrm>
        </p:grpSpPr>
        <p:sp>
          <p:nvSpPr>
            <p:cNvPr id="106" name="Explosion 2 105"/>
            <p:cNvSpPr/>
            <p:nvPr/>
          </p:nvSpPr>
          <p:spPr>
            <a:xfrm>
              <a:off x="3852860" y="5043372"/>
              <a:ext cx="2014540" cy="1297854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63539" y="5424372"/>
              <a:ext cx="1438104" cy="480131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Method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trade-offs </a:t>
              </a:r>
            </a:p>
          </p:txBody>
        </p:sp>
      </p:grpSp>
      <p:sp>
        <p:nvSpPr>
          <p:cNvPr id="119" name="Explosion 2 118"/>
          <p:cNvSpPr/>
          <p:nvPr/>
        </p:nvSpPr>
        <p:spPr>
          <a:xfrm>
            <a:off x="4352106" y="2482459"/>
            <a:ext cx="2198370" cy="1392861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4493080" y="2667000"/>
            <a:ext cx="1641660" cy="674031"/>
          </a:xfrm>
          <a:prstGeom prst="rect">
            <a:avLst/>
          </a:prstGeom>
          <a:noFill/>
          <a:scene3d>
            <a:camera prst="orthographicFront">
              <a:rot lat="0" lon="0" rev="208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   Multidimensional change 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2"/>
            <a:ext cx="8229600" cy="1038540"/>
          </a:xfrm>
        </p:spPr>
        <p:txBody>
          <a:bodyPr/>
          <a:lstStyle/>
          <a:p>
            <a:r>
              <a:rPr lang="en-US" dirty="0" smtClean="0"/>
              <a:t>Overview of 2015 Outcomes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98354"/>
              </p:ext>
            </p:extLst>
          </p:nvPr>
        </p:nvGraphicFramePr>
        <p:xfrm>
          <a:off x="0" y="3068683"/>
          <a:ext cx="9144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9144000" imgH="2971800" progId="Word.Document.12">
                  <p:embed/>
                </p:oleObj>
              </mc:Choice>
              <mc:Fallback>
                <p:oleObj name="Document" r:id="rId3" imgW="91440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68683"/>
                        <a:ext cx="91440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4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37320" y="401731"/>
            <a:ext cx="326303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92" y="895972"/>
            <a:ext cx="8028627" cy="510909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SzPct val="70000"/>
            </a:pP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economies of scale for data processing, storage, and analysis while removing burden (and redundancies) of data preparation from individual science projects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clarify interconnections and interdependencies among Center components.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framework to strategize and prioritize R&amp;D activities throughout EROS.</a:t>
            </a:r>
            <a:endParaRPr 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data infrastructure that enables USGS to produce cyclical reports on land change and be more agile and responsive to interests in land-change assessments related to current events and emerging issues.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a framework to understand the value of external inputs (partnerships, R&amp;D, data, etc.) to the overall system.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foundation for a more cohesive and aggressive strategy for outreach, communications, and user-support that draws upon shared responsibilities across the Center. 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49251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 Bonn, Germany September 23rd – 25th 2015 </a:t>
            </a:r>
            <a:endParaRPr lang="en-US" dirty="0" smtClean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D36AB3-2316-484A-8EF9-67EFC1B9B32B}" type="slidenum">
              <a:rPr lang="en-US" sz="1200" smtClean="0">
                <a:solidFill>
                  <a:schemeClr val="bg1"/>
                </a:solidFill>
              </a:rPr>
              <a:pPr algn="ct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1: Acquire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894575"/>
            <a:ext cx="8771369" cy="5156161"/>
          </a:xfrm>
        </p:spPr>
        <p:txBody>
          <a:bodyPr/>
          <a:lstStyle/>
          <a:p>
            <a:r>
              <a:rPr lang="en-US" dirty="0" smtClean="0"/>
              <a:t>Multiple annual Global </a:t>
            </a:r>
            <a:r>
              <a:rPr lang="en-US" dirty="0" err="1" smtClean="0"/>
              <a:t>Coverages</a:t>
            </a:r>
            <a:r>
              <a:rPr lang="en-US" dirty="0" smtClean="0"/>
              <a:t> by 2016 of the world’s forested areas</a:t>
            </a:r>
          </a:p>
          <a:p>
            <a:pPr lvl="1"/>
            <a:r>
              <a:rPr lang="en-US" dirty="0" smtClean="0"/>
              <a:t>2015: Building to a total of 67 countries in line with the Global Baseline Data Acquisition Strategy</a:t>
            </a:r>
          </a:p>
          <a:p>
            <a:pPr lvl="2"/>
            <a:r>
              <a:rPr lang="en-US" dirty="0" smtClean="0"/>
              <a:t>Optical core missions with free and open data policies</a:t>
            </a:r>
          </a:p>
          <a:p>
            <a:pPr lvl="3"/>
            <a:r>
              <a:rPr lang="en-US" dirty="0" smtClean="0"/>
              <a:t>Landsat 7 and Landsat 8 – operational - global</a:t>
            </a:r>
          </a:p>
          <a:p>
            <a:pPr lvl="3"/>
            <a:r>
              <a:rPr lang="en-US" dirty="0" smtClean="0"/>
              <a:t>Sentinel-2a – 2015 launch </a:t>
            </a:r>
            <a:r>
              <a:rPr lang="en-US" dirty="0" smtClean="0">
                <a:solidFill>
                  <a:srgbClr val="FF0000"/>
                </a:solidFill>
              </a:rPr>
              <a:t>(launched!) </a:t>
            </a:r>
            <a:r>
              <a:rPr lang="en-US" dirty="0" smtClean="0"/>
              <a:t>and commissioning - global</a:t>
            </a:r>
          </a:p>
          <a:p>
            <a:pPr lvl="3"/>
            <a:r>
              <a:rPr lang="en-US" dirty="0" smtClean="0"/>
              <a:t>CBERS-4 – 2014 launch and 2015 commissioning - regional</a:t>
            </a:r>
            <a:endParaRPr lang="en-US" dirty="0"/>
          </a:p>
          <a:p>
            <a:pPr lvl="2"/>
            <a:r>
              <a:rPr lang="en-US" dirty="0" smtClean="0"/>
              <a:t>Radar core missions with </a:t>
            </a:r>
            <a:r>
              <a:rPr lang="en-US" dirty="0"/>
              <a:t>free and open data </a:t>
            </a:r>
            <a:r>
              <a:rPr lang="en-US" dirty="0" smtClean="0"/>
              <a:t>policies</a:t>
            </a:r>
          </a:p>
          <a:p>
            <a:pPr lvl="3"/>
            <a:r>
              <a:rPr lang="en-US" dirty="0" smtClean="0"/>
              <a:t>Sentinel-1a – </a:t>
            </a:r>
            <a:r>
              <a:rPr lang="en-US" dirty="0" smtClean="0">
                <a:solidFill>
                  <a:srgbClr val="FF0000"/>
                </a:solidFill>
              </a:rPr>
              <a:t>operational!</a:t>
            </a:r>
            <a:r>
              <a:rPr lang="en-US" dirty="0" smtClean="0"/>
              <a:t> - global</a:t>
            </a:r>
          </a:p>
          <a:p>
            <a:pPr lvl="3"/>
            <a:r>
              <a:rPr lang="en-US" dirty="0" smtClean="0"/>
              <a:t>Sentinel-1b – </a:t>
            </a:r>
            <a:r>
              <a:rPr lang="en-US" dirty="0" smtClean="0">
                <a:solidFill>
                  <a:srgbClr val="FF0000"/>
                </a:solidFill>
              </a:rPr>
              <a:t>2016</a:t>
            </a:r>
            <a:r>
              <a:rPr lang="en-US" dirty="0" smtClean="0"/>
              <a:t> launch and commissioning – global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2: 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894575"/>
            <a:ext cx="8771369" cy="5156161"/>
          </a:xfrm>
        </p:spPr>
        <p:txBody>
          <a:bodyPr/>
          <a:lstStyle/>
          <a:p>
            <a:r>
              <a:rPr lang="en-US" dirty="0" smtClean="0"/>
              <a:t>Efficient and effective global flows of data</a:t>
            </a:r>
          </a:p>
          <a:p>
            <a:pPr lvl="1"/>
            <a:r>
              <a:rPr lang="en-US" dirty="0" smtClean="0"/>
              <a:t>2015: Complete global data flow study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519064" cy="698785"/>
          </a:xfrm>
        </p:spPr>
        <p:txBody>
          <a:bodyPr/>
          <a:lstStyle/>
          <a:p>
            <a:r>
              <a:rPr lang="en-US" dirty="0" smtClean="0"/>
              <a:t>Outcome 3: Data to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894575"/>
            <a:ext cx="8771369" cy="5156161"/>
          </a:xfrm>
        </p:spPr>
        <p:txBody>
          <a:bodyPr/>
          <a:lstStyle/>
          <a:p>
            <a:r>
              <a:rPr lang="en-US" dirty="0" smtClean="0"/>
              <a:t>Global coverage with consistent information products</a:t>
            </a:r>
          </a:p>
          <a:p>
            <a:pPr lvl="1"/>
            <a:r>
              <a:rPr lang="en-US" dirty="0" smtClean="0"/>
              <a:t>Identify Space Agency and expert partner information product initiatives relevant to GFOI and MDG.</a:t>
            </a:r>
          </a:p>
          <a:p>
            <a:pPr lvl="2"/>
            <a:r>
              <a:rPr lang="en-US" dirty="0" smtClean="0"/>
              <a:t>GA Data Cubes</a:t>
            </a:r>
          </a:p>
          <a:p>
            <a:pPr lvl="2"/>
            <a:r>
              <a:rPr lang="en-US" dirty="0" smtClean="0"/>
              <a:t>ESA Thematic Exploitation Platforms (TEP)</a:t>
            </a:r>
          </a:p>
          <a:p>
            <a:pPr lvl="2"/>
            <a:r>
              <a:rPr lang="en-US" dirty="0" smtClean="0"/>
              <a:t>USGS Land Change, Monitoring, Assessment and Prediction (LCMAP)</a:t>
            </a:r>
          </a:p>
          <a:p>
            <a:pPr lvl="2"/>
            <a:r>
              <a:rPr lang="en-US" dirty="0" smtClean="0"/>
              <a:t>FAO SEPAL</a:t>
            </a:r>
          </a:p>
          <a:p>
            <a:pPr lvl="1"/>
            <a:r>
              <a:rPr lang="en-US" dirty="0" err="1" smtClean="0"/>
              <a:t>Intercalibration</a:t>
            </a:r>
            <a:r>
              <a:rPr lang="en-US" dirty="0" smtClean="0"/>
              <a:t> and interoperability studies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4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</p:spPr>
        <p:txBody>
          <a:bodyPr/>
          <a:lstStyle/>
          <a:p>
            <a:r>
              <a:rPr lang="en-GB" dirty="0" smtClean="0"/>
              <a:t>Landsat 7 &amp; 8 Status</a:t>
            </a:r>
            <a:endParaRPr lang="en-US" i="1" dirty="0" smtClean="0">
              <a:solidFill>
                <a:srgbClr val="77933C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403350" y="4367212"/>
            <a:ext cx="6400800" cy="1752600"/>
          </a:xfrm>
        </p:spPr>
        <p:txBody>
          <a:bodyPr/>
          <a:lstStyle/>
          <a:p>
            <a:r>
              <a:rPr lang="en-US" sz="2400" i="1" dirty="0" smtClean="0"/>
              <a:t>SDCG-8, Session 3</a:t>
            </a:r>
            <a:endParaRPr lang="en-US" sz="2400" i="1" dirty="0"/>
          </a:p>
          <a:p>
            <a:r>
              <a:rPr lang="en-US" sz="2400" i="1" dirty="0" smtClean="0"/>
              <a:t>Gene Fosnight (USGS)</a:t>
            </a:r>
          </a:p>
          <a:p>
            <a:r>
              <a:rPr lang="en-US" sz="2400" i="1" dirty="0" smtClean="0"/>
              <a:t> 24 Sep 2015, Bonn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219200" y="6629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668909" cy="698785"/>
          </a:xfrm>
        </p:spPr>
        <p:txBody>
          <a:bodyPr/>
          <a:lstStyle/>
          <a:p>
            <a:r>
              <a:rPr lang="en-US" dirty="0"/>
              <a:t>USGS Core Data Stream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 7 and Landsat 8 Status</a:t>
            </a:r>
          </a:p>
          <a:p>
            <a:r>
              <a:rPr lang="en-US" dirty="0" smtClean="0"/>
              <a:t>Land Change Monitoring, Assessment and Prediction (LCMAP)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status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890527"/>
            <a:ext cx="8859980" cy="1128871"/>
          </a:xfrm>
        </p:spPr>
        <p:txBody>
          <a:bodyPr numCol="2"/>
          <a:lstStyle/>
          <a:p>
            <a:r>
              <a:rPr lang="en-US" sz="2200" dirty="0" smtClean="0"/>
              <a:t>Median: 443 images/day</a:t>
            </a:r>
          </a:p>
          <a:p>
            <a:r>
              <a:rPr lang="en-US" sz="2200" dirty="0" smtClean="0"/>
              <a:t>Max: 529 images/day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10" name="Picture 9" descr="Landsat 7 tota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" y="1695868"/>
            <a:ext cx="8771871" cy="4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8 status - 2015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 Bonn, Germany September 23rd – 25th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4" name="Picture 3" descr="Landsat 8 tota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06" y="2021101"/>
            <a:ext cx="8149896" cy="414771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4956" y="906008"/>
            <a:ext cx="8487772" cy="1184788"/>
          </a:xfrm>
        </p:spPr>
        <p:txBody>
          <a:bodyPr numCol="2"/>
          <a:lstStyle/>
          <a:p>
            <a:r>
              <a:rPr lang="en-US" sz="1800" dirty="0" smtClean="0"/>
              <a:t>Mid </a:t>
            </a:r>
            <a:r>
              <a:rPr lang="en-US" sz="1800" dirty="0"/>
              <a:t>latitude (57°)</a:t>
            </a:r>
          </a:p>
          <a:p>
            <a:pPr lvl="1"/>
            <a:r>
              <a:rPr lang="en-US" sz="1400" dirty="0"/>
              <a:t>421 images/day</a:t>
            </a:r>
          </a:p>
          <a:p>
            <a:pPr lvl="1"/>
            <a:r>
              <a:rPr lang="en-US" sz="1400" dirty="0"/>
              <a:t>Reject 1.5 </a:t>
            </a:r>
            <a:r>
              <a:rPr lang="en-US" sz="1400" dirty="0" smtClean="0"/>
              <a:t>image</a:t>
            </a:r>
            <a:r>
              <a:rPr lang="en-US" sz="1400" dirty="0"/>
              <a:t>/day</a:t>
            </a:r>
          </a:p>
          <a:p>
            <a:pPr lvl="1"/>
            <a:r>
              <a:rPr lang="en-US" sz="1400" dirty="0"/>
              <a:t>99.6%</a:t>
            </a:r>
          </a:p>
          <a:p>
            <a:r>
              <a:rPr lang="en-US" sz="1800" dirty="0"/>
              <a:t>High latitude</a:t>
            </a:r>
          </a:p>
          <a:p>
            <a:pPr lvl="1"/>
            <a:r>
              <a:rPr lang="en-US" sz="1400" dirty="0"/>
              <a:t>226 images/day</a:t>
            </a:r>
          </a:p>
          <a:p>
            <a:pPr lvl="1"/>
            <a:r>
              <a:rPr lang="en-US" sz="1400" dirty="0"/>
              <a:t>Reject 16 </a:t>
            </a:r>
            <a:r>
              <a:rPr lang="en-US" sz="1400" dirty="0" smtClean="0"/>
              <a:t>images</a:t>
            </a:r>
            <a:r>
              <a:rPr lang="en-US" sz="1400" dirty="0"/>
              <a:t>/day</a:t>
            </a:r>
          </a:p>
          <a:p>
            <a:pPr lvl="1"/>
            <a:r>
              <a:rPr lang="en-US" sz="1400" dirty="0"/>
              <a:t>93.3%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1347</Words>
  <Application>Microsoft Macintosh PowerPoint</Application>
  <PresentationFormat>On-screen Show (4:3)</PresentationFormat>
  <Paragraphs>237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Baseline Global Observation Scenario</vt:lpstr>
      <vt:lpstr>Session Introduction</vt:lpstr>
      <vt:lpstr>Outcome 1: Acquire Data</vt:lpstr>
      <vt:lpstr>Outcome 2: Data Access</vt:lpstr>
      <vt:lpstr>Outcome 3: Data to Information</vt:lpstr>
      <vt:lpstr>Landsat 7 &amp; 8 Status</vt:lpstr>
      <vt:lpstr>USGS Core Data Stream Report </vt:lpstr>
      <vt:lpstr>Landsat 7 status - 2015</vt:lpstr>
      <vt:lpstr>Landsat 8 status - 2015</vt:lpstr>
      <vt:lpstr>Landsat 7 &amp; 8 combined Best Cloud Cover</vt:lpstr>
      <vt:lpstr>Global Landsat Archive Sep 1, 2015 (Jan 2, 2015)</vt:lpstr>
      <vt:lpstr>Archive Distribution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Eugene Fosnight</cp:lastModifiedBy>
  <cp:revision>65</cp:revision>
  <dcterms:created xsi:type="dcterms:W3CDTF">2015-02-13T06:47:15Z</dcterms:created>
  <dcterms:modified xsi:type="dcterms:W3CDTF">2015-09-17T00:42:01Z</dcterms:modified>
</cp:coreProperties>
</file>