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79" r:id="rId3"/>
    <p:sldMasterId id="2147483691" r:id="rId4"/>
  </p:sldMasterIdLst>
  <p:notesMasterIdLst>
    <p:notesMasterId r:id="rId14"/>
  </p:notesMasterIdLst>
  <p:sldIdLst>
    <p:sldId id="256" r:id="rId5"/>
    <p:sldId id="384" r:id="rId6"/>
    <p:sldId id="385" r:id="rId7"/>
    <p:sldId id="378" r:id="rId8"/>
    <p:sldId id="382" r:id="rId9"/>
    <p:sldId id="375" r:id="rId10"/>
    <p:sldId id="386" r:id="rId11"/>
    <p:sldId id="383" r:id="rId12"/>
    <p:sldId id="381"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03" autoAdjust="0"/>
  </p:normalViewPr>
  <p:slideViewPr>
    <p:cSldViewPr>
      <p:cViewPr varScale="1">
        <p:scale>
          <a:sx n="107" d="100"/>
          <a:sy n="107" d="100"/>
        </p:scale>
        <p:origin x="-63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73198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41403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611568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13862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322051716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solidFill>
                  <a:srgbClr val="FFFFFF"/>
                </a:solidFill>
              </a:rPr>
              <a:t>Datacube Project – April 15</a:t>
            </a:r>
            <a:r>
              <a:rPr lang="en-AU" baseline="30000" smtClean="0">
                <a:solidFill>
                  <a:srgbClr val="FFFFFF"/>
                </a:solidFill>
              </a:rPr>
              <a:t>th</a:t>
            </a:r>
            <a:r>
              <a:rPr lang="en-AU" smtClean="0">
                <a:solidFill>
                  <a:srgbClr val="FFFFFF"/>
                </a:solidFill>
              </a:rPr>
              <a:t>, 2013</a:t>
            </a:r>
            <a:endParaRPr lang="en-AU" dirty="0">
              <a:solidFill>
                <a:srgbClr val="FFFFFF"/>
              </a:solidFill>
            </a:endParaRPr>
          </a:p>
        </p:txBody>
      </p:sp>
    </p:spTree>
    <p:extLst>
      <p:ext uri="{BB962C8B-B14F-4D97-AF65-F5344CB8AC3E}">
        <p14:creationId xmlns:p14="http://schemas.microsoft.com/office/powerpoint/2010/main" val="182820228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AU" noProof="0" smtClean="0"/>
              <a:t>Click to edit Master Title style</a:t>
            </a:r>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solidFill>
                  <a:schemeClr val="tx1"/>
                </a:solidFill>
              </a:defRPr>
            </a:lvl1pPr>
          </a:lstStyle>
          <a:p>
            <a:pPr lvl="0"/>
            <a:r>
              <a:rPr lang="en-AU" noProof="0" smtClean="0"/>
              <a:t>Click to edit Master Author style</a:t>
            </a:r>
          </a:p>
        </p:txBody>
      </p:sp>
    </p:spTree>
    <p:extLst>
      <p:ext uri="{BB962C8B-B14F-4D97-AF65-F5344CB8AC3E}">
        <p14:creationId xmlns:p14="http://schemas.microsoft.com/office/powerpoint/2010/main" val="212527777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endParaRPr lang="en-AU" dirty="0">
              <a:solidFill>
                <a:srgbClr val="FFFFFF"/>
              </a:solidFill>
            </a:endParaRPr>
          </a:p>
        </p:txBody>
      </p:sp>
    </p:spTree>
    <p:extLst>
      <p:ext uri="{BB962C8B-B14F-4D97-AF65-F5344CB8AC3E}">
        <p14:creationId xmlns:p14="http://schemas.microsoft.com/office/powerpoint/2010/main" val="126195734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7" name="Footer Placeholder 3"/>
          <p:cNvSpPr>
            <a:spLocks noGrp="1"/>
          </p:cNvSpPr>
          <p:nvPr>
            <p:ph type="ftr" sz="quarter" idx="11"/>
          </p:nvPr>
        </p:nvSpPr>
        <p:spPr>
          <a:xfrm>
            <a:off x="3921447" y="6226899"/>
            <a:ext cx="1761803" cy="569336"/>
          </a:xfrm>
        </p:spPr>
        <p:txBody>
          <a:bodyPr/>
          <a:lstStyle/>
          <a:p>
            <a:pPr>
              <a:defRPr/>
            </a:pPr>
            <a:r>
              <a:rPr lang="en-US" b="1" dirty="0" smtClean="0">
                <a:latin typeface="Calibri"/>
              </a:rPr>
              <a:t>SDCG-8</a:t>
            </a:r>
          </a:p>
          <a:p>
            <a:pPr>
              <a:defRPr/>
            </a:pPr>
            <a:r>
              <a:rPr lang="en-US" b="1" dirty="0" smtClean="0">
                <a:latin typeface="Calibri"/>
              </a:rPr>
              <a:t>DLR, Bonn, Germany</a:t>
            </a:r>
            <a:endParaRPr lang="en-US" sz="1000" b="1" dirty="0" smtClean="0">
              <a:latin typeface="Calibri"/>
            </a:endParaRPr>
          </a:p>
          <a:p>
            <a:pPr>
              <a:defRPr/>
            </a:pPr>
            <a:r>
              <a:rPr lang="en-US" sz="1000" b="1" dirty="0" smtClean="0">
                <a:latin typeface="Calibri"/>
              </a:rPr>
              <a:t>September 23</a:t>
            </a:r>
            <a:r>
              <a:rPr lang="en-US" sz="1000" b="1" baseline="30000" dirty="0" smtClean="0">
                <a:latin typeface="Calibri"/>
              </a:rPr>
              <a:t>rd</a:t>
            </a:r>
            <a:r>
              <a:rPr lang="en-US" sz="1000" b="1" dirty="0" smtClean="0">
                <a:latin typeface="Calibri"/>
              </a:rPr>
              <a:t>-25</a:t>
            </a:r>
            <a:r>
              <a:rPr lang="en-US" sz="1000" b="1" baseline="30000" dirty="0" smtClean="0">
                <a:latin typeface="Calibri"/>
              </a:rPr>
              <a:t>th</a:t>
            </a:r>
            <a:r>
              <a:rPr lang="en-US" sz="1000" b="1" dirty="0" smtClean="0">
                <a:latin typeface="Calibri"/>
              </a:rPr>
              <a:t> 2015</a:t>
            </a:r>
            <a:endParaRPr lang="en-US" sz="1000" dirty="0" smtClean="0">
              <a:latin typeface="Calibri"/>
            </a:endParaRPr>
          </a:p>
          <a:p>
            <a:endParaRPr lang="en-US" dirty="0">
              <a:latin typeface="Calibri"/>
            </a:endParaRPr>
          </a:p>
        </p:txBody>
      </p:sp>
    </p:spTree>
    <p:extLst>
      <p:ext uri="{BB962C8B-B14F-4D97-AF65-F5344CB8AC3E}">
        <p14:creationId xmlns:p14="http://schemas.microsoft.com/office/powerpoint/2010/main" val="1678140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latin typeface="Calibri"/>
              </a:rPr>
              <a:t>SDCG-8</a:t>
            </a:r>
          </a:p>
          <a:p>
            <a:pPr>
              <a:defRPr/>
            </a:pPr>
            <a:r>
              <a:rPr lang="en-US" b="1" dirty="0" smtClean="0">
                <a:latin typeface="Calibri"/>
              </a:rPr>
              <a:t>DLR, Bonn, Germany</a:t>
            </a:r>
            <a:endParaRPr lang="en-US" sz="1000" b="1" dirty="0" smtClean="0">
              <a:latin typeface="Calibri"/>
            </a:endParaRPr>
          </a:p>
          <a:p>
            <a:pPr>
              <a:defRPr/>
            </a:pPr>
            <a:r>
              <a:rPr lang="en-US" sz="1000" b="1" dirty="0" smtClean="0">
                <a:latin typeface="Calibri"/>
              </a:rPr>
              <a:t>September 23</a:t>
            </a:r>
            <a:r>
              <a:rPr lang="en-US" sz="1000" b="1" baseline="30000" dirty="0" smtClean="0">
                <a:latin typeface="Calibri"/>
              </a:rPr>
              <a:t>rd</a:t>
            </a:r>
            <a:r>
              <a:rPr lang="en-US" sz="1000" b="1" dirty="0" smtClean="0">
                <a:latin typeface="Calibri"/>
              </a:rPr>
              <a:t>-25</a:t>
            </a:r>
            <a:r>
              <a:rPr lang="en-US" sz="1000" b="1" baseline="30000" dirty="0" smtClean="0">
                <a:latin typeface="Calibri"/>
              </a:rPr>
              <a:t>th</a:t>
            </a:r>
            <a:r>
              <a:rPr lang="en-US" sz="1000" b="1" dirty="0" smtClean="0">
                <a:latin typeface="Calibri"/>
              </a:rPr>
              <a:t> 2015</a:t>
            </a:r>
            <a:endParaRPr lang="en-US" sz="1000" dirty="0" smtClean="0">
              <a:latin typeface="Calibri"/>
            </a:endParaRPr>
          </a:p>
          <a:p>
            <a:endParaRPr lang="en-US" dirty="0">
              <a:latin typeface="Calibri"/>
            </a:endParaRPr>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latin typeface="Calibri"/>
              </a:rPr>
              <a:pPr algn="ctr"/>
              <a:t>‹#›</a:t>
            </a:fld>
            <a:endParaRPr lang="en-US" dirty="0">
              <a:latin typeface="Calibri"/>
            </a:endParaRPr>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123678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7239000" y="6400800"/>
            <a:ext cx="1905000" cy="457200"/>
          </a:xfrm>
          <a:prstGeom prst="rect">
            <a:avLst/>
          </a:prstGeo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1491831934"/>
      </p:ext>
    </p:extLst>
  </p:cSld>
  <p:clrMapOvr>
    <a:masterClrMapping/>
  </p:clrMapOvr>
  <p:transition xmlns:p14="http://schemas.microsoft.com/office/powerpoint/2010/mai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kern="1200" dirty="0">
              <a:latin typeface="Calibri"/>
              <a:ea typeface="+mn-ea"/>
              <a:cs typeface="+mn-cs"/>
            </a:endParaRPr>
          </a:p>
        </p:txBody>
      </p:sp>
    </p:spTree>
    <p:extLst>
      <p:ext uri="{BB962C8B-B14F-4D97-AF65-F5344CB8AC3E}">
        <p14:creationId xmlns:p14="http://schemas.microsoft.com/office/powerpoint/2010/main" val="1765110800"/>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a:lstStyle/>
          <a:p>
            <a:pPr lvl="0"/>
            <a:r>
              <a:rPr lang="en-GB" dirty="0" smtClean="0"/>
              <a:t>Click to edit Master title style</a:t>
            </a:r>
          </a:p>
        </p:txBody>
      </p:sp>
      <p:sp>
        <p:nvSpPr>
          <p:cNvPr id="4" name="Rectangle 4"/>
          <p:cNvSpPr>
            <a:spLocks noGrp="1" noChangeArrowheads="1"/>
          </p:cNvSpPr>
          <p:nvPr>
            <p:ph type="sldNum" sz="quarter" idx="12"/>
          </p:nvPr>
        </p:nvSpPr>
        <p:spPr>
          <a:xfrm>
            <a:off x="7278688" y="6567488"/>
            <a:ext cx="1639887" cy="204787"/>
          </a:xfrm>
          <a:prstGeom prst="rect">
            <a:avLst/>
          </a:prstGeom>
        </p:spPr>
        <p:txBody>
          <a:bodyPr/>
          <a:lstStyle>
            <a:lvl1pPr>
              <a:defRPr sz="1000">
                <a:latin typeface="Century Gothic" pitchFamily="34" charset="0"/>
              </a:defRPr>
            </a:lvl1pPr>
          </a:lstStyle>
          <a:p>
            <a:pPr>
              <a:defRPr/>
            </a:pPr>
            <a:fld id="{407C9F4F-1BB6-AE48-9732-41F053B92718}" type="slidenum">
              <a:rPr lang="en-US"/>
              <a:pPr>
                <a:defRPr/>
              </a:pPr>
              <a:t>‹#›</a:t>
            </a:fld>
            <a:endParaRPr lang="en-US" dirty="0"/>
          </a:p>
        </p:txBody>
      </p:sp>
    </p:spTree>
    <p:extLst>
      <p:ext uri="{BB962C8B-B14F-4D97-AF65-F5344CB8AC3E}">
        <p14:creationId xmlns:p14="http://schemas.microsoft.com/office/powerpoint/2010/main" val="3111535534"/>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34534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latin typeface="Calibri"/>
              </a:rPr>
              <a:t>SDCG-8</a:t>
            </a:r>
          </a:p>
          <a:p>
            <a:pPr>
              <a:defRPr/>
            </a:pPr>
            <a:r>
              <a:rPr lang="en-US" b="1" dirty="0" smtClean="0">
                <a:latin typeface="Calibri"/>
              </a:rPr>
              <a:t>DLR, Bonn, Germany</a:t>
            </a:r>
            <a:endParaRPr lang="en-US" sz="1000" b="1" dirty="0" smtClean="0">
              <a:latin typeface="Calibri"/>
            </a:endParaRPr>
          </a:p>
          <a:p>
            <a:pPr>
              <a:defRPr/>
            </a:pPr>
            <a:r>
              <a:rPr lang="en-US" sz="1000" b="1" dirty="0" smtClean="0">
                <a:latin typeface="Calibri"/>
              </a:rPr>
              <a:t>September 23</a:t>
            </a:r>
            <a:r>
              <a:rPr lang="en-US" sz="1000" b="1" baseline="30000" dirty="0" smtClean="0">
                <a:latin typeface="Calibri"/>
              </a:rPr>
              <a:t>rd</a:t>
            </a:r>
            <a:r>
              <a:rPr lang="en-US" sz="1000" b="1" dirty="0" smtClean="0">
                <a:latin typeface="Calibri"/>
              </a:rPr>
              <a:t>-25</a:t>
            </a:r>
            <a:r>
              <a:rPr lang="en-US" sz="1000" b="1" baseline="30000" dirty="0" smtClean="0">
                <a:latin typeface="Calibri"/>
              </a:rPr>
              <a:t>th</a:t>
            </a:r>
            <a:r>
              <a:rPr lang="en-US" sz="1000" b="1" dirty="0" smtClean="0">
                <a:latin typeface="Calibri"/>
              </a:rPr>
              <a:t> 2015</a:t>
            </a:r>
            <a:endParaRPr lang="en-US" sz="1000" dirty="0" smtClean="0">
              <a:latin typeface="Calibri"/>
            </a:endParaRPr>
          </a:p>
          <a:p>
            <a:endParaRPr lang="en-US" dirty="0">
              <a:latin typeface="Calibri"/>
            </a:endParaRPr>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latin typeface="Calibri"/>
              </a:rPr>
              <a:pPr algn="ctr"/>
              <a:t>‹#›</a:t>
            </a:fld>
            <a:endParaRPr lang="en-US" dirty="0">
              <a:latin typeface="Calibri"/>
            </a:endParaRPr>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kern="1200">
              <a:solidFill>
                <a:prstClr val="white"/>
              </a:solidFill>
              <a:latin typeface="Calibri"/>
            </a:endParaRPr>
          </a:p>
        </p:txBody>
      </p:sp>
    </p:spTree>
    <p:extLst>
      <p:ext uri="{BB962C8B-B14F-4D97-AF65-F5344CB8AC3E}">
        <p14:creationId xmlns:p14="http://schemas.microsoft.com/office/powerpoint/2010/main" val="259679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579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17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smtClean="0"/>
              <a:t>Click to edit Master title style</a:t>
            </a:r>
            <a:endParaRPr lang="en-AU" noProof="0" smtClean="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smtClean="0"/>
              <a:t>Click to edit Master subtitle style</a:t>
            </a:r>
            <a:endParaRPr lang="en-AU" noProof="0" smtClean="0"/>
          </a:p>
        </p:txBody>
      </p:sp>
    </p:spTree>
    <p:extLst>
      <p:ext uri="{BB962C8B-B14F-4D97-AF65-F5344CB8AC3E}">
        <p14:creationId xmlns:p14="http://schemas.microsoft.com/office/powerpoint/2010/main" val="2452480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70304123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115227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60482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dirty="0" err="1" smtClean="0">
                <a:solidFill>
                  <a:srgbClr val="FFFFFF"/>
                </a:solidFill>
              </a:rPr>
              <a:t>Datacube</a:t>
            </a:r>
            <a:r>
              <a:rPr lang="en-AU" dirty="0" smtClean="0">
                <a:solidFill>
                  <a:srgbClr val="FFFFFF"/>
                </a:solidFill>
              </a:rPr>
              <a:t> Training Workshop</a:t>
            </a:r>
            <a:endParaRPr lang="en-AU" dirty="0">
              <a:solidFill>
                <a:srgbClr val="FFFFFF"/>
              </a:solidFill>
            </a:endParaRPr>
          </a:p>
        </p:txBody>
      </p:sp>
    </p:spTree>
    <p:extLst>
      <p:ext uri="{BB962C8B-B14F-4D97-AF65-F5344CB8AC3E}">
        <p14:creationId xmlns:p14="http://schemas.microsoft.com/office/powerpoint/2010/main" val="3897313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4.xml"/><Relationship Id="rId8" Type="http://schemas.openxmlformats.org/officeDocument/2006/relationships/image" Target="../media/image5.jp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 id="2147483682" r:id="rId2"/>
    <p:sldLayoutId id="2147483689" r:id="rId3"/>
    <p:sldLayoutId id="2147483690" r:id="rId4"/>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smtClean="0">
                <a:solidFill>
                  <a:srgbClr val="FFFFFF"/>
                </a:solidFill>
                <a:latin typeface="Arial" charset="0"/>
                <a:ea typeface="+mn-ea"/>
                <a:cs typeface="+mn-cs"/>
              </a:rPr>
              <a:t>Phone: +61 2 6249 9111</a:t>
            </a:r>
          </a:p>
          <a:p>
            <a:pPr defTabSz="914400" rtl="0" fontAlgn="base">
              <a:spcAft>
                <a:spcPct val="0"/>
              </a:spcAft>
            </a:pPr>
            <a:r>
              <a:rPr lang="en-AU" kern="1200" smtClean="0">
                <a:solidFill>
                  <a:srgbClr val="FFFFFF"/>
                </a:solidFill>
                <a:latin typeface="Arial" charset="0"/>
                <a:ea typeface="+mn-ea"/>
                <a:cs typeface="+mn-cs"/>
              </a:rPr>
              <a:t>Web: www.ga.gov.au</a:t>
            </a:r>
          </a:p>
          <a:p>
            <a:pPr defTabSz="914400" rtl="0" fontAlgn="base">
              <a:spcAft>
                <a:spcPct val="0"/>
              </a:spcAft>
            </a:pPr>
            <a:r>
              <a:rPr lang="en-AU" kern="1200" smtClean="0">
                <a:solidFill>
                  <a:srgbClr val="FFFFFF"/>
                </a:solidFill>
                <a:latin typeface="Arial" charset="0"/>
                <a:ea typeface="+mn-ea"/>
                <a:cs typeface="+mn-cs"/>
              </a:rPr>
              <a:t>Email: feedback@ga.gov.au</a:t>
            </a:r>
          </a:p>
          <a:p>
            <a:pPr defTabSz="914400" rtl="0" fontAlgn="base">
              <a:spcAft>
                <a:spcPct val="0"/>
              </a:spcAft>
            </a:pPr>
            <a:r>
              <a:rPr lang="en-AU" kern="1200" smtClean="0">
                <a:solidFill>
                  <a:srgbClr val="FFFFFF"/>
                </a:solidFill>
                <a:latin typeface="Arial" charset="0"/>
                <a:ea typeface="+mn-ea"/>
                <a:cs typeface="+mn-cs"/>
              </a:rPr>
              <a:t>Address: Cnr Jerrabomberra Avenue and Hindmarsh Drive, Symonston ACT 2609</a:t>
            </a:r>
          </a:p>
          <a:p>
            <a:pPr defTabSz="914400" rtl="0" fontAlgn="base">
              <a:spcAft>
                <a:spcPct val="0"/>
              </a:spcAft>
            </a:pPr>
            <a:r>
              <a:rPr lang="en-AU" kern="1200" smtClean="0">
                <a:solidFill>
                  <a:srgbClr val="FFFFFF"/>
                </a:solidFill>
                <a:latin typeface="Arial" charset="0"/>
                <a:ea typeface="+mn-ea"/>
                <a:cs typeface="+mn-cs"/>
              </a:rPr>
              <a:t>Postal Address: GPO Box 378, Canberra ACT 2601</a:t>
            </a:r>
            <a:endParaRPr lang="en-AU" kern="1200">
              <a:solidFill>
                <a:srgbClr val="FFFFFF"/>
              </a:solidFill>
              <a:latin typeface="Arial" charset="0"/>
              <a:ea typeface="+mn-ea"/>
              <a:cs typeface="+mn-cs"/>
            </a:endParaRP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smtClean="0"/>
              <a:t>Click to edit Master Title style</a:t>
            </a:r>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endParaRPr lang="en-AU" kern="1200" dirty="0">
              <a:solidFill>
                <a:srgbClr val="FFFFFF"/>
              </a:solidFill>
              <a:latin typeface="Arial" charset="0"/>
              <a:ea typeface="+mn-ea"/>
              <a:cs typeface="+mn-cs"/>
            </a:endParaRPr>
          </a:p>
        </p:txBody>
      </p:sp>
    </p:spTree>
    <p:extLst>
      <p:ext uri="{BB962C8B-B14F-4D97-AF65-F5344CB8AC3E}">
        <p14:creationId xmlns:p14="http://schemas.microsoft.com/office/powerpoint/2010/main" val="2716517720"/>
      </p:ext>
    </p:extLst>
  </p:cSld>
  <p:clrMap bg1="lt1" tx1="dk1" bg2="lt2" tx2="dk2" accent1="accent1" accent2="accent2" accent3="accent3" accent4="accent4" accent5="accent5" accent6="accent6" hlink="hlink" folHlink="folHlink"/>
  <p:sldLayoutIdLst>
    <p:sldLayoutId id="2147483680" r:id="rId1"/>
    <p:sldLayoutId id="2147483681" r:id="rId2"/>
  </p:sldLayoutIdLst>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2600" b="1">
          <a:solidFill>
            <a:srgbClr val="66CCFF"/>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chemeClr val="bg1"/>
          </a:solidFill>
          <a:latin typeface="+mn-lt"/>
          <a:ea typeface="+mn-ea"/>
          <a:cs typeface="+mn-cs"/>
        </a:defRPr>
      </a:lvl1pPr>
      <a:lvl2pPr marL="447675" indent="-268288" algn="l" rtl="0" fontAlgn="base">
        <a:spcBef>
          <a:spcPct val="50000"/>
        </a:spcBef>
        <a:spcAft>
          <a:spcPct val="0"/>
        </a:spcAft>
        <a:buChar char="•"/>
        <a:defRPr sz="2200">
          <a:solidFill>
            <a:schemeClr val="bg1"/>
          </a:solidFill>
          <a:latin typeface="+mn-lt"/>
        </a:defRPr>
      </a:lvl2pPr>
      <a:lvl3pPr marL="895350" indent="-268288" algn="l" rtl="0" fontAlgn="base">
        <a:spcBef>
          <a:spcPct val="25000"/>
        </a:spcBef>
        <a:spcAft>
          <a:spcPct val="0"/>
        </a:spcAft>
        <a:buFont typeface="Arial" charset="0"/>
        <a:buChar char="–"/>
        <a:defRPr sz="2000">
          <a:solidFill>
            <a:schemeClr val="bg1"/>
          </a:solidFill>
          <a:latin typeface="+mn-lt"/>
        </a:defRPr>
      </a:lvl3pPr>
      <a:lvl4pPr marL="1350963" indent="-271463" algn="l" rtl="0" fontAlgn="base">
        <a:spcBef>
          <a:spcPct val="25000"/>
        </a:spcBef>
        <a:spcAft>
          <a:spcPct val="0"/>
        </a:spcAft>
        <a:buChar char="•"/>
        <a:defRPr sz="2000">
          <a:solidFill>
            <a:schemeClr val="bg1"/>
          </a:solidFill>
          <a:latin typeface="+mn-lt"/>
        </a:defRPr>
      </a:lvl4pPr>
      <a:lvl5pPr marL="1792288" indent="-261938" algn="l" rtl="0" fontAlgn="base">
        <a:spcBef>
          <a:spcPct val="25000"/>
        </a:spcBef>
        <a:spcAft>
          <a:spcPct val="0"/>
        </a:spcAft>
        <a:buFont typeface="Arial" charset="0"/>
        <a:buChar char="–"/>
        <a:defRPr sz="2000">
          <a:solidFill>
            <a:schemeClr val="bg1"/>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9">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752843" cy="569336"/>
          </a:xfrm>
          <a:prstGeom prst="rect">
            <a:avLst/>
          </a:prstGeom>
        </p:spPr>
        <p:txBody>
          <a:bodyPr/>
          <a:lstStyle>
            <a:lvl1pPr algn="ctr">
              <a:defRPr sz="1050">
                <a:solidFill>
                  <a:srgbClr val="FFFFFF"/>
                </a:solidFill>
              </a:defRPr>
            </a:lvl1pPr>
          </a:lstStyle>
          <a:p>
            <a:pPr rtl="0">
              <a:defRPr/>
            </a:pPr>
            <a:r>
              <a:rPr lang="en-US" b="1" kern="1200" dirty="0" smtClean="0">
                <a:latin typeface="Calibri"/>
                <a:ea typeface="+mn-ea"/>
                <a:cs typeface="+mn-cs"/>
              </a:rPr>
              <a:t>SDCG-8</a:t>
            </a:r>
          </a:p>
          <a:p>
            <a:pPr rtl="0">
              <a:defRPr/>
            </a:pPr>
            <a:r>
              <a:rPr lang="en-US" b="1" kern="1200" dirty="0" smtClean="0">
                <a:latin typeface="Calibri"/>
                <a:ea typeface="+mn-ea"/>
                <a:cs typeface="+mn-cs"/>
              </a:rPr>
              <a:t>DLR, Bonn, Germany</a:t>
            </a:r>
            <a:endParaRPr lang="en-US" sz="1000" b="1" kern="1200" dirty="0" smtClean="0">
              <a:latin typeface="Calibri"/>
              <a:ea typeface="+mn-ea"/>
              <a:cs typeface="+mn-cs"/>
            </a:endParaRPr>
          </a:p>
          <a:p>
            <a:pPr rtl="0">
              <a:defRPr/>
            </a:pPr>
            <a:r>
              <a:rPr lang="en-US" sz="1000" b="1" kern="1200" dirty="0" smtClean="0">
                <a:latin typeface="Calibri"/>
                <a:ea typeface="+mn-ea"/>
                <a:cs typeface="+mn-cs"/>
              </a:rPr>
              <a:t>September 23</a:t>
            </a:r>
            <a:r>
              <a:rPr lang="en-US" sz="1000" b="1" kern="1200" baseline="30000" dirty="0" smtClean="0">
                <a:latin typeface="Calibri"/>
                <a:ea typeface="+mn-ea"/>
                <a:cs typeface="+mn-cs"/>
              </a:rPr>
              <a:t>rd</a:t>
            </a:r>
            <a:r>
              <a:rPr lang="en-US" sz="1000" b="1" kern="1200" dirty="0" smtClean="0">
                <a:latin typeface="Calibri"/>
                <a:ea typeface="+mn-ea"/>
                <a:cs typeface="+mn-cs"/>
              </a:rPr>
              <a:t>-25</a:t>
            </a:r>
            <a:r>
              <a:rPr lang="en-US" sz="1000" b="1" kern="1200" baseline="30000" dirty="0" smtClean="0">
                <a:latin typeface="Calibri"/>
                <a:ea typeface="+mn-ea"/>
                <a:cs typeface="+mn-cs"/>
              </a:rPr>
              <a:t>th</a:t>
            </a:r>
            <a:r>
              <a:rPr lang="en-US" sz="1000" b="1" kern="1200" dirty="0" smtClean="0">
                <a:latin typeface="Calibri"/>
                <a:ea typeface="+mn-ea"/>
                <a:cs typeface="+mn-cs"/>
              </a:rPr>
              <a:t> 2015</a:t>
            </a:r>
            <a:endParaRPr lang="en-US" sz="1000" kern="1200" dirty="0" smtClean="0">
              <a:latin typeface="Calibri"/>
              <a:ea typeface="+mn-ea"/>
              <a:cs typeface="+mn-cs"/>
            </a:endParaRPr>
          </a:p>
          <a:p>
            <a:pPr rtl="0"/>
            <a:endParaRPr lang="en-US" kern="1200" dirty="0">
              <a:latin typeface="Calibri"/>
              <a:ea typeface="+mn-ea"/>
              <a:cs typeface="+mn-cs"/>
            </a:endParaRPr>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rtl="0"/>
            <a:fld id="{82D36AB3-2316-484A-8EF9-67EFC1B9B32B}" type="slidenum">
              <a:rPr lang="en-US" kern="1200" smtClean="0">
                <a:latin typeface="Calibri"/>
                <a:ea typeface="+mn-ea"/>
                <a:cs typeface="+mn-cs"/>
              </a:rPr>
              <a:pPr algn="ctr" rtl="0"/>
              <a:t>‹#›</a:t>
            </a:fld>
            <a:endParaRPr lang="en-US" kern="1200" dirty="0">
              <a:latin typeface="Calibri"/>
              <a:ea typeface="+mn-ea"/>
              <a:cs typeface="+mn-cs"/>
            </a:endParaRPr>
          </a:p>
        </p:txBody>
      </p:sp>
    </p:spTree>
    <p:extLst>
      <p:ext uri="{BB962C8B-B14F-4D97-AF65-F5344CB8AC3E}">
        <p14:creationId xmlns:p14="http://schemas.microsoft.com/office/powerpoint/2010/main" val="22318177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tinyurl.com/GFOIcountryreports"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533400" y="4164011"/>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defRPr>
                <a:solidFill>
                  <a:srgbClr val="000000"/>
                </a:solidFill>
              </a:defRPr>
            </a:pPr>
            <a:r>
              <a:rPr lang="en-US" sz="2000" dirty="0">
                <a:solidFill>
                  <a:srgbClr val="FFFFFF"/>
                </a:solidFill>
                <a:latin typeface="Arial Bold"/>
                <a:ea typeface="Arial Bold"/>
                <a:cs typeface="Arial Bold"/>
                <a:sym typeface="Arial Bold"/>
              </a:rPr>
              <a:t>Brian Killough</a:t>
            </a:r>
            <a:br>
              <a:rPr lang="en-US" sz="2000" dirty="0">
                <a:solidFill>
                  <a:srgbClr val="FFFFFF"/>
                </a:solidFill>
                <a:latin typeface="Arial Bold"/>
                <a:ea typeface="Arial Bold"/>
                <a:cs typeface="Arial Bold"/>
                <a:sym typeface="Arial Bold"/>
              </a:rPr>
            </a:br>
            <a:r>
              <a:rPr lang="en-US" sz="2000" dirty="0">
                <a:solidFill>
                  <a:srgbClr val="FFFFFF"/>
                </a:solidFill>
                <a:latin typeface="Arial Bold"/>
                <a:ea typeface="Arial Bold"/>
                <a:cs typeface="Arial Bold"/>
                <a:sym typeface="Arial Bold"/>
              </a:rPr>
              <a:t>CEOS Systems Engineering Office (SEO)</a:t>
            </a:r>
            <a:endParaRPr lang="en-US" sz="2000" dirty="0" smtClean="0">
              <a:solidFill>
                <a:srgbClr val="FFFFFF"/>
              </a:solidFill>
              <a:latin typeface="Arial Bold"/>
              <a:ea typeface="Arial Bold"/>
              <a:cs typeface="Arial Bold"/>
              <a:sym typeface="Arial Bold"/>
            </a:endParaRPr>
          </a:p>
          <a:p>
            <a:pPr lvl="0" defTabSz="914400">
              <a:defRPr>
                <a:solidFill>
                  <a:srgbClr val="000000"/>
                </a:solidFill>
              </a:defRPr>
            </a:pP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February 25, 2016</a:t>
            </a:r>
            <a:endParaRPr sz="2000"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
        <p:nvSpPr>
          <p:cNvPr id="5" name="Shape 11"/>
          <p:cNvSpPr/>
          <p:nvPr/>
        </p:nvSpPr>
        <p:spPr>
          <a:xfrm>
            <a:off x="533400" y="1600200"/>
            <a:ext cx="8458200" cy="1828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defRPr>
                <a:solidFill>
                  <a:srgbClr val="000000"/>
                </a:solidFill>
              </a:defRPr>
            </a:pPr>
            <a:r>
              <a:rPr lang="en-US" sz="3600" b="1" dirty="0">
                <a:solidFill>
                  <a:srgbClr val="FFFFFF"/>
                </a:solidFill>
                <a:latin typeface="Arial Bold"/>
                <a:ea typeface="Arial Bold"/>
                <a:cs typeface="Arial Bold"/>
                <a:sym typeface="Arial Bold"/>
              </a:rPr>
              <a:t>Space Data Services</a:t>
            </a:r>
          </a:p>
          <a:p>
            <a:pPr lvl="0" defTabSz="914400">
              <a:defRPr>
                <a:solidFill>
                  <a:srgbClr val="000000"/>
                </a:solidFill>
              </a:defRPr>
            </a:pPr>
            <a:endParaRPr lang="en-US" sz="2400" i="1" dirty="0">
              <a:solidFill>
                <a:srgbClr val="FFFFFF"/>
              </a:solidFill>
              <a:latin typeface="Arial Bold"/>
              <a:ea typeface="Arial Bold"/>
              <a:cs typeface="Arial Bold"/>
              <a:sym typeface="Arial Bold"/>
            </a:endParaRPr>
          </a:p>
          <a:p>
            <a:pPr lvl="0" defTabSz="914400">
              <a:defRPr>
                <a:solidFill>
                  <a:srgbClr val="000000"/>
                </a:solidFill>
              </a:defRPr>
            </a:pPr>
            <a:r>
              <a:rPr lang="en-US" sz="2400" i="1" dirty="0">
                <a:solidFill>
                  <a:srgbClr val="FFFFFF"/>
                </a:solidFill>
                <a:latin typeface="Arial Bold"/>
                <a:ea typeface="Arial Bold"/>
                <a:cs typeface="Arial Bold"/>
                <a:sym typeface="Arial Bold"/>
              </a:rPr>
              <a:t>Session 2: Space Data Country Outreach and Delivery</a:t>
            </a:r>
          </a:p>
          <a:p>
            <a:pPr lvl="0" defTabSz="914400">
              <a:defRPr>
                <a:solidFill>
                  <a:srgbClr val="000000"/>
                </a:solidFill>
              </a:defRPr>
            </a:pPr>
            <a:r>
              <a:rPr lang="en-US" sz="2400" i="1" dirty="0">
                <a:solidFill>
                  <a:srgbClr val="FFFFFF"/>
                </a:solidFill>
                <a:latin typeface="Arial Bold"/>
                <a:ea typeface="Arial Bold"/>
                <a:cs typeface="Arial Bold"/>
                <a:sym typeface="Arial Bold"/>
              </a:rPr>
              <a:t>Agenda Item #3</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33600" y="228600"/>
            <a:ext cx="5486400" cy="615553"/>
          </a:xfrm>
          <a:ln w="12700">
            <a:miter lim="400000"/>
          </a:ln>
        </p:spPr>
        <p:txBody>
          <a:bodyPr wrap="square" lIns="0" tIns="0" rIns="0" bIns="0">
            <a:spAutoFit/>
          </a:bodyPr>
          <a:lstStyle/>
          <a:p>
            <a:pPr algn="l"/>
            <a:r>
              <a:rPr lang="en-US" sz="4000" b="1" dirty="0">
                <a:latin typeface="Proxima Nova Regular"/>
                <a:ea typeface="Proxima Nova Regular"/>
                <a:cs typeface="Proxima Nova Regular"/>
              </a:rPr>
              <a:t>Topics</a:t>
            </a:r>
            <a:endParaRPr lang="pt-BR" sz="4000" b="1" dirty="0">
              <a:latin typeface="Proxima Nova Regular"/>
              <a:ea typeface="Proxima Nova Regular"/>
              <a:cs typeface="Proxima Nova Regular"/>
            </a:endParaRPr>
          </a:p>
        </p:txBody>
      </p:sp>
      <p:sp>
        <p:nvSpPr>
          <p:cNvPr id="17410" name="Content Placeholder 2"/>
          <p:cNvSpPr>
            <a:spLocks noGrp="1"/>
          </p:cNvSpPr>
          <p:nvPr>
            <p:ph idx="1"/>
          </p:nvPr>
        </p:nvSpPr>
        <p:spPr>
          <a:xfrm>
            <a:off x="152400" y="1219200"/>
            <a:ext cx="8839200" cy="5410200"/>
          </a:xfrm>
        </p:spPr>
        <p:txBody>
          <a:bodyPr/>
          <a:lstStyle/>
          <a:p>
            <a:pPr marL="0" indent="0">
              <a:buNone/>
            </a:pPr>
            <a:r>
              <a:rPr lang="en-GB" sz="1800" dirty="0">
                <a:solidFill>
                  <a:srgbClr val="FF0000"/>
                </a:solidFill>
              </a:rPr>
              <a:t>What can we provide countries in terms of systems analysis and tools to support the provision of satellite data?</a:t>
            </a:r>
          </a:p>
          <a:p>
            <a:pPr marL="171450" indent="-171450"/>
            <a:r>
              <a:rPr lang="en-GB" sz="1800" dirty="0"/>
              <a:t>Country Coverage Reports ... 70 total, Landsat only, plans to expand to Sentinel</a:t>
            </a:r>
          </a:p>
          <a:p>
            <a:pPr marL="171450" indent="-171450"/>
            <a:r>
              <a:rPr lang="en-GB" sz="1800" dirty="0"/>
              <a:t>COVE tool ... coverage, data acquisitions, and cloudiness assessment. Adding Sentinel missions soon.</a:t>
            </a:r>
          </a:p>
          <a:p>
            <a:pPr marL="171450" indent="-171450"/>
            <a:r>
              <a:rPr lang="en-GB" sz="1800" dirty="0"/>
              <a:t>Data Cubes ... new approaches to store and utilize data and take advantage of computing technologies. Open source software to stimulate innovation and expansion. Testing in Colombia (now) and Kenya (2017).</a:t>
            </a:r>
          </a:p>
          <a:p>
            <a:pPr marL="0" indent="0">
              <a:buNone/>
            </a:pPr>
            <a:r>
              <a:rPr lang="en-GB" sz="1800" dirty="0">
                <a:solidFill>
                  <a:srgbClr val="FF0000"/>
                </a:solidFill>
              </a:rPr>
              <a:t>What can we offer toward capacity building opportunities?</a:t>
            </a:r>
          </a:p>
          <a:p>
            <a:pPr marL="171450" indent="-171450"/>
            <a:r>
              <a:rPr lang="en-GB" sz="1800" dirty="0"/>
              <a:t>FAO partnership ... country-level workflow improvements</a:t>
            </a:r>
          </a:p>
          <a:p>
            <a:pPr marL="171450" indent="-171450"/>
            <a:r>
              <a:rPr lang="en-GB" sz="1800" dirty="0"/>
              <a:t>GFOI partnership ... supporting MGD and country reporting process</a:t>
            </a:r>
          </a:p>
          <a:p>
            <a:pPr marL="171450" indent="-171450"/>
            <a:r>
              <a:rPr lang="en-GB" sz="1800" dirty="0"/>
              <a:t>Silva-Carbon ... supporting in-country training and capacity building with tool training and data initiation</a:t>
            </a:r>
          </a:p>
          <a:p>
            <a:pPr marL="171450" indent="-171450"/>
            <a:r>
              <a:rPr lang="en-GB" sz="1800" dirty="0"/>
              <a:t>Amazon partnership ... testing cloud-based computing advantages and the business model</a:t>
            </a:r>
          </a:p>
          <a:p>
            <a:pPr marL="171450" indent="-171450"/>
            <a:r>
              <a:rPr lang="en-GB" sz="1800" dirty="0"/>
              <a:t>SERVIR partnership ... testing regional data hub concept and storage or computing advantages</a:t>
            </a:r>
          </a:p>
        </p:txBody>
      </p:sp>
    </p:spTree>
    <p:extLst>
      <p:ext uri="{BB962C8B-B14F-4D97-AF65-F5344CB8AC3E}">
        <p14:creationId xmlns:p14="http://schemas.microsoft.com/office/powerpoint/2010/main" val="342536211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33600" y="228600"/>
            <a:ext cx="5486400" cy="615553"/>
          </a:xfrm>
          <a:ln w="12700">
            <a:miter lim="400000"/>
          </a:ln>
        </p:spPr>
        <p:txBody>
          <a:bodyPr wrap="square" lIns="0" tIns="0" rIns="0" bIns="0">
            <a:spAutoFit/>
          </a:bodyPr>
          <a:lstStyle/>
          <a:p>
            <a:pPr algn="l"/>
            <a:r>
              <a:rPr lang="en-US" sz="4000" b="1" dirty="0">
                <a:latin typeface="Proxima Nova Regular"/>
                <a:ea typeface="Proxima Nova Regular"/>
                <a:cs typeface="Proxima Nova Regular"/>
              </a:rPr>
              <a:t>Final Questions</a:t>
            </a:r>
            <a:endParaRPr lang="pt-BR" sz="4000" b="1" dirty="0">
              <a:latin typeface="Proxima Nova Regular"/>
              <a:ea typeface="Proxima Nova Regular"/>
              <a:cs typeface="Proxima Nova Regular"/>
            </a:endParaRPr>
          </a:p>
        </p:txBody>
      </p:sp>
      <p:sp>
        <p:nvSpPr>
          <p:cNvPr id="17410" name="Content Placeholder 2"/>
          <p:cNvSpPr>
            <a:spLocks noGrp="1"/>
          </p:cNvSpPr>
          <p:nvPr>
            <p:ph idx="1"/>
          </p:nvPr>
        </p:nvSpPr>
        <p:spPr>
          <a:xfrm>
            <a:off x="457200" y="1600200"/>
            <a:ext cx="8229600" cy="3048000"/>
          </a:xfrm>
        </p:spPr>
        <p:txBody>
          <a:bodyPr/>
          <a:lstStyle/>
          <a:p>
            <a:pPr marL="0" indent="0">
              <a:buNone/>
            </a:pPr>
            <a:r>
              <a:rPr lang="en-GB" sz="3200" dirty="0">
                <a:solidFill>
                  <a:schemeClr val="tx1">
                    <a:lumMod val="50000"/>
                  </a:schemeClr>
                </a:solidFill>
              </a:rPr>
              <a:t>How can we communicate GFOI Data Services better?</a:t>
            </a:r>
          </a:p>
          <a:p>
            <a:pPr marL="0" indent="0">
              <a:buNone/>
            </a:pPr>
            <a:endParaRPr lang="en-GB" sz="3200" dirty="0">
              <a:solidFill>
                <a:schemeClr val="tx1">
                  <a:lumMod val="50000"/>
                </a:schemeClr>
              </a:solidFill>
            </a:endParaRPr>
          </a:p>
          <a:p>
            <a:pPr marL="0" indent="0">
              <a:buNone/>
            </a:pPr>
            <a:r>
              <a:rPr lang="en-GB" sz="3200" dirty="0">
                <a:solidFill>
                  <a:schemeClr val="tx1">
                    <a:lumMod val="50000"/>
                  </a:schemeClr>
                </a:solidFill>
              </a:rPr>
              <a:t>What can we change or adjust in our current data services plans?</a:t>
            </a:r>
          </a:p>
          <a:p>
            <a:pPr marL="0" indent="0">
              <a:buNone/>
            </a:pPr>
            <a:endParaRPr lang="en-GB" sz="3200" dirty="0">
              <a:solidFill>
                <a:schemeClr val="tx1">
                  <a:lumMod val="50000"/>
                </a:schemeClr>
              </a:solidFill>
            </a:endParaRPr>
          </a:p>
          <a:p>
            <a:pPr marL="0" indent="0">
              <a:buNone/>
            </a:pPr>
            <a:r>
              <a:rPr lang="en-GB" sz="3200" dirty="0">
                <a:solidFill>
                  <a:schemeClr val="tx1">
                    <a:lumMod val="50000"/>
                  </a:schemeClr>
                </a:solidFill>
              </a:rPr>
              <a:t>What do countries need that we are not providing?</a:t>
            </a:r>
          </a:p>
        </p:txBody>
      </p:sp>
    </p:spTree>
    <p:extLst>
      <p:ext uri="{BB962C8B-B14F-4D97-AF65-F5344CB8AC3E}">
        <p14:creationId xmlns:p14="http://schemas.microsoft.com/office/powerpoint/2010/main" val="33314056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228600"/>
            <a:ext cx="5791200" cy="584776"/>
          </a:xfrm>
        </p:spPr>
        <p:txBody>
          <a:bodyPr wrap="square">
            <a:spAutoFit/>
          </a:bodyPr>
          <a:lstStyle/>
          <a:p>
            <a:pPr algn="l"/>
            <a:r>
              <a:rPr lang="en-US" b="1" dirty="0">
                <a:latin typeface="Tahoma" charset="0"/>
                <a:ea typeface="ＭＳ Ｐゴシック" charset="0"/>
                <a:cs typeface="ＭＳ Ｐゴシック" charset="0"/>
              </a:rPr>
              <a:t>Landsat Country Reports</a:t>
            </a:r>
            <a:endParaRPr lang="pt-BR" b="1" dirty="0">
              <a:latin typeface="Tahoma" charset="0"/>
              <a:ea typeface="ＭＳ Ｐゴシック" charset="0"/>
              <a:cs typeface="ＭＳ Ｐゴシック" charset="0"/>
            </a:endParaRPr>
          </a:p>
        </p:txBody>
      </p:sp>
      <p:sp>
        <p:nvSpPr>
          <p:cNvPr id="17410" name="Content Placeholder 2"/>
          <p:cNvSpPr>
            <a:spLocks noGrp="1"/>
          </p:cNvSpPr>
          <p:nvPr>
            <p:ph idx="1"/>
          </p:nvPr>
        </p:nvSpPr>
        <p:spPr>
          <a:xfrm>
            <a:off x="142010" y="1493837"/>
            <a:ext cx="5723279" cy="4525963"/>
          </a:xfrm>
        </p:spPr>
        <p:txBody>
          <a:bodyPr/>
          <a:lstStyle/>
          <a:p>
            <a:pPr marL="228600" indent="-228600"/>
            <a:r>
              <a:rPr lang="en-GB" sz="2000" dirty="0"/>
              <a:t>We have prepared detailed historic Landsat coverage reports for 70 GFOI countries.</a:t>
            </a:r>
          </a:p>
          <a:p>
            <a:pPr marL="228600" indent="-228600"/>
            <a:r>
              <a:rPr lang="en-GB" sz="2000" dirty="0">
                <a:solidFill>
                  <a:srgbClr val="FF0000"/>
                </a:solidFill>
              </a:rPr>
              <a:t>Sentinel-1A and Sentinel-2A coming soon!</a:t>
            </a:r>
          </a:p>
          <a:p>
            <a:pPr marL="228600" indent="-228600"/>
            <a:r>
              <a:rPr lang="en-GB" sz="2000" dirty="0"/>
              <a:t>Reports were created using automated scripts connected to the Landsat archive. All Landsat scenes (missions 5,7,8) from 1990 through 2015 were included. </a:t>
            </a:r>
          </a:p>
          <a:p>
            <a:pPr marL="228600" indent="-228600"/>
            <a:r>
              <a:rPr lang="en-GB" sz="2000" dirty="0"/>
              <a:t>These reports (PDF and EXCEL format) are here: </a:t>
            </a:r>
            <a:r>
              <a:rPr lang="en-GB" sz="1800" b="1" dirty="0">
                <a:solidFill>
                  <a:srgbClr val="FF0000"/>
                </a:solidFill>
                <a:hlinkClick r:id="rId3"/>
              </a:rPr>
              <a:t>http://tinyurl.com/GFOIcountryreports</a:t>
            </a:r>
            <a:endParaRPr lang="en-GB" sz="1800" b="1" dirty="0">
              <a:solidFill>
                <a:srgbClr val="FF0000"/>
              </a:solidFill>
            </a:endParaRPr>
          </a:p>
          <a:p>
            <a:pPr marL="228600" indent="-228600"/>
            <a:r>
              <a:rPr lang="en-GB" sz="2000" dirty="0" smtClean="0"/>
              <a:t>These reports will be valuable for countries to assess available scenes and cloud cover for future data ordering.</a:t>
            </a:r>
          </a:p>
          <a:p>
            <a:pPr marL="228600" indent="-228600"/>
            <a:r>
              <a:rPr lang="en-GB" sz="2000" dirty="0" smtClean="0"/>
              <a:t>We will plan to update these annually.</a:t>
            </a:r>
          </a:p>
        </p:txBody>
      </p:sp>
      <p:pic>
        <p:nvPicPr>
          <p:cNvPr id="2" name="Picture 1"/>
          <p:cNvPicPr>
            <a:picLocks noChangeAspect="1"/>
          </p:cNvPicPr>
          <p:nvPr/>
        </p:nvPicPr>
        <p:blipFill>
          <a:blip r:embed="rId4"/>
          <a:stretch>
            <a:fillRect/>
          </a:stretch>
        </p:blipFill>
        <p:spPr>
          <a:xfrm>
            <a:off x="5937654" y="1676400"/>
            <a:ext cx="3053946" cy="2256493"/>
          </a:xfrm>
          <a:prstGeom prst="rect">
            <a:avLst/>
          </a:prstGeom>
        </p:spPr>
      </p:pic>
      <p:pic>
        <p:nvPicPr>
          <p:cNvPr id="3" name="Picture 2"/>
          <p:cNvPicPr>
            <a:picLocks noChangeAspect="1"/>
          </p:cNvPicPr>
          <p:nvPr/>
        </p:nvPicPr>
        <p:blipFill>
          <a:blip r:embed="rId5"/>
          <a:stretch>
            <a:fillRect/>
          </a:stretch>
        </p:blipFill>
        <p:spPr>
          <a:xfrm>
            <a:off x="5937654" y="4038600"/>
            <a:ext cx="3053946" cy="2232774"/>
          </a:xfrm>
          <a:prstGeom prst="rect">
            <a:avLst/>
          </a:prstGeom>
        </p:spPr>
      </p:pic>
    </p:spTree>
    <p:extLst>
      <p:ext uri="{BB962C8B-B14F-4D97-AF65-F5344CB8AC3E}">
        <p14:creationId xmlns:p14="http://schemas.microsoft.com/office/powerpoint/2010/main" val="169711414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41538" y="206514"/>
            <a:ext cx="5402262" cy="646331"/>
          </a:xfrm>
        </p:spPr>
        <p:txBody>
          <a:bodyPr wrap="square">
            <a:spAutoFit/>
          </a:bodyPr>
          <a:lstStyle/>
          <a:p>
            <a:pPr algn="l" eaLnBrk="1" hangingPunct="1"/>
            <a:r>
              <a:rPr lang="en-US" sz="3600" b="1" dirty="0">
                <a:latin typeface="Tahoma" charset="0"/>
                <a:ea typeface="ＭＳ Ｐゴシック" charset="0"/>
                <a:cs typeface="ＭＳ Ｐゴシック" charset="0"/>
              </a:rPr>
              <a:t>Recent COVE Updates</a:t>
            </a:r>
            <a:endParaRPr lang="en-US" sz="40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93813"/>
            <a:ext cx="4267200" cy="5259387"/>
          </a:xfrm>
        </p:spPr>
        <p:txBody>
          <a:bodyPr/>
          <a:lstStyle/>
          <a:p>
            <a:pPr marL="177800" indent="-177800">
              <a:buFont typeface="Wingdings" charset="2"/>
              <a:buChar char="§"/>
            </a:pPr>
            <a:r>
              <a:rPr lang="en-US" sz="2000" b="1" dirty="0">
                <a:solidFill>
                  <a:schemeClr val="tx1"/>
                </a:solidFill>
                <a:latin typeface="Calibri" charset="0"/>
                <a:ea typeface="ＭＳ Ｐゴシック" charset="0"/>
                <a:cs typeface="Calibri" charset="0"/>
              </a:rPr>
              <a:t>January 2016</a:t>
            </a:r>
            <a:r>
              <a:rPr lang="en-US" sz="2000" dirty="0">
                <a:solidFill>
                  <a:schemeClr val="tx1"/>
                </a:solidFill>
                <a:latin typeface="Calibri" charset="0"/>
                <a:ea typeface="ＭＳ Ｐゴシック" charset="0"/>
                <a:cs typeface="Calibri" charset="0"/>
              </a:rPr>
              <a:t>: Changed </a:t>
            </a:r>
            <a:r>
              <a:rPr lang="en-US" sz="2000" b="0" dirty="0">
                <a:solidFill>
                  <a:schemeClr val="tx1"/>
                </a:solidFill>
                <a:latin typeface="Calibri" charset="0"/>
                <a:ea typeface="ＭＳ Ｐゴシック" charset="0"/>
                <a:cs typeface="Calibri" charset="0"/>
              </a:rPr>
              <a:t>from Google Earth </a:t>
            </a:r>
            <a:r>
              <a:rPr lang="en-US" sz="2000" dirty="0">
                <a:solidFill>
                  <a:schemeClr val="tx1"/>
                </a:solidFill>
                <a:latin typeface="Calibri" charset="0"/>
                <a:ea typeface="ＭＳ Ｐゴシック" charset="0"/>
                <a:cs typeface="Calibri" charset="0"/>
              </a:rPr>
              <a:t>to </a:t>
            </a:r>
            <a:r>
              <a:rPr lang="en-US" sz="2000" u="sng" dirty="0">
                <a:solidFill>
                  <a:schemeClr val="tx1"/>
                </a:solidFill>
                <a:latin typeface="Calibri" charset="0"/>
                <a:ea typeface="ＭＳ Ｐゴシック" charset="0"/>
                <a:cs typeface="Calibri" charset="0"/>
              </a:rPr>
              <a:t>Cesium</a:t>
            </a:r>
            <a:r>
              <a:rPr lang="en-US" sz="2000" dirty="0">
                <a:solidFill>
                  <a:schemeClr val="tx1"/>
                </a:solidFill>
                <a:latin typeface="Calibri" charset="0"/>
                <a:ea typeface="ＭＳ Ｐゴシック" charset="0"/>
                <a:cs typeface="Calibri" charset="0"/>
              </a:rPr>
              <a:t> for globe interface</a:t>
            </a:r>
            <a:endParaRPr lang="en-US" sz="2000" b="0" dirty="0">
              <a:solidFill>
                <a:schemeClr val="tx1"/>
              </a:solidFill>
              <a:latin typeface="Calibri" charset="0"/>
              <a:ea typeface="ＭＳ Ｐゴシック" charset="0"/>
              <a:cs typeface="Calibri" charset="0"/>
            </a:endParaRPr>
          </a:p>
          <a:p>
            <a:pPr marL="171450" indent="-171450">
              <a:buFont typeface="Wingdings" charset="2"/>
              <a:buChar char="§"/>
            </a:pPr>
            <a:r>
              <a:rPr lang="en-US" sz="2000" b="1" dirty="0">
                <a:solidFill>
                  <a:schemeClr val="tx1"/>
                </a:solidFill>
                <a:latin typeface="Calibri" charset="0"/>
                <a:ea typeface="ＭＳ Ｐゴシック" charset="0"/>
                <a:cs typeface="Calibri" charset="0"/>
              </a:rPr>
              <a:t>New Missions</a:t>
            </a:r>
            <a:r>
              <a:rPr lang="en-US" sz="2000" dirty="0">
                <a:solidFill>
                  <a:schemeClr val="tx1"/>
                </a:solidFill>
                <a:latin typeface="Calibri" charset="0"/>
                <a:ea typeface="ＭＳ Ｐゴシック" charset="0"/>
                <a:cs typeface="Calibri" charset="0"/>
              </a:rPr>
              <a:t>: Sentinel-1A/2A, CBERS-4, RCM 1-3 (notional), FY-3C, PROBA-V, TET-1.</a:t>
            </a:r>
            <a:endParaRPr lang="en-US" sz="2000" b="0" dirty="0">
              <a:solidFill>
                <a:schemeClr val="tx1"/>
              </a:solidFill>
              <a:latin typeface="Calibri" charset="0"/>
              <a:ea typeface="ＭＳ Ｐゴシック" charset="0"/>
              <a:cs typeface="Calibri" charset="0"/>
            </a:endParaRPr>
          </a:p>
          <a:p>
            <a:pPr marL="169863" indent="-169863" eaLnBrk="1" hangingPunct="1">
              <a:buFont typeface="Wingdings" charset="0"/>
              <a:buChar char="§"/>
            </a:pPr>
            <a:r>
              <a:rPr lang="en-US" sz="2000" b="1" dirty="0">
                <a:solidFill>
                  <a:schemeClr val="tx1"/>
                </a:solidFill>
                <a:latin typeface="Calibri" charset="0"/>
                <a:ea typeface="ＭＳ Ｐゴシック" charset="0"/>
                <a:cs typeface="Calibri" charset="0"/>
              </a:rPr>
              <a:t>New Overlays</a:t>
            </a:r>
            <a:r>
              <a:rPr lang="en-US" sz="2000" b="0" dirty="0">
                <a:solidFill>
                  <a:schemeClr val="tx1"/>
                </a:solidFill>
                <a:latin typeface="Calibri" charset="0"/>
                <a:ea typeface="ＭＳ Ｐゴシック" charset="0"/>
                <a:cs typeface="Calibri" charset="0"/>
              </a:rPr>
              <a:t>: Landsat/Sentinel constellation revisit performance, </a:t>
            </a:r>
            <a:r>
              <a:rPr lang="en-US" sz="2000" u="sng" dirty="0">
                <a:solidFill>
                  <a:schemeClr val="tx1"/>
                </a:solidFill>
                <a:latin typeface="Calibri" charset="0"/>
                <a:ea typeface="ＭＳ Ｐゴシック" charset="0"/>
                <a:cs typeface="Calibri" charset="0"/>
              </a:rPr>
              <a:t>Global Phenology </a:t>
            </a:r>
            <a:r>
              <a:rPr lang="en-US" sz="2000" b="0" dirty="0">
                <a:solidFill>
                  <a:schemeClr val="tx1"/>
                </a:solidFill>
                <a:latin typeface="Calibri" charset="0"/>
                <a:ea typeface="ＭＳ Ｐゴシック" charset="0"/>
                <a:cs typeface="Calibri" charset="0"/>
              </a:rPr>
              <a:t>(2001/2014 monthly NDVI Min/Max)</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New Analysis Tools: </a:t>
            </a:r>
            <a:r>
              <a:rPr lang="en-US" sz="2000" u="sng" dirty="0">
                <a:solidFill>
                  <a:schemeClr val="tx1"/>
                </a:solidFill>
                <a:latin typeface="Calibri" charset="0"/>
                <a:ea typeface="ＭＳ Ｐゴシック" charset="0"/>
                <a:cs typeface="Calibri" charset="0"/>
              </a:rPr>
              <a:t>Custom Mission Tool</a:t>
            </a:r>
            <a:r>
              <a:rPr lang="en-US" sz="2000" dirty="0">
                <a:solidFill>
                  <a:schemeClr val="tx1"/>
                </a:solidFill>
                <a:latin typeface="Calibri" charset="0"/>
                <a:ea typeface="ＭＳ Ｐゴシック" charset="0"/>
                <a:cs typeface="Calibri" charset="0"/>
              </a:rPr>
              <a:t> allows the creation of a notional mission for analyses.</a:t>
            </a:r>
            <a:r>
              <a:rPr lang="en-US" sz="2000" b="1" dirty="0">
                <a:solidFill>
                  <a:schemeClr val="tx1"/>
                </a:solidFill>
                <a:latin typeface="Calibri" charset="0"/>
                <a:ea typeface="ＭＳ Ｐゴシック" charset="0"/>
                <a:cs typeface="Calibri" charset="0"/>
              </a:rPr>
              <a:t> </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New Archive Link: </a:t>
            </a:r>
            <a:r>
              <a:rPr lang="en-US" sz="2000" b="1" dirty="0">
                <a:solidFill>
                  <a:srgbClr val="FF0000"/>
                </a:solidFill>
                <a:latin typeface="Calibri" charset="0"/>
                <a:ea typeface="ＭＳ Ｐゴシック" charset="0"/>
                <a:cs typeface="Calibri" charset="0"/>
              </a:rPr>
              <a:t>Sentinel-1A !!!!</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Future Archive Links</a:t>
            </a:r>
            <a:r>
              <a:rPr lang="en-US" sz="2000" dirty="0">
                <a:solidFill>
                  <a:schemeClr val="tx1"/>
                </a:solidFill>
                <a:latin typeface="Calibri" charset="0"/>
                <a:ea typeface="ＭＳ Ｐゴシック" charset="0"/>
                <a:cs typeface="Calibri" charset="0"/>
              </a:rPr>
              <a:t>: </a:t>
            </a:r>
            <a:br>
              <a:rPr lang="en-US" sz="2000" dirty="0">
                <a:solidFill>
                  <a:schemeClr val="tx1"/>
                </a:solidFill>
                <a:latin typeface="Calibri" charset="0"/>
                <a:ea typeface="ＭＳ Ｐゴシック" charset="0"/>
                <a:cs typeface="Calibri" charset="0"/>
              </a:rPr>
            </a:br>
            <a:r>
              <a:rPr lang="en-US" sz="2000" b="1" dirty="0">
                <a:solidFill>
                  <a:srgbClr val="FF0000"/>
                </a:solidFill>
                <a:latin typeface="Calibri" charset="0"/>
                <a:ea typeface="ＭＳ Ｐゴシック" charset="0"/>
                <a:cs typeface="Calibri" charset="0"/>
              </a:rPr>
              <a:t>Sentinel-2A ... coming soon </a:t>
            </a:r>
          </a:p>
          <a:p>
            <a:pPr marL="169863" indent="-169863" eaLnBrk="1" hangingPunct="1">
              <a:buFont typeface="Wingdings" charset="0"/>
              <a:buChar char="§"/>
            </a:pPr>
            <a:endParaRPr lang="en-US" sz="2000" b="1" dirty="0">
              <a:solidFill>
                <a:srgbClr val="FF0000"/>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4372712" y="1295400"/>
            <a:ext cx="4674330" cy="3429000"/>
          </a:xfrm>
          <a:prstGeom prst="rect">
            <a:avLst/>
          </a:prstGeom>
        </p:spPr>
      </p:pic>
      <p:sp>
        <p:nvSpPr>
          <p:cNvPr id="4" name="TextBox 3"/>
          <p:cNvSpPr txBox="1"/>
          <p:nvPr/>
        </p:nvSpPr>
        <p:spPr>
          <a:xfrm>
            <a:off x="4800600" y="4848763"/>
            <a:ext cx="3962400" cy="1631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2569"/>
                </a:solidFill>
                <a:effectLst/>
                <a:uFillTx/>
                <a:latin typeface="Calibri"/>
                <a:cs typeface="Calibri"/>
              </a:rPr>
              <a:t>Example of COVE connection to the</a:t>
            </a:r>
            <a:br>
              <a:rPr kumimoji="0" lang="en-US" sz="2000" b="0" i="0" u="none" strike="noStrike" cap="none" spc="0" normalizeH="0" baseline="0">
                <a:ln>
                  <a:noFill/>
                </a:ln>
                <a:solidFill>
                  <a:srgbClr val="002569"/>
                </a:solidFill>
                <a:effectLst/>
                <a:uFillTx/>
                <a:latin typeface="Calibri"/>
                <a:cs typeface="Calibri"/>
              </a:rPr>
            </a:br>
            <a:r>
              <a:rPr kumimoji="0" lang="en-US" sz="2000" b="0" i="0" u="none" strike="noStrike" cap="none" spc="0" normalizeH="0" baseline="0">
                <a:ln>
                  <a:noFill/>
                </a:ln>
                <a:solidFill>
                  <a:srgbClr val="002569"/>
                </a:solidFill>
                <a:effectLst/>
                <a:uFillTx/>
                <a:latin typeface="Calibri"/>
                <a:cs typeface="Calibri"/>
              </a:rPr>
              <a:t>Sentinel-1A data archive.</a:t>
            </a:r>
            <a:r>
              <a:rPr kumimoji="0" lang="en-US" sz="2000" b="0" i="0" u="none" strike="noStrike" cap="none" spc="0" normalizeH="0">
                <a:ln>
                  <a:noFill/>
                </a:ln>
                <a:solidFill>
                  <a:srgbClr val="002569"/>
                </a:solidFill>
                <a:effectLst/>
                <a:uFillTx/>
                <a:latin typeface="Calibri"/>
                <a:cs typeface="Calibri"/>
              </a:rPr>
              <a:t> COVE now</a:t>
            </a:r>
            <a:br>
              <a:rPr kumimoji="0" lang="en-US" sz="2000" b="0" i="0" u="none" strike="noStrike" cap="none" spc="0" normalizeH="0">
                <a:ln>
                  <a:noFill/>
                </a:ln>
                <a:solidFill>
                  <a:srgbClr val="002569"/>
                </a:solidFill>
                <a:effectLst/>
                <a:uFillTx/>
                <a:latin typeface="Calibri"/>
                <a:cs typeface="Calibri"/>
              </a:rPr>
            </a:br>
            <a:r>
              <a:rPr kumimoji="0" lang="en-US" sz="2000" b="0" i="0" u="none" strike="noStrike" cap="none" spc="0" normalizeH="0">
                <a:ln>
                  <a:noFill/>
                </a:ln>
                <a:solidFill>
                  <a:srgbClr val="002569"/>
                </a:solidFill>
                <a:effectLst/>
                <a:uFillTx/>
                <a:latin typeface="Calibri"/>
                <a:cs typeface="Calibri"/>
              </a:rPr>
              <a:t>shows actual acquired data locations,</a:t>
            </a:r>
            <a:br>
              <a:rPr kumimoji="0" lang="en-US" sz="2000" b="0" i="0" u="none" strike="noStrike" cap="none" spc="0" normalizeH="0">
                <a:ln>
                  <a:noFill/>
                </a:ln>
                <a:solidFill>
                  <a:srgbClr val="002569"/>
                </a:solidFill>
                <a:effectLst/>
                <a:uFillTx/>
                <a:latin typeface="Calibri"/>
                <a:cs typeface="Calibri"/>
              </a:rPr>
            </a:br>
            <a:r>
              <a:rPr kumimoji="0" lang="en-US" sz="2000" b="0" i="0" u="none" strike="noStrike" cap="none" spc="0" normalizeH="0">
                <a:ln>
                  <a:noFill/>
                </a:ln>
                <a:solidFill>
                  <a:srgbClr val="002569"/>
                </a:solidFill>
                <a:effectLst/>
                <a:uFillTx/>
                <a:latin typeface="Calibri"/>
                <a:cs typeface="Calibri"/>
              </a:rPr>
              <a:t>quick-look images, and links</a:t>
            </a:r>
            <a:r>
              <a:rPr lang="en-US" sz="2000">
                <a:latin typeface="Calibri"/>
                <a:cs typeface="Calibri"/>
              </a:rPr>
              <a:t> to order the data.</a:t>
            </a:r>
            <a:endParaRPr kumimoji="0" lang="en-US" sz="2000" b="0" i="0" u="none" strike="noStrike" cap="none" spc="0" normalizeH="0">
              <a:ln>
                <a:noFill/>
              </a:ln>
              <a:solidFill>
                <a:srgbClr val="002569"/>
              </a:solidFill>
              <a:effectLst/>
              <a:uFillTx/>
              <a:latin typeface="Calibri"/>
              <a:cs typeface="Calibri"/>
            </a:endParaRPr>
          </a:p>
        </p:txBody>
      </p:sp>
    </p:spTree>
    <p:extLst>
      <p:ext uri="{BB962C8B-B14F-4D97-AF65-F5344CB8AC3E}">
        <p14:creationId xmlns:p14="http://schemas.microsoft.com/office/powerpoint/2010/main" val="174045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bwMode="auto">
          <a:xfrm flipV="1">
            <a:off x="1438374" y="2022889"/>
            <a:ext cx="0" cy="3793550"/>
          </a:xfrm>
          <a:prstGeom prst="straightConnector1">
            <a:avLst/>
          </a:prstGeom>
          <a:ln w="50800">
            <a:solidFill>
              <a:schemeClr val="tx1">
                <a:lumMod val="50000"/>
              </a:schemeClr>
            </a:solidFill>
            <a:headEnd type="arrow" w="sm" len="med"/>
            <a:tailEnd type="arrow" w="sm"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a:xfrm>
            <a:off x="2057400" y="228600"/>
            <a:ext cx="5486400"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Data Cube Architecture</a:t>
            </a:r>
          </a:p>
        </p:txBody>
      </p:sp>
      <p:sp>
        <p:nvSpPr>
          <p:cNvPr id="5" name="Content Placeholder 2"/>
          <p:cNvSpPr txBox="1">
            <a:spLocks/>
          </p:cNvSpPr>
          <p:nvPr/>
        </p:nvSpPr>
        <p:spPr bwMode="auto">
          <a:xfrm>
            <a:off x="2769117" y="1427998"/>
            <a:ext cx="6185159" cy="10668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Working with CEOS Space Agencies to develop plans for sustained provision of Analysis Ready Data (ARD).</a:t>
            </a:r>
          </a:p>
          <a:p>
            <a:pPr marL="285750" indent="-285750" algn="l" defTabSz="914400">
              <a:spcBef>
                <a:spcPct val="20000"/>
              </a:spcBef>
              <a:buFont typeface="Arial"/>
              <a:buChar char="•"/>
            </a:pPr>
            <a:r>
              <a:rPr lang="en-US" sz="2000" dirty="0">
                <a:solidFill>
                  <a:srgbClr val="002569"/>
                </a:solidFill>
                <a:latin typeface="Calibri" charset="0"/>
                <a:cs typeface="Calibri" charset="0"/>
              </a:rPr>
              <a:t>Sentinel-1A and Sentinel-2A are the highest priority.</a:t>
            </a:r>
          </a:p>
        </p:txBody>
      </p:sp>
      <p:pic>
        <p:nvPicPr>
          <p:cNvPr id="8" name="Picture 7"/>
          <p:cNvPicPr>
            <a:picLocks noChangeAspect="1"/>
          </p:cNvPicPr>
          <p:nvPr/>
        </p:nvPicPr>
        <p:blipFill rotWithShape="1">
          <a:blip r:embed="rId3"/>
          <a:srcRect l="7778"/>
          <a:stretch/>
        </p:blipFill>
        <p:spPr>
          <a:xfrm>
            <a:off x="752574" y="3129822"/>
            <a:ext cx="1382058" cy="1483069"/>
          </a:xfrm>
          <a:prstGeom prst="rect">
            <a:avLst/>
          </a:prstGeom>
        </p:spPr>
      </p:pic>
      <p:sp>
        <p:nvSpPr>
          <p:cNvPr id="14" name="Rectangle 13"/>
          <p:cNvSpPr/>
          <p:nvPr/>
        </p:nvSpPr>
        <p:spPr>
          <a:xfrm>
            <a:off x="404961" y="5849831"/>
            <a:ext cx="2057400" cy="627169"/>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i="1" dirty="0">
                <a:solidFill>
                  <a:schemeClr val="tx1">
                    <a:lumMod val="50000"/>
                  </a:schemeClr>
                </a:solidFill>
                <a:latin typeface="Calibri"/>
                <a:cs typeface="Calibri"/>
              </a:rPr>
              <a:t>User Interface</a:t>
            </a:r>
          </a:p>
        </p:txBody>
      </p:sp>
      <p:sp>
        <p:nvSpPr>
          <p:cNvPr id="22" name="TextBox 21"/>
          <p:cNvSpPr txBox="1"/>
          <p:nvPr/>
        </p:nvSpPr>
        <p:spPr>
          <a:xfrm>
            <a:off x="766845" y="4521054"/>
            <a:ext cx="1361959" cy="400108"/>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b="1" dirty="0"/>
              <a:t>Data </a:t>
            </a:r>
            <a:r>
              <a:rPr lang="en-US" sz="2000" b="1" dirty="0">
                <a:latin typeface="Calibri"/>
                <a:cs typeface="Calibri"/>
              </a:rPr>
              <a:t>Cubes</a:t>
            </a:r>
          </a:p>
        </p:txBody>
      </p:sp>
      <p:sp>
        <p:nvSpPr>
          <p:cNvPr id="23" name="Rectangle 22"/>
          <p:cNvSpPr/>
          <p:nvPr/>
        </p:nvSpPr>
        <p:spPr>
          <a:xfrm>
            <a:off x="443333" y="1473038"/>
            <a:ext cx="1909441" cy="878036"/>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2000" b="1" i="1" dirty="0">
                <a:solidFill>
                  <a:schemeClr val="tx1">
                    <a:lumMod val="50000"/>
                  </a:schemeClr>
                </a:solidFill>
                <a:latin typeface="Calibri"/>
                <a:cs typeface="Calibri"/>
              </a:rPr>
              <a:t>Analysis-Ready Data Products</a:t>
            </a:r>
          </a:p>
        </p:txBody>
      </p:sp>
      <p:sp>
        <p:nvSpPr>
          <p:cNvPr id="26" name="Content Placeholder 2"/>
          <p:cNvSpPr txBox="1">
            <a:spLocks/>
          </p:cNvSpPr>
          <p:nvPr/>
        </p:nvSpPr>
        <p:spPr bwMode="auto">
          <a:xfrm>
            <a:off x="2769118" y="4706426"/>
            <a:ext cx="6248400" cy="1846774"/>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Developing and testing prototype user interfaces for custom mosaic creation.</a:t>
            </a:r>
          </a:p>
          <a:p>
            <a:pPr marL="285750" indent="-285750" algn="l" defTabSz="914400">
              <a:spcBef>
                <a:spcPct val="20000"/>
              </a:spcBef>
              <a:buFont typeface="Arial"/>
              <a:buChar char="•"/>
            </a:pPr>
            <a:r>
              <a:rPr lang="en-US" sz="2000" dirty="0">
                <a:solidFill>
                  <a:srgbClr val="002569"/>
                </a:solidFill>
                <a:latin typeface="Calibri" charset="0"/>
                <a:cs typeface="Calibri" charset="0"/>
              </a:rPr>
              <a:t>Investigate connections to other tools ... QGIS</a:t>
            </a:r>
          </a:p>
          <a:p>
            <a:pPr marL="285750" indent="-285750" algn="l" defTabSz="914400">
              <a:spcBef>
                <a:spcPct val="20000"/>
              </a:spcBef>
              <a:buFont typeface="Arial"/>
              <a:buChar char="•"/>
            </a:pPr>
            <a:r>
              <a:rPr lang="en-US" sz="2000" dirty="0">
                <a:solidFill>
                  <a:srgbClr val="002569"/>
                </a:solidFill>
                <a:latin typeface="Calibri" charset="0"/>
                <a:cs typeface="Calibri" charset="0"/>
              </a:rPr>
              <a:t>Developing Advanced Programming Interfaces (APIs) for users to create their own user interfaces</a:t>
            </a:r>
          </a:p>
        </p:txBody>
      </p:sp>
      <p:sp>
        <p:nvSpPr>
          <p:cNvPr id="27" name="Content Placeholder 2"/>
          <p:cNvSpPr txBox="1">
            <a:spLocks/>
          </p:cNvSpPr>
          <p:nvPr/>
        </p:nvSpPr>
        <p:spPr bwMode="auto">
          <a:xfrm>
            <a:off x="2782077" y="2987131"/>
            <a:ext cx="6248400" cy="141867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Testing prototype Data Cubes for </a:t>
            </a:r>
            <a:r>
              <a:rPr lang="en-US" sz="2000" b="1" dirty="0">
                <a:solidFill>
                  <a:srgbClr val="002569"/>
                </a:solidFill>
                <a:latin typeface="Calibri" charset="0"/>
                <a:cs typeface="Calibri" charset="0"/>
              </a:rPr>
              <a:t>Kenya and Colombia</a:t>
            </a:r>
            <a:r>
              <a:rPr lang="en-US" sz="2000" dirty="0">
                <a:solidFill>
                  <a:srgbClr val="002569"/>
                </a:solidFill>
                <a:latin typeface="Calibri" charset="0"/>
                <a:cs typeface="Calibri" charset="0"/>
              </a:rPr>
              <a:t>. </a:t>
            </a:r>
            <a:br>
              <a:rPr lang="en-US" sz="2000" dirty="0">
                <a:solidFill>
                  <a:srgbClr val="002569"/>
                </a:solidFill>
                <a:latin typeface="Calibri" charset="0"/>
                <a:cs typeface="Calibri" charset="0"/>
              </a:rPr>
            </a:br>
            <a:r>
              <a:rPr lang="en-US" sz="2000" dirty="0">
                <a:solidFill>
                  <a:srgbClr val="002569"/>
                </a:solidFill>
                <a:latin typeface="Calibri" charset="0"/>
                <a:cs typeface="Calibri" charset="0"/>
              </a:rPr>
              <a:t>Testing local, regional hub and cloud deployment.</a:t>
            </a:r>
          </a:p>
          <a:p>
            <a:pPr marL="285750" indent="-285750" algn="l" defTabSz="914400">
              <a:spcBef>
                <a:spcPct val="20000"/>
              </a:spcBef>
              <a:buFont typeface="Arial"/>
              <a:buChar char="•"/>
            </a:pPr>
            <a:r>
              <a:rPr lang="en-US" sz="2000" dirty="0">
                <a:solidFill>
                  <a:srgbClr val="002569"/>
                </a:solidFill>
                <a:latin typeface="Calibri" charset="0"/>
                <a:cs typeface="Calibri" charset="0"/>
              </a:rPr>
              <a:t>Developing ingestors to add more datasets: </a:t>
            </a:r>
            <a:br>
              <a:rPr lang="en-US" sz="2000" dirty="0">
                <a:solidFill>
                  <a:srgbClr val="002569"/>
                </a:solidFill>
                <a:latin typeface="Calibri" charset="0"/>
                <a:cs typeface="Calibri" charset="0"/>
              </a:rPr>
            </a:br>
            <a:r>
              <a:rPr lang="en-US" sz="2000" dirty="0">
                <a:solidFill>
                  <a:srgbClr val="002569"/>
                </a:solidFill>
                <a:latin typeface="Calibri" charset="0"/>
                <a:cs typeface="Calibri" charset="0"/>
              </a:rPr>
              <a:t>Priority on Sentinel-1A/2A.</a:t>
            </a:r>
          </a:p>
        </p:txBody>
      </p:sp>
      <p:sp>
        <p:nvSpPr>
          <p:cNvPr id="3" name="TextBox 2"/>
          <p:cNvSpPr txBox="1"/>
          <p:nvPr/>
        </p:nvSpPr>
        <p:spPr>
          <a:xfrm>
            <a:off x="371574" y="5054438"/>
            <a:ext cx="52469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lvl1pPr marL="0" marR="0" indent="0" algn="l" rtl="0" fontAlgn="auto" latinLnBrk="1" hangingPunct="0">
              <a:lnSpc>
                <a:spcPct val="100000"/>
              </a:lnSpc>
              <a:spcBef>
                <a:spcPts val="0"/>
              </a:spcBef>
              <a:spcAft>
                <a:spcPts val="0"/>
              </a:spcAft>
              <a:buClrTx/>
              <a:buSzTx/>
              <a:buFontTx/>
              <a:buNone/>
              <a:tabLst/>
              <a:defRPr sz="2400" b="1">
                <a:latin typeface="Calibri"/>
                <a:cs typeface="Calibri"/>
              </a:defRPr>
            </a:lvl1pPr>
          </a:lstStyle>
          <a:p>
            <a:r>
              <a:rPr lang="en-US"/>
              <a:t>API</a:t>
            </a:r>
          </a:p>
        </p:txBody>
      </p:sp>
      <p:sp>
        <p:nvSpPr>
          <p:cNvPr id="12" name="TextBox 11"/>
          <p:cNvSpPr txBox="1"/>
          <p:nvPr/>
        </p:nvSpPr>
        <p:spPr>
          <a:xfrm>
            <a:off x="142974" y="2687775"/>
            <a:ext cx="116954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b="1">
                <a:latin typeface="Calibri"/>
                <a:cs typeface="Calibri"/>
              </a:rPr>
              <a:t>Ingestor</a:t>
            </a:r>
            <a:endParaRPr kumimoji="0" lang="en-US" sz="2400" b="1" i="0" u="none" strike="noStrike" cap="none" spc="0" normalizeH="0" baseline="0">
              <a:ln>
                <a:noFill/>
              </a:ln>
              <a:solidFill>
                <a:srgbClr val="002569"/>
              </a:solidFill>
              <a:effectLst/>
              <a:uFillTx/>
              <a:latin typeface="Calibri"/>
              <a:cs typeface="Calibri"/>
            </a:endParaRPr>
          </a:p>
        </p:txBody>
      </p:sp>
    </p:spTree>
    <p:extLst>
      <p:ext uri="{BB962C8B-B14F-4D97-AF65-F5344CB8AC3E}">
        <p14:creationId xmlns:p14="http://schemas.microsoft.com/office/powerpoint/2010/main" val="38791299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21" y="111798"/>
            <a:ext cx="4800600" cy="615553"/>
          </a:xfrm>
          <a:ln w="12700">
            <a:miter lim="400000"/>
          </a:ln>
        </p:spPr>
        <p:txBody>
          <a:bodyPr wrap="square" lIns="0" tIns="0" rIns="0" bIns="0">
            <a:spAutoFit/>
          </a:bodyPr>
          <a:lstStyle/>
          <a:p>
            <a:pPr algn="l" defTabSz="914400"/>
            <a:r>
              <a:rPr lang="en-US" sz="4000" b="1" dirty="0">
                <a:solidFill>
                  <a:schemeClr val="bg1"/>
                </a:solidFill>
                <a:latin typeface="+mn-lt"/>
                <a:ea typeface="+mn-ea"/>
                <a:cs typeface="+mn-cs"/>
              </a:rPr>
              <a:t>New Collaborations</a:t>
            </a:r>
          </a:p>
        </p:txBody>
      </p:sp>
      <p:sp>
        <p:nvSpPr>
          <p:cNvPr id="5" name="Content Placeholder 2"/>
          <p:cNvSpPr txBox="1">
            <a:spLocks/>
          </p:cNvSpPr>
          <p:nvPr/>
        </p:nvSpPr>
        <p:spPr bwMode="auto">
          <a:xfrm>
            <a:off x="76200" y="990600"/>
            <a:ext cx="5867400" cy="5045153"/>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algn="l" defTabSz="914400" rtl="0">
              <a:spcBef>
                <a:spcPct val="20000"/>
              </a:spcBef>
              <a:buFont typeface="Arial"/>
              <a:buChar char="•"/>
            </a:pPr>
            <a:r>
              <a:rPr lang="en-US" sz="2100" kern="1200" dirty="0">
                <a:solidFill>
                  <a:srgbClr val="002569"/>
                </a:solidFill>
                <a:latin typeface="Calibri" charset="0"/>
                <a:cs typeface="Calibri" charset="0"/>
              </a:rPr>
              <a:t>The SEO is pursuing two separate opportunities for collaboration to test deployment of Data Cubes. </a:t>
            </a:r>
          </a:p>
          <a:p>
            <a:pPr marL="166688" indent="-166688" algn="l" defTabSz="914400" rtl="0">
              <a:spcBef>
                <a:spcPct val="20000"/>
              </a:spcBef>
              <a:buFont typeface="Arial"/>
              <a:buChar char="•"/>
            </a:pPr>
            <a:r>
              <a:rPr lang="en-US" sz="2100" kern="1200" dirty="0">
                <a:solidFill>
                  <a:srgbClr val="002569"/>
                </a:solidFill>
                <a:latin typeface="Calibri" charset="0"/>
                <a:cs typeface="Calibri" charset="0"/>
              </a:rPr>
              <a:t>A proposal was submitted to SERVIR in Nov 2015 to include their Kenya Data Hub at RCMRD in their project plan, funded by USAID, for the coming 2016 year. Both SERVIR and USAID believe the Data Cube concept would be a great addition to the project plan and they are eager to demonstrate regional Data Cube hosting.</a:t>
            </a:r>
          </a:p>
          <a:p>
            <a:pPr marL="166688" indent="-166688" algn="l" defTabSz="914400" rtl="0">
              <a:spcBef>
                <a:spcPct val="20000"/>
              </a:spcBef>
              <a:buFont typeface="Arial"/>
              <a:buChar char="•"/>
            </a:pPr>
            <a:r>
              <a:rPr lang="en-US" sz="2100" kern="1200" dirty="0">
                <a:solidFill>
                  <a:srgbClr val="002569"/>
                </a:solidFill>
                <a:latin typeface="Calibri" charset="0"/>
                <a:cs typeface="Calibri" charset="0"/>
              </a:rPr>
              <a:t>A proposal was submitted in Jan 2016 to Amazon’s Open Data Project to obtain free cloud-based storage and processing. Amazon believes the proposal has a high chance of acceptance and they look forward to exploring cloud-based computing approaches for Data Cubes. </a:t>
            </a:r>
          </a:p>
        </p:txBody>
      </p:sp>
      <p:pic>
        <p:nvPicPr>
          <p:cNvPr id="6" name="Picture 5"/>
          <p:cNvPicPr>
            <a:picLocks noChangeAspect="1"/>
          </p:cNvPicPr>
          <p:nvPr/>
        </p:nvPicPr>
        <p:blipFill>
          <a:blip r:embed="rId3"/>
          <a:stretch>
            <a:fillRect/>
          </a:stretch>
        </p:blipFill>
        <p:spPr>
          <a:xfrm>
            <a:off x="6045200" y="4677332"/>
            <a:ext cx="2857500" cy="1143000"/>
          </a:xfrm>
          <a:prstGeom prst="rect">
            <a:avLst/>
          </a:prstGeom>
        </p:spPr>
      </p:pic>
      <p:pic>
        <p:nvPicPr>
          <p:cNvPr id="7" name="Picture 6"/>
          <p:cNvPicPr>
            <a:picLocks noChangeAspect="1"/>
          </p:cNvPicPr>
          <p:nvPr/>
        </p:nvPicPr>
        <p:blipFill>
          <a:blip r:embed="rId4"/>
          <a:stretch>
            <a:fillRect/>
          </a:stretch>
        </p:blipFill>
        <p:spPr>
          <a:xfrm>
            <a:off x="5943600" y="2710104"/>
            <a:ext cx="2959100" cy="609462"/>
          </a:xfrm>
          <a:prstGeom prst="rect">
            <a:avLst/>
          </a:prstGeom>
        </p:spPr>
      </p:pic>
      <p:pic>
        <p:nvPicPr>
          <p:cNvPr id="8" name="Picture 7"/>
          <p:cNvPicPr>
            <a:picLocks noChangeAspect="1"/>
          </p:cNvPicPr>
          <p:nvPr/>
        </p:nvPicPr>
        <p:blipFill>
          <a:blip r:embed="rId5"/>
          <a:stretch>
            <a:fillRect/>
          </a:stretch>
        </p:blipFill>
        <p:spPr>
          <a:xfrm>
            <a:off x="6019800" y="3319566"/>
            <a:ext cx="2819400" cy="1166648"/>
          </a:xfrm>
          <a:prstGeom prst="rect">
            <a:avLst/>
          </a:prstGeom>
        </p:spPr>
      </p:pic>
      <p:pic>
        <p:nvPicPr>
          <p:cNvPr id="9" name="Picture 8"/>
          <p:cNvPicPr>
            <a:picLocks noChangeAspect="1"/>
          </p:cNvPicPr>
          <p:nvPr/>
        </p:nvPicPr>
        <p:blipFill>
          <a:blip r:embed="rId6"/>
          <a:stretch>
            <a:fillRect/>
          </a:stretch>
        </p:blipFill>
        <p:spPr>
          <a:xfrm>
            <a:off x="6248400" y="1161827"/>
            <a:ext cx="2286000" cy="1333549"/>
          </a:xfrm>
          <a:prstGeom prst="rect">
            <a:avLst/>
          </a:prstGeom>
        </p:spPr>
      </p:pic>
    </p:spTree>
    <p:extLst>
      <p:ext uri="{BB962C8B-B14F-4D97-AF65-F5344CB8AC3E}">
        <p14:creationId xmlns:p14="http://schemas.microsoft.com/office/powerpoint/2010/main" val="31187716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152400"/>
            <a:ext cx="5181600" cy="553998"/>
          </a:xfrm>
          <a:prstGeom prst="rect">
            <a:avLst/>
          </a:prstGeom>
          <a:ln w="12700">
            <a:miter lim="400000"/>
          </a:ln>
        </p:spPr>
        <p:txBody>
          <a:bodyPr wrap="square" lIns="0" tIns="0" rIns="0" bIns="0">
            <a:spAutoFit/>
          </a:bodyPr>
          <a:lstStyle/>
          <a:p>
            <a:pPr algn="l"/>
            <a:r>
              <a:rPr lang="en-US" sz="3600" b="1" dirty="0">
                <a:latin typeface="Proxima Nova Regular"/>
                <a:ea typeface="Proxima Nova Regular"/>
                <a:cs typeface="Proxima Nova Regular"/>
              </a:rPr>
              <a:t>Custom Mosaic Tool</a:t>
            </a:r>
          </a:p>
        </p:txBody>
      </p:sp>
      <p:sp>
        <p:nvSpPr>
          <p:cNvPr id="7" name="TextBox 6"/>
          <p:cNvSpPr txBox="1"/>
          <p:nvPr/>
        </p:nvSpPr>
        <p:spPr>
          <a:xfrm>
            <a:off x="4891071" y="990600"/>
            <a:ext cx="4114800" cy="954105"/>
          </a:xfrm>
          <a:prstGeom prst="rect">
            <a:avLst/>
          </a:prstGeom>
          <a:solidFill>
            <a:srgbClr val="FFFFFF"/>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Product:</a:t>
            </a:r>
            <a:r>
              <a:rPr kumimoji="0" lang="en-US" sz="1400" b="0" i="0" u="none" strike="noStrike" cap="none" spc="0" normalizeH="0">
                <a:ln>
                  <a:noFill/>
                </a:ln>
                <a:solidFill>
                  <a:srgbClr val="002569"/>
                </a:solidFill>
                <a:effectLst/>
                <a:uFillTx/>
              </a:rPr>
              <a:t> </a:t>
            </a:r>
            <a:r>
              <a:rPr kumimoji="0" lang="en-US" sz="1400" b="1" i="0" u="none" strike="noStrike" cap="none" spc="0" normalizeH="0" baseline="0">
                <a:ln>
                  <a:noFill/>
                </a:ln>
                <a:solidFill>
                  <a:srgbClr val="0000FF"/>
                </a:solidFill>
                <a:effectLst/>
                <a:uFillTx/>
              </a:rPr>
              <a:t>Landsat 7</a:t>
            </a:r>
            <a:r>
              <a:rPr kumimoji="0" lang="en-US" sz="1400" b="1" i="0" u="none" strike="noStrike" cap="none" spc="0" normalizeH="0">
                <a:ln>
                  <a:noFill/>
                </a:ln>
                <a:solidFill>
                  <a:srgbClr val="0000FF"/>
                </a:solidFill>
                <a:effectLst/>
                <a:uFillTx/>
              </a:rPr>
              <a:t/>
            </a:r>
            <a:br>
              <a:rPr kumimoji="0" lang="en-US" sz="1400" b="1" i="0" u="none" strike="noStrike" cap="none" spc="0" normalizeH="0">
                <a:ln>
                  <a:noFill/>
                </a:ln>
                <a:solidFill>
                  <a:srgbClr val="0000FF"/>
                </a:solidFill>
                <a:effectLst/>
                <a:uFillTx/>
              </a:rPr>
            </a:br>
            <a:r>
              <a:rPr kumimoji="0" lang="en-US" sz="1400" b="0" i="0" u="none" strike="noStrike" cap="none" spc="0" normalizeH="0">
                <a:ln>
                  <a:noFill/>
                </a:ln>
                <a:solidFill>
                  <a:srgbClr val="002569"/>
                </a:solidFill>
                <a:effectLst/>
                <a:uFillTx/>
              </a:rPr>
              <a:t>Region: Southern Colombia</a:t>
            </a:r>
          </a:p>
          <a:p>
            <a:pPr algn="l" rtl="0" latinLnBrk="1" hangingPunct="0"/>
            <a:r>
              <a:rPr lang="en-US" sz="1400"/>
              <a:t>Output: RGB Bands-7,4,2 (SWIR2, NIR, GREEN)</a:t>
            </a:r>
          </a:p>
          <a:p>
            <a:pPr marL="0" marR="0" indent="0" algn="l" defTabSz="457200" rtl="0" fontAlgn="auto" latinLnBrk="1" hangingPunct="0">
              <a:lnSpc>
                <a:spcPct val="100000"/>
              </a:lnSpc>
              <a:spcBef>
                <a:spcPts val="0"/>
              </a:spcBef>
              <a:spcAft>
                <a:spcPts val="0"/>
              </a:spcAft>
              <a:buClrTx/>
              <a:buSzTx/>
              <a:buFontTx/>
              <a:buNone/>
              <a:tabLst/>
            </a:pPr>
            <a:r>
              <a:rPr lang="en-US" sz="1400"/>
              <a:t>Filter (</a:t>
            </a:r>
            <a:r>
              <a:rPr lang="en-US" sz="1400" b="1">
                <a:solidFill>
                  <a:srgbClr val="FF0000"/>
                </a:solidFill>
              </a:rPr>
              <a:t>RED</a:t>
            </a:r>
            <a:r>
              <a:rPr lang="en-US" sz="1400"/>
              <a:t>): = Cloud, Shadow, Water, No Data</a:t>
            </a:r>
            <a:endParaRPr kumimoji="0" lang="en-US" sz="1400" b="0" i="0" u="none" strike="noStrike" cap="none" spc="0" normalizeH="0">
              <a:ln>
                <a:noFill/>
              </a:ln>
              <a:solidFill>
                <a:srgbClr val="002569"/>
              </a:solidFill>
              <a:effectLst/>
              <a:uFillTx/>
            </a:endParaRPr>
          </a:p>
        </p:txBody>
      </p:sp>
      <p:pic>
        <p:nvPicPr>
          <p:cNvPr id="3" name="Picture 2"/>
          <p:cNvPicPr>
            <a:picLocks noChangeAspect="1"/>
          </p:cNvPicPr>
          <p:nvPr/>
        </p:nvPicPr>
        <p:blipFill>
          <a:blip r:embed="rId3"/>
          <a:stretch>
            <a:fillRect/>
          </a:stretch>
        </p:blipFill>
        <p:spPr>
          <a:xfrm>
            <a:off x="152400" y="996950"/>
            <a:ext cx="3314700" cy="3340100"/>
          </a:xfrm>
          <a:prstGeom prst="rect">
            <a:avLst/>
          </a:prstGeom>
        </p:spPr>
      </p:pic>
      <p:sp>
        <p:nvSpPr>
          <p:cNvPr id="4" name="TextBox 3"/>
          <p:cNvSpPr txBox="1"/>
          <p:nvPr/>
        </p:nvSpPr>
        <p:spPr>
          <a:xfrm>
            <a:off x="314226" y="4366975"/>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January-February 2014</a:t>
            </a:r>
          </a:p>
          <a:p>
            <a:pPr marL="0" marR="0" indent="0" algn="l" defTabSz="457200" rtl="0" fontAlgn="auto" latinLnBrk="1" hangingPunct="0">
              <a:lnSpc>
                <a:spcPct val="100000"/>
              </a:lnSpc>
              <a:spcBef>
                <a:spcPts val="0"/>
              </a:spcBef>
              <a:spcAft>
                <a:spcPts val="0"/>
              </a:spcAft>
              <a:buClrTx/>
              <a:buSzTx/>
              <a:buFontTx/>
              <a:buNone/>
              <a:tabLst/>
            </a:pPr>
            <a:r>
              <a:rPr lang="en-US" sz="1400"/>
              <a:t>16 scenes</a:t>
            </a: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70%</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sp>
        <p:nvSpPr>
          <p:cNvPr id="9" name="TextBox 8"/>
          <p:cNvSpPr txBox="1"/>
          <p:nvPr/>
        </p:nvSpPr>
        <p:spPr>
          <a:xfrm>
            <a:off x="3181016" y="5357074"/>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January-April 2014</a:t>
            </a:r>
          </a:p>
          <a:p>
            <a:pPr marL="0" marR="0" indent="0" algn="l" defTabSz="457200" rtl="0" fontAlgn="auto" latinLnBrk="1" hangingPunct="0">
              <a:lnSpc>
                <a:spcPct val="100000"/>
              </a:lnSpc>
              <a:spcBef>
                <a:spcPts val="0"/>
              </a:spcBef>
              <a:spcAft>
                <a:spcPts val="0"/>
              </a:spcAft>
              <a:buClrTx/>
              <a:buSzTx/>
              <a:buFontTx/>
              <a:buNone/>
              <a:tabLst/>
            </a:pPr>
            <a:r>
              <a:rPr lang="en-US" sz="1400"/>
              <a:t>30 scenes</a:t>
            </a:r>
          </a:p>
          <a:p>
            <a:pPr marL="0" marR="0" indent="0" algn="l" defTabSz="457200" rtl="0" fontAlgn="auto" latinLnBrk="1" hangingPunct="0">
              <a:lnSpc>
                <a:spcPct val="100000"/>
              </a:lnSpc>
              <a:spcBef>
                <a:spcPts val="0"/>
              </a:spcBef>
              <a:spcAft>
                <a:spcPts val="0"/>
              </a:spcAft>
              <a:buClrTx/>
              <a:buSzTx/>
              <a:buFontTx/>
              <a:buNone/>
              <a:tabLst/>
            </a:pPr>
            <a:r>
              <a:rPr lang="en-US" sz="1400"/>
              <a:t>36</a:t>
            </a:r>
            <a:r>
              <a:rPr kumimoji="0" lang="en-US" sz="1400" b="0" i="0" u="none" strike="noStrike" cap="none" spc="0" normalizeH="0" baseline="0">
                <a:ln>
                  <a:noFill/>
                </a:ln>
                <a:solidFill>
                  <a:srgbClr val="002569"/>
                </a:solidFill>
                <a:effectLst/>
                <a:uFillTx/>
              </a:rPr>
              <a:t>%</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pic>
        <p:nvPicPr>
          <p:cNvPr id="10" name="Picture 9"/>
          <p:cNvPicPr>
            <a:picLocks noChangeAspect="1"/>
          </p:cNvPicPr>
          <p:nvPr/>
        </p:nvPicPr>
        <p:blipFill>
          <a:blip r:embed="rId4"/>
          <a:stretch>
            <a:fillRect/>
          </a:stretch>
        </p:blipFill>
        <p:spPr>
          <a:xfrm>
            <a:off x="2717800" y="2029160"/>
            <a:ext cx="3302000" cy="3302000"/>
          </a:xfrm>
          <a:prstGeom prst="rect">
            <a:avLst/>
          </a:prstGeom>
        </p:spPr>
      </p:pic>
      <p:pic>
        <p:nvPicPr>
          <p:cNvPr id="11" name="Picture 10"/>
          <p:cNvPicPr>
            <a:picLocks noChangeAspect="1"/>
          </p:cNvPicPr>
          <p:nvPr/>
        </p:nvPicPr>
        <p:blipFill>
          <a:blip r:embed="rId5"/>
          <a:stretch>
            <a:fillRect/>
          </a:stretch>
        </p:blipFill>
        <p:spPr>
          <a:xfrm>
            <a:off x="5689600" y="2800720"/>
            <a:ext cx="3302000" cy="3314700"/>
          </a:xfrm>
          <a:prstGeom prst="rect">
            <a:avLst/>
          </a:prstGeom>
        </p:spPr>
      </p:pic>
      <p:sp>
        <p:nvSpPr>
          <p:cNvPr id="12" name="TextBox 11"/>
          <p:cNvSpPr txBox="1"/>
          <p:nvPr/>
        </p:nvSpPr>
        <p:spPr>
          <a:xfrm>
            <a:off x="6248400" y="6119338"/>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January-June 2014</a:t>
            </a:r>
          </a:p>
          <a:p>
            <a:pPr marL="0" marR="0" indent="0" algn="l" defTabSz="457200" rtl="0" fontAlgn="auto" latinLnBrk="1" hangingPunct="0">
              <a:lnSpc>
                <a:spcPct val="100000"/>
              </a:lnSpc>
              <a:spcBef>
                <a:spcPts val="0"/>
              </a:spcBef>
              <a:spcAft>
                <a:spcPts val="0"/>
              </a:spcAft>
              <a:buClrTx/>
              <a:buSzTx/>
              <a:buFontTx/>
              <a:buNone/>
              <a:tabLst/>
            </a:pPr>
            <a:r>
              <a:rPr lang="en-US" sz="1400"/>
              <a:t>46 scenes</a:t>
            </a:r>
          </a:p>
          <a:p>
            <a:pPr marL="0" marR="0" indent="0" algn="l" defTabSz="457200" rtl="0" fontAlgn="auto" latinLnBrk="1" hangingPunct="0">
              <a:lnSpc>
                <a:spcPct val="100000"/>
              </a:lnSpc>
              <a:spcBef>
                <a:spcPts val="0"/>
              </a:spcBef>
              <a:spcAft>
                <a:spcPts val="0"/>
              </a:spcAft>
              <a:buClrTx/>
              <a:buSzTx/>
              <a:buFontTx/>
              <a:buNone/>
              <a:tabLst/>
            </a:pPr>
            <a:r>
              <a:rPr lang="en-US" sz="1400"/>
              <a:t>27</a:t>
            </a:r>
            <a:r>
              <a:rPr kumimoji="0" lang="en-US" sz="1400" b="0" i="0" u="none" strike="noStrike" cap="none" spc="0" normalizeH="0" baseline="0">
                <a:ln>
                  <a:noFill/>
                </a:ln>
                <a:solidFill>
                  <a:srgbClr val="002569"/>
                </a:solidFill>
                <a:effectLst/>
                <a:uFillTx/>
              </a:rPr>
              <a:t>%</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sp>
        <p:nvSpPr>
          <p:cNvPr id="13" name="TextBox 12"/>
          <p:cNvSpPr txBox="1"/>
          <p:nvPr/>
        </p:nvSpPr>
        <p:spPr>
          <a:xfrm>
            <a:off x="228600" y="5791200"/>
            <a:ext cx="219631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&lt;</a:t>
            </a:r>
            <a:r>
              <a:rPr kumimoji="0" lang="en-US" sz="1800" b="0" i="0" u="none" strike="noStrike" cap="none" spc="0" normalizeH="0" baseline="0">
                <a:ln>
                  <a:noFill/>
                </a:ln>
                <a:solidFill>
                  <a:srgbClr val="002569"/>
                </a:solidFill>
                <a:effectLst/>
                <a:uFillTx/>
              </a:rPr>
              <a:t>2 minutes</a:t>
            </a:r>
            <a:r>
              <a:rPr kumimoji="0" lang="en-US" sz="1800" b="0" i="0" u="none" strike="noStrike" cap="none" spc="0" normalizeH="0">
                <a:ln>
                  <a:noFill/>
                </a:ln>
                <a:solidFill>
                  <a:srgbClr val="002569"/>
                </a:solidFill>
                <a:effectLst/>
                <a:uFillTx/>
              </a:rPr>
              <a:t> run time</a:t>
            </a:r>
          </a:p>
          <a:p>
            <a:pPr marL="0" marR="0" indent="0" algn="ctr" defTabSz="457200" rtl="0" fontAlgn="auto" latinLnBrk="1" hangingPunct="0">
              <a:lnSpc>
                <a:spcPct val="100000"/>
              </a:lnSpc>
              <a:spcBef>
                <a:spcPts val="0"/>
              </a:spcBef>
              <a:spcAft>
                <a:spcPts val="0"/>
              </a:spcAft>
              <a:buClrTx/>
              <a:buSzTx/>
              <a:buFontTx/>
              <a:buNone/>
              <a:tabLst/>
            </a:pPr>
            <a:r>
              <a:rPr lang="en-US"/>
              <a:t>f</a:t>
            </a:r>
            <a:r>
              <a:rPr lang="en-US" baseline="0"/>
              <a:t>or</a:t>
            </a:r>
            <a:r>
              <a:rPr lang="en-US"/>
              <a:t> each mosaic with </a:t>
            </a:r>
          </a:p>
          <a:p>
            <a:pPr marL="0" marR="0" indent="0" algn="ctr" defTabSz="457200" rtl="0" fontAlgn="auto" latinLnBrk="1" hangingPunct="0">
              <a:lnSpc>
                <a:spcPct val="100000"/>
              </a:lnSpc>
              <a:spcBef>
                <a:spcPts val="0"/>
              </a:spcBef>
              <a:spcAft>
                <a:spcPts val="0"/>
              </a:spcAft>
              <a:buClrTx/>
              <a:buSzTx/>
              <a:buFontTx/>
              <a:buNone/>
              <a:tabLst/>
            </a:pPr>
            <a:r>
              <a:rPr lang="en-US"/>
              <a:t>o</a:t>
            </a:r>
            <a:r>
              <a:rPr kumimoji="0" lang="en-US" sz="1800" b="0" i="0" u="none" strike="noStrike" cap="none" spc="0" normalizeH="0" baseline="0">
                <a:ln>
                  <a:noFill/>
                </a:ln>
                <a:solidFill>
                  <a:srgbClr val="002569"/>
                </a:solidFill>
                <a:effectLst/>
                <a:uFillTx/>
              </a:rPr>
              <a:t>utput in GEOTIFF</a:t>
            </a:r>
          </a:p>
        </p:txBody>
      </p:sp>
    </p:spTree>
    <p:extLst>
      <p:ext uri="{BB962C8B-B14F-4D97-AF65-F5344CB8AC3E}">
        <p14:creationId xmlns:p14="http://schemas.microsoft.com/office/powerpoint/2010/main" val="30711880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33600" y="228600"/>
            <a:ext cx="5486400" cy="615553"/>
          </a:xfrm>
          <a:ln w="12700">
            <a:miter lim="400000"/>
          </a:ln>
        </p:spPr>
        <p:txBody>
          <a:bodyPr wrap="square" lIns="0" tIns="0" rIns="0" bIns="0">
            <a:spAutoFit/>
          </a:bodyPr>
          <a:lstStyle/>
          <a:p>
            <a:pPr algn="l"/>
            <a:r>
              <a:rPr lang="en-US" sz="4000" b="1">
                <a:latin typeface="Proxima Nova Regular"/>
                <a:ea typeface="Proxima Nova Regular"/>
                <a:cs typeface="Proxima Nova Regular"/>
              </a:rPr>
              <a:t>Data Cube Vision</a:t>
            </a:r>
            <a:endParaRPr lang="pt-BR" sz="4000" b="1" dirty="0">
              <a:latin typeface="Proxima Nova Regular"/>
              <a:ea typeface="Proxima Nova Regular"/>
              <a:cs typeface="Proxima Nova Regular"/>
            </a:endParaRPr>
          </a:p>
        </p:txBody>
      </p:sp>
      <p:sp>
        <p:nvSpPr>
          <p:cNvPr id="17410" name="Content Placeholder 2"/>
          <p:cNvSpPr>
            <a:spLocks noGrp="1"/>
          </p:cNvSpPr>
          <p:nvPr>
            <p:ph idx="1"/>
          </p:nvPr>
        </p:nvSpPr>
        <p:spPr>
          <a:xfrm>
            <a:off x="152400" y="1219200"/>
            <a:ext cx="6487391" cy="5410200"/>
          </a:xfrm>
        </p:spPr>
        <p:txBody>
          <a:bodyPr/>
          <a:lstStyle/>
          <a:p>
            <a:pPr marL="171450" indent="-171450"/>
            <a:r>
              <a:rPr lang="en-GB" sz="1800" dirty="0"/>
              <a:t>CEOS understands the diversity of country data needs and the need for Data Services to improve data access and use.</a:t>
            </a:r>
          </a:p>
          <a:p>
            <a:pPr marL="171450" indent="-171450"/>
            <a:r>
              <a:rPr lang="en-GB" sz="1800" dirty="0"/>
              <a:t>Countries desire traditional scene-based products, but the expanding amount of data from Landsat and Sentinel will add complexity to storage, processing and downloading.</a:t>
            </a:r>
          </a:p>
          <a:p>
            <a:pPr marL="171450" indent="-171450"/>
            <a:r>
              <a:rPr lang="en-GB" sz="1800" dirty="0" smtClean="0"/>
              <a:t>CEOS is investigating the use of a </a:t>
            </a:r>
            <a:r>
              <a:rPr lang="en-GB" sz="1800" b="1" dirty="0" smtClean="0"/>
              <a:t>Data Cube</a:t>
            </a:r>
            <a:r>
              <a:rPr lang="en-GB" sz="1800" dirty="0" smtClean="0"/>
              <a:t> architecture, proven by Australia, as a more efficient and effective long-term solution. </a:t>
            </a:r>
          </a:p>
          <a:p>
            <a:pPr marL="171450" indent="-171450"/>
            <a:r>
              <a:rPr lang="en-GB" sz="1800" dirty="0"/>
              <a:t>Our </a:t>
            </a:r>
            <a:r>
              <a:rPr lang="en-GB" sz="1800" b="1" dirty="0"/>
              <a:t>VISION</a:t>
            </a:r>
            <a:r>
              <a:rPr lang="en-GB" sz="1800" dirty="0"/>
              <a:t> is that the Data Cube infrastructure will become a highly utilized free and open source software toolset for creating local, regional or national pixel-based time-series of multiple datasets that are spatially aligned. Users will connect free/open user interface tools to the Data Cube for common analyses (mosaics, change detection) or utilize APIs to develop their own tools to query the content.</a:t>
            </a:r>
          </a:p>
          <a:p>
            <a:pPr marL="171450" indent="-171450"/>
            <a:r>
              <a:rPr lang="en-GB" sz="1800" dirty="0"/>
              <a:t>This vision depends on CEOS Space Agencies systematically supplying </a:t>
            </a:r>
            <a:r>
              <a:rPr lang="en-GB" sz="1800" dirty="0">
                <a:solidFill>
                  <a:srgbClr val="FF0000"/>
                </a:solidFill>
              </a:rPr>
              <a:t>analysis-ready data </a:t>
            </a:r>
            <a:r>
              <a:rPr lang="en-GB" sz="1800" dirty="0"/>
              <a:t>products that are easily ingested into Data Cubes.</a:t>
            </a:r>
          </a:p>
          <a:p>
            <a:pPr marL="171450" indent="-171450"/>
            <a:endParaRPr lang="en-GB" sz="1800" dirty="0" smtClean="0"/>
          </a:p>
        </p:txBody>
      </p:sp>
      <p:pic>
        <p:nvPicPr>
          <p:cNvPr id="6" name="Picture 5"/>
          <p:cNvPicPr>
            <a:picLocks noChangeAspect="1"/>
          </p:cNvPicPr>
          <p:nvPr/>
        </p:nvPicPr>
        <p:blipFill>
          <a:blip r:embed="rId3"/>
          <a:stretch>
            <a:fillRect/>
          </a:stretch>
        </p:blipFill>
        <p:spPr>
          <a:xfrm>
            <a:off x="6781800" y="1447800"/>
            <a:ext cx="2133600" cy="2133600"/>
          </a:xfrm>
          <a:prstGeom prst="rect">
            <a:avLst/>
          </a:prstGeom>
        </p:spPr>
      </p:pic>
      <p:pic>
        <p:nvPicPr>
          <p:cNvPr id="7" name="Picture 6"/>
          <p:cNvPicPr>
            <a:picLocks noChangeAspect="1"/>
          </p:cNvPicPr>
          <p:nvPr/>
        </p:nvPicPr>
        <p:blipFill>
          <a:blip r:embed="rId4"/>
          <a:stretch>
            <a:fillRect/>
          </a:stretch>
        </p:blipFill>
        <p:spPr>
          <a:xfrm>
            <a:off x="6781800" y="3805692"/>
            <a:ext cx="2217341" cy="1833108"/>
          </a:xfrm>
          <a:prstGeom prst="rect">
            <a:avLst/>
          </a:prstGeom>
        </p:spPr>
      </p:pic>
    </p:spTree>
    <p:extLst>
      <p:ext uri="{BB962C8B-B14F-4D97-AF65-F5344CB8AC3E}">
        <p14:creationId xmlns:p14="http://schemas.microsoft.com/office/powerpoint/2010/main" val="253600700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8731</TotalTime>
  <Words>886</Words>
  <Application>Microsoft Macintosh PowerPoint</Application>
  <PresentationFormat>On-screen Show (4:3)</PresentationFormat>
  <Paragraphs>79</Paragraphs>
  <Slides>9</Slides>
  <Notes>8</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Default</vt:lpstr>
      <vt:lpstr>GA White Pages</vt:lpstr>
      <vt:lpstr>GA Blue Pages</vt:lpstr>
      <vt:lpstr>Office Theme</vt:lpstr>
      <vt:lpstr>PowerPoint Presentation</vt:lpstr>
      <vt:lpstr>Topics</vt:lpstr>
      <vt:lpstr>Final Questions</vt:lpstr>
      <vt:lpstr>Landsat Country Reports</vt:lpstr>
      <vt:lpstr>Recent COVE Updates</vt:lpstr>
      <vt:lpstr>Data Cube Architecture</vt:lpstr>
      <vt:lpstr>New Collaborations</vt:lpstr>
      <vt:lpstr>Custom Mosaic Tool</vt:lpstr>
      <vt:lpstr>Data Cube Vision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386</cp:revision>
  <cp:lastPrinted>2015-10-27T20:57:44Z</cp:lastPrinted>
  <dcterms:modified xsi:type="dcterms:W3CDTF">2016-02-25T14:59:40Z</dcterms:modified>
</cp:coreProperties>
</file>