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67" r:id="rId3"/>
    <p:sldId id="273" r:id="rId4"/>
    <p:sldId id="285" r:id="rId5"/>
    <p:sldId id="274" r:id="rId6"/>
    <p:sldId id="286" r:id="rId7"/>
    <p:sldId id="275" r:id="rId8"/>
    <p:sldId id="276" r:id="rId9"/>
    <p:sldId id="287" r:id="rId10"/>
    <p:sldId id="297" r:id="rId11"/>
    <p:sldId id="298" r:id="rId12"/>
    <p:sldId id="295" r:id="rId13"/>
    <p:sldId id="296" r:id="rId14"/>
    <p:sldId id="277" r:id="rId15"/>
    <p:sldId id="293" r:id="rId16"/>
    <p:sldId id="294" r:id="rId17"/>
    <p:sldId id="290" r:id="rId18"/>
    <p:sldId id="299" r:id="rId19"/>
    <p:sldId id="29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5"/>
    <p:restoredTop sz="95829" autoAdjust="0"/>
  </p:normalViewPr>
  <p:slideViewPr>
    <p:cSldViewPr snapToGrid="0" snapToObjects="1">
      <p:cViewPr varScale="1">
        <p:scale>
          <a:sx n="76" d="100"/>
          <a:sy n="76" d="100"/>
        </p:scale>
        <p:origin x="-10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54B0B-81C4-884E-B14F-07301C7FA896}" type="datetimeFigureOut">
              <a:rPr lang="en-US" smtClean="0"/>
              <a:t>2/23/16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C535CD-27C0-1542-A83C-0E84A2E1E628}" type="slidenum">
              <a:rPr lang="en-US" smtClean="0"/>
              <a:t>‹#›</a:t>
            </a:fld>
            <a:endParaRPr lang="en-US"/>
          </a:p>
        </p:txBody>
      </p:sp>
    </p:spTree>
    <p:extLst>
      <p:ext uri="{BB962C8B-B14F-4D97-AF65-F5344CB8AC3E}">
        <p14:creationId xmlns:p14="http://schemas.microsoft.com/office/powerpoint/2010/main" val="3746709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8AEE1-B6DF-B643-873D-F3B314E6EA40}" type="datetimeFigureOut">
              <a:rPr lang="en-US" smtClean="0"/>
              <a:t>2/23/16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2A2F6-F579-EF4A-98AC-4E8D000D1534}" type="slidenum">
              <a:rPr lang="en-US" smtClean="0"/>
              <a:t>‹#›</a:t>
            </a:fld>
            <a:endParaRPr lang="en-US"/>
          </a:p>
        </p:txBody>
      </p:sp>
    </p:spTree>
    <p:extLst>
      <p:ext uri="{BB962C8B-B14F-4D97-AF65-F5344CB8AC3E}">
        <p14:creationId xmlns:p14="http://schemas.microsoft.com/office/powerpoint/2010/main" val="906943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6</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p:txBody>
          <a:bodyPr/>
          <a:lstStyle/>
          <a:p>
            <a:endParaRPr lang="en-AU" smtClean="0"/>
          </a:p>
        </p:txBody>
      </p:sp>
    </p:spTree>
    <p:extLst>
      <p:ext uri="{BB962C8B-B14F-4D97-AF65-F5344CB8AC3E}">
        <p14:creationId xmlns:p14="http://schemas.microsoft.com/office/powerpoint/2010/main" val="184239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7" name="Footer Placeholder 3"/>
          <p:cNvSpPr>
            <a:spLocks noGrp="1"/>
          </p:cNvSpPr>
          <p:nvPr>
            <p:ph type="ftr" sz="quarter" idx="11"/>
          </p:nvPr>
        </p:nvSpPr>
        <p:spPr>
          <a:xfrm>
            <a:off x="3921447" y="6226899"/>
            <a:ext cx="1761803" cy="569336"/>
          </a:xfrm>
        </p:spPr>
        <p:txBody>
          <a:body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4650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36639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83020782"/>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a:prstGeom prst="rect">
            <a:avLst/>
          </a:prstGeom>
        </p:spPr>
        <p:txBody>
          <a:bodyPr/>
          <a:lstStyle>
            <a:lvl1pPr>
              <a:defRPr sz="1000">
                <a:latin typeface="Century Gothic" pitchFamily="34" charset="0"/>
              </a:defRPr>
            </a:lvl1pPr>
          </a:lstStyle>
          <a:p>
            <a:pPr>
              <a:defRPr/>
            </a:pPr>
            <a:fld id="{407C9F4F-1BB6-AE48-9732-41F053B92718}" type="slidenum">
              <a:rPr lang="en-US"/>
              <a:pPr>
                <a:defRPr/>
              </a:pPr>
              <a:t>‹#›</a:t>
            </a:fld>
            <a:endParaRPr lang="en-US" dirty="0"/>
          </a:p>
        </p:txBody>
      </p:sp>
    </p:spTree>
    <p:extLst>
      <p:ext uri="{BB962C8B-B14F-4D97-AF65-F5344CB8AC3E}">
        <p14:creationId xmlns:p14="http://schemas.microsoft.com/office/powerpoint/2010/main" val="2246151222"/>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68972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39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9">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752843" cy="569336"/>
          </a:xfrm>
          <a:prstGeom prst="rect">
            <a:avLst/>
          </a:prstGeom>
        </p:spPr>
        <p:txBody>
          <a:bodyPr/>
          <a:lstStyle>
            <a:lvl1pPr algn="ct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Tree>
    <p:extLst>
      <p:ext uri="{BB962C8B-B14F-4D97-AF65-F5344CB8AC3E}">
        <p14:creationId xmlns:p14="http://schemas.microsoft.com/office/powerpoint/2010/main" val="67101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219237"/>
            <a:ext cx="6400800" cy="901913"/>
          </a:xfrm>
        </p:spPr>
        <p:txBody>
          <a:bodyPr>
            <a:noAutofit/>
          </a:bodyPr>
          <a:lstStyle/>
          <a:p>
            <a:r>
              <a:rPr lang="en-US" i="1" dirty="0"/>
              <a:t>Brian Killough</a:t>
            </a:r>
            <a:r>
              <a:rPr lang="en-US" i="1" dirty="0" smtClean="0"/>
              <a:t> / NASA, CEOS SEO</a:t>
            </a:r>
          </a:p>
          <a:p>
            <a:r>
              <a:rPr lang="en-US" i="1" dirty="0" smtClean="0"/>
              <a:t>SDCG-9, Session 5</a:t>
            </a:r>
          </a:p>
          <a:p>
            <a:r>
              <a:rPr lang="en-US" i="1" dirty="0" smtClean="0"/>
              <a:t>Agenda Items 14 and 15</a:t>
            </a:r>
            <a:endParaRPr lang="en-US" i="1" dirty="0"/>
          </a:p>
        </p:txBody>
      </p:sp>
      <p:sp>
        <p:nvSpPr>
          <p:cNvPr id="3" name="Title 2"/>
          <p:cNvSpPr>
            <a:spLocks noGrp="1"/>
          </p:cNvSpPr>
          <p:nvPr>
            <p:ph type="title"/>
          </p:nvPr>
        </p:nvSpPr>
        <p:spPr>
          <a:xfrm>
            <a:off x="1177329" y="2221595"/>
            <a:ext cx="6860028" cy="698785"/>
          </a:xfrm>
        </p:spPr>
        <p:txBody>
          <a:bodyPr/>
          <a:lstStyle/>
          <a:p>
            <a:r>
              <a:rPr lang="en-US" dirty="0"/>
              <a:t>GFOI Space Data Services</a:t>
            </a:r>
          </a:p>
        </p:txBody>
      </p:sp>
    </p:spTree>
    <p:extLst>
      <p:ext uri="{BB962C8B-B14F-4D97-AF65-F5344CB8AC3E}">
        <p14:creationId xmlns:p14="http://schemas.microsoft.com/office/powerpoint/2010/main" val="31955307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3245" y="128717"/>
            <a:ext cx="4752976" cy="553998"/>
          </a:xfrm>
          <a:ln w="12700">
            <a:miter lim="400000"/>
          </a:ln>
        </p:spPr>
        <p:txBody>
          <a:bodyPr wrap="square" lIns="0" tIns="0" rIns="0" bIns="0">
            <a:spAutoFit/>
          </a:bodyPr>
          <a:lstStyle/>
          <a:p>
            <a:pPr algn="l"/>
            <a:r>
              <a:rPr lang="en-US" sz="3600" b="1">
                <a:latin typeface="Proxima Nova Regular"/>
                <a:ea typeface="Proxima Nova Regular"/>
                <a:cs typeface="Proxima Nova Regular"/>
              </a:rPr>
              <a:t>Kenya Pilot Project</a:t>
            </a:r>
            <a:endParaRPr lang="pt-BR" sz="3600" b="1" dirty="0">
              <a:latin typeface="Proxima Nova Regular"/>
              <a:ea typeface="Proxima Nova Regular"/>
              <a:cs typeface="Proxima Nova Regular"/>
            </a:endParaRPr>
          </a:p>
        </p:txBody>
      </p:sp>
      <p:sp>
        <p:nvSpPr>
          <p:cNvPr id="6" name="Rectangle 3"/>
          <p:cNvSpPr txBox="1">
            <a:spLocks noChangeArrowheads="1"/>
          </p:cNvSpPr>
          <p:nvPr/>
        </p:nvSpPr>
        <p:spPr bwMode="auto">
          <a:xfrm>
            <a:off x="76200" y="1052828"/>
            <a:ext cx="6036307" cy="4876923"/>
          </a:xfrm>
          <a:prstGeom prst="rect">
            <a:avLst/>
          </a:prstGeom>
          <a:noFill/>
          <a:ln w="9525">
            <a:noFill/>
            <a:miter lim="800000"/>
            <a:headEnd/>
            <a:tailEnd/>
          </a:ln>
          <a:effectLst/>
        </p:spPr>
        <p:txBody>
          <a:bodyPr/>
          <a:lstStyle/>
          <a:p>
            <a:pPr marL="285750" lvl="1" indent="-166688">
              <a:spcBef>
                <a:spcPct val="20000"/>
              </a:spcBef>
              <a:buClr>
                <a:srgbClr val="3B812F"/>
              </a:buClr>
              <a:buSzPct val="100000"/>
              <a:buFont typeface="Arial"/>
              <a:buChar char="•"/>
              <a:defRPr/>
            </a:pPr>
            <a:r>
              <a:rPr lang="en-US" sz="2200" dirty="0">
                <a:latin typeface="Calibri"/>
                <a:cs typeface="Calibri"/>
              </a:rPr>
              <a:t>The project is led by NASA-SEO and supported by the Australian Government and the Clinton Foundation (CCI and SLEEK).</a:t>
            </a:r>
          </a:p>
          <a:p>
            <a:pPr marL="285750" lvl="1" indent="-166688">
              <a:spcBef>
                <a:spcPct val="20000"/>
              </a:spcBef>
              <a:buClr>
                <a:srgbClr val="3B812F"/>
              </a:buClr>
              <a:buSzPct val="100000"/>
              <a:buFont typeface="Arial"/>
              <a:buChar char="•"/>
              <a:defRPr/>
            </a:pPr>
            <a:r>
              <a:rPr lang="en-US" sz="2200" dirty="0">
                <a:latin typeface="Calibri"/>
                <a:cs typeface="Calibri"/>
              </a:rPr>
              <a:t>Two operating versions of the Kenya Data Cube: </a:t>
            </a:r>
            <a:br>
              <a:rPr lang="en-US" sz="2200" dirty="0">
                <a:latin typeface="Calibri"/>
                <a:cs typeface="Calibri"/>
              </a:rPr>
            </a:br>
            <a:r>
              <a:rPr lang="en-US" sz="2200" dirty="0">
                <a:latin typeface="Calibri"/>
                <a:cs typeface="Calibri"/>
              </a:rPr>
              <a:t>Amazon Cloud and a local SEO computer. </a:t>
            </a:r>
            <a:br>
              <a:rPr lang="en-US" sz="2200" dirty="0">
                <a:latin typeface="Calibri"/>
                <a:cs typeface="Calibri"/>
              </a:rPr>
            </a:br>
            <a:r>
              <a:rPr lang="en-US" sz="2200" dirty="0">
                <a:latin typeface="Calibri"/>
                <a:cs typeface="Calibri"/>
              </a:rPr>
              <a:t>Considering options for the SERVIR-Africa hub.</a:t>
            </a:r>
          </a:p>
          <a:p>
            <a:pPr marL="285750" lvl="1" indent="-166688">
              <a:spcBef>
                <a:spcPct val="20000"/>
              </a:spcBef>
              <a:buClr>
                <a:srgbClr val="3B812F"/>
              </a:buClr>
              <a:buSzPct val="100000"/>
              <a:buFont typeface="Arial"/>
              <a:buChar char="•"/>
              <a:defRPr/>
            </a:pPr>
            <a:r>
              <a:rPr lang="en-US" sz="2200" dirty="0">
                <a:latin typeface="Calibri"/>
                <a:cs typeface="Calibri"/>
              </a:rPr>
              <a:t>11.5 TB of Landsat data (7500+ scenes back to 2000). Pixel data from 42 path-row regions were extracted and reformatted into a cube. 68 time-series stacked tiles (1-deg square). 933 million pixels.</a:t>
            </a:r>
          </a:p>
          <a:p>
            <a:pPr marL="285750" lvl="1" indent="-166688">
              <a:spcBef>
                <a:spcPct val="20000"/>
              </a:spcBef>
              <a:buClr>
                <a:srgbClr val="3B812F"/>
              </a:buClr>
              <a:buSzPct val="100000"/>
              <a:buFont typeface="Arial"/>
              <a:buChar char="•"/>
              <a:defRPr/>
            </a:pPr>
            <a:r>
              <a:rPr lang="en-US" sz="2200" dirty="0">
                <a:latin typeface="Calibri"/>
                <a:cs typeface="Calibri"/>
              </a:rPr>
              <a:t>The Kenya team is still utilizing scene-based methods to develop historic forest maps. Future testing of Data Cube concepts is likely in 2016.</a:t>
            </a:r>
          </a:p>
        </p:txBody>
      </p:sp>
      <p:pic>
        <p:nvPicPr>
          <p:cNvPr id="7" name="Picture 2" descr="http://arts.gov.au/sites/default/files/images/austgov-sta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336510"/>
            <a:ext cx="1676400" cy="930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ienceblogs.com/startswithabang/files/2013/04/nasa_log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1884" y="3379317"/>
            <a:ext cx="1005030" cy="851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LEEK Logo.jpg.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0179" y="4472380"/>
            <a:ext cx="1866900" cy="1318820"/>
          </a:xfrm>
          <a:prstGeom prst="rect">
            <a:avLst/>
          </a:prstGeom>
        </p:spPr>
      </p:pic>
      <p:pic>
        <p:nvPicPr>
          <p:cNvPr id="3" name="Picture 2"/>
          <p:cNvPicPr>
            <a:picLocks noChangeAspect="1"/>
          </p:cNvPicPr>
          <p:nvPr/>
        </p:nvPicPr>
        <p:blipFill>
          <a:blip r:embed="rId6"/>
          <a:stretch>
            <a:fillRect/>
          </a:stretch>
        </p:blipFill>
        <p:spPr>
          <a:xfrm>
            <a:off x="6291598" y="1384518"/>
            <a:ext cx="2638231" cy="1752030"/>
          </a:xfrm>
          <a:prstGeom prst="rect">
            <a:avLst/>
          </a:prstGeom>
        </p:spPr>
      </p:pic>
    </p:spTree>
    <p:extLst>
      <p:ext uri="{BB962C8B-B14F-4D97-AF65-F5344CB8AC3E}">
        <p14:creationId xmlns:p14="http://schemas.microsoft.com/office/powerpoint/2010/main" val="326349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97516" y="128717"/>
            <a:ext cx="5486400" cy="553998"/>
          </a:xfrm>
          <a:ln w="12700">
            <a:miter lim="400000"/>
          </a:ln>
        </p:spPr>
        <p:txBody>
          <a:bodyPr wrap="square" lIns="0" tIns="0" rIns="0" bIns="0">
            <a:spAutoFit/>
          </a:bodyPr>
          <a:lstStyle/>
          <a:p>
            <a:pPr algn="l"/>
            <a:r>
              <a:rPr lang="en-US" sz="3600" b="1">
                <a:latin typeface="Proxima Nova Regular"/>
                <a:ea typeface="Proxima Nova Regular"/>
                <a:cs typeface="Proxima Nova Regular"/>
              </a:rPr>
              <a:t>Colombia Pilot Project</a:t>
            </a:r>
            <a:endParaRPr lang="pt-BR" sz="3600" b="1" dirty="0">
              <a:latin typeface="Proxima Nova Regular"/>
              <a:ea typeface="Proxima Nova Regular"/>
              <a:cs typeface="Proxima Nova Regular"/>
            </a:endParaRPr>
          </a:p>
        </p:txBody>
      </p:sp>
      <p:pic>
        <p:nvPicPr>
          <p:cNvPr id="6" name="Picture 4" descr="http://scienceblogs.com/startswithabang/files/2013/04/nasa_log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8914" y="2771712"/>
            <a:ext cx="1201350" cy="1017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493032" y="970783"/>
            <a:ext cx="2563797" cy="1600034"/>
          </a:xfrm>
          <a:prstGeom prst="rect">
            <a:avLst/>
          </a:prstGeom>
        </p:spPr>
      </p:pic>
      <p:pic>
        <p:nvPicPr>
          <p:cNvPr id="8" name="Picture 7"/>
          <p:cNvPicPr>
            <a:picLocks noChangeAspect="1"/>
          </p:cNvPicPr>
          <p:nvPr/>
        </p:nvPicPr>
        <p:blipFill>
          <a:blip r:embed="rId5"/>
          <a:stretch>
            <a:fillRect/>
          </a:stretch>
        </p:blipFill>
        <p:spPr>
          <a:xfrm>
            <a:off x="6498368" y="2771712"/>
            <a:ext cx="1217128" cy="1176557"/>
          </a:xfrm>
          <a:prstGeom prst="rect">
            <a:avLst/>
          </a:prstGeom>
        </p:spPr>
      </p:pic>
      <p:sp>
        <p:nvSpPr>
          <p:cNvPr id="9" name="Rectangle 3"/>
          <p:cNvSpPr txBox="1">
            <a:spLocks noChangeArrowheads="1"/>
          </p:cNvSpPr>
          <p:nvPr/>
        </p:nvSpPr>
        <p:spPr bwMode="auto">
          <a:xfrm>
            <a:off x="76200" y="970783"/>
            <a:ext cx="6416832" cy="4959465"/>
          </a:xfrm>
          <a:prstGeom prst="rect">
            <a:avLst/>
          </a:prstGeom>
          <a:noFill/>
          <a:ln w="9525">
            <a:noFill/>
            <a:miter lim="800000"/>
            <a:headEnd/>
            <a:tailEnd/>
          </a:ln>
          <a:effectLst/>
        </p:spPr>
        <p:txBody>
          <a:bodyPr/>
          <a:lstStyle/>
          <a:p>
            <a:pPr marL="285750" lvl="1" indent="-166688">
              <a:spcBef>
                <a:spcPct val="20000"/>
              </a:spcBef>
              <a:buClr>
                <a:srgbClr val="3B812F"/>
              </a:buClr>
              <a:buSzPct val="100000"/>
              <a:buFont typeface="Arial"/>
              <a:buChar char="•"/>
              <a:defRPr/>
            </a:pPr>
            <a:r>
              <a:rPr lang="en-US" sz="2000" dirty="0">
                <a:latin typeface="Calibri"/>
                <a:cs typeface="Calibri"/>
              </a:rPr>
              <a:t>The project is led by NASA-SEO and the Colombian Government. Supported by CSIRO and IDEAM (Institute of Hydrology, Meteorology and Environmental Studies).</a:t>
            </a:r>
          </a:p>
          <a:p>
            <a:pPr marL="285750" lvl="1" indent="-166688">
              <a:spcBef>
                <a:spcPct val="20000"/>
              </a:spcBef>
              <a:buClr>
                <a:srgbClr val="3B812F"/>
              </a:buClr>
              <a:buSzPct val="100000"/>
              <a:buFont typeface="Arial"/>
              <a:buChar char="•"/>
              <a:defRPr/>
            </a:pPr>
            <a:r>
              <a:rPr lang="en-US" sz="2000" dirty="0">
                <a:latin typeface="Calibri"/>
                <a:cs typeface="Calibri"/>
              </a:rPr>
              <a:t>A mini-cube (4 Landsat path-row regions) was delivered in Oct 2015. Cube includes data since 2000. 20 time-series stacked tiles (1-deg square). 273 million pixels.</a:t>
            </a:r>
          </a:p>
          <a:p>
            <a:pPr marL="285750" lvl="1" indent="-166688">
              <a:spcBef>
                <a:spcPct val="20000"/>
              </a:spcBef>
              <a:buClr>
                <a:srgbClr val="3B812F"/>
              </a:buClr>
              <a:buSzPct val="100000"/>
              <a:buFont typeface="Arial"/>
              <a:buChar char="•"/>
              <a:defRPr/>
            </a:pPr>
            <a:r>
              <a:rPr lang="en-US" sz="2000" dirty="0">
                <a:latin typeface="Calibri"/>
                <a:cs typeface="Calibri"/>
              </a:rPr>
              <a:t>The Colombia government presented the Data Cube concept to the Ministry in late 2015 and was approved to implement the architecture for national scale applications in 2016. </a:t>
            </a:r>
          </a:p>
          <a:p>
            <a:pPr marL="285750" lvl="1" indent="-166688">
              <a:spcBef>
                <a:spcPct val="20000"/>
              </a:spcBef>
              <a:buClr>
                <a:srgbClr val="3B812F"/>
              </a:buClr>
              <a:buSzPct val="100000"/>
              <a:buFont typeface="Arial"/>
              <a:buChar char="•"/>
              <a:defRPr/>
            </a:pPr>
            <a:r>
              <a:rPr lang="en-US" sz="2000" dirty="0">
                <a:latin typeface="Calibri"/>
                <a:cs typeface="Calibri"/>
              </a:rPr>
              <a:t>The Colombia team is working closely with the NASA-SEO team to expand their Data Cube to the full country. They are also very interested in user interface tools to produce custom mosaics, detect change, and conduct time series analyses (land and water). </a:t>
            </a:r>
            <a:endParaRPr lang="en-US" sz="2000" kern="0" dirty="0">
              <a:solidFill>
                <a:srgbClr val="002569"/>
              </a:solidFill>
              <a:latin typeface="Calibri"/>
              <a:cs typeface="Calibri"/>
            </a:endParaRPr>
          </a:p>
        </p:txBody>
      </p:sp>
      <p:pic>
        <p:nvPicPr>
          <p:cNvPr id="3" name="Picture 2"/>
          <p:cNvPicPr>
            <a:picLocks noChangeAspect="1"/>
          </p:cNvPicPr>
          <p:nvPr/>
        </p:nvPicPr>
        <p:blipFill>
          <a:blip r:embed="rId6"/>
          <a:stretch>
            <a:fillRect/>
          </a:stretch>
        </p:blipFill>
        <p:spPr>
          <a:xfrm>
            <a:off x="7201712" y="4087183"/>
            <a:ext cx="1254403" cy="1254403"/>
          </a:xfrm>
          <a:prstGeom prst="rect">
            <a:avLst/>
          </a:prstGeom>
        </p:spPr>
      </p:pic>
    </p:spTree>
    <p:extLst>
      <p:ext uri="{BB962C8B-B14F-4D97-AF65-F5344CB8AC3E}">
        <p14:creationId xmlns:p14="http://schemas.microsoft.com/office/powerpoint/2010/main" val="295490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0024" y="103188"/>
            <a:ext cx="6837773" cy="944563"/>
          </a:xfrm>
        </p:spPr>
        <p:txBody>
          <a:bodyPr/>
          <a:lstStyle/>
          <a:p>
            <a:pPr algn="l">
              <a:defRPr/>
            </a:pPr>
            <a:r>
              <a:rPr lang="en-US"/>
              <a:t>SEO and FAO Meeting</a:t>
            </a:r>
            <a:endParaRPr lang="pt-BR" dirty="0" smtClean="0"/>
          </a:p>
        </p:txBody>
      </p:sp>
      <p:sp>
        <p:nvSpPr>
          <p:cNvPr id="17410" name="Content Placeholder 2"/>
          <p:cNvSpPr>
            <a:spLocks noGrp="1"/>
          </p:cNvSpPr>
          <p:nvPr>
            <p:ph idx="1"/>
          </p:nvPr>
        </p:nvSpPr>
        <p:spPr>
          <a:xfrm>
            <a:off x="47436" y="962730"/>
            <a:ext cx="6431494" cy="4831901"/>
          </a:xfrm>
        </p:spPr>
        <p:txBody>
          <a:bodyPr/>
          <a:lstStyle/>
          <a:p>
            <a:pPr marL="171450" indent="-171450"/>
            <a:r>
              <a:rPr lang="en-GB" sz="2200" dirty="0"/>
              <a:t>Brian Killough (CEOS SEO) and Erik Lindquist (FAO, Forestry) met in Washington on February 9, 2016.</a:t>
            </a:r>
          </a:p>
          <a:p>
            <a:pPr marL="171450" indent="-171450"/>
            <a:r>
              <a:rPr lang="en-GB" sz="2200" dirty="0"/>
              <a:t>Discussed CEOS and FAO efforts in the area of data management to support GFOI objectives.</a:t>
            </a:r>
          </a:p>
          <a:p>
            <a:pPr marL="171450" indent="-171450"/>
            <a:r>
              <a:rPr lang="en-GB" sz="2200" dirty="0"/>
              <a:t>FAO primarily uses Landsat data in its scene-based SEPAL tool to support the generation of baseline reference maps for countries.</a:t>
            </a:r>
          </a:p>
          <a:p>
            <a:pPr marL="171450" indent="-171450"/>
            <a:r>
              <a:rPr lang="en-GB" sz="2200" dirty="0"/>
              <a:t>The CEOS SEO is developing a Data Cube infrastructure that may be able to help FAO prepare “best pixel” mosaics and run change detection analyses with improved performance and less effort.</a:t>
            </a:r>
          </a:p>
          <a:p>
            <a:pPr marL="171450" indent="-171450"/>
            <a:r>
              <a:rPr lang="en-GB" sz="2200" dirty="0"/>
              <a:t>The SEO and FAO agreed to collaborate on 5 specific tasks in 2016.</a:t>
            </a:r>
          </a:p>
        </p:txBody>
      </p:sp>
      <p:pic>
        <p:nvPicPr>
          <p:cNvPr id="2" name="Picture 1" descr="SE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936" y="3109840"/>
            <a:ext cx="2514600" cy="1117600"/>
          </a:xfrm>
          <a:prstGeom prst="rect">
            <a:avLst/>
          </a:prstGeom>
        </p:spPr>
      </p:pic>
      <p:pic>
        <p:nvPicPr>
          <p:cNvPr id="3" name="Picture 2"/>
          <p:cNvPicPr>
            <a:picLocks noChangeAspect="1"/>
          </p:cNvPicPr>
          <p:nvPr/>
        </p:nvPicPr>
        <p:blipFill>
          <a:blip r:embed="rId4"/>
          <a:stretch>
            <a:fillRect/>
          </a:stretch>
        </p:blipFill>
        <p:spPr>
          <a:xfrm>
            <a:off x="6790269" y="1030818"/>
            <a:ext cx="2000132" cy="1977273"/>
          </a:xfrm>
          <a:prstGeom prst="rect">
            <a:avLst/>
          </a:prstGeom>
        </p:spPr>
      </p:pic>
    </p:spTree>
    <p:extLst>
      <p:ext uri="{BB962C8B-B14F-4D97-AF65-F5344CB8AC3E}">
        <p14:creationId xmlns:p14="http://schemas.microsoft.com/office/powerpoint/2010/main" val="41572458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0024" y="103188"/>
            <a:ext cx="6837773" cy="944563"/>
          </a:xfrm>
        </p:spPr>
        <p:txBody>
          <a:bodyPr/>
          <a:lstStyle/>
          <a:p>
            <a:pPr algn="l">
              <a:defRPr/>
            </a:pPr>
            <a:r>
              <a:rPr lang="en-US"/>
              <a:t>SEO and FAO Collaboration Tasks</a:t>
            </a:r>
            <a:endParaRPr lang="pt-BR" dirty="0" smtClean="0"/>
          </a:p>
        </p:txBody>
      </p:sp>
      <p:sp>
        <p:nvSpPr>
          <p:cNvPr id="17410" name="Content Placeholder 2"/>
          <p:cNvSpPr>
            <a:spLocks noGrp="1"/>
          </p:cNvSpPr>
          <p:nvPr>
            <p:ph idx="1"/>
          </p:nvPr>
        </p:nvSpPr>
        <p:spPr>
          <a:xfrm>
            <a:off x="175876" y="976233"/>
            <a:ext cx="5414242" cy="2275497"/>
          </a:xfrm>
        </p:spPr>
        <p:txBody>
          <a:bodyPr/>
          <a:lstStyle/>
          <a:p>
            <a:pPr marL="0" indent="0">
              <a:buNone/>
            </a:pPr>
            <a:r>
              <a:rPr lang="en-GB" sz="2400" b="1" dirty="0"/>
              <a:t>Five SEO/FAO Tasks for 2016</a:t>
            </a:r>
          </a:p>
          <a:p>
            <a:pPr marL="171450" indent="-171450"/>
            <a:r>
              <a:rPr lang="en-GB" sz="1800" dirty="0"/>
              <a:t>SEO and FAO agree to demonstrate a GEOTIFF data connection between the Data Cube Custom Mosaic user interface tool and SEPAL using their respective Amazon cloud accounts. </a:t>
            </a:r>
          </a:p>
          <a:p>
            <a:pPr marL="171450" indent="-171450"/>
            <a:r>
              <a:rPr lang="en-GB" sz="1800" dirty="0"/>
              <a:t>The SEO will demonstrate that the Data Cube Custom Mosaic user interface can create a “raster brick” time series stack that is compatible with R-based tools.</a:t>
            </a:r>
          </a:p>
        </p:txBody>
      </p:sp>
      <p:pic>
        <p:nvPicPr>
          <p:cNvPr id="4" name="Picture 3"/>
          <p:cNvPicPr>
            <a:picLocks noChangeAspect="1"/>
          </p:cNvPicPr>
          <p:nvPr/>
        </p:nvPicPr>
        <p:blipFill>
          <a:blip r:embed="rId3"/>
          <a:stretch>
            <a:fillRect/>
          </a:stretch>
        </p:blipFill>
        <p:spPr>
          <a:xfrm>
            <a:off x="5590118" y="1247161"/>
            <a:ext cx="3348568" cy="2106167"/>
          </a:xfrm>
          <a:prstGeom prst="rect">
            <a:avLst/>
          </a:prstGeom>
        </p:spPr>
      </p:pic>
      <p:sp>
        <p:nvSpPr>
          <p:cNvPr id="7" name="Content Placeholder 2"/>
          <p:cNvSpPr txBox="1">
            <a:spLocks/>
          </p:cNvSpPr>
          <p:nvPr/>
        </p:nvSpPr>
        <p:spPr>
          <a:xfrm>
            <a:off x="183090" y="3431572"/>
            <a:ext cx="8755595" cy="27490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GB" sz="1800" dirty="0"/>
              <a:t>The SEO will modify the BFAST change detection code (written in R) to work directly with the Data Cube storage format. Computing performance results will be compared with the standard FAO approach that uses a “raster brick”.</a:t>
            </a:r>
          </a:p>
          <a:p>
            <a:pPr marL="171450" indent="-171450"/>
            <a:r>
              <a:rPr lang="en-GB" sz="1800" dirty="0"/>
              <a:t>SEO and FAO agree to share Sentinel-1A processing progress. FAO plans to update their OpenSARKit. The SEO will pursue several processing options to obtain analysis-ready data products.</a:t>
            </a:r>
          </a:p>
          <a:p>
            <a:pPr marL="171450" indent="-171450"/>
            <a:r>
              <a:rPr lang="en-GB" sz="1800" dirty="0"/>
              <a:t>SEO will investigate BRDF corrections to remove “scene edge effects” from Landsat data due to solar angle variations. This issue is commonly seen with dark forests and impacts scene classification. </a:t>
            </a:r>
          </a:p>
        </p:txBody>
      </p:sp>
    </p:spTree>
    <p:extLst>
      <p:ext uri="{BB962C8B-B14F-4D97-AF65-F5344CB8AC3E}">
        <p14:creationId xmlns:p14="http://schemas.microsoft.com/office/powerpoint/2010/main" val="7881922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a:solidFill>
                  <a:schemeClr val="bg1"/>
                </a:solidFill>
              </a:rPr>
              <a:t>#11: Model National GFOI Data Services</a:t>
            </a:r>
          </a:p>
        </p:txBody>
      </p:sp>
      <p:sp>
        <p:nvSpPr>
          <p:cNvPr id="7" name="Content Placeholder 2"/>
          <p:cNvSpPr txBox="1">
            <a:spLocks/>
          </p:cNvSpPr>
          <p:nvPr/>
        </p:nvSpPr>
        <p:spPr>
          <a:xfrm>
            <a:off x="143289" y="2676948"/>
            <a:ext cx="8887822" cy="21459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It is expected that the prototypes in Kenya and Colombia will be ideal testbeds toward  a model national GFOI data services system.</a:t>
            </a:r>
          </a:p>
          <a:p>
            <a:r>
              <a:rPr lang="en-US" sz="2400"/>
              <a:t>It is likely the future will require both scene-based (e.g. SEPAL) and Data Cube methods to support countries.</a:t>
            </a:r>
          </a:p>
          <a:p>
            <a:r>
              <a:rPr lang="en-US" sz="2400">
                <a:solidFill>
                  <a:srgbClr val="FF0000"/>
                </a:solidFill>
              </a:rPr>
              <a:t>More on the Data Cube is next ...</a:t>
            </a:r>
          </a:p>
        </p:txBody>
      </p:sp>
      <p:pic>
        <p:nvPicPr>
          <p:cNvPr id="2" name="Picture 1"/>
          <p:cNvPicPr>
            <a:picLocks noChangeAspect="1"/>
          </p:cNvPicPr>
          <p:nvPr/>
        </p:nvPicPr>
        <p:blipFill>
          <a:blip r:embed="rId2"/>
          <a:stretch>
            <a:fillRect/>
          </a:stretch>
        </p:blipFill>
        <p:spPr>
          <a:xfrm>
            <a:off x="0" y="1150073"/>
            <a:ext cx="9144000" cy="1280609"/>
          </a:xfrm>
          <a:prstGeom prst="rect">
            <a:avLst/>
          </a:prstGeom>
        </p:spPr>
      </p:pic>
    </p:spTree>
    <p:extLst>
      <p:ext uri="{BB962C8B-B14F-4D97-AF65-F5344CB8AC3E}">
        <p14:creationId xmlns:p14="http://schemas.microsoft.com/office/powerpoint/2010/main" val="33056714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 y="153541"/>
            <a:ext cx="6863976" cy="646331"/>
          </a:xfrm>
        </p:spPr>
        <p:txBody>
          <a:bodyPr wrap="square">
            <a:spAutoFit/>
          </a:bodyPr>
          <a:lstStyle/>
          <a:p>
            <a:pPr algn="l" eaLnBrk="1" hangingPunct="1"/>
            <a:r>
              <a:rPr lang="en-US" b="1" dirty="0">
                <a:latin typeface="Tahoma" charset="0"/>
                <a:ea typeface="ＭＳ Ｐゴシック" charset="0"/>
                <a:cs typeface="ＭＳ Ｐゴシック" charset="0"/>
              </a:rPr>
              <a:t>The Data Cube Vision</a:t>
            </a:r>
            <a:endParaRPr lang="en-US" sz="36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100161" y="954181"/>
            <a:ext cx="5486400" cy="5259387"/>
          </a:xfrm>
        </p:spPr>
        <p:txBody>
          <a:bodyPr/>
          <a:lstStyle/>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The CEOS </a:t>
            </a:r>
            <a:r>
              <a:rPr lang="en-US" sz="2000" b="1" dirty="0">
                <a:solidFill>
                  <a:srgbClr val="FF0000"/>
                </a:solidFill>
                <a:latin typeface="Calibri" charset="0"/>
                <a:ea typeface="ＭＳ Ｐゴシック" charset="0"/>
                <a:cs typeface="Calibri" charset="0"/>
              </a:rPr>
              <a:t>Data Cube </a:t>
            </a:r>
            <a:r>
              <a:rPr lang="en-US" sz="2000" dirty="0">
                <a:solidFill>
                  <a:schemeClr val="tx1"/>
                </a:solidFill>
                <a:latin typeface="Calibri" charset="0"/>
                <a:ea typeface="ＭＳ Ｐゴシック" charset="0"/>
                <a:cs typeface="Calibri" charset="0"/>
              </a:rPr>
              <a:t>infrastructure will become a highly utilized free and open source software toolset for creating local, regional or national pixel-based time-series of multiple datasets that are spatially aligned according to user needs (spatial region, time period, data layers, grid projection). </a:t>
            </a:r>
          </a:p>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Users will connect free/open user interface tools to the Data Cube for common analyses (cloud-free mosaics, change detection, time series statistics) or utilize Advance Programming Interface (API) connections to develop their own interface tools.</a:t>
            </a:r>
          </a:p>
          <a:p>
            <a:pPr marL="177800" indent="-177800">
              <a:buSzPct val="120000"/>
              <a:buFont typeface="Wingdings" charset="2"/>
              <a:buChar char="§"/>
            </a:pPr>
            <a:r>
              <a:rPr lang="en-US" sz="2000" dirty="0">
                <a:solidFill>
                  <a:schemeClr val="tx1"/>
                </a:solidFill>
                <a:latin typeface="Calibri" charset="0"/>
                <a:ea typeface="ＭＳ Ｐゴシック" charset="0"/>
                <a:cs typeface="Calibri" charset="0"/>
              </a:rPr>
              <a:t>Space Agencies will systematically supply </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analysis- ready data products that are easily ingested into Data Cubes.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4" name="Picture 3"/>
          <p:cNvPicPr>
            <a:picLocks noChangeAspect="1"/>
          </p:cNvPicPr>
          <p:nvPr/>
        </p:nvPicPr>
        <p:blipFill>
          <a:blip r:embed="rId3"/>
          <a:stretch>
            <a:fillRect/>
          </a:stretch>
        </p:blipFill>
        <p:spPr>
          <a:xfrm>
            <a:off x="5867400" y="1086221"/>
            <a:ext cx="2955062" cy="2340090"/>
          </a:xfrm>
          <a:prstGeom prst="rect">
            <a:avLst/>
          </a:prstGeom>
        </p:spPr>
      </p:pic>
      <p:pic>
        <p:nvPicPr>
          <p:cNvPr id="5" name="Picture 4"/>
          <p:cNvPicPr>
            <a:picLocks noChangeAspect="1"/>
          </p:cNvPicPr>
          <p:nvPr/>
        </p:nvPicPr>
        <p:blipFill>
          <a:blip r:embed="rId4"/>
          <a:stretch>
            <a:fillRect/>
          </a:stretch>
        </p:blipFill>
        <p:spPr>
          <a:xfrm>
            <a:off x="5867400" y="3617295"/>
            <a:ext cx="2955062" cy="2442993"/>
          </a:xfrm>
          <a:prstGeom prst="rect">
            <a:avLst/>
          </a:prstGeom>
        </p:spPr>
      </p:pic>
    </p:spTree>
    <p:extLst>
      <p:ext uri="{BB962C8B-B14F-4D97-AF65-F5344CB8AC3E}">
        <p14:creationId xmlns:p14="http://schemas.microsoft.com/office/powerpoint/2010/main" val="157378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bwMode="auto">
          <a:xfrm flipV="1">
            <a:off x="1452645" y="1594819"/>
            <a:ext cx="0" cy="3793550"/>
          </a:xfrm>
          <a:prstGeom prst="straightConnector1">
            <a:avLst/>
          </a:prstGeom>
          <a:ln w="50800">
            <a:solidFill>
              <a:schemeClr val="tx1">
                <a:lumMod val="50000"/>
              </a:schemeClr>
            </a:solidFill>
            <a:headEnd type="arrow" w="sm" len="med"/>
            <a:tailEnd type="arrow"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a:xfrm>
            <a:off x="264929" y="142986"/>
            <a:ext cx="6592054" cy="553998"/>
          </a:xfrm>
          <a:ln w="12700">
            <a:miter lim="400000"/>
          </a:ln>
        </p:spPr>
        <p:txBody>
          <a:bodyPr wrap="square" lIns="0" tIns="0" rIns="0" bIns="0">
            <a:spAutoFit/>
          </a:bodyPr>
          <a:lstStyle/>
          <a:p>
            <a:pPr algn="l"/>
            <a:r>
              <a:rPr lang="en-US" sz="3600" b="1" dirty="0">
                <a:solidFill>
                  <a:schemeClr val="bg1"/>
                </a:solidFill>
                <a:latin typeface="Proxima Nova Regular"/>
                <a:ea typeface="Proxima Nova Regular"/>
                <a:cs typeface="Proxima Nova Regular"/>
              </a:rPr>
              <a:t>Data Cube Architecture</a:t>
            </a:r>
          </a:p>
        </p:txBody>
      </p:sp>
      <p:sp>
        <p:nvSpPr>
          <p:cNvPr id="5" name="Content Placeholder 2"/>
          <p:cNvSpPr txBox="1">
            <a:spLocks/>
          </p:cNvSpPr>
          <p:nvPr/>
        </p:nvSpPr>
        <p:spPr bwMode="auto">
          <a:xfrm>
            <a:off x="2783388" y="999928"/>
            <a:ext cx="6185159" cy="1066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Working with CEOS Space Agencies to develop plans for sustained provision of Analysis Ready Data (ARD).</a:t>
            </a:r>
          </a:p>
          <a:p>
            <a:pPr marL="285750" indent="-285750" algn="l" defTabSz="914400">
              <a:spcBef>
                <a:spcPct val="20000"/>
              </a:spcBef>
              <a:buFont typeface="Arial"/>
              <a:buChar char="•"/>
            </a:pPr>
            <a:r>
              <a:rPr lang="en-US" sz="2000" dirty="0">
                <a:solidFill>
                  <a:srgbClr val="002569"/>
                </a:solidFill>
                <a:latin typeface="Calibri" charset="0"/>
                <a:cs typeface="Calibri" charset="0"/>
              </a:rPr>
              <a:t>Sentinel-1A and Sentinel-2A are the highest priority.</a:t>
            </a:r>
          </a:p>
        </p:txBody>
      </p:sp>
      <p:pic>
        <p:nvPicPr>
          <p:cNvPr id="8" name="Picture 7"/>
          <p:cNvPicPr>
            <a:picLocks noChangeAspect="1"/>
          </p:cNvPicPr>
          <p:nvPr/>
        </p:nvPicPr>
        <p:blipFill rotWithShape="1">
          <a:blip r:embed="rId3"/>
          <a:srcRect l="7778"/>
          <a:stretch/>
        </p:blipFill>
        <p:spPr>
          <a:xfrm>
            <a:off x="766845" y="2701752"/>
            <a:ext cx="1382058" cy="1483069"/>
          </a:xfrm>
          <a:prstGeom prst="rect">
            <a:avLst/>
          </a:prstGeom>
        </p:spPr>
      </p:pic>
      <p:sp>
        <p:nvSpPr>
          <p:cNvPr id="14" name="Rectangle 13"/>
          <p:cNvSpPr/>
          <p:nvPr/>
        </p:nvSpPr>
        <p:spPr>
          <a:xfrm>
            <a:off x="419232" y="5421761"/>
            <a:ext cx="2057400" cy="627169"/>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i="1" dirty="0">
                <a:solidFill>
                  <a:schemeClr val="tx1">
                    <a:lumMod val="50000"/>
                  </a:schemeClr>
                </a:solidFill>
                <a:latin typeface="Calibri"/>
                <a:cs typeface="Calibri"/>
              </a:rPr>
              <a:t>User Interface</a:t>
            </a:r>
          </a:p>
        </p:txBody>
      </p:sp>
      <p:sp>
        <p:nvSpPr>
          <p:cNvPr id="22" name="TextBox 21"/>
          <p:cNvSpPr txBox="1"/>
          <p:nvPr/>
        </p:nvSpPr>
        <p:spPr>
          <a:xfrm>
            <a:off x="781116" y="4092984"/>
            <a:ext cx="1361959"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t>Data </a:t>
            </a:r>
            <a:r>
              <a:rPr lang="en-US" sz="2000" b="1" dirty="0">
                <a:latin typeface="Calibri"/>
                <a:cs typeface="Calibri"/>
              </a:rPr>
              <a:t>Cubes</a:t>
            </a:r>
          </a:p>
        </p:txBody>
      </p:sp>
      <p:sp>
        <p:nvSpPr>
          <p:cNvPr id="23" name="Rectangle 22"/>
          <p:cNvSpPr/>
          <p:nvPr/>
        </p:nvSpPr>
        <p:spPr>
          <a:xfrm>
            <a:off x="457604" y="1044968"/>
            <a:ext cx="1909441" cy="878036"/>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2000" b="1" i="1" dirty="0">
                <a:solidFill>
                  <a:schemeClr val="tx1">
                    <a:lumMod val="50000"/>
                  </a:schemeClr>
                </a:solidFill>
                <a:latin typeface="Calibri"/>
                <a:cs typeface="Calibri"/>
              </a:rPr>
              <a:t>Analysis-Ready Data Products</a:t>
            </a:r>
          </a:p>
        </p:txBody>
      </p:sp>
      <p:sp>
        <p:nvSpPr>
          <p:cNvPr id="26" name="Content Placeholder 2"/>
          <p:cNvSpPr txBox="1">
            <a:spLocks/>
          </p:cNvSpPr>
          <p:nvPr/>
        </p:nvSpPr>
        <p:spPr bwMode="auto">
          <a:xfrm>
            <a:off x="2783389" y="4278356"/>
            <a:ext cx="6248400" cy="1654215"/>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Developing and testing prototype user interfaces for custom mosaic creation, time-series statistics, change detection (water, land, vegetation).</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Advanced Programming Interfaces (APIs) for users to create their own user interfaces</a:t>
            </a:r>
          </a:p>
        </p:txBody>
      </p:sp>
      <p:sp>
        <p:nvSpPr>
          <p:cNvPr id="27" name="Content Placeholder 2"/>
          <p:cNvSpPr txBox="1">
            <a:spLocks/>
          </p:cNvSpPr>
          <p:nvPr/>
        </p:nvSpPr>
        <p:spPr bwMode="auto">
          <a:xfrm>
            <a:off x="2796348" y="2559061"/>
            <a:ext cx="6248400" cy="141867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285750" indent="-285750" algn="l" defTabSz="914400">
              <a:spcBef>
                <a:spcPct val="20000"/>
              </a:spcBef>
              <a:buFont typeface="Arial"/>
              <a:buChar char="•"/>
            </a:pPr>
            <a:r>
              <a:rPr lang="en-US" sz="2000" dirty="0">
                <a:solidFill>
                  <a:srgbClr val="002569"/>
                </a:solidFill>
                <a:latin typeface="Calibri" charset="0"/>
                <a:cs typeface="Calibri" charset="0"/>
              </a:rPr>
              <a:t>Testing prototype Data Cubes for </a:t>
            </a:r>
            <a:r>
              <a:rPr lang="en-US" sz="2000" b="1" dirty="0">
                <a:solidFill>
                  <a:srgbClr val="002569"/>
                </a:solidFill>
                <a:latin typeface="Calibri" charset="0"/>
                <a:cs typeface="Calibri" charset="0"/>
              </a:rPr>
              <a:t>Kenya and Colombia</a:t>
            </a:r>
            <a:r>
              <a:rPr lang="en-US" sz="2000" dirty="0">
                <a:solidFill>
                  <a:srgbClr val="002569"/>
                </a:solidFill>
                <a:latin typeface="Calibri" charset="0"/>
                <a:cs typeface="Calibri" charset="0"/>
              </a:rPr>
              <a:t>. </a:t>
            </a:r>
            <a:br>
              <a:rPr lang="en-US" sz="2000" dirty="0">
                <a:solidFill>
                  <a:srgbClr val="002569"/>
                </a:solidFill>
                <a:latin typeface="Calibri" charset="0"/>
                <a:cs typeface="Calibri" charset="0"/>
              </a:rPr>
            </a:br>
            <a:r>
              <a:rPr lang="en-US" sz="2000" dirty="0">
                <a:solidFill>
                  <a:srgbClr val="002569"/>
                </a:solidFill>
                <a:latin typeface="Calibri" charset="0"/>
                <a:cs typeface="Calibri" charset="0"/>
              </a:rPr>
              <a:t>Testing local, regional hub and cloud deployment.</a:t>
            </a:r>
          </a:p>
          <a:p>
            <a:pPr marL="285750" indent="-285750" algn="l" defTabSz="914400">
              <a:spcBef>
                <a:spcPct val="20000"/>
              </a:spcBef>
              <a:buFont typeface="Arial"/>
              <a:buChar char="•"/>
            </a:pPr>
            <a:r>
              <a:rPr lang="en-US" sz="2000" dirty="0">
                <a:solidFill>
                  <a:srgbClr val="002569"/>
                </a:solidFill>
                <a:latin typeface="Calibri" charset="0"/>
                <a:cs typeface="Calibri" charset="0"/>
              </a:rPr>
              <a:t>Developing ingestors to add more datasets: </a:t>
            </a:r>
            <a:br>
              <a:rPr lang="en-US" sz="2000" dirty="0">
                <a:solidFill>
                  <a:srgbClr val="002569"/>
                </a:solidFill>
                <a:latin typeface="Calibri" charset="0"/>
                <a:cs typeface="Calibri" charset="0"/>
              </a:rPr>
            </a:br>
            <a:r>
              <a:rPr lang="en-US" sz="2000" dirty="0">
                <a:solidFill>
                  <a:srgbClr val="002569"/>
                </a:solidFill>
                <a:latin typeface="Calibri" charset="0"/>
                <a:cs typeface="Calibri" charset="0"/>
              </a:rPr>
              <a:t>SRTM, ALOS Mosiacs, MODIS, SPOT-5, Sentinel-1A/2A.</a:t>
            </a:r>
          </a:p>
        </p:txBody>
      </p:sp>
      <p:sp>
        <p:nvSpPr>
          <p:cNvPr id="3" name="TextBox 2"/>
          <p:cNvSpPr txBox="1"/>
          <p:nvPr/>
        </p:nvSpPr>
        <p:spPr>
          <a:xfrm>
            <a:off x="385845" y="4626368"/>
            <a:ext cx="52469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lvl1pPr marL="0" marR="0" indent="0" algn="l" rtl="0" fontAlgn="auto" latinLnBrk="1" hangingPunct="0">
              <a:lnSpc>
                <a:spcPct val="100000"/>
              </a:lnSpc>
              <a:spcBef>
                <a:spcPts val="0"/>
              </a:spcBef>
              <a:spcAft>
                <a:spcPts val="0"/>
              </a:spcAft>
              <a:buClrTx/>
              <a:buSzTx/>
              <a:buFontTx/>
              <a:buNone/>
              <a:tabLst/>
              <a:defRPr sz="2400" b="1">
                <a:latin typeface="Calibri"/>
                <a:cs typeface="Calibri"/>
              </a:defRPr>
            </a:lvl1pPr>
          </a:lstStyle>
          <a:p>
            <a:r>
              <a:rPr lang="en-US"/>
              <a:t>API</a:t>
            </a:r>
          </a:p>
        </p:txBody>
      </p:sp>
      <p:sp>
        <p:nvSpPr>
          <p:cNvPr id="12" name="TextBox 11"/>
          <p:cNvSpPr txBox="1"/>
          <p:nvPr/>
        </p:nvSpPr>
        <p:spPr>
          <a:xfrm>
            <a:off x="157245" y="2259705"/>
            <a:ext cx="116954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400" b="1">
                <a:latin typeface="Calibri"/>
                <a:cs typeface="Calibri"/>
              </a:rPr>
              <a:t>Ingestor</a:t>
            </a:r>
            <a:endParaRPr kumimoji="0" lang="en-US" sz="2400" b="1" i="0" u="none" strike="noStrike" cap="none" spc="0" normalizeH="0" baseline="0">
              <a:ln>
                <a:noFill/>
              </a:ln>
              <a:solidFill>
                <a:srgbClr val="002569"/>
              </a:solidFill>
              <a:effectLst/>
              <a:uFillTx/>
              <a:latin typeface="Calibri"/>
              <a:cs typeface="Calibri"/>
            </a:endParaRPr>
          </a:p>
        </p:txBody>
      </p:sp>
    </p:spTree>
    <p:extLst>
      <p:ext uri="{BB962C8B-B14F-4D97-AF65-F5344CB8AC3E}">
        <p14:creationId xmlns:p14="http://schemas.microsoft.com/office/powerpoint/2010/main" val="14185244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0050"/>
            <a:ext cx="5181600" cy="553998"/>
          </a:xfrm>
          <a:ln w="12700">
            <a:miter lim="400000"/>
          </a:ln>
        </p:spPr>
        <p:txBody>
          <a:bodyPr wrap="square" lIns="0" tIns="0" rIns="0" bIns="0">
            <a:spAutoFit/>
          </a:bodyPr>
          <a:lstStyle/>
          <a:p>
            <a:pPr algn="l"/>
            <a:r>
              <a:rPr lang="en-US" sz="3600" b="1" dirty="0">
                <a:solidFill>
                  <a:schemeClr val="bg1"/>
                </a:solidFill>
                <a:latin typeface="Proxima Nova Regular"/>
                <a:ea typeface="Proxima Nova Regular"/>
                <a:cs typeface="Proxima Nova Regular"/>
              </a:rPr>
              <a:t>Custom Mosaic Tool</a:t>
            </a:r>
          </a:p>
        </p:txBody>
      </p:sp>
      <p:sp>
        <p:nvSpPr>
          <p:cNvPr id="7" name="TextBox 6"/>
          <p:cNvSpPr txBox="1"/>
          <p:nvPr/>
        </p:nvSpPr>
        <p:spPr>
          <a:xfrm>
            <a:off x="4891071" y="925605"/>
            <a:ext cx="4114800" cy="1077216"/>
          </a:xfrm>
          <a:prstGeom prst="rect">
            <a:avLst/>
          </a:prstGeom>
          <a:solidFill>
            <a:schemeClr val="bg1"/>
          </a:solid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002569"/>
                </a:solidFill>
                <a:effectLst/>
                <a:uFillTx/>
              </a:rPr>
              <a:t>Product:</a:t>
            </a:r>
            <a:r>
              <a:rPr kumimoji="0" lang="en-US" sz="1600" b="0" i="0" u="none" strike="noStrike" cap="none" spc="0" normalizeH="0">
                <a:ln>
                  <a:noFill/>
                </a:ln>
                <a:solidFill>
                  <a:srgbClr val="002569"/>
                </a:solidFill>
                <a:effectLst/>
                <a:uFillTx/>
              </a:rPr>
              <a:t> </a:t>
            </a:r>
            <a:r>
              <a:rPr kumimoji="0" lang="en-US" sz="1600" b="1" i="0" u="none" strike="noStrike" cap="none" spc="0" normalizeH="0" baseline="0">
                <a:ln>
                  <a:noFill/>
                </a:ln>
                <a:solidFill>
                  <a:srgbClr val="0000FF"/>
                </a:solidFill>
                <a:effectLst/>
                <a:uFillTx/>
              </a:rPr>
              <a:t>Landsat 7</a:t>
            </a:r>
            <a:r>
              <a:rPr kumimoji="0" lang="en-US" sz="1600" b="1" i="0" u="none" strike="noStrike" cap="none" spc="0" normalizeH="0">
                <a:ln>
                  <a:noFill/>
                </a:ln>
                <a:solidFill>
                  <a:srgbClr val="0000FF"/>
                </a:solidFill>
                <a:effectLst/>
                <a:uFillTx/>
              </a:rPr>
              <a:t/>
            </a:r>
            <a:br>
              <a:rPr kumimoji="0" lang="en-US" sz="1600" b="1" i="0" u="none" strike="noStrike" cap="none" spc="0" normalizeH="0">
                <a:ln>
                  <a:noFill/>
                </a:ln>
                <a:solidFill>
                  <a:srgbClr val="0000FF"/>
                </a:solidFill>
                <a:effectLst/>
                <a:uFillTx/>
              </a:rPr>
            </a:br>
            <a:r>
              <a:rPr kumimoji="0" lang="en-US" sz="1600" b="0" i="0" u="none" strike="noStrike" cap="none" spc="0" normalizeH="0">
                <a:ln>
                  <a:noFill/>
                </a:ln>
                <a:solidFill>
                  <a:srgbClr val="002569"/>
                </a:solidFill>
                <a:effectLst/>
                <a:uFillTx/>
              </a:rPr>
              <a:t>Region: Southern Colombia</a:t>
            </a:r>
          </a:p>
          <a:p>
            <a:pPr algn="l" rtl="0" latinLnBrk="1" hangingPunct="0"/>
            <a:r>
              <a:rPr lang="en-US" sz="1600"/>
              <a:t>Output: RGB Bands-7,4,2 (SWIR2, NIR, GREEN)</a:t>
            </a:r>
          </a:p>
          <a:p>
            <a:pPr marL="0" marR="0" indent="0" algn="l" defTabSz="457200" rtl="0" fontAlgn="auto" latinLnBrk="1" hangingPunct="0">
              <a:lnSpc>
                <a:spcPct val="100000"/>
              </a:lnSpc>
              <a:spcBef>
                <a:spcPts val="0"/>
              </a:spcBef>
              <a:spcAft>
                <a:spcPts val="0"/>
              </a:spcAft>
              <a:buClrTx/>
              <a:buSzTx/>
              <a:buFontTx/>
              <a:buNone/>
              <a:tabLst/>
            </a:pPr>
            <a:r>
              <a:rPr lang="en-US" sz="1600"/>
              <a:t>Filter (</a:t>
            </a:r>
            <a:r>
              <a:rPr lang="en-US" sz="1600" b="1">
                <a:solidFill>
                  <a:srgbClr val="FF0000"/>
                </a:solidFill>
              </a:rPr>
              <a:t>RED</a:t>
            </a:r>
            <a:r>
              <a:rPr lang="en-US" sz="1600"/>
              <a:t>): = Cloud, Shadow, Water, No Data</a:t>
            </a:r>
            <a:endParaRPr kumimoji="0" lang="en-US" sz="1600" b="0" i="0" u="none" strike="noStrike" cap="none" spc="0" normalizeH="0">
              <a:ln>
                <a:noFill/>
              </a:ln>
              <a:solidFill>
                <a:srgbClr val="002569"/>
              </a:solidFill>
              <a:effectLst/>
              <a:uFillTx/>
            </a:endParaRPr>
          </a:p>
        </p:txBody>
      </p:sp>
      <p:pic>
        <p:nvPicPr>
          <p:cNvPr id="3" name="Picture 2"/>
          <p:cNvPicPr>
            <a:picLocks noChangeAspect="1"/>
          </p:cNvPicPr>
          <p:nvPr/>
        </p:nvPicPr>
        <p:blipFill>
          <a:blip r:embed="rId3"/>
          <a:stretch>
            <a:fillRect/>
          </a:stretch>
        </p:blipFill>
        <p:spPr>
          <a:xfrm>
            <a:off x="152400" y="996950"/>
            <a:ext cx="3314700" cy="3340100"/>
          </a:xfrm>
          <a:prstGeom prst="rect">
            <a:avLst/>
          </a:prstGeom>
        </p:spPr>
      </p:pic>
      <p:sp>
        <p:nvSpPr>
          <p:cNvPr id="4" name="TextBox 3"/>
          <p:cNvSpPr txBox="1"/>
          <p:nvPr/>
        </p:nvSpPr>
        <p:spPr>
          <a:xfrm>
            <a:off x="314226" y="4366975"/>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January-February 2014</a:t>
            </a:r>
          </a:p>
          <a:p>
            <a:pPr marL="0" marR="0" indent="0" algn="l" defTabSz="457200" rtl="0" fontAlgn="auto" latinLnBrk="1" hangingPunct="0">
              <a:lnSpc>
                <a:spcPct val="100000"/>
              </a:lnSpc>
              <a:spcBef>
                <a:spcPts val="0"/>
              </a:spcBef>
              <a:spcAft>
                <a:spcPts val="0"/>
              </a:spcAft>
              <a:buClrTx/>
              <a:buSzTx/>
              <a:buFontTx/>
              <a:buNone/>
              <a:tabLst/>
            </a:pPr>
            <a:r>
              <a:rPr lang="en-US" sz="1400"/>
              <a:t>16 scenes</a:t>
            </a: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70%</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9" name="TextBox 8"/>
          <p:cNvSpPr txBox="1"/>
          <p:nvPr/>
        </p:nvSpPr>
        <p:spPr>
          <a:xfrm>
            <a:off x="3181016" y="5357074"/>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January-April 2014</a:t>
            </a:r>
          </a:p>
          <a:p>
            <a:pPr marL="0" marR="0" indent="0" algn="l" defTabSz="457200" rtl="0" fontAlgn="auto" latinLnBrk="1" hangingPunct="0">
              <a:lnSpc>
                <a:spcPct val="100000"/>
              </a:lnSpc>
              <a:spcBef>
                <a:spcPts val="0"/>
              </a:spcBef>
              <a:spcAft>
                <a:spcPts val="0"/>
              </a:spcAft>
              <a:buClrTx/>
              <a:buSzTx/>
              <a:buFontTx/>
              <a:buNone/>
              <a:tabLst/>
            </a:pPr>
            <a:r>
              <a:rPr lang="en-US" sz="1400"/>
              <a:t>30 scenes</a:t>
            </a:r>
          </a:p>
          <a:p>
            <a:pPr marL="0" marR="0" indent="0" algn="l" defTabSz="457200" rtl="0" fontAlgn="auto" latinLnBrk="1" hangingPunct="0">
              <a:lnSpc>
                <a:spcPct val="100000"/>
              </a:lnSpc>
              <a:spcBef>
                <a:spcPts val="0"/>
              </a:spcBef>
              <a:spcAft>
                <a:spcPts val="0"/>
              </a:spcAft>
              <a:buClrTx/>
              <a:buSzTx/>
              <a:buFontTx/>
              <a:buNone/>
              <a:tabLst/>
            </a:pPr>
            <a:r>
              <a:rPr lang="en-US" sz="1400"/>
              <a:t>36</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pic>
        <p:nvPicPr>
          <p:cNvPr id="10" name="Picture 9"/>
          <p:cNvPicPr>
            <a:picLocks noChangeAspect="1"/>
          </p:cNvPicPr>
          <p:nvPr/>
        </p:nvPicPr>
        <p:blipFill>
          <a:blip r:embed="rId4"/>
          <a:stretch>
            <a:fillRect/>
          </a:stretch>
        </p:blipFill>
        <p:spPr>
          <a:xfrm>
            <a:off x="2717800" y="2029160"/>
            <a:ext cx="3302000" cy="3302000"/>
          </a:xfrm>
          <a:prstGeom prst="rect">
            <a:avLst/>
          </a:prstGeom>
        </p:spPr>
      </p:pic>
      <p:pic>
        <p:nvPicPr>
          <p:cNvPr id="11" name="Picture 10"/>
          <p:cNvPicPr>
            <a:picLocks noChangeAspect="1"/>
          </p:cNvPicPr>
          <p:nvPr/>
        </p:nvPicPr>
        <p:blipFill>
          <a:blip r:embed="rId5"/>
          <a:stretch>
            <a:fillRect/>
          </a:stretch>
        </p:blipFill>
        <p:spPr>
          <a:xfrm>
            <a:off x="5689600" y="2800720"/>
            <a:ext cx="3302000" cy="3314700"/>
          </a:xfrm>
          <a:prstGeom prst="rect">
            <a:avLst/>
          </a:prstGeom>
        </p:spPr>
      </p:pic>
      <p:sp>
        <p:nvSpPr>
          <p:cNvPr id="12" name="TextBox 11"/>
          <p:cNvSpPr txBox="1"/>
          <p:nvPr/>
        </p:nvSpPr>
        <p:spPr>
          <a:xfrm>
            <a:off x="6391422" y="2033893"/>
            <a:ext cx="2357575"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2569"/>
                </a:solidFill>
                <a:effectLst/>
                <a:uFillTx/>
              </a:rPr>
              <a:t>January-June 2014</a:t>
            </a:r>
          </a:p>
          <a:p>
            <a:pPr marL="0" marR="0" indent="0" algn="l" defTabSz="457200" rtl="0" fontAlgn="auto" latinLnBrk="1" hangingPunct="0">
              <a:lnSpc>
                <a:spcPct val="100000"/>
              </a:lnSpc>
              <a:spcBef>
                <a:spcPts val="0"/>
              </a:spcBef>
              <a:spcAft>
                <a:spcPts val="0"/>
              </a:spcAft>
              <a:buClrTx/>
              <a:buSzTx/>
              <a:buFontTx/>
              <a:buNone/>
              <a:tabLst/>
            </a:pPr>
            <a:r>
              <a:rPr lang="en-US" sz="1400"/>
              <a:t>46 scenes</a:t>
            </a:r>
          </a:p>
          <a:p>
            <a:pPr marL="0" marR="0" indent="0" algn="l" defTabSz="457200" rtl="0" fontAlgn="auto" latinLnBrk="1" hangingPunct="0">
              <a:lnSpc>
                <a:spcPct val="100000"/>
              </a:lnSpc>
              <a:spcBef>
                <a:spcPts val="0"/>
              </a:spcBef>
              <a:spcAft>
                <a:spcPts val="0"/>
              </a:spcAft>
              <a:buClrTx/>
              <a:buSzTx/>
              <a:buFontTx/>
              <a:buNone/>
              <a:tabLst/>
            </a:pPr>
            <a:r>
              <a:rPr lang="en-US" sz="1400"/>
              <a:t>27</a:t>
            </a:r>
            <a:r>
              <a:rPr kumimoji="0" lang="en-US" sz="1400" b="0" i="0" u="none" strike="noStrike" cap="none" spc="0" normalizeH="0" baseline="0">
                <a:ln>
                  <a:noFill/>
                </a:ln>
                <a:solidFill>
                  <a:srgbClr val="002569"/>
                </a:solidFill>
                <a:effectLst/>
                <a:uFillTx/>
              </a:rPr>
              <a:t>%</a:t>
            </a:r>
            <a:r>
              <a:rPr kumimoji="0" lang="en-US" sz="1400" b="0" i="0" u="none" strike="noStrike" cap="none" spc="0" normalizeH="0">
                <a:ln>
                  <a:noFill/>
                </a:ln>
                <a:solidFill>
                  <a:srgbClr val="002569"/>
                </a:solidFill>
                <a:effectLst/>
                <a:uFillTx/>
              </a:rPr>
              <a:t> no data (mostly clouds)</a:t>
            </a:r>
            <a:endParaRPr kumimoji="0" lang="en-US" sz="1400" b="0" i="0" u="none" strike="noStrike" cap="none" spc="0" normalizeH="0" baseline="0">
              <a:ln>
                <a:noFill/>
              </a:ln>
              <a:solidFill>
                <a:srgbClr val="002569"/>
              </a:solidFill>
              <a:effectLst/>
              <a:uFillTx/>
            </a:endParaRPr>
          </a:p>
        </p:txBody>
      </p:sp>
      <p:sp>
        <p:nvSpPr>
          <p:cNvPr id="13" name="TextBox 12"/>
          <p:cNvSpPr txBox="1"/>
          <p:nvPr/>
        </p:nvSpPr>
        <p:spPr>
          <a:xfrm>
            <a:off x="228600" y="5209235"/>
            <a:ext cx="2196310"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a:t>&lt;</a:t>
            </a:r>
            <a:r>
              <a:rPr kumimoji="0" lang="en-US" sz="1800" b="0" i="0" u="none" strike="noStrike" cap="none" spc="0" normalizeH="0" baseline="0">
                <a:ln>
                  <a:noFill/>
                </a:ln>
                <a:solidFill>
                  <a:srgbClr val="002569"/>
                </a:solidFill>
                <a:effectLst/>
                <a:uFillTx/>
              </a:rPr>
              <a:t>2 minutes</a:t>
            </a:r>
            <a:r>
              <a:rPr kumimoji="0" lang="en-US" sz="1800" b="0" i="0" u="none" strike="noStrike" cap="none" spc="0" normalizeH="0">
                <a:ln>
                  <a:noFill/>
                </a:ln>
                <a:solidFill>
                  <a:srgbClr val="002569"/>
                </a:solidFill>
                <a:effectLst/>
                <a:uFillTx/>
              </a:rPr>
              <a:t> run time</a:t>
            </a:r>
          </a:p>
          <a:p>
            <a:pPr marL="0" marR="0" indent="0" algn="ctr" defTabSz="457200" rtl="0" fontAlgn="auto" latinLnBrk="1" hangingPunct="0">
              <a:lnSpc>
                <a:spcPct val="100000"/>
              </a:lnSpc>
              <a:spcBef>
                <a:spcPts val="0"/>
              </a:spcBef>
              <a:spcAft>
                <a:spcPts val="0"/>
              </a:spcAft>
              <a:buClrTx/>
              <a:buSzTx/>
              <a:buFontTx/>
              <a:buNone/>
              <a:tabLst/>
            </a:pPr>
            <a:r>
              <a:rPr lang="en-US"/>
              <a:t>f</a:t>
            </a:r>
            <a:r>
              <a:rPr lang="en-US" baseline="0"/>
              <a:t>or</a:t>
            </a:r>
            <a:r>
              <a:rPr lang="en-US"/>
              <a:t> each mosaic with </a:t>
            </a:r>
          </a:p>
          <a:p>
            <a:pPr marL="0" marR="0" indent="0" algn="ctr" defTabSz="457200" rtl="0" fontAlgn="auto" latinLnBrk="1" hangingPunct="0">
              <a:lnSpc>
                <a:spcPct val="100000"/>
              </a:lnSpc>
              <a:spcBef>
                <a:spcPts val="0"/>
              </a:spcBef>
              <a:spcAft>
                <a:spcPts val="0"/>
              </a:spcAft>
              <a:buClrTx/>
              <a:buSzTx/>
              <a:buFontTx/>
              <a:buNone/>
              <a:tabLst/>
            </a:pPr>
            <a:r>
              <a:rPr lang="en-US"/>
              <a:t>o</a:t>
            </a:r>
            <a:r>
              <a:rPr kumimoji="0" lang="en-US" sz="1800" b="0" i="0" u="none" strike="noStrike" cap="none" spc="0" normalizeH="0" baseline="0">
                <a:ln>
                  <a:noFill/>
                </a:ln>
                <a:solidFill>
                  <a:srgbClr val="002569"/>
                </a:solidFill>
                <a:effectLst/>
                <a:uFillTx/>
              </a:rPr>
              <a:t>utput in GEOTIFF</a:t>
            </a:r>
          </a:p>
        </p:txBody>
      </p:sp>
    </p:spTree>
    <p:extLst>
      <p:ext uri="{BB962C8B-B14F-4D97-AF65-F5344CB8AC3E}">
        <p14:creationId xmlns:p14="http://schemas.microsoft.com/office/powerpoint/2010/main" val="35252924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57972" y="157255"/>
            <a:ext cx="5163513"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Water Detection Tool</a:t>
            </a:r>
            <a:endParaRPr lang="pt-BR" sz="3600" b="1" dirty="0">
              <a:latin typeface="Proxima Nova Regular"/>
              <a:ea typeface="Proxima Nova Regular"/>
              <a:cs typeface="Proxima Nova Regular"/>
            </a:endParaRPr>
          </a:p>
        </p:txBody>
      </p:sp>
      <p:sp>
        <p:nvSpPr>
          <p:cNvPr id="17410" name="Content Placeholder 2"/>
          <p:cNvSpPr>
            <a:spLocks noGrp="1"/>
          </p:cNvSpPr>
          <p:nvPr>
            <p:ph idx="4294967295"/>
          </p:nvPr>
        </p:nvSpPr>
        <p:spPr>
          <a:xfrm>
            <a:off x="198060" y="1031984"/>
            <a:ext cx="5223425" cy="896079"/>
          </a:xfrm>
          <a:prstGeom prst="rect">
            <a:avLst/>
          </a:prstGeom>
        </p:spPr>
        <p:txBody>
          <a:bodyPr/>
          <a:lstStyle/>
          <a:p>
            <a:pPr marL="0" indent="0">
              <a:buNone/>
            </a:pPr>
            <a:r>
              <a:rPr lang="en-GB" sz="2400" dirty="0"/>
              <a:t>Western Kenya, County of Baringo</a:t>
            </a:r>
          </a:p>
          <a:p>
            <a:pPr marL="0" indent="0">
              <a:buNone/>
            </a:pPr>
            <a:r>
              <a:rPr lang="en-GB" sz="2400" dirty="0"/>
              <a:t>Lake Bogoria Nature Preserve</a:t>
            </a:r>
          </a:p>
        </p:txBody>
      </p:sp>
      <p:pic>
        <p:nvPicPr>
          <p:cNvPr id="2" name="Picture 1"/>
          <p:cNvPicPr>
            <a:picLocks noChangeAspect="1"/>
          </p:cNvPicPr>
          <p:nvPr/>
        </p:nvPicPr>
        <p:blipFill>
          <a:blip r:embed="rId3"/>
          <a:stretch>
            <a:fillRect/>
          </a:stretch>
        </p:blipFill>
        <p:spPr>
          <a:xfrm>
            <a:off x="5860725" y="1031984"/>
            <a:ext cx="3140525" cy="3548074"/>
          </a:xfrm>
          <a:prstGeom prst="rect">
            <a:avLst/>
          </a:prstGeom>
        </p:spPr>
      </p:pic>
      <p:pic>
        <p:nvPicPr>
          <p:cNvPr id="4" name="Picture 3"/>
          <p:cNvPicPr>
            <a:picLocks noChangeAspect="1"/>
          </p:cNvPicPr>
          <p:nvPr/>
        </p:nvPicPr>
        <p:blipFill>
          <a:blip r:embed="rId4"/>
          <a:stretch>
            <a:fillRect/>
          </a:stretch>
        </p:blipFill>
        <p:spPr>
          <a:xfrm>
            <a:off x="200888" y="2191567"/>
            <a:ext cx="2743200" cy="3657600"/>
          </a:xfrm>
          <a:prstGeom prst="rect">
            <a:avLst/>
          </a:prstGeom>
        </p:spPr>
      </p:pic>
      <p:sp>
        <p:nvSpPr>
          <p:cNvPr id="11" name="Content Placeholder 2"/>
          <p:cNvSpPr txBox="1">
            <a:spLocks/>
          </p:cNvSpPr>
          <p:nvPr/>
        </p:nvSpPr>
        <p:spPr>
          <a:xfrm>
            <a:off x="4025217" y="2239228"/>
            <a:ext cx="1811533" cy="1356540"/>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dirty="0"/>
              <a:t>Year 2013</a:t>
            </a:r>
          </a:p>
          <a:p>
            <a:pPr marL="0" indent="0" algn="ctr">
              <a:buFont typeface="Arial"/>
              <a:buNone/>
            </a:pPr>
            <a:r>
              <a:rPr lang="en-GB" sz="1800" dirty="0"/>
              <a:t>Flooding is seen in the northern tip of the lake</a:t>
            </a:r>
          </a:p>
        </p:txBody>
      </p:sp>
      <p:sp>
        <p:nvSpPr>
          <p:cNvPr id="12" name="Content Placeholder 2"/>
          <p:cNvSpPr txBox="1">
            <a:spLocks/>
          </p:cNvSpPr>
          <p:nvPr/>
        </p:nvSpPr>
        <p:spPr>
          <a:xfrm>
            <a:off x="4863665" y="4723763"/>
            <a:ext cx="4137585" cy="1325169"/>
          </a:xfrm>
          <a:prstGeom prst="rect">
            <a:avLst/>
          </a:prstGeom>
          <a:solidFill>
            <a:schemeClr val="accent6">
              <a:lumMod val="20000"/>
              <a:lumOff val="80000"/>
            </a:schemeClr>
          </a:solidFill>
          <a:ln>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t>* Counts water / non-water QA flags</a:t>
            </a:r>
          </a:p>
          <a:p>
            <a:pPr marL="0" indent="0">
              <a:buNone/>
            </a:pPr>
            <a:r>
              <a:rPr lang="en-GB" sz="1600" dirty="0"/>
              <a:t>* Landsat-7 “banding” needs to be removed</a:t>
            </a:r>
          </a:p>
          <a:p>
            <a:pPr marL="0" indent="0">
              <a:buNone/>
            </a:pPr>
            <a:r>
              <a:rPr lang="en-GB" sz="1600" dirty="0"/>
              <a:t>* Blue = Often water, Yellow = Infrequent</a:t>
            </a:r>
          </a:p>
          <a:p>
            <a:pPr marL="0" indent="0">
              <a:buNone/>
            </a:pPr>
            <a:r>
              <a:rPr lang="en-GB" sz="1600" dirty="0"/>
              <a:t>* Able to assess drought/flood risk extent</a:t>
            </a:r>
          </a:p>
        </p:txBody>
      </p:sp>
      <p:pic>
        <p:nvPicPr>
          <p:cNvPr id="3" name="Picture 2" descr="Bogoria20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2527" y="2468523"/>
            <a:ext cx="1103530" cy="3133812"/>
          </a:xfrm>
          <a:prstGeom prst="rect">
            <a:avLst/>
          </a:prstGeom>
          <a:ln>
            <a:noFill/>
          </a:ln>
        </p:spPr>
      </p:pic>
    </p:spTree>
    <p:extLst>
      <p:ext uri="{BB962C8B-B14F-4D97-AF65-F5344CB8AC3E}">
        <p14:creationId xmlns:p14="http://schemas.microsoft.com/office/powerpoint/2010/main" val="35866920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70050"/>
            <a:ext cx="548640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Change Detection Tools</a:t>
            </a:r>
            <a:endParaRPr lang="pt-BR" sz="3600" b="1" dirty="0">
              <a:latin typeface="Proxima Nova Regular"/>
              <a:ea typeface="Proxima Nova Regular"/>
              <a:cs typeface="Proxima Nova Regular"/>
            </a:endParaRPr>
          </a:p>
        </p:txBody>
      </p:sp>
      <p:sp>
        <p:nvSpPr>
          <p:cNvPr id="17410" name="Content Placeholder 2"/>
          <p:cNvSpPr>
            <a:spLocks noGrp="1"/>
          </p:cNvSpPr>
          <p:nvPr>
            <p:ph idx="1"/>
          </p:nvPr>
        </p:nvSpPr>
        <p:spPr>
          <a:xfrm>
            <a:off x="85626" y="905281"/>
            <a:ext cx="9026294" cy="1163712"/>
          </a:xfrm>
          <a:solidFill>
            <a:srgbClr val="FFFFFF"/>
          </a:solidFill>
        </p:spPr>
        <p:txBody>
          <a:bodyPr/>
          <a:lstStyle/>
          <a:p>
            <a:pPr marL="0" indent="0" algn="r">
              <a:buNone/>
            </a:pPr>
            <a:r>
              <a:rPr lang="en-GB" sz="1800" dirty="0">
                <a:latin typeface="Arial"/>
                <a:cs typeface="Arial"/>
              </a:rPr>
              <a:t>The SEO is investigating a common land </a:t>
            </a:r>
            <a:r>
              <a:rPr lang="en-GB" sz="1800" b="1" dirty="0">
                <a:latin typeface="Arial"/>
                <a:cs typeface="Arial"/>
              </a:rPr>
              <a:t>Change Detection tool</a:t>
            </a:r>
            <a:r>
              <a:rPr lang="en-GB" sz="1800" dirty="0">
                <a:latin typeface="Arial"/>
                <a:cs typeface="Arial"/>
              </a:rPr>
              <a:t>. </a:t>
            </a:r>
            <a:br>
              <a:rPr lang="en-GB" sz="1800" dirty="0">
                <a:latin typeface="Arial"/>
                <a:cs typeface="Arial"/>
              </a:rPr>
            </a:br>
            <a:r>
              <a:rPr lang="en-GB" sz="1800" dirty="0">
                <a:latin typeface="Arial"/>
                <a:cs typeface="Arial"/>
              </a:rPr>
              <a:t>Breaks For Additive Seasonal and Trend (</a:t>
            </a:r>
            <a:r>
              <a:rPr lang="en-GB" sz="1800" dirty="0">
                <a:solidFill>
                  <a:srgbClr val="FF0000"/>
                </a:solidFill>
                <a:latin typeface="Arial"/>
                <a:cs typeface="Arial"/>
              </a:rPr>
              <a:t>BFAST</a:t>
            </a:r>
            <a:r>
              <a:rPr lang="en-GB" sz="1800" dirty="0">
                <a:latin typeface="Arial"/>
                <a:cs typeface="Arial"/>
              </a:rPr>
              <a:t>) is being used by FAO and Colombia for change detection analyses. An example of BFAST using ALOS-PALSAR is below. </a:t>
            </a:r>
          </a:p>
          <a:p>
            <a:pPr marL="0" indent="0" algn="r">
              <a:buNone/>
            </a:pPr>
            <a:endParaRPr lang="en-GB" sz="1800" dirty="0">
              <a:latin typeface="Arial"/>
              <a:cs typeface="Arial"/>
            </a:endParaRPr>
          </a:p>
          <a:p>
            <a:pPr marL="171450" indent="-171450" algn="r"/>
            <a:endParaRPr lang="en-GB" sz="1800" dirty="0">
              <a:latin typeface="Arial"/>
              <a:cs typeface="Arial"/>
            </a:endParaRPr>
          </a:p>
        </p:txBody>
      </p:sp>
      <p:pic>
        <p:nvPicPr>
          <p:cNvPr id="2" name="Picture 1"/>
          <p:cNvPicPr>
            <a:picLocks noChangeAspect="1"/>
          </p:cNvPicPr>
          <p:nvPr/>
        </p:nvPicPr>
        <p:blipFill>
          <a:blip r:embed="rId3"/>
          <a:stretch>
            <a:fillRect/>
          </a:stretch>
        </p:blipFill>
        <p:spPr>
          <a:xfrm>
            <a:off x="5641667" y="1910151"/>
            <a:ext cx="3377373" cy="4023177"/>
          </a:xfrm>
          <a:prstGeom prst="rect">
            <a:avLst/>
          </a:prstGeom>
        </p:spPr>
      </p:pic>
      <p:sp>
        <p:nvSpPr>
          <p:cNvPr id="9" name="Content Placeholder 2"/>
          <p:cNvSpPr txBox="1">
            <a:spLocks/>
          </p:cNvSpPr>
          <p:nvPr/>
        </p:nvSpPr>
        <p:spPr>
          <a:xfrm>
            <a:off x="85626" y="4609354"/>
            <a:ext cx="5437164" cy="152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800" dirty="0">
                <a:solidFill>
                  <a:schemeClr val="tx1">
                    <a:lumMod val="95000"/>
                    <a:lumOff val="5000"/>
                  </a:schemeClr>
                </a:solidFill>
              </a:rPr>
              <a:t>Rapid analyses of dense time series will utilize the power of the Data Cube. The SEO is planning to develop a tool to plot pixel-level time series for any band or index to support change detection validation. This is strongly desired by Colombia.</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97884"/>
            <a:ext cx="4261848" cy="2836343"/>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53174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dirty="0">
                <a:solidFill>
                  <a:srgbClr val="FFFFFF"/>
                </a:solidFill>
                <a:latin typeface="Proxima Nova Regular"/>
                <a:ea typeface="Proxima Nova Regular"/>
                <a:cs typeface="Proxima Nova Regular"/>
                <a:sym typeface="Proxima Nova Regular"/>
              </a:rPr>
              <a:t>Agenda – Session 5</a:t>
            </a:r>
            <a:endParaRPr sz="32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bwMode="auto">
          <a:xfrm>
            <a:off x="0" y="1301444"/>
            <a:ext cx="8650288" cy="51214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342900" indent="-342900">
              <a:spcBef>
                <a:spcPct val="20000"/>
              </a:spcBef>
              <a:buFont typeface="Arial"/>
              <a:buChar char="•"/>
              <a:defRPr sz="20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800" b="1" dirty="0"/>
              <a:t>3-Year Work Plan Tasks and Outcomes</a:t>
            </a:r>
          </a:p>
          <a:p>
            <a:pPr marL="1195387" lvl="1" indent="-457200">
              <a:buFont typeface="Courier New"/>
              <a:buChar char="o"/>
            </a:pPr>
            <a:r>
              <a:rPr lang="en-US" sz="2400" dirty="0"/>
              <a:t>#6: Ensured On-going Coverage </a:t>
            </a:r>
          </a:p>
          <a:p>
            <a:pPr marL="1195387" lvl="1" indent="-457200">
              <a:buFont typeface="Courier New"/>
              <a:buChar char="o"/>
            </a:pPr>
            <a:r>
              <a:rPr lang="en-US" sz="2400" dirty="0"/>
              <a:t>#7: Interoperable Data Discovery Tools</a:t>
            </a:r>
          </a:p>
          <a:p>
            <a:pPr marL="1195387" lvl="1" indent="-457200">
              <a:buFont typeface="Courier New"/>
              <a:buChar char="o"/>
            </a:pPr>
            <a:r>
              <a:rPr lang="en-US" sz="2400" dirty="0"/>
              <a:t>#8: Assembly and Delivery of Core Data</a:t>
            </a:r>
          </a:p>
          <a:p>
            <a:pPr marL="1195387" lvl="1" indent="-457200">
              <a:buFont typeface="Courier New"/>
              <a:buChar char="o"/>
            </a:pPr>
            <a:r>
              <a:rPr lang="en-US" sz="2400" dirty="0"/>
              <a:t>#10: Cloud-Computing Pilot Projects</a:t>
            </a:r>
          </a:p>
          <a:p>
            <a:pPr marL="1195387" lvl="1" indent="-457200">
              <a:buFont typeface="Courier New"/>
              <a:buChar char="o"/>
            </a:pPr>
            <a:r>
              <a:rPr lang="en-US" sz="2400" dirty="0"/>
              <a:t>#11: Model National GFOI Data Services</a:t>
            </a:r>
            <a:br>
              <a:rPr lang="en-US" sz="2400" dirty="0"/>
            </a:br>
            <a:endParaRPr lang="en-US" sz="2400" dirty="0"/>
          </a:p>
          <a:p>
            <a:r>
              <a:rPr lang="en-US" sz="2800" b="1" dirty="0"/>
              <a:t>CEOS Data Cube Development and Demo</a:t>
            </a:r>
            <a:br>
              <a:rPr lang="en-US" sz="2800" b="1" dirty="0"/>
            </a:br>
            <a:r>
              <a:rPr lang="en-US" sz="2800" b="1" dirty="0"/>
              <a:t>- </a:t>
            </a:r>
            <a:r>
              <a:rPr lang="en-US" sz="2800" dirty="0"/>
              <a:t>Reported by Matt Jondrow / Sanjay Gowda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8144" y="1378977"/>
            <a:ext cx="2465856" cy="243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4683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165999"/>
            <a:ext cx="70104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a:solidFill>
                  <a:schemeClr val="bg1"/>
                </a:solidFill>
              </a:rPr>
              <a:t>#6: Ensured On-going Coverage </a:t>
            </a:r>
            <a:endParaRPr sz="36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1961392"/>
            <a:ext cx="8887822" cy="39179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a:t>Archive Characterization </a:t>
            </a:r>
          </a:p>
          <a:p>
            <a:r>
              <a:rPr lang="en-US" sz="2400"/>
              <a:t>The SEO has completed 25+ past country reports to characterize Landsat coverage. These were delivered to countries at past SDCG and SilvaCarbon meetings. </a:t>
            </a:r>
          </a:p>
          <a:p>
            <a:r>
              <a:rPr lang="en-US" sz="2400"/>
              <a:t>The SEO has now automated the production of these reports and they are posted online for all 70 GFOI countries! We plan to update these reports on an annual basis and keep the reports current.  </a:t>
            </a:r>
            <a:r>
              <a:rPr lang="en-US" sz="2400">
                <a:solidFill>
                  <a:srgbClr val="FF0000"/>
                </a:solidFill>
              </a:rPr>
              <a:t>More on the next chart ...</a:t>
            </a:r>
          </a:p>
          <a:p>
            <a:r>
              <a:rPr lang="en-US" sz="2400"/>
              <a:t>The SEO has provided additional detailed support to countries, as needed. For example, we recently performed more extensive analyses for Kenya and Colombia.</a:t>
            </a:r>
          </a:p>
        </p:txBody>
      </p:sp>
      <p:pic>
        <p:nvPicPr>
          <p:cNvPr id="2" name="Picture 1"/>
          <p:cNvPicPr>
            <a:picLocks noChangeAspect="1"/>
          </p:cNvPicPr>
          <p:nvPr/>
        </p:nvPicPr>
        <p:blipFill>
          <a:blip r:embed="rId2"/>
          <a:stretch>
            <a:fillRect/>
          </a:stretch>
        </p:blipFill>
        <p:spPr>
          <a:xfrm>
            <a:off x="0" y="892300"/>
            <a:ext cx="9144000" cy="913286"/>
          </a:xfrm>
          <a:prstGeom prst="rect">
            <a:avLst/>
          </a:prstGeom>
        </p:spPr>
      </p:pic>
    </p:spTree>
    <p:extLst>
      <p:ext uri="{BB962C8B-B14F-4D97-AF65-F5344CB8AC3E}">
        <p14:creationId xmlns:p14="http://schemas.microsoft.com/office/powerpoint/2010/main" val="23265521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6454" y="128718"/>
            <a:ext cx="7417058" cy="646331"/>
          </a:xfrm>
        </p:spPr>
        <p:txBody>
          <a:bodyPr wrap="square">
            <a:spAutoFit/>
          </a:bodyPr>
          <a:lstStyle/>
          <a:p>
            <a:pPr algn="l"/>
            <a:r>
              <a:rPr lang="en-US" b="1" dirty="0">
                <a:latin typeface="Tahoma" charset="0"/>
                <a:ea typeface="ＭＳ Ｐゴシック" charset="0"/>
                <a:cs typeface="ＭＳ Ｐゴシック" charset="0"/>
              </a:rPr>
              <a:t>Landsat Country Reports</a:t>
            </a:r>
            <a:endParaRPr lang="pt-BR" b="1" dirty="0">
              <a:latin typeface="Tahoma" charset="0"/>
              <a:ea typeface="ＭＳ Ｐゴシック" charset="0"/>
              <a:cs typeface="ＭＳ Ｐゴシック" charset="0"/>
            </a:endParaRPr>
          </a:p>
        </p:txBody>
      </p:sp>
      <p:sp>
        <p:nvSpPr>
          <p:cNvPr id="17410" name="Content Placeholder 2"/>
          <p:cNvSpPr>
            <a:spLocks noGrp="1"/>
          </p:cNvSpPr>
          <p:nvPr>
            <p:ph idx="1"/>
          </p:nvPr>
        </p:nvSpPr>
        <p:spPr>
          <a:xfrm>
            <a:off x="56384" y="1079741"/>
            <a:ext cx="5723279" cy="4525963"/>
          </a:xfrm>
        </p:spPr>
        <p:txBody>
          <a:bodyPr/>
          <a:lstStyle/>
          <a:p>
            <a:pPr marL="228600" indent="-228600"/>
            <a:r>
              <a:rPr lang="en-GB" sz="2000" dirty="0"/>
              <a:t>The CEOS Systems Engineering Office (SEO) has prepared detailed historic Landsat coverage reports for 70 GFOI countries.</a:t>
            </a:r>
          </a:p>
          <a:p>
            <a:pPr marL="228600" indent="-228600"/>
            <a:r>
              <a:rPr lang="en-GB" sz="2000" dirty="0"/>
              <a:t>The SEO created these reports using automated scripts connected to the Landsat archive. All Landsat scenes (missions 4,5,7,8) from 1990 through 2015 were included. </a:t>
            </a:r>
          </a:p>
          <a:p>
            <a:pPr marL="228600" indent="-228600"/>
            <a:r>
              <a:rPr lang="en-GB" sz="2000" dirty="0"/>
              <a:t>These reports (PDF and EXCEL format) are here: </a:t>
            </a:r>
            <a:r>
              <a:rPr lang="en-GB" sz="1800" b="1" dirty="0">
                <a:solidFill>
                  <a:srgbClr val="FF0000"/>
                </a:solidFill>
              </a:rPr>
              <a:t>http://tinyurl.com/GFOIcountryreports</a:t>
            </a:r>
          </a:p>
          <a:p>
            <a:pPr marL="228600" indent="-228600"/>
            <a:r>
              <a:rPr lang="en-GB" sz="2000" dirty="0"/>
              <a:t>The reports include summary graphs, tables, and other detailed data for every acquired scene (mission, path/row, cloud%, processing level).</a:t>
            </a:r>
          </a:p>
          <a:p>
            <a:pPr marL="228600" indent="-228600"/>
            <a:r>
              <a:rPr lang="en-GB" sz="2000" dirty="0" smtClean="0"/>
              <a:t>These reports will be valuable for countries to assess available scenes and cloud cover for future data ordering.</a:t>
            </a:r>
          </a:p>
        </p:txBody>
      </p:sp>
      <p:pic>
        <p:nvPicPr>
          <p:cNvPr id="2" name="Picture 1"/>
          <p:cNvPicPr>
            <a:picLocks noChangeAspect="1"/>
          </p:cNvPicPr>
          <p:nvPr/>
        </p:nvPicPr>
        <p:blipFill>
          <a:blip r:embed="rId3"/>
          <a:stretch>
            <a:fillRect/>
          </a:stretch>
        </p:blipFill>
        <p:spPr>
          <a:xfrm>
            <a:off x="5680780" y="1079741"/>
            <a:ext cx="3310820" cy="2446292"/>
          </a:xfrm>
          <a:prstGeom prst="rect">
            <a:avLst/>
          </a:prstGeom>
        </p:spPr>
      </p:pic>
      <p:pic>
        <p:nvPicPr>
          <p:cNvPr id="3" name="Picture 2"/>
          <p:cNvPicPr>
            <a:picLocks noChangeAspect="1"/>
          </p:cNvPicPr>
          <p:nvPr/>
        </p:nvPicPr>
        <p:blipFill>
          <a:blip r:embed="rId4"/>
          <a:stretch>
            <a:fillRect/>
          </a:stretch>
        </p:blipFill>
        <p:spPr>
          <a:xfrm>
            <a:off x="5680780" y="3653338"/>
            <a:ext cx="3310820" cy="2420577"/>
          </a:xfrm>
          <a:prstGeom prst="rect">
            <a:avLst/>
          </a:prstGeom>
        </p:spPr>
      </p:pic>
    </p:spTree>
    <p:extLst>
      <p:ext uri="{BB962C8B-B14F-4D97-AF65-F5344CB8AC3E}">
        <p14:creationId xmlns:p14="http://schemas.microsoft.com/office/powerpoint/2010/main" val="180079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a:solidFill>
                  <a:schemeClr val="bg1"/>
                </a:solidFill>
              </a:rPr>
              <a:t>#7: Interoperable Data Discovery Tools</a:t>
            </a:r>
            <a:endParaRPr sz="32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372312"/>
            <a:ext cx="8887822" cy="42599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The COVE Tool now includes links to archive databases from: Landsat 7/8, SPOT 1-6, Pleaides-1A/1B, Radarsat-2, ALOS-1 and </a:t>
            </a:r>
            <a:r>
              <a:rPr lang="en-US" sz="2400">
                <a:solidFill>
                  <a:srgbClr val="FF0000"/>
                </a:solidFill>
              </a:rPr>
              <a:t>Sentinel-1A (new)</a:t>
            </a:r>
            <a:r>
              <a:rPr lang="en-US" sz="2400"/>
              <a:t>.  </a:t>
            </a:r>
          </a:p>
          <a:p>
            <a:r>
              <a:rPr lang="en-US" sz="2400"/>
              <a:t>Adding an archive link for Sentinel-2A will be completed after the mirror archive is in place at USGS.</a:t>
            </a:r>
          </a:p>
          <a:p>
            <a:r>
              <a:rPr lang="en-US" sz="2400"/>
              <a:t>The SEO vision is that the COVE tool can provide a “one-stop” location to perform coverage assessments and “discovery” of valid images. We just need access to mission archives to make this happen. Once discovered, users can find links to the data ordering sites in COVE.</a:t>
            </a:r>
          </a:p>
        </p:txBody>
      </p:sp>
      <p:pic>
        <p:nvPicPr>
          <p:cNvPr id="2" name="Picture 1"/>
          <p:cNvPicPr>
            <a:picLocks noChangeAspect="1"/>
          </p:cNvPicPr>
          <p:nvPr/>
        </p:nvPicPr>
        <p:blipFill>
          <a:blip r:embed="rId2"/>
          <a:stretch>
            <a:fillRect/>
          </a:stretch>
        </p:blipFill>
        <p:spPr>
          <a:xfrm>
            <a:off x="0" y="1026296"/>
            <a:ext cx="9144000" cy="1215483"/>
          </a:xfrm>
          <a:prstGeom prst="rect">
            <a:avLst/>
          </a:prstGeom>
        </p:spPr>
      </p:pic>
    </p:spTree>
    <p:extLst>
      <p:ext uri="{BB962C8B-B14F-4D97-AF65-F5344CB8AC3E}">
        <p14:creationId xmlns:p14="http://schemas.microsoft.com/office/powerpoint/2010/main" val="5936561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79618" y="106631"/>
            <a:ext cx="5402262" cy="646331"/>
          </a:xfrm>
        </p:spPr>
        <p:txBody>
          <a:bodyPr wrap="square">
            <a:spAutoFit/>
          </a:bodyPr>
          <a:lstStyle/>
          <a:p>
            <a:pPr algn="l" eaLnBrk="1" hangingPunct="1"/>
            <a:r>
              <a:rPr lang="en-US" sz="3600" b="1" dirty="0">
                <a:latin typeface="Tahoma" charset="0"/>
                <a:ea typeface="ＭＳ Ｐゴシック" charset="0"/>
                <a:cs typeface="ＭＳ Ｐゴシック" charset="0"/>
              </a:rPr>
              <a:t>Recent COVE Updates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2" name="TextBox 7"/>
          <p:cNvSpPr txBox="1">
            <a:spLocks noChangeArrowheads="1"/>
          </p:cNvSpPr>
          <p:nvPr/>
        </p:nvSpPr>
        <p:spPr bwMode="auto">
          <a:xfrm>
            <a:off x="5310700" y="5693928"/>
            <a:ext cx="3765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dirty="0">
                <a:solidFill>
                  <a:srgbClr val="FF0000"/>
                </a:solidFill>
                <a:latin typeface="Tahoma" charset="0"/>
                <a:cs typeface="Tahoma" charset="0"/>
              </a:rPr>
              <a:t>www.ceos-cove.org</a:t>
            </a:r>
          </a:p>
        </p:txBody>
      </p:sp>
      <p:pic>
        <p:nvPicPr>
          <p:cNvPr id="7" name="Picture 6"/>
          <p:cNvPicPr>
            <a:picLocks noChangeAspect="1"/>
          </p:cNvPicPr>
          <p:nvPr/>
        </p:nvPicPr>
        <p:blipFill>
          <a:blip r:embed="rId3"/>
          <a:stretch>
            <a:fillRect/>
          </a:stretch>
        </p:blipFill>
        <p:spPr>
          <a:xfrm>
            <a:off x="4372712" y="1093380"/>
            <a:ext cx="4674330" cy="3429000"/>
          </a:xfrm>
          <a:prstGeom prst="rect">
            <a:avLst/>
          </a:prstGeom>
        </p:spPr>
      </p:pic>
      <p:sp>
        <p:nvSpPr>
          <p:cNvPr id="9" name="Content Placeholder 2"/>
          <p:cNvSpPr txBox="1">
            <a:spLocks/>
          </p:cNvSpPr>
          <p:nvPr/>
        </p:nvSpPr>
        <p:spPr>
          <a:xfrm>
            <a:off x="105512" y="1007945"/>
            <a:ext cx="4267200" cy="52593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Wingdings" charset="2"/>
              <a:buChar char="§"/>
            </a:pPr>
            <a:r>
              <a:rPr lang="en-US" sz="2000" b="1" dirty="0">
                <a:latin typeface="Calibri" charset="0"/>
                <a:ea typeface="ＭＳ Ｐゴシック" charset="0"/>
                <a:cs typeface="Calibri" charset="0"/>
              </a:rPr>
              <a:t>January 2016</a:t>
            </a:r>
            <a:r>
              <a:rPr lang="en-US" sz="2000" dirty="0">
                <a:latin typeface="Calibri" charset="0"/>
                <a:ea typeface="ＭＳ Ｐゴシック" charset="0"/>
                <a:cs typeface="Calibri" charset="0"/>
              </a:rPr>
              <a:t>: Changed from Google Earth to </a:t>
            </a:r>
            <a:r>
              <a:rPr lang="en-US" sz="2000" u="sng" dirty="0">
                <a:latin typeface="Calibri" charset="0"/>
                <a:ea typeface="ＭＳ Ｐゴシック" charset="0"/>
                <a:cs typeface="Calibri" charset="0"/>
              </a:rPr>
              <a:t>Cesium</a:t>
            </a:r>
            <a:r>
              <a:rPr lang="en-US" sz="2000" dirty="0">
                <a:latin typeface="Calibri" charset="0"/>
                <a:ea typeface="ＭＳ Ｐゴシック" charset="0"/>
                <a:cs typeface="Calibri" charset="0"/>
              </a:rPr>
              <a:t> for globe interface</a:t>
            </a:r>
          </a:p>
          <a:p>
            <a:pPr marL="171450" indent="-171450">
              <a:buFont typeface="Wingdings" charset="2"/>
              <a:buChar char="§"/>
            </a:pPr>
            <a:r>
              <a:rPr lang="en-US" sz="2000" b="1" dirty="0">
                <a:latin typeface="Calibri" charset="0"/>
                <a:ea typeface="ＭＳ Ｐゴシック" charset="0"/>
                <a:cs typeface="Calibri" charset="0"/>
              </a:rPr>
              <a:t>New Missions</a:t>
            </a:r>
            <a:r>
              <a:rPr lang="en-US" sz="2000" dirty="0">
                <a:latin typeface="Calibri" charset="0"/>
                <a:ea typeface="ＭＳ Ｐゴシック" charset="0"/>
                <a:cs typeface="Calibri" charset="0"/>
              </a:rPr>
              <a:t>: Sentinel-1A/2A, CBERS-4, RCM 1-3 (notional), FY-3C, PROBA-V, TET-1.</a:t>
            </a:r>
          </a:p>
          <a:p>
            <a:pPr marL="169863" indent="-169863">
              <a:buFont typeface="Wingdings" charset="0"/>
              <a:buChar char="§"/>
            </a:pPr>
            <a:r>
              <a:rPr lang="en-US" sz="2000" b="1" dirty="0">
                <a:latin typeface="Calibri" charset="0"/>
                <a:ea typeface="ＭＳ Ｐゴシック" charset="0"/>
                <a:cs typeface="Calibri" charset="0"/>
              </a:rPr>
              <a:t>New Overlays</a:t>
            </a:r>
            <a:r>
              <a:rPr lang="en-US" sz="2000" dirty="0">
                <a:latin typeface="Calibri" charset="0"/>
                <a:ea typeface="ＭＳ Ｐゴシック" charset="0"/>
                <a:cs typeface="Calibri" charset="0"/>
              </a:rPr>
              <a:t>: Landsat/Sentinel constellation revisit performance, </a:t>
            </a:r>
            <a:r>
              <a:rPr lang="en-US" sz="2000" u="sng" dirty="0">
                <a:latin typeface="Calibri" charset="0"/>
                <a:ea typeface="ＭＳ Ｐゴシック" charset="0"/>
                <a:cs typeface="Calibri" charset="0"/>
              </a:rPr>
              <a:t>Global Phenology </a:t>
            </a:r>
            <a:r>
              <a:rPr lang="en-US" sz="2000" dirty="0">
                <a:latin typeface="Calibri" charset="0"/>
                <a:ea typeface="ＭＳ Ｐゴシック" charset="0"/>
                <a:cs typeface="Calibri" charset="0"/>
              </a:rPr>
              <a:t>(2001/2014 monthly NDVI Min/Max)</a:t>
            </a:r>
          </a:p>
          <a:p>
            <a:pPr marL="169863" indent="-169863">
              <a:buFont typeface="Wingdings" charset="0"/>
              <a:buChar char="§"/>
            </a:pPr>
            <a:r>
              <a:rPr lang="en-US" sz="2000" b="1" dirty="0">
                <a:latin typeface="Calibri" charset="0"/>
                <a:ea typeface="ＭＳ Ｐゴシック" charset="0"/>
                <a:cs typeface="Calibri" charset="0"/>
              </a:rPr>
              <a:t>New Analysis Tools: </a:t>
            </a:r>
            <a:r>
              <a:rPr lang="en-US" sz="2000" u="sng" dirty="0">
                <a:latin typeface="Calibri" charset="0"/>
                <a:ea typeface="ＭＳ Ｐゴシック" charset="0"/>
                <a:cs typeface="Calibri" charset="0"/>
              </a:rPr>
              <a:t>Custom Mission Tool</a:t>
            </a:r>
            <a:r>
              <a:rPr lang="en-US" sz="2000" dirty="0">
                <a:latin typeface="Calibri" charset="0"/>
                <a:ea typeface="ＭＳ Ｐゴシック" charset="0"/>
                <a:cs typeface="Calibri" charset="0"/>
              </a:rPr>
              <a:t> allows the creation of a notional mission for analyses.</a:t>
            </a:r>
            <a:r>
              <a:rPr lang="en-US" sz="2000" b="1" dirty="0">
                <a:latin typeface="Calibri" charset="0"/>
                <a:ea typeface="ＭＳ Ｐゴシック" charset="0"/>
                <a:cs typeface="Calibri" charset="0"/>
              </a:rPr>
              <a:t> </a:t>
            </a:r>
          </a:p>
          <a:p>
            <a:pPr marL="169863" indent="-169863">
              <a:buFont typeface="Wingdings" charset="0"/>
              <a:buChar char="§"/>
            </a:pPr>
            <a:r>
              <a:rPr lang="en-US" sz="2000" b="1" dirty="0">
                <a:latin typeface="Calibri" charset="0"/>
                <a:ea typeface="ＭＳ Ｐゴシック" charset="0"/>
                <a:cs typeface="Calibri" charset="0"/>
              </a:rPr>
              <a:t>New Archive Link: </a:t>
            </a:r>
            <a:r>
              <a:rPr lang="en-US" sz="2000" b="1" dirty="0">
                <a:solidFill>
                  <a:srgbClr val="FF0000"/>
                </a:solidFill>
                <a:latin typeface="Calibri" charset="0"/>
                <a:ea typeface="ＭＳ Ｐゴシック" charset="0"/>
                <a:cs typeface="Calibri" charset="0"/>
              </a:rPr>
              <a:t>Sentinel-1A !!!!</a:t>
            </a:r>
          </a:p>
          <a:p>
            <a:pPr marL="169863" indent="-169863">
              <a:buFont typeface="Wingdings" charset="0"/>
              <a:buChar char="§"/>
            </a:pPr>
            <a:r>
              <a:rPr lang="en-US" sz="2000" b="1" dirty="0">
                <a:latin typeface="Calibri" charset="0"/>
                <a:ea typeface="ＭＳ Ｐゴシック" charset="0"/>
                <a:cs typeface="Calibri" charset="0"/>
              </a:rPr>
              <a:t>Future Archive Links</a:t>
            </a:r>
            <a:r>
              <a:rPr lang="en-US" sz="2000" dirty="0">
                <a:latin typeface="Calibri" charset="0"/>
                <a:ea typeface="ＭＳ Ｐゴシック" charset="0"/>
                <a:cs typeface="Calibri" charset="0"/>
              </a:rPr>
              <a:t>: Sentinel-2A </a:t>
            </a:r>
            <a:br>
              <a:rPr lang="en-US" sz="2000" dirty="0">
                <a:latin typeface="Calibri" charset="0"/>
                <a:ea typeface="ＭＳ Ｐゴシック" charset="0"/>
                <a:cs typeface="Calibri" charset="0"/>
              </a:rPr>
            </a:br>
            <a:r>
              <a:rPr lang="en-US" sz="2000" dirty="0">
                <a:latin typeface="Calibri" charset="0"/>
                <a:ea typeface="ＭＳ Ｐゴシック" charset="0"/>
                <a:cs typeface="Calibri" charset="0"/>
              </a:rPr>
              <a:t>(end 2016).</a:t>
            </a:r>
          </a:p>
          <a:p>
            <a:pPr marL="169863" indent="-169863">
              <a:buFont typeface="Wingdings" charset="0"/>
              <a:buChar char="§"/>
            </a:pPr>
            <a:endParaRPr lang="en-US" sz="2000" dirty="0">
              <a:latin typeface="Calibri" charset="0"/>
              <a:ea typeface="ＭＳ Ｐゴシック" charset="0"/>
              <a:cs typeface="Calibri" charset="0"/>
            </a:endParaRPr>
          </a:p>
        </p:txBody>
      </p:sp>
      <p:sp>
        <p:nvSpPr>
          <p:cNvPr id="10" name="TextBox 9"/>
          <p:cNvSpPr txBox="1"/>
          <p:nvPr/>
        </p:nvSpPr>
        <p:spPr>
          <a:xfrm>
            <a:off x="4372712" y="4536993"/>
            <a:ext cx="467433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002569"/>
                </a:solidFill>
                <a:effectLst/>
                <a:uFillTx/>
                <a:latin typeface="Calibri"/>
                <a:cs typeface="Calibri"/>
              </a:rPr>
              <a:t>Example of COVE connection to the</a:t>
            </a:r>
            <a:r>
              <a:rPr kumimoji="0" lang="en-US" b="0" i="0" u="none" strike="noStrike" cap="none" spc="0" normalizeH="0">
                <a:ln>
                  <a:noFill/>
                </a:ln>
                <a:solidFill>
                  <a:srgbClr val="002569"/>
                </a:solidFill>
                <a:effectLst/>
                <a:uFillTx/>
                <a:latin typeface="Calibri"/>
                <a:cs typeface="Calibri"/>
              </a:rPr>
              <a:t> </a:t>
            </a:r>
            <a:r>
              <a:rPr kumimoji="0" lang="en-US" b="0" i="0" u="none" strike="noStrike" cap="none" spc="0" normalizeH="0" baseline="0">
                <a:ln>
                  <a:noFill/>
                </a:ln>
                <a:solidFill>
                  <a:srgbClr val="002569"/>
                </a:solidFill>
                <a:effectLst/>
                <a:uFillTx/>
                <a:latin typeface="Calibri"/>
                <a:cs typeface="Calibri"/>
              </a:rPr>
              <a:t>Sentinel-1A data archive.</a:t>
            </a:r>
            <a:r>
              <a:rPr kumimoji="0" lang="en-US" b="0" i="0" u="none" strike="noStrike" cap="none" spc="0" normalizeH="0">
                <a:ln>
                  <a:noFill/>
                </a:ln>
                <a:solidFill>
                  <a:srgbClr val="002569"/>
                </a:solidFill>
                <a:effectLst/>
                <a:uFillTx/>
                <a:latin typeface="Calibri"/>
                <a:cs typeface="Calibri"/>
              </a:rPr>
              <a:t> COVE now shows actual acquired </a:t>
            </a:r>
            <a:br>
              <a:rPr kumimoji="0" lang="en-US" b="0" i="0" u="none" strike="noStrike" cap="none" spc="0" normalizeH="0">
                <a:ln>
                  <a:noFill/>
                </a:ln>
                <a:solidFill>
                  <a:srgbClr val="002569"/>
                </a:solidFill>
                <a:effectLst/>
                <a:uFillTx/>
                <a:latin typeface="Calibri"/>
                <a:cs typeface="Calibri"/>
              </a:rPr>
            </a:br>
            <a:r>
              <a:rPr kumimoji="0" lang="en-US" b="0" i="0" u="none" strike="noStrike" cap="none" spc="0" normalizeH="0">
                <a:ln>
                  <a:noFill/>
                </a:ln>
                <a:solidFill>
                  <a:srgbClr val="002569"/>
                </a:solidFill>
                <a:effectLst/>
                <a:uFillTx/>
                <a:latin typeface="Calibri"/>
                <a:cs typeface="Calibri"/>
              </a:rPr>
              <a:t>data locations, quick-look images, and links</a:t>
            </a:r>
            <a:r>
              <a:rPr lang="en-US">
                <a:latin typeface="Calibri"/>
                <a:cs typeface="Calibri"/>
              </a:rPr>
              <a:t> to</a:t>
            </a:r>
            <a:br>
              <a:rPr lang="en-US">
                <a:latin typeface="Calibri"/>
                <a:cs typeface="Calibri"/>
              </a:rPr>
            </a:br>
            <a:r>
              <a:rPr lang="en-US">
                <a:latin typeface="Calibri"/>
                <a:cs typeface="Calibri"/>
              </a:rPr>
              <a:t>order the data.</a:t>
            </a:r>
            <a:endParaRPr kumimoji="0" lang="en-US" b="0" i="0" u="none" strike="noStrike" cap="none" spc="0" normalizeH="0">
              <a:ln>
                <a:noFill/>
              </a:ln>
              <a:solidFill>
                <a:srgbClr val="002569"/>
              </a:solidFill>
              <a:effectLst/>
              <a:uFillTx/>
              <a:latin typeface="Calibri"/>
              <a:cs typeface="Calibri"/>
            </a:endParaRPr>
          </a:p>
        </p:txBody>
      </p:sp>
    </p:spTree>
    <p:extLst>
      <p:ext uri="{BB962C8B-B14F-4D97-AF65-F5344CB8AC3E}">
        <p14:creationId xmlns:p14="http://schemas.microsoft.com/office/powerpoint/2010/main" val="304236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100161" y="146843"/>
            <a:ext cx="7010400" cy="55399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600" b="1">
                <a:solidFill>
                  <a:schemeClr val="bg1"/>
                </a:solidFill>
              </a:rPr>
              <a:t>#8: Assembly/Delivery of Core Data</a:t>
            </a:r>
            <a:endParaRPr sz="36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046473"/>
            <a:ext cx="8887822" cy="447442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The Global Data Flow Study is focused on this topic.</a:t>
            </a:r>
          </a:p>
          <a:p>
            <a:r>
              <a:rPr lang="en-US" sz="2400"/>
              <a:t>There are 2 methods of data delivery: (a) Business-As-Usual data over the internet or on hard drives and (b) Capacity Building cloud-computing data hubs (e.g. Amazon, Google, Microsoft). </a:t>
            </a:r>
          </a:p>
          <a:p>
            <a:r>
              <a:rPr lang="en-US" sz="2400"/>
              <a:t>Countries can use scene-based tools (e.g. SEPAL) or new Data Cube tools as methods for utilizing data for analyses.</a:t>
            </a:r>
          </a:p>
          <a:p>
            <a:r>
              <a:rPr lang="en-US" sz="2400"/>
              <a:t>The use of Analysis Ready Data (ARD) significantly improves the efficiency and effectiveness of core satellite data.</a:t>
            </a:r>
          </a:p>
          <a:p>
            <a:r>
              <a:rPr lang="en-US" sz="2400"/>
              <a:t>The new “GFOI Space Data Portal” will be a significant asset to improve the knowledge of countries on how to identify and obtain needed satellite datasets.</a:t>
            </a:r>
          </a:p>
        </p:txBody>
      </p:sp>
      <p:pic>
        <p:nvPicPr>
          <p:cNvPr id="2" name="Picture 1"/>
          <p:cNvPicPr>
            <a:picLocks noChangeAspect="1"/>
          </p:cNvPicPr>
          <p:nvPr/>
        </p:nvPicPr>
        <p:blipFill>
          <a:blip r:embed="rId2"/>
          <a:stretch>
            <a:fillRect/>
          </a:stretch>
        </p:blipFill>
        <p:spPr>
          <a:xfrm>
            <a:off x="0" y="1068612"/>
            <a:ext cx="9144000" cy="824110"/>
          </a:xfrm>
          <a:prstGeom prst="rect">
            <a:avLst/>
          </a:prstGeom>
        </p:spPr>
      </p:pic>
    </p:spTree>
    <p:extLst>
      <p:ext uri="{BB962C8B-B14F-4D97-AF65-F5344CB8AC3E}">
        <p14:creationId xmlns:p14="http://schemas.microsoft.com/office/powerpoint/2010/main" val="6024760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28600" y="203919"/>
            <a:ext cx="70104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US" sz="3200" b="1">
                <a:solidFill>
                  <a:schemeClr val="bg1"/>
                </a:solidFill>
              </a:rPr>
              <a:t>#10: Cloud Computing Pilot Projects</a:t>
            </a:r>
            <a:endParaRPr sz="3200" b="1" dirty="0">
              <a:solidFill>
                <a:schemeClr val="bg1"/>
              </a:solidFill>
              <a:latin typeface="Proxima Nova Regular"/>
              <a:ea typeface="Proxima Nova Regular"/>
              <a:cs typeface="Proxima Nova Regular"/>
              <a:sym typeface="Proxima Nova Regular"/>
            </a:endParaRPr>
          </a:p>
        </p:txBody>
      </p:sp>
      <p:sp>
        <p:nvSpPr>
          <p:cNvPr id="7" name="Content Placeholder 2"/>
          <p:cNvSpPr txBox="1">
            <a:spLocks/>
          </p:cNvSpPr>
          <p:nvPr/>
        </p:nvSpPr>
        <p:spPr>
          <a:xfrm>
            <a:off x="143289" y="2698640"/>
            <a:ext cx="8887822" cy="363902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800"/>
              <a:t>The SEO is pursuing collaborations with SERVIR and Amazon to test the use of regional data hubs and cloud computing for Data Cubes.  </a:t>
            </a:r>
            <a:r>
              <a:rPr lang="en-US" sz="2800">
                <a:solidFill>
                  <a:srgbClr val="FF0000"/>
                </a:solidFill>
              </a:rPr>
              <a:t>More on another chart ...</a:t>
            </a:r>
          </a:p>
          <a:p>
            <a:pPr marL="228600" indent="-228600"/>
            <a:r>
              <a:rPr lang="en-US" sz="2800"/>
              <a:t>The SEO is testing Data Cube implementation for Kenya and Colombia.  </a:t>
            </a:r>
            <a:r>
              <a:rPr lang="en-US" sz="2800">
                <a:solidFill>
                  <a:srgbClr val="FF0000"/>
                </a:solidFill>
              </a:rPr>
              <a:t>More on another chart ...</a:t>
            </a:r>
          </a:p>
          <a:p>
            <a:pPr marL="228600" indent="-228600"/>
            <a:r>
              <a:rPr lang="en-US" sz="2800"/>
              <a:t>The SEO and FAO met on February 9 and identified some collaboratinve tasks for 2016.  </a:t>
            </a:r>
            <a:r>
              <a:rPr lang="en-US" sz="2800">
                <a:solidFill>
                  <a:srgbClr val="FF0000"/>
                </a:solidFill>
              </a:rPr>
              <a:t>More on another chart ...</a:t>
            </a:r>
          </a:p>
        </p:txBody>
      </p:sp>
      <p:pic>
        <p:nvPicPr>
          <p:cNvPr id="2" name="Picture 1"/>
          <p:cNvPicPr>
            <a:picLocks noChangeAspect="1"/>
          </p:cNvPicPr>
          <p:nvPr/>
        </p:nvPicPr>
        <p:blipFill>
          <a:blip r:embed="rId2"/>
          <a:stretch>
            <a:fillRect/>
          </a:stretch>
        </p:blipFill>
        <p:spPr>
          <a:xfrm>
            <a:off x="0" y="997299"/>
            <a:ext cx="9144000" cy="1618901"/>
          </a:xfrm>
          <a:prstGeom prst="rect">
            <a:avLst/>
          </a:prstGeom>
        </p:spPr>
      </p:pic>
    </p:spTree>
    <p:extLst>
      <p:ext uri="{BB962C8B-B14F-4D97-AF65-F5344CB8AC3E}">
        <p14:creationId xmlns:p14="http://schemas.microsoft.com/office/powerpoint/2010/main" val="17538723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21" y="111798"/>
            <a:ext cx="4800600" cy="615553"/>
          </a:xfrm>
          <a:ln w="12700">
            <a:miter lim="400000"/>
          </a:ln>
        </p:spPr>
        <p:txBody>
          <a:bodyPr wrap="square" lIns="0" tIns="0" rIns="0" bIns="0">
            <a:spAutoFit/>
          </a:bodyPr>
          <a:lstStyle/>
          <a:p>
            <a:pPr algn="l" defTabSz="914400"/>
            <a:r>
              <a:rPr lang="en-US" sz="4000" b="1" dirty="0">
                <a:solidFill>
                  <a:schemeClr val="bg1"/>
                </a:solidFill>
                <a:latin typeface="+mn-lt"/>
                <a:ea typeface="+mn-ea"/>
                <a:cs typeface="+mn-cs"/>
              </a:rPr>
              <a:t>New Collaborations</a:t>
            </a:r>
          </a:p>
        </p:txBody>
      </p:sp>
      <p:sp>
        <p:nvSpPr>
          <p:cNvPr id="5" name="Content Placeholder 2"/>
          <p:cNvSpPr txBox="1">
            <a:spLocks/>
          </p:cNvSpPr>
          <p:nvPr/>
        </p:nvSpPr>
        <p:spPr bwMode="auto">
          <a:xfrm>
            <a:off x="76200" y="990600"/>
            <a:ext cx="5867400" cy="5045153"/>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2100" dirty="0">
                <a:solidFill>
                  <a:srgbClr val="002569"/>
                </a:solidFill>
                <a:latin typeface="Calibri" charset="0"/>
                <a:cs typeface="Calibri" charset="0"/>
              </a:rPr>
              <a:t>The SEO is pursuing two separate opportunities for collaboration to test deployment of Data Cubes. </a:t>
            </a:r>
          </a:p>
          <a:p>
            <a:pPr marL="166688" indent="-166688" defTabSz="914400">
              <a:spcBef>
                <a:spcPct val="20000"/>
              </a:spcBef>
              <a:buFont typeface="Arial"/>
              <a:buChar char="•"/>
            </a:pPr>
            <a:r>
              <a:rPr lang="en-US" sz="2100" dirty="0">
                <a:solidFill>
                  <a:srgbClr val="002569"/>
                </a:solidFill>
                <a:latin typeface="Calibri" charset="0"/>
                <a:cs typeface="Calibri" charset="0"/>
              </a:rPr>
              <a:t>A proposal was submitted to SERVIR in Nov 2015 to include their Kenya Data Hub at RCMRD in their project plan, funded by USAID, for the coming 2016 year. Both SERVIR and USAID believe the Data Cube concept would be a great addition to the project plan and they are eager to demonstrate regional Data Cube hosting.</a:t>
            </a:r>
          </a:p>
          <a:p>
            <a:pPr marL="166688" indent="-166688" defTabSz="914400">
              <a:spcBef>
                <a:spcPct val="20000"/>
              </a:spcBef>
              <a:buFont typeface="Arial"/>
              <a:buChar char="•"/>
            </a:pPr>
            <a:r>
              <a:rPr lang="en-US" sz="2100" dirty="0">
                <a:solidFill>
                  <a:srgbClr val="002569"/>
                </a:solidFill>
                <a:latin typeface="Calibri" charset="0"/>
                <a:cs typeface="Calibri" charset="0"/>
              </a:rPr>
              <a:t>A proposal was submitted in Jan 2016 to Amazon’s Open Data Project to obtain free cloud-based storage and processing. Amazon believes the proposal has a high chance of acceptance and they look forward to exploring cloud-based computing approaches for Data Cubes. </a:t>
            </a:r>
          </a:p>
        </p:txBody>
      </p:sp>
      <p:pic>
        <p:nvPicPr>
          <p:cNvPr id="6" name="Picture 5"/>
          <p:cNvPicPr>
            <a:picLocks noChangeAspect="1"/>
          </p:cNvPicPr>
          <p:nvPr/>
        </p:nvPicPr>
        <p:blipFill>
          <a:blip r:embed="rId3"/>
          <a:stretch>
            <a:fillRect/>
          </a:stretch>
        </p:blipFill>
        <p:spPr>
          <a:xfrm>
            <a:off x="6045200" y="4677332"/>
            <a:ext cx="2857500" cy="1143000"/>
          </a:xfrm>
          <a:prstGeom prst="rect">
            <a:avLst/>
          </a:prstGeom>
        </p:spPr>
      </p:pic>
      <p:pic>
        <p:nvPicPr>
          <p:cNvPr id="7" name="Picture 6"/>
          <p:cNvPicPr>
            <a:picLocks noChangeAspect="1"/>
          </p:cNvPicPr>
          <p:nvPr/>
        </p:nvPicPr>
        <p:blipFill>
          <a:blip r:embed="rId4"/>
          <a:stretch>
            <a:fillRect/>
          </a:stretch>
        </p:blipFill>
        <p:spPr>
          <a:xfrm>
            <a:off x="5943600" y="2710104"/>
            <a:ext cx="2959100" cy="609462"/>
          </a:xfrm>
          <a:prstGeom prst="rect">
            <a:avLst/>
          </a:prstGeom>
        </p:spPr>
      </p:pic>
      <p:pic>
        <p:nvPicPr>
          <p:cNvPr id="8" name="Picture 7"/>
          <p:cNvPicPr>
            <a:picLocks noChangeAspect="1"/>
          </p:cNvPicPr>
          <p:nvPr/>
        </p:nvPicPr>
        <p:blipFill>
          <a:blip r:embed="rId5"/>
          <a:stretch>
            <a:fillRect/>
          </a:stretch>
        </p:blipFill>
        <p:spPr>
          <a:xfrm>
            <a:off x="6019800" y="3319566"/>
            <a:ext cx="2819400" cy="1166648"/>
          </a:xfrm>
          <a:prstGeom prst="rect">
            <a:avLst/>
          </a:prstGeom>
        </p:spPr>
      </p:pic>
      <p:pic>
        <p:nvPicPr>
          <p:cNvPr id="9" name="Picture 8"/>
          <p:cNvPicPr>
            <a:picLocks noChangeAspect="1"/>
          </p:cNvPicPr>
          <p:nvPr/>
        </p:nvPicPr>
        <p:blipFill>
          <a:blip r:embed="rId6"/>
          <a:stretch>
            <a:fillRect/>
          </a:stretch>
        </p:blipFill>
        <p:spPr>
          <a:xfrm>
            <a:off x="6248400" y="1161827"/>
            <a:ext cx="2286000" cy="1333549"/>
          </a:xfrm>
          <a:prstGeom prst="rect">
            <a:avLst/>
          </a:prstGeom>
        </p:spPr>
      </p:pic>
    </p:spTree>
    <p:extLst>
      <p:ext uri="{BB962C8B-B14F-4D97-AF65-F5344CB8AC3E}">
        <p14:creationId xmlns:p14="http://schemas.microsoft.com/office/powerpoint/2010/main" val="41826571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1835</Words>
  <Application>Microsoft Macintosh PowerPoint</Application>
  <PresentationFormat>On-screen Show (4:3)</PresentationFormat>
  <Paragraphs>123</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GFOI Space Data Services</vt:lpstr>
      <vt:lpstr>PowerPoint Presentation</vt:lpstr>
      <vt:lpstr>PowerPoint Presentation</vt:lpstr>
      <vt:lpstr>Landsat Country Reports</vt:lpstr>
      <vt:lpstr>PowerPoint Presentation</vt:lpstr>
      <vt:lpstr>Recent COVE Updates</vt:lpstr>
      <vt:lpstr>PowerPoint Presentation</vt:lpstr>
      <vt:lpstr>PowerPoint Presentation</vt:lpstr>
      <vt:lpstr>New Collaborations</vt:lpstr>
      <vt:lpstr>Kenya Pilot Project</vt:lpstr>
      <vt:lpstr>Colombia Pilot Project</vt:lpstr>
      <vt:lpstr>SEO and FAO Meeting</vt:lpstr>
      <vt:lpstr>SEO and FAO Collaboration Tasks</vt:lpstr>
      <vt:lpstr>PowerPoint Presentation</vt:lpstr>
      <vt:lpstr>The Data Cube Vision</vt:lpstr>
      <vt:lpstr>Data Cube Architecture</vt:lpstr>
      <vt:lpstr>Custom Mosaic Tool</vt:lpstr>
      <vt:lpstr>Water Detection Tool</vt:lpstr>
      <vt:lpstr>Change Detection Tools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Steventon</dc:creator>
  <cp:lastModifiedBy>Brian Killough</cp:lastModifiedBy>
  <cp:revision>113</cp:revision>
  <dcterms:created xsi:type="dcterms:W3CDTF">2015-02-13T06:47:15Z</dcterms:created>
  <dcterms:modified xsi:type="dcterms:W3CDTF">2016-02-23T16:14:38Z</dcterms:modified>
</cp:coreProperties>
</file>