
<file path=[Content_Types].xml><?xml version="1.0" encoding="utf-8"?>
<Types xmlns="http://schemas.openxmlformats.org/package/2006/content-types">
  <Default Extension="xml" ContentType="application/xml"/>
  <Default Extension="jpg" ContentType="image/jpeg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00" r:id="rId3"/>
    <p:sldId id="286" r:id="rId4"/>
    <p:sldId id="302" r:id="rId5"/>
    <p:sldId id="301" r:id="rId6"/>
    <p:sldId id="290" r:id="rId7"/>
    <p:sldId id="299" r:id="rId8"/>
    <p:sldId id="304" r:id="rId9"/>
    <p:sldId id="305" r:id="rId10"/>
    <p:sldId id="30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73"/>
    <p:restoredTop sz="95829" autoAdjust="0"/>
  </p:normalViewPr>
  <p:slideViewPr>
    <p:cSldViewPr snapToGrid="0" snapToObjects="1">
      <p:cViewPr varScale="1">
        <p:scale>
          <a:sx n="76" d="100"/>
          <a:sy n="76" d="100"/>
        </p:scale>
        <p:origin x="-11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754B0B-81C4-884E-B14F-07301C7FA896}" type="datetimeFigureOut">
              <a:rPr lang="en-US" smtClean="0"/>
              <a:t>25/02/16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C535CD-27C0-1542-A83C-0E84A2E1E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7099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A8AEE1-B6DF-B643-873D-F3B314E6EA40}" type="datetimeFigureOut">
              <a:rPr lang="en-US" smtClean="0"/>
              <a:t>25/02/16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92A2F6-F579-EF4A-98AC-4E8D000D1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9430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19237"/>
            <a:ext cx="6400800" cy="6674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Click to edit Master subtitle style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77329" y="2501911"/>
            <a:ext cx="6860028" cy="69878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4000" b="1">
                <a:solidFill>
                  <a:schemeClr val="tx1"/>
                </a:solidFill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pic>
        <p:nvPicPr>
          <p:cNvPr id="10" name="Picture 9" descr="geo_logo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152"/>
          <a:stretch/>
        </p:blipFill>
        <p:spPr>
          <a:xfrm>
            <a:off x="157593" y="6322870"/>
            <a:ext cx="889949" cy="398431"/>
          </a:xfrm>
          <a:prstGeom prst="rect">
            <a:avLst/>
          </a:prstGeom>
        </p:spPr>
      </p:pic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921447" y="6226899"/>
            <a:ext cx="1761803" cy="569336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SDCG-8</a:t>
            </a:r>
          </a:p>
          <a:p>
            <a:pPr>
              <a:defRPr/>
            </a:pPr>
            <a:r>
              <a:rPr lang="en-US" b="1" dirty="0" smtClean="0"/>
              <a:t>DLR, Bonn, Germany</a:t>
            </a:r>
            <a:endParaRPr lang="en-US" sz="1000" b="1" dirty="0" smtClean="0"/>
          </a:p>
          <a:p>
            <a:pPr>
              <a:defRPr/>
            </a:pPr>
            <a:r>
              <a:rPr lang="en-US" sz="1000" b="1" dirty="0" smtClean="0"/>
              <a:t>September 23</a:t>
            </a:r>
            <a:r>
              <a:rPr lang="en-US" sz="1000" b="1" baseline="30000" dirty="0" smtClean="0"/>
              <a:t>rd</a:t>
            </a:r>
            <a:r>
              <a:rPr lang="en-US" sz="1000" b="1" dirty="0" smtClean="0"/>
              <a:t>-25</a:t>
            </a:r>
            <a:r>
              <a:rPr lang="en-US" sz="1000" b="1" baseline="30000" dirty="0" smtClean="0"/>
              <a:t>th</a:t>
            </a:r>
            <a:r>
              <a:rPr lang="en-US" sz="1000" b="1" dirty="0" smtClean="0"/>
              <a:t> 2015</a:t>
            </a:r>
            <a:endParaRPr lang="en-US" sz="1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08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009" y="89224"/>
            <a:ext cx="6004205" cy="698785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009" y="134989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21447" y="6226899"/>
            <a:ext cx="1759106" cy="569336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b="1" dirty="0" smtClean="0"/>
              <a:t>SDCG-8</a:t>
            </a:r>
          </a:p>
          <a:p>
            <a:pPr>
              <a:defRPr/>
            </a:pPr>
            <a:r>
              <a:rPr lang="en-US" b="1" dirty="0" smtClean="0"/>
              <a:t>DLR, Bonn, Germany</a:t>
            </a:r>
            <a:endParaRPr lang="en-US" sz="1000" b="1" dirty="0" smtClean="0"/>
          </a:p>
          <a:p>
            <a:pPr>
              <a:defRPr/>
            </a:pPr>
            <a:r>
              <a:rPr lang="en-US" sz="1000" b="1" dirty="0" smtClean="0"/>
              <a:t>September 23</a:t>
            </a:r>
            <a:r>
              <a:rPr lang="en-US" sz="1000" b="1" baseline="30000" dirty="0" smtClean="0"/>
              <a:t>rd</a:t>
            </a:r>
            <a:r>
              <a:rPr lang="en-US" sz="1000" b="1" dirty="0" smtClean="0"/>
              <a:t>-25</a:t>
            </a:r>
            <a:r>
              <a:rPr lang="en-US" sz="1000" b="1" baseline="30000" dirty="0" smtClean="0"/>
              <a:t>th</a:t>
            </a:r>
            <a:r>
              <a:rPr lang="en-US" sz="1000" b="1" dirty="0" smtClean="0"/>
              <a:t> 2015</a:t>
            </a:r>
            <a:endParaRPr lang="en-US" sz="1000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91601" y="6322870"/>
            <a:ext cx="510387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 algn="ctr"/>
            <a:fld id="{82D36AB3-2316-484A-8EF9-67EFC1B9B32B}" type="slidenum">
              <a:rPr lang="en-US" smtClean="0"/>
              <a:pPr algn="ctr"/>
              <a:t>‹#›</a:t>
            </a:fld>
            <a:endParaRPr lang="en-US" dirty="0"/>
          </a:p>
        </p:txBody>
      </p:sp>
      <p:pic>
        <p:nvPicPr>
          <p:cNvPr id="7" name="Picture 6" descr="geo_logo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152"/>
          <a:stretch/>
        </p:blipFill>
        <p:spPr>
          <a:xfrm>
            <a:off x="157593" y="6322870"/>
            <a:ext cx="889949" cy="398431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6157564"/>
            <a:ext cx="9144000" cy="646329"/>
          </a:xfrm>
          <a:prstGeom prst="rect">
            <a:avLst/>
          </a:prstGeom>
          <a:solidFill>
            <a:srgbClr val="FFFFFF"/>
          </a:solidFill>
          <a:ln w="25400" cap="flat">
            <a:noFill/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 smtClean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66392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g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geo_logo.png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152"/>
          <a:stretch/>
        </p:blipFill>
        <p:spPr>
          <a:xfrm>
            <a:off x="157593" y="6322870"/>
            <a:ext cx="889949" cy="398431"/>
          </a:xfrm>
          <a:prstGeom prst="rect">
            <a:avLst/>
          </a:prstGeom>
        </p:spPr>
      </p:pic>
      <p:pic>
        <p:nvPicPr>
          <p:cNvPr id="12" name="Picture 11" descr="ceos_logo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487" y="6267408"/>
            <a:ext cx="1263253" cy="500248"/>
          </a:xfrm>
          <a:prstGeom prst="rect">
            <a:avLst/>
          </a:prstGeom>
        </p:spPr>
      </p:pic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21447" y="6226899"/>
            <a:ext cx="1752843" cy="569336"/>
          </a:xfrm>
          <a:prstGeom prst="rect">
            <a:avLst/>
          </a:prstGeom>
        </p:spPr>
        <p:txBody>
          <a:bodyPr/>
          <a:lstStyle>
            <a:lvl1pPr algn="ct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b="1" dirty="0" smtClean="0"/>
              <a:t>SDCG-8</a:t>
            </a:r>
          </a:p>
          <a:p>
            <a:pPr>
              <a:defRPr/>
            </a:pPr>
            <a:r>
              <a:rPr lang="en-US" b="1" dirty="0" smtClean="0"/>
              <a:t>DLR, Bonn, Germany</a:t>
            </a:r>
            <a:endParaRPr lang="en-US" sz="1000" b="1" dirty="0" smtClean="0"/>
          </a:p>
          <a:p>
            <a:pPr>
              <a:defRPr/>
            </a:pPr>
            <a:r>
              <a:rPr lang="en-US" sz="1000" b="1" dirty="0" smtClean="0"/>
              <a:t>September 23</a:t>
            </a:r>
            <a:r>
              <a:rPr lang="en-US" sz="1000" b="1" baseline="30000" dirty="0" smtClean="0"/>
              <a:t>rd</a:t>
            </a:r>
            <a:r>
              <a:rPr lang="en-US" sz="1000" b="1" dirty="0" smtClean="0"/>
              <a:t>-25</a:t>
            </a:r>
            <a:r>
              <a:rPr lang="en-US" sz="1000" b="1" baseline="30000" dirty="0" smtClean="0"/>
              <a:t>th</a:t>
            </a:r>
            <a:r>
              <a:rPr lang="en-US" sz="1000" b="1" dirty="0" smtClean="0"/>
              <a:t> 2015</a:t>
            </a:r>
            <a:endParaRPr lang="en-US" sz="1000" dirty="0" smtClean="0"/>
          </a:p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91601" y="6322870"/>
            <a:ext cx="510387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 algn="ctr"/>
            <a:fld id="{82D36AB3-2316-484A-8EF9-67EFC1B9B32B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01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package" Target="../embeddings/Microsoft_Word_Document1.docx"/><Relationship Id="rId5" Type="http://schemas.openxmlformats.org/officeDocument/2006/relationships/image" Target="../media/image4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3712323"/>
            <a:ext cx="6400800" cy="901913"/>
          </a:xfrm>
        </p:spPr>
        <p:txBody>
          <a:bodyPr>
            <a:normAutofit fontScale="85000" lnSpcReduction="10000"/>
          </a:bodyPr>
          <a:lstStyle/>
          <a:p>
            <a:r>
              <a:rPr lang="en-US" i="1" dirty="0" smtClean="0"/>
              <a:t>Laura Candela, </a:t>
            </a:r>
            <a:r>
              <a:rPr lang="en-US" i="1" u="sng" dirty="0" smtClean="0"/>
              <a:t>Anna Rita Pisani</a:t>
            </a:r>
            <a:r>
              <a:rPr lang="en-US" i="1" dirty="0" smtClean="0"/>
              <a:t>, Simona Zoffoli</a:t>
            </a:r>
            <a:endParaRPr lang="en-US" i="1" dirty="0"/>
          </a:p>
          <a:p>
            <a:r>
              <a:rPr lang="en-US" i="1" dirty="0" smtClean="0"/>
              <a:t>SDCG-9 Session #8</a:t>
            </a:r>
            <a:endParaRPr 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77329" y="1802428"/>
            <a:ext cx="6860028" cy="698785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  <a:latin typeface="Calibri" charset="0"/>
                <a:ea typeface="ＭＳ Ｐゴシック" charset="0"/>
                <a:cs typeface="ＭＳ Ｐゴシック" charset="0"/>
              </a:rPr>
              <a:t>ASI </a:t>
            </a:r>
            <a:r>
              <a:rPr lang="en-US" sz="3600" dirty="0" smtClean="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rPr>
              <a:t>contributions </a:t>
            </a:r>
            <a:r>
              <a:rPr lang="en-US" sz="3600" dirty="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rPr>
              <a:t>to </a:t>
            </a:r>
            <a:br>
              <a:rPr lang="en-US" sz="3600" dirty="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sz="3600" dirty="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rPr>
              <a:t>R&amp;D Support strategy (</a:t>
            </a:r>
            <a:r>
              <a:rPr lang="en-AU" sz="3200" dirty="0">
                <a:solidFill>
                  <a:schemeClr val="tx2"/>
                </a:solidFill>
              </a:rPr>
              <a:t>Element 3</a:t>
            </a:r>
            <a:r>
              <a:rPr lang="en-AU" sz="3200" dirty="0" smtClean="0">
                <a:solidFill>
                  <a:schemeClr val="tx2"/>
                </a:solidFill>
              </a:rPr>
              <a:t>)</a:t>
            </a:r>
            <a:br>
              <a:rPr lang="en-AU" sz="3200" dirty="0" smtClean="0">
                <a:solidFill>
                  <a:schemeClr val="tx2"/>
                </a:solidFill>
              </a:rPr>
            </a:br>
            <a:r>
              <a:rPr lang="en-AU" sz="3200" dirty="0" smtClean="0">
                <a:solidFill>
                  <a:schemeClr val="tx2"/>
                </a:solidFill>
              </a:rPr>
              <a:t>– Status update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921447" y="6226899"/>
            <a:ext cx="1761803" cy="569336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SDCG-9</a:t>
            </a:r>
          </a:p>
          <a:p>
            <a:pPr>
              <a:defRPr/>
            </a:pPr>
            <a:r>
              <a:rPr lang="en-US" b="1" dirty="0" smtClean="0"/>
              <a:t>ESA ESRIN, Frascati, Italy</a:t>
            </a:r>
            <a:endParaRPr lang="en-US" sz="1000" b="1" dirty="0" smtClean="0"/>
          </a:p>
          <a:p>
            <a:pPr>
              <a:defRPr/>
            </a:pPr>
            <a:r>
              <a:rPr lang="en-US" sz="1000" b="1" dirty="0" smtClean="0"/>
              <a:t>February 25-26, 2016</a:t>
            </a:r>
            <a:endParaRPr lang="en-US" sz="1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5307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Content Placeholder 2"/>
          <p:cNvSpPr>
            <a:spLocks noGrp="1"/>
          </p:cNvSpPr>
          <p:nvPr>
            <p:ph idx="1"/>
          </p:nvPr>
        </p:nvSpPr>
        <p:spPr>
          <a:xfrm>
            <a:off x="609600" y="1392768"/>
            <a:ext cx="4500282" cy="468306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sz="2000" b="1" i="1" dirty="0" smtClean="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rPr>
              <a:t>GFOI R&amp;D requests for COSMO-SkyMed</a:t>
            </a:r>
            <a:endParaRPr lang="en-US" sz="2000" b="1" i="1" dirty="0">
              <a:solidFill>
                <a:schemeClr val="tx2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>
              <a:buFont typeface="Arial" charset="0"/>
              <a:buNone/>
            </a:pPr>
            <a:r>
              <a:rPr lang="en-US" sz="1800" b="1" i="1" dirty="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endParaRPr lang="en-US" sz="1800" dirty="0">
              <a:solidFill>
                <a:schemeClr val="tx2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>
              <a:buFont typeface="Arial" charset="0"/>
              <a:buNone/>
            </a:pPr>
            <a:endParaRPr lang="en-US" sz="1800" dirty="0">
              <a:solidFill>
                <a:schemeClr val="tx2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7355"/>
            <a:ext cx="8229600" cy="829233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C0504D"/>
                </a:solidFill>
                <a:latin typeface="Calibri" charset="0"/>
                <a:ea typeface="ＭＳ Ｐゴシック" charset="0"/>
                <a:cs typeface="ＭＳ Ｐゴシック" charset="0"/>
              </a:rPr>
              <a:t>ASI – COSMO-</a:t>
            </a:r>
            <a:r>
              <a:rPr lang="en-US" dirty="0" err="1">
                <a:solidFill>
                  <a:srgbClr val="C0504D"/>
                </a:solidFill>
                <a:latin typeface="Calibri" charset="0"/>
                <a:ea typeface="ＭＳ Ｐゴシック" charset="0"/>
                <a:cs typeface="ＭＳ Ｐゴシック" charset="0"/>
              </a:rPr>
              <a:t>SkyMed</a:t>
            </a:r>
            <a:endParaRPr lang="en-US" sz="3600" dirty="0">
              <a:solidFill>
                <a:srgbClr val="C0504D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609599" y="1943537"/>
            <a:ext cx="794273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dirty="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rPr>
              <a:t>GFOI Group </a:t>
            </a:r>
            <a:r>
              <a:rPr lang="it-IT" b="1" i="1" dirty="0" smtClean="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rPr>
              <a:t>10</a:t>
            </a:r>
            <a:endParaRPr lang="it-IT" b="1" i="1" dirty="0">
              <a:solidFill>
                <a:schemeClr val="tx2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i="1" dirty="0"/>
              <a:t>Study Sites: </a:t>
            </a:r>
            <a:r>
              <a:rPr lang="en-US" dirty="0"/>
              <a:t>AU-3 (</a:t>
            </a:r>
            <a:r>
              <a:rPr lang="en-US" dirty="0" err="1"/>
              <a:t>Warra</a:t>
            </a:r>
            <a:r>
              <a:rPr lang="en-US" dirty="0"/>
              <a:t>, Australia) and AU-4 (Robson Creek, Australia)</a:t>
            </a:r>
            <a:endParaRPr lang="it-IT" dirty="0"/>
          </a:p>
          <a:p>
            <a:r>
              <a:rPr lang="en-US" i="1" dirty="0" smtClean="0"/>
              <a:t>Principal Investigator: </a:t>
            </a:r>
            <a:r>
              <a:rPr lang="en-US" dirty="0" smtClean="0"/>
              <a:t>Neil Sims</a:t>
            </a:r>
            <a:endParaRPr lang="it-IT" dirty="0"/>
          </a:p>
          <a:p>
            <a:r>
              <a:rPr lang="en-US" i="1" dirty="0" smtClean="0"/>
              <a:t>Observation </a:t>
            </a:r>
            <a:r>
              <a:rPr lang="en-US" i="1" dirty="0"/>
              <a:t>mode:</a:t>
            </a:r>
            <a:r>
              <a:rPr lang="en-US" dirty="0"/>
              <a:t> </a:t>
            </a:r>
            <a:r>
              <a:rPr lang="en-US" dirty="0" err="1" smtClean="0"/>
              <a:t>STR_PingPong</a:t>
            </a:r>
            <a:r>
              <a:rPr lang="en-US" dirty="0" smtClean="0"/>
              <a:t> VV+VH;</a:t>
            </a:r>
            <a:endParaRPr lang="it-IT" dirty="0"/>
          </a:p>
          <a:p>
            <a:r>
              <a:rPr lang="en-US" i="1" dirty="0" smtClean="0"/>
              <a:t>Observation </a:t>
            </a:r>
            <a:r>
              <a:rPr lang="en-US" i="1" dirty="0"/>
              <a:t>time window: </a:t>
            </a:r>
            <a:r>
              <a:rPr lang="en-US" dirty="0" smtClean="0"/>
              <a:t>Jan - Dec 2016;</a:t>
            </a:r>
            <a:endParaRPr lang="it-IT" dirty="0"/>
          </a:p>
          <a:p>
            <a:r>
              <a:rPr lang="en-US" i="1" dirty="0" smtClean="0"/>
              <a:t>Observation </a:t>
            </a:r>
            <a:r>
              <a:rPr lang="en-US" i="1" dirty="0"/>
              <a:t>frequency:</a:t>
            </a:r>
            <a:r>
              <a:rPr lang="en-US" dirty="0"/>
              <a:t> </a:t>
            </a:r>
            <a:r>
              <a:rPr lang="en-US" dirty="0" smtClean="0"/>
              <a:t>Monthly</a:t>
            </a:r>
            <a:r>
              <a:rPr lang="en-US" dirty="0"/>
              <a:t>;</a:t>
            </a:r>
            <a:endParaRPr lang="it-IT" dirty="0"/>
          </a:p>
          <a:p>
            <a:r>
              <a:rPr lang="en-US" i="1" dirty="0" smtClean="0"/>
              <a:t>Processing </a:t>
            </a:r>
            <a:r>
              <a:rPr lang="en-US" i="1" dirty="0"/>
              <a:t>level: </a:t>
            </a:r>
            <a:r>
              <a:rPr lang="en-US" dirty="0"/>
              <a:t>Level 1D (and Level 0 </a:t>
            </a:r>
            <a:r>
              <a:rPr lang="en-US" dirty="0" smtClean="0"/>
              <a:t>products </a:t>
            </a:r>
            <a:r>
              <a:rPr lang="en-US" dirty="0"/>
              <a:t>if both are available)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609599" y="4763881"/>
            <a:ext cx="7765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dirty="0" err="1" smtClean="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rPr>
              <a:t>Request</a:t>
            </a:r>
            <a:r>
              <a:rPr lang="it-IT" b="1" i="1" dirty="0" smtClean="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rPr>
              <a:t> status (</a:t>
            </a:r>
            <a:r>
              <a:rPr lang="it-IT" b="1" i="1" dirty="0" err="1" smtClean="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rPr>
              <a:t>updated</a:t>
            </a:r>
            <a:r>
              <a:rPr lang="it-IT" b="1" i="1" dirty="0" smtClean="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rPr>
              <a:t> to </a:t>
            </a:r>
            <a:r>
              <a:rPr lang="it-IT" b="1" i="1" dirty="0" err="1" smtClean="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rPr>
              <a:t>February</a:t>
            </a:r>
            <a:r>
              <a:rPr lang="it-IT" b="1" i="1" dirty="0" smtClean="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rPr>
              <a:t> 21, 2016):</a:t>
            </a:r>
            <a:endParaRPr lang="it-IT" b="1" i="1" dirty="0">
              <a:solidFill>
                <a:schemeClr val="tx2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it-IT" dirty="0" smtClean="0"/>
              <a:t>- </a:t>
            </a:r>
            <a:r>
              <a:rPr lang="it-IT" dirty="0" err="1"/>
              <a:t>p</a:t>
            </a:r>
            <a:r>
              <a:rPr lang="it-IT" dirty="0" err="1" smtClean="0"/>
              <a:t>rocess</a:t>
            </a:r>
            <a:r>
              <a:rPr lang="it-IT" dirty="0" smtClean="0"/>
              <a:t>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completed</a:t>
            </a:r>
            <a:r>
              <a:rPr lang="it-IT" dirty="0" smtClean="0"/>
              <a:t>: PI </a:t>
            </a:r>
            <a:r>
              <a:rPr lang="it-IT" dirty="0" err="1" smtClean="0"/>
              <a:t>contacted</a:t>
            </a:r>
            <a:r>
              <a:rPr lang="it-IT" dirty="0" smtClean="0"/>
              <a:t>, </a:t>
            </a:r>
            <a:r>
              <a:rPr lang="it-IT" dirty="0" err="1" smtClean="0"/>
              <a:t>waiting</a:t>
            </a:r>
            <a:r>
              <a:rPr lang="it-IT" dirty="0" smtClean="0"/>
              <a:t> for a </a:t>
            </a:r>
            <a:r>
              <a:rPr lang="it-IT" dirty="0" err="1" smtClean="0"/>
              <a:t>reply</a:t>
            </a:r>
            <a:r>
              <a:rPr lang="it-IT" dirty="0" smtClean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403599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09600" y="1003299"/>
            <a:ext cx="7865533" cy="5304735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sz="2600" b="1" i="1" dirty="0" smtClean="0">
                <a:solidFill>
                  <a:schemeClr val="tx2"/>
                </a:solidFill>
              </a:rPr>
              <a:t>Introduction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600" b="1" i="1" dirty="0" smtClean="0">
                <a:solidFill>
                  <a:schemeClr val="tx2"/>
                </a:solidFill>
              </a:rPr>
              <a:t> </a:t>
            </a:r>
            <a:endParaRPr lang="en-US" sz="2600" dirty="0" smtClean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r>
              <a:rPr lang="en-US" sz="2200" dirty="0">
                <a:solidFill>
                  <a:schemeClr val="tx2"/>
                </a:solidFill>
              </a:rPr>
              <a:t>Background to your Agency’s interest to contribute to the GFOI R&amp;D </a:t>
            </a:r>
            <a:r>
              <a:rPr lang="en-US" sz="2200" dirty="0" smtClean="0">
                <a:solidFill>
                  <a:schemeClr val="tx2"/>
                </a:solidFill>
              </a:rPr>
              <a:t>activities</a:t>
            </a:r>
          </a:p>
          <a:p>
            <a:pPr marL="0" indent="0">
              <a:buNone/>
              <a:defRPr/>
            </a:pPr>
            <a:endParaRPr lang="en-US" sz="2200" dirty="0" smtClean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r>
              <a:rPr lang="en-US" sz="2000" dirty="0" smtClean="0"/>
              <a:t>The Italian Space Agency has joined the CEOS SDCG in occurrence of the 2014 SDCG-6 in Oslo.</a:t>
            </a:r>
            <a:endParaRPr lang="en-US" sz="2000" dirty="0"/>
          </a:p>
          <a:p>
            <a:pPr marL="0" indent="0">
              <a:buNone/>
              <a:defRPr/>
            </a:pPr>
            <a:r>
              <a:rPr lang="en-US" sz="2000" dirty="0" smtClean="0"/>
              <a:t>ASI is interested to support R&amp;D </a:t>
            </a:r>
            <a:r>
              <a:rPr lang="en-US" sz="2000" dirty="0"/>
              <a:t>activities </a:t>
            </a:r>
            <a:r>
              <a:rPr lang="en-US" sz="2000" dirty="0" smtClean="0"/>
              <a:t>involving</a:t>
            </a:r>
            <a:endParaRPr lang="en-US" sz="2000" dirty="0"/>
          </a:p>
          <a:p>
            <a:pPr>
              <a:buFont typeface="Wingdings" panose="05000000000000000000" pitchFamily="2" charset="2"/>
              <a:buChar char="v"/>
            </a:pPr>
            <a:r>
              <a:rPr lang="it-IT" altLang="it-IT" sz="2000" dirty="0" err="1">
                <a:latin typeface="Calibri" panose="020F0502020204030204" pitchFamily="34" charset="0"/>
              </a:rPr>
              <a:t>Validation</a:t>
            </a:r>
            <a:r>
              <a:rPr lang="it-IT" altLang="it-IT" sz="2000" dirty="0">
                <a:latin typeface="Calibri" panose="020F0502020204030204" pitchFamily="34" charset="0"/>
              </a:rPr>
              <a:t> </a:t>
            </a:r>
            <a:r>
              <a:rPr lang="it-IT" altLang="it-IT" sz="2000" dirty="0" err="1" smtClean="0">
                <a:latin typeface="Calibri" panose="020F0502020204030204" pitchFamily="34" charset="0"/>
              </a:rPr>
              <a:t>studies</a:t>
            </a:r>
            <a:r>
              <a:rPr lang="it-IT" altLang="it-IT" sz="2000" dirty="0" smtClean="0">
                <a:latin typeface="Calibri" panose="020F0502020204030204" pitchFamily="34" charset="0"/>
              </a:rPr>
              <a:t>;</a:t>
            </a:r>
            <a:endParaRPr lang="it-IT" altLang="it-IT" sz="2000" dirty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it-IT" altLang="it-IT" sz="2000" dirty="0" err="1" smtClean="0">
                <a:latin typeface="Calibri" panose="020F0502020204030204" pitchFamily="34" charset="0"/>
              </a:rPr>
              <a:t>Activities</a:t>
            </a:r>
            <a:r>
              <a:rPr lang="it-IT" altLang="it-IT" sz="2000" dirty="0" smtClean="0">
                <a:latin typeface="Calibri" panose="020F0502020204030204" pitchFamily="34" charset="0"/>
              </a:rPr>
              <a:t> </a:t>
            </a:r>
            <a:r>
              <a:rPr lang="it-IT" altLang="it-IT" sz="2000" dirty="0" err="1" smtClean="0">
                <a:latin typeface="Calibri" panose="020F0502020204030204" pitchFamily="34" charset="0"/>
              </a:rPr>
              <a:t>taking</a:t>
            </a:r>
            <a:r>
              <a:rPr lang="it-IT" altLang="it-IT" sz="2000" dirty="0" smtClean="0">
                <a:latin typeface="Calibri" panose="020F0502020204030204" pitchFamily="34" charset="0"/>
              </a:rPr>
              <a:t> </a:t>
            </a:r>
            <a:r>
              <a:rPr lang="it-IT" altLang="it-IT" sz="2000" dirty="0" err="1">
                <a:latin typeface="Calibri" panose="020F0502020204030204" pitchFamily="34" charset="0"/>
              </a:rPr>
              <a:t>advantages</a:t>
            </a:r>
            <a:r>
              <a:rPr lang="it-IT" altLang="it-IT" sz="2000" dirty="0">
                <a:latin typeface="Calibri" panose="020F0502020204030204" pitchFamily="34" charset="0"/>
              </a:rPr>
              <a:t> from the use of </a:t>
            </a:r>
            <a:r>
              <a:rPr lang="it-IT" altLang="it-IT" sz="2000" dirty="0" smtClean="0">
                <a:latin typeface="Calibri" panose="020F0502020204030204" pitchFamily="34" charset="0"/>
              </a:rPr>
              <a:t>X-band: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altLang="it-IT" sz="2000" dirty="0" smtClean="0">
                <a:latin typeface="Calibri" panose="020F0502020204030204" pitchFamily="34" charset="0"/>
              </a:rPr>
              <a:t>exploit </a:t>
            </a:r>
            <a:r>
              <a:rPr lang="it-IT" altLang="it-IT" sz="2000" dirty="0">
                <a:latin typeface="Calibri" panose="020F0502020204030204" pitchFamily="34" charset="0"/>
              </a:rPr>
              <a:t>the information </a:t>
            </a:r>
            <a:r>
              <a:rPr lang="it-IT" altLang="it-IT" sz="2000" dirty="0" err="1">
                <a:latin typeface="Calibri" panose="020F0502020204030204" pitchFamily="34" charset="0"/>
              </a:rPr>
              <a:t>content</a:t>
            </a:r>
            <a:r>
              <a:rPr lang="it-IT" altLang="it-IT" sz="2000" dirty="0">
                <a:latin typeface="Calibri" panose="020F0502020204030204" pitchFamily="34" charset="0"/>
              </a:rPr>
              <a:t> </a:t>
            </a:r>
            <a:r>
              <a:rPr lang="en-US" altLang="it-IT" sz="2000" dirty="0">
                <a:latin typeface="Calibri" panose="020F0502020204030204" pitchFamily="34" charset="0"/>
              </a:rPr>
              <a:t>of dual and quad-</a:t>
            </a:r>
            <a:r>
              <a:rPr lang="en-US" altLang="it-IT" sz="2000" dirty="0" err="1">
                <a:latin typeface="Calibri" panose="020F0502020204030204" pitchFamily="34" charset="0"/>
              </a:rPr>
              <a:t>polarised</a:t>
            </a:r>
            <a:r>
              <a:rPr lang="en-US" altLang="it-IT" sz="2000" dirty="0">
                <a:latin typeface="Calibri" panose="020F0502020204030204" pitchFamily="34" charset="0"/>
              </a:rPr>
              <a:t> SAR </a:t>
            </a:r>
            <a:r>
              <a:rPr lang="en-US" altLang="it-IT" sz="2000" dirty="0" smtClean="0">
                <a:latin typeface="Calibri" panose="020F0502020204030204" pitchFamily="34" charset="0"/>
              </a:rPr>
              <a:t>data;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it-IT" sz="2000" dirty="0" smtClean="0">
                <a:latin typeface="Calibri" charset="0"/>
              </a:rPr>
              <a:t>synergy </a:t>
            </a:r>
            <a:r>
              <a:rPr lang="en-US" altLang="it-IT" sz="2000" dirty="0">
                <a:latin typeface="Calibri" charset="0"/>
              </a:rPr>
              <a:t>with</a:t>
            </a:r>
            <a:r>
              <a:rPr lang="en-US" altLang="it-IT" sz="2000" dirty="0" smtClean="0">
                <a:latin typeface="Calibri" panose="020F0502020204030204" pitchFamily="34" charset="0"/>
              </a:rPr>
              <a:t> L-band, C-band </a:t>
            </a:r>
            <a:r>
              <a:rPr lang="en-US" altLang="it-IT" sz="2000" dirty="0">
                <a:latin typeface="Calibri" panose="020F0502020204030204" pitchFamily="34" charset="0"/>
              </a:rPr>
              <a:t>and optical </a:t>
            </a:r>
            <a:r>
              <a:rPr lang="en-US" altLang="it-IT" sz="2000" dirty="0" smtClean="0">
                <a:latin typeface="Calibri" panose="020F0502020204030204" pitchFamily="34" charset="0"/>
              </a:rPr>
              <a:t>data;</a:t>
            </a:r>
            <a:endParaRPr lang="it-IT" altLang="it-IT" sz="2000" dirty="0">
              <a:latin typeface="Calibri" panose="020F0502020204030204" pitchFamily="34" charset="0"/>
            </a:endParaRPr>
          </a:p>
        </p:txBody>
      </p:sp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37355"/>
            <a:ext cx="8229600" cy="829233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rgbClr val="C0504D"/>
                </a:solidFill>
                <a:latin typeface="Calibri" charset="0"/>
                <a:ea typeface="ＭＳ Ｐゴシック" charset="0"/>
                <a:cs typeface="ＭＳ Ｐゴシック" charset="0"/>
              </a:rPr>
              <a:t>ASI – COSMO-</a:t>
            </a:r>
            <a:r>
              <a:rPr lang="en-US" sz="3600" dirty="0" err="1" smtClean="0">
                <a:solidFill>
                  <a:srgbClr val="C0504D"/>
                </a:solidFill>
                <a:latin typeface="Calibri" charset="0"/>
                <a:ea typeface="ＭＳ Ｐゴシック" charset="0"/>
                <a:cs typeface="ＭＳ Ｐゴシック" charset="0"/>
              </a:rPr>
              <a:t>SkyMed</a:t>
            </a:r>
            <a:endParaRPr lang="en-US" sz="3600" dirty="0">
              <a:solidFill>
                <a:srgbClr val="C0504D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191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09600" y="1003300"/>
            <a:ext cx="7865533" cy="1901265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sz="2600" b="1" i="1" dirty="0" smtClean="0">
                <a:solidFill>
                  <a:schemeClr val="tx2"/>
                </a:solidFill>
              </a:rPr>
              <a:t>Acquisitions and data provision</a:t>
            </a:r>
            <a:endParaRPr lang="en-US" sz="1200" b="1" i="1" dirty="0" smtClean="0">
              <a:solidFill>
                <a:schemeClr val="tx2"/>
              </a:solidFill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200" b="1" i="1" dirty="0" smtClean="0">
                <a:solidFill>
                  <a:schemeClr val="tx2"/>
                </a:solidFill>
              </a:rPr>
              <a:t> </a:t>
            </a:r>
            <a:endParaRPr lang="en-US" sz="1200" dirty="0" smtClean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r>
              <a:rPr lang="en-US" sz="2200" dirty="0">
                <a:solidFill>
                  <a:schemeClr val="tx2"/>
                </a:solidFill>
              </a:rPr>
              <a:t>Please indicate R&amp;D Groups [El-3 doc, Annex B] and R&amp;D topics (e.g. degradation, sensor synergy etc.) of main interest/relevance to your </a:t>
            </a:r>
            <a:r>
              <a:rPr lang="en-US" sz="2000" dirty="0" smtClean="0">
                <a:solidFill>
                  <a:schemeClr val="tx2"/>
                </a:solidFill>
              </a:rPr>
              <a:t>agency </a:t>
            </a:r>
            <a:r>
              <a:rPr lang="en-US" sz="2200" dirty="0" smtClean="0">
                <a:solidFill>
                  <a:schemeClr val="tx2"/>
                </a:solidFill>
              </a:rPr>
              <a:t>(see </a:t>
            </a:r>
            <a:r>
              <a:rPr lang="en-US" sz="2200" dirty="0">
                <a:solidFill>
                  <a:schemeClr val="tx2"/>
                </a:solidFill>
              </a:rPr>
              <a:t>extra slides for listing of current data requests</a:t>
            </a:r>
            <a:r>
              <a:rPr lang="en-US" sz="2200" dirty="0" smtClean="0">
                <a:solidFill>
                  <a:schemeClr val="tx2"/>
                </a:solidFill>
              </a:rPr>
              <a:t>)</a:t>
            </a:r>
            <a:endParaRPr lang="en-US" sz="2200" dirty="0">
              <a:solidFill>
                <a:schemeClr val="tx2"/>
              </a:solidFill>
            </a:endParaRPr>
          </a:p>
        </p:txBody>
      </p:sp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37355"/>
            <a:ext cx="8229600" cy="829233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C0504D"/>
                </a:solidFill>
                <a:latin typeface="Calibri" charset="0"/>
                <a:ea typeface="ＭＳ Ｐゴシック" charset="0"/>
                <a:cs typeface="ＭＳ Ｐゴシック" charset="0"/>
              </a:rPr>
              <a:t>ASI – COSMO-</a:t>
            </a:r>
            <a:r>
              <a:rPr lang="en-US" dirty="0" err="1">
                <a:solidFill>
                  <a:srgbClr val="C0504D"/>
                </a:solidFill>
                <a:latin typeface="Calibri" charset="0"/>
                <a:ea typeface="ＭＳ Ｐゴシック" charset="0"/>
                <a:cs typeface="ＭＳ Ｐゴシック" charset="0"/>
              </a:rPr>
              <a:t>SkyMed</a:t>
            </a:r>
            <a:endParaRPr lang="en-US" sz="3600" dirty="0">
              <a:solidFill>
                <a:srgbClr val="C0504D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7392055"/>
              </p:ext>
            </p:extLst>
          </p:nvPr>
        </p:nvGraphicFramePr>
        <p:xfrm>
          <a:off x="338865" y="2906722"/>
          <a:ext cx="8477026" cy="37308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644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1874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0253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67930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7041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Group 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Contacts established (Y/N)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Data provision started (Y/N)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Key R&amp;D topic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04732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6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Y</a:t>
                      </a:r>
                    </a:p>
                    <a:p>
                      <a:pPr algn="ctr"/>
                      <a:r>
                        <a:rPr lang="en-GB" sz="1400" dirty="0" smtClean="0"/>
                        <a:t>(waiting</a:t>
                      </a:r>
                      <a:r>
                        <a:rPr lang="en-GB" sz="1400" baseline="0" dirty="0" smtClean="0"/>
                        <a:t> for docs to start acquisitions)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N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aseline="0" dirty="0" smtClean="0"/>
                        <a:t>BOR3, SUM2: </a:t>
                      </a:r>
                      <a:r>
                        <a:rPr lang="en-GB" sz="1400" dirty="0" smtClean="0"/>
                        <a:t>Forest</a:t>
                      </a:r>
                      <a:r>
                        <a:rPr lang="en-GB" sz="1400" baseline="0" dirty="0" smtClean="0"/>
                        <a:t> degradation, sensor interoperability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978299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10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Y </a:t>
                      </a:r>
                    </a:p>
                    <a:p>
                      <a:pPr algn="ctr"/>
                      <a:r>
                        <a:rPr lang="en-GB" sz="1400" dirty="0" smtClean="0"/>
                        <a:t>(PI contacted, waiting for reply)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N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FCT-AU3: Method forest disturbance monitoring, </a:t>
                      </a:r>
                      <a:endParaRPr lang="it-IT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ctr"/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SAR-Optical interoperability and complementarity studies</a:t>
                      </a:r>
                    </a:p>
                    <a:p>
                      <a:pPr lvl="0" algn="ctr"/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AU4: forest canopy profile; SAR-Optical interoperability;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AU5: SAR and sensors synergy (SAR/Optical/LiDAR) for</a:t>
                      </a:r>
                      <a:endParaRPr lang="it-IT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ctr"/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deforestation, degradation</a:t>
                      </a:r>
                      <a:endParaRPr lang="it-IT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2490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09600" y="1003300"/>
            <a:ext cx="7865533" cy="5580380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sz="2600" b="1" i="1" dirty="0">
                <a:solidFill>
                  <a:schemeClr val="tx2"/>
                </a:solidFill>
              </a:rPr>
              <a:t>Acquisitions and data provision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400" b="1" i="1" dirty="0">
                <a:solidFill>
                  <a:schemeClr val="tx2"/>
                </a:solidFill>
              </a:rPr>
              <a:t> </a:t>
            </a:r>
            <a:endParaRPr lang="en-US" sz="2400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en-US" sz="2000" dirty="0">
                <a:solidFill>
                  <a:schemeClr val="tx2"/>
                </a:solidFill>
              </a:rPr>
              <a:t>Please indicate whether your agency would be able to accept</a:t>
            </a:r>
          </a:p>
          <a:p>
            <a:pPr marL="0" indent="0">
              <a:lnSpc>
                <a:spcPct val="120000"/>
              </a:lnSpc>
              <a:buNone/>
              <a:defRPr/>
            </a:pPr>
            <a:r>
              <a:rPr lang="en-US" sz="1800" dirty="0">
                <a:solidFill>
                  <a:schemeClr val="tx2"/>
                </a:solidFill>
              </a:rPr>
              <a:t>	(a) modification of existing Study Sites (e.g. location, timing, etc.)</a:t>
            </a:r>
          </a:p>
          <a:p>
            <a:pPr marL="0" indent="0">
              <a:lnSpc>
                <a:spcPct val="120000"/>
              </a:lnSpc>
              <a:buNone/>
              <a:defRPr/>
            </a:pPr>
            <a:r>
              <a:rPr lang="en-US" sz="1800" dirty="0">
                <a:solidFill>
                  <a:schemeClr val="tx2"/>
                </a:solidFill>
              </a:rPr>
              <a:t>	(b) addition of new Study Sites (not currently listed for your mission in the          	Element-3 plan) by existing R&amp;D groups</a:t>
            </a:r>
          </a:p>
          <a:p>
            <a:pPr marL="0" indent="0">
              <a:lnSpc>
                <a:spcPct val="120000"/>
              </a:lnSpc>
              <a:buNone/>
              <a:defRPr/>
            </a:pPr>
            <a:r>
              <a:rPr lang="en-US" sz="1800" dirty="0">
                <a:solidFill>
                  <a:schemeClr val="tx2"/>
                </a:solidFill>
              </a:rPr>
              <a:t>	(c) addition of new R&amp;D groups and new Study Sites during </a:t>
            </a:r>
            <a:r>
              <a:rPr lang="en-US" sz="1800" dirty="0" smtClean="0">
                <a:solidFill>
                  <a:schemeClr val="tx2"/>
                </a:solidFill>
              </a:rPr>
              <a:t>2016</a:t>
            </a:r>
          </a:p>
          <a:p>
            <a:pPr marL="0" indent="0">
              <a:lnSpc>
                <a:spcPct val="120000"/>
              </a:lnSpc>
              <a:buNone/>
              <a:defRPr/>
            </a:pPr>
            <a:endParaRPr lang="en-US" sz="1800" dirty="0" smtClean="0">
              <a:solidFill>
                <a:schemeClr val="tx2"/>
              </a:solidFill>
            </a:endParaRPr>
          </a:p>
          <a:p>
            <a:pPr marL="0" indent="0">
              <a:lnSpc>
                <a:spcPct val="120000"/>
              </a:lnSpc>
              <a:buNone/>
              <a:defRPr/>
            </a:pPr>
            <a:r>
              <a:rPr lang="en-US" sz="1800" dirty="0" smtClean="0"/>
              <a:t>ASI is able to accept the 3 options according to the following requirements:</a:t>
            </a:r>
          </a:p>
          <a:p>
            <a:pPr>
              <a:lnSpc>
                <a:spcPct val="120000"/>
              </a:lnSpc>
              <a:buAutoNum type="alphaLcParenBoth"/>
              <a:defRPr/>
            </a:pPr>
            <a:r>
              <a:rPr lang="en-US" sz="1800" dirty="0" smtClean="0"/>
              <a:t>OK. [Location, timing, etc. have </a:t>
            </a:r>
            <a:r>
              <a:rPr lang="en-US" sz="1800" dirty="0"/>
              <a:t>to be evaluated in the framework of the projects according </a:t>
            </a:r>
            <a:r>
              <a:rPr lang="en-US" sz="1800" dirty="0" smtClean="0"/>
              <a:t>to </a:t>
            </a:r>
            <a:r>
              <a:rPr lang="en-US" sz="1800" dirty="0"/>
              <a:t>existing acquisition </a:t>
            </a:r>
            <a:r>
              <a:rPr lang="en-US" sz="1800" dirty="0" smtClean="0"/>
              <a:t>plans and products provision will </a:t>
            </a:r>
            <a:r>
              <a:rPr lang="en-US" sz="1800" dirty="0"/>
              <a:t>be evaluated by ASI on the basis of project </a:t>
            </a:r>
            <a:r>
              <a:rPr lang="en-US" sz="1800" dirty="0" smtClean="0"/>
              <a:t>requirements]; </a:t>
            </a:r>
          </a:p>
          <a:p>
            <a:pPr>
              <a:lnSpc>
                <a:spcPct val="120000"/>
              </a:lnSpc>
              <a:buAutoNum type="alphaLcParenBoth"/>
              <a:defRPr/>
            </a:pPr>
            <a:r>
              <a:rPr lang="en-US" sz="1800" dirty="0" smtClean="0"/>
              <a:t>OK;</a:t>
            </a:r>
            <a:endParaRPr lang="en-US" sz="1800" dirty="0"/>
          </a:p>
          <a:p>
            <a:pPr>
              <a:lnSpc>
                <a:spcPct val="120000"/>
              </a:lnSpc>
              <a:buAutoNum type="alphaLcParenBoth"/>
              <a:defRPr/>
            </a:pPr>
            <a:r>
              <a:rPr lang="en-US" sz="1800" dirty="0" smtClean="0"/>
              <a:t>OK. [PI of the new </a:t>
            </a:r>
            <a:r>
              <a:rPr lang="en-US" sz="1800" dirty="0"/>
              <a:t>R&amp;D </a:t>
            </a:r>
            <a:r>
              <a:rPr lang="en-US" sz="1800" dirty="0" smtClean="0"/>
              <a:t>groups/Study Sites </a:t>
            </a:r>
            <a:r>
              <a:rPr lang="en-US" sz="1800" dirty="0"/>
              <a:t>have to be eligible for COSMO-</a:t>
            </a:r>
            <a:r>
              <a:rPr lang="en-US" sz="1800" dirty="0" err="1"/>
              <a:t>SkyMed</a:t>
            </a:r>
            <a:r>
              <a:rPr lang="en-US" sz="1800" dirty="0"/>
              <a:t> data (i.e. institutional users</a:t>
            </a:r>
            <a:r>
              <a:rPr lang="en-US" sz="1800" dirty="0" smtClean="0"/>
              <a:t>)].</a:t>
            </a:r>
            <a:endParaRPr lang="en-US" sz="1800" dirty="0"/>
          </a:p>
        </p:txBody>
      </p:sp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37355"/>
            <a:ext cx="8229600" cy="829233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C0504D"/>
                </a:solidFill>
                <a:latin typeface="Calibri" charset="0"/>
                <a:ea typeface="ＭＳ Ｐゴシック" charset="0"/>
                <a:cs typeface="ＭＳ Ｐゴシック" charset="0"/>
              </a:rPr>
              <a:t>ASI – COSMO-</a:t>
            </a:r>
            <a:r>
              <a:rPr lang="en-US" dirty="0" err="1">
                <a:solidFill>
                  <a:srgbClr val="C0504D"/>
                </a:solidFill>
                <a:latin typeface="Calibri" charset="0"/>
                <a:ea typeface="ＭＳ Ｐゴシック" charset="0"/>
                <a:cs typeface="ＭＳ Ｐゴシック" charset="0"/>
              </a:rPr>
              <a:t>SkyMed</a:t>
            </a:r>
            <a:endParaRPr lang="en-US" sz="3600" dirty="0">
              <a:solidFill>
                <a:srgbClr val="C0504D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249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76517" y="869427"/>
            <a:ext cx="8433995" cy="5800314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400" b="1" i="1" dirty="0">
                <a:solidFill>
                  <a:schemeClr val="tx2"/>
                </a:solidFill>
              </a:rPr>
              <a:t>Data provision procedures</a:t>
            </a:r>
          </a:p>
          <a:p>
            <a:pPr marL="0" indent="0">
              <a:buNone/>
              <a:defRPr/>
            </a:pPr>
            <a:r>
              <a:rPr lang="en-US" sz="1800" dirty="0" smtClean="0">
                <a:solidFill>
                  <a:schemeClr val="tx2"/>
                </a:solidFill>
              </a:rPr>
              <a:t>Indicate </a:t>
            </a:r>
            <a:r>
              <a:rPr lang="en-US" sz="1800" dirty="0">
                <a:solidFill>
                  <a:schemeClr val="tx2"/>
                </a:solidFill>
              </a:rPr>
              <a:t>whether anything has changed (since SDCG-8) regarding your agency's procedures provide data to GFOI R&amp;D groups (e.g. scene limitations, data sharing, data request/access procedures, etc.)</a:t>
            </a:r>
          </a:p>
          <a:p>
            <a:pPr marL="0" indent="0">
              <a:buNone/>
            </a:pPr>
            <a:r>
              <a:rPr lang="en-US" sz="1800" dirty="0"/>
              <a:t>Regarding the access procedures </a:t>
            </a:r>
            <a:r>
              <a:rPr lang="en-US" sz="1800" b="1" u="sng" dirty="0"/>
              <a:t>nothing has changed </a:t>
            </a:r>
            <a:r>
              <a:rPr lang="en-US" sz="1800" dirty="0"/>
              <a:t>:</a:t>
            </a:r>
          </a:p>
          <a:p>
            <a:r>
              <a:rPr lang="en-US" sz="1800" dirty="0"/>
              <a:t>Access for research/institutional users;</a:t>
            </a:r>
          </a:p>
          <a:p>
            <a:r>
              <a:rPr lang="it-IT" sz="1800" dirty="0" err="1"/>
              <a:t>Submission</a:t>
            </a:r>
            <a:r>
              <a:rPr lang="it-IT" sz="1800" dirty="0"/>
              <a:t> of an R&amp;D </a:t>
            </a:r>
            <a:r>
              <a:rPr lang="it-IT" sz="1800" dirty="0" err="1"/>
              <a:t>project</a:t>
            </a:r>
            <a:r>
              <a:rPr lang="it-IT" sz="1800" dirty="0"/>
              <a:t> to ASI for the </a:t>
            </a:r>
            <a:r>
              <a:rPr lang="it-IT" sz="1800" dirty="0" err="1"/>
              <a:t>exploitation</a:t>
            </a:r>
            <a:r>
              <a:rPr lang="it-IT" sz="1800" dirty="0"/>
              <a:t> of COSMO-</a:t>
            </a:r>
            <a:r>
              <a:rPr lang="it-IT" sz="1800" dirty="0" err="1"/>
              <a:t>SkyMed</a:t>
            </a:r>
            <a:r>
              <a:rPr lang="it-IT" sz="1800" dirty="0"/>
              <a:t> data;</a:t>
            </a:r>
          </a:p>
          <a:p>
            <a:r>
              <a:rPr lang="it-IT" sz="1800" dirty="0" err="1"/>
              <a:t>Accepted</a:t>
            </a:r>
            <a:r>
              <a:rPr lang="it-IT" sz="1800" dirty="0"/>
              <a:t> </a:t>
            </a:r>
            <a:r>
              <a:rPr lang="it-IT" sz="1800" dirty="0" err="1"/>
              <a:t>proposals</a:t>
            </a:r>
            <a:r>
              <a:rPr lang="it-IT" sz="1800" dirty="0"/>
              <a:t> must </a:t>
            </a:r>
            <a:r>
              <a:rPr lang="it-IT" sz="1800" dirty="0" err="1"/>
              <a:t>sign</a:t>
            </a:r>
            <a:r>
              <a:rPr lang="it-IT" sz="1800" dirty="0"/>
              <a:t> an </a:t>
            </a:r>
            <a:r>
              <a:rPr lang="it-IT" sz="1800" dirty="0" err="1"/>
              <a:t>agreement</a:t>
            </a:r>
            <a:r>
              <a:rPr lang="it-IT" sz="1800" dirty="0"/>
              <a:t> with ASI and </a:t>
            </a:r>
            <a:r>
              <a:rPr lang="it-IT" sz="1800" dirty="0" err="1"/>
              <a:t>obtain</a:t>
            </a:r>
            <a:r>
              <a:rPr lang="it-IT" sz="1800" dirty="0"/>
              <a:t> a data </a:t>
            </a:r>
            <a:r>
              <a:rPr lang="it-IT" sz="1800" dirty="0" err="1"/>
              <a:t>license</a:t>
            </a:r>
            <a:r>
              <a:rPr lang="it-IT" sz="1800" dirty="0"/>
              <a:t>;</a:t>
            </a:r>
          </a:p>
          <a:p>
            <a:r>
              <a:rPr lang="it-IT" sz="1800" dirty="0"/>
              <a:t>The </a:t>
            </a:r>
            <a:r>
              <a:rPr lang="it-IT" sz="1800" dirty="0" err="1"/>
              <a:t>access</a:t>
            </a:r>
            <a:r>
              <a:rPr lang="it-IT" sz="1800" dirty="0"/>
              <a:t> to the COSMO-</a:t>
            </a:r>
            <a:r>
              <a:rPr lang="it-IT" sz="1800" dirty="0" err="1"/>
              <a:t>SkyMed</a:t>
            </a:r>
            <a:r>
              <a:rPr lang="it-IT" sz="1800" dirty="0"/>
              <a:t> </a:t>
            </a:r>
            <a:r>
              <a:rPr lang="it-IT" sz="1800" dirty="0" err="1"/>
              <a:t>archive</a:t>
            </a:r>
            <a:r>
              <a:rPr lang="it-IT" sz="1800" dirty="0"/>
              <a:t> </a:t>
            </a:r>
            <a:r>
              <a:rPr lang="it-IT" sz="1800" dirty="0" err="1" smtClean="0"/>
              <a:t>available</a:t>
            </a:r>
            <a:r>
              <a:rPr lang="it-IT" sz="1800" dirty="0" smtClean="0"/>
              <a:t> </a:t>
            </a:r>
            <a:r>
              <a:rPr lang="it-IT" sz="1800" dirty="0" err="1" smtClean="0"/>
              <a:t>through</a:t>
            </a:r>
            <a:r>
              <a:rPr lang="it-IT" sz="1800" dirty="0" smtClean="0"/>
              <a:t> </a:t>
            </a:r>
            <a:r>
              <a:rPr lang="it-IT" sz="1800" dirty="0"/>
              <a:t>the website http://87.241.31.78/index.php by </a:t>
            </a:r>
            <a:r>
              <a:rPr lang="it-IT" sz="1800" dirty="0" err="1"/>
              <a:t>subscription</a:t>
            </a:r>
            <a:r>
              <a:rPr lang="it-IT" sz="1800" dirty="0"/>
              <a:t>;</a:t>
            </a:r>
          </a:p>
          <a:p>
            <a:pPr marL="0" indent="0">
              <a:buNone/>
              <a:defRPr/>
            </a:pPr>
            <a:endParaRPr lang="en-US" sz="1800" b="1" dirty="0" smtClean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r>
              <a:rPr lang="en-US" sz="2400" b="1" i="1" dirty="0" smtClean="0">
                <a:solidFill>
                  <a:schemeClr val="tx2"/>
                </a:solidFill>
              </a:rPr>
              <a:t>Research </a:t>
            </a:r>
            <a:r>
              <a:rPr lang="en-US" sz="2400" b="1" i="1" dirty="0">
                <a:solidFill>
                  <a:schemeClr val="tx2"/>
                </a:solidFill>
              </a:rPr>
              <a:t>Announcements</a:t>
            </a:r>
          </a:p>
          <a:p>
            <a:pPr marL="0" indent="0">
              <a:buNone/>
              <a:defRPr/>
            </a:pPr>
            <a:r>
              <a:rPr lang="en-US" sz="1800" dirty="0" smtClean="0">
                <a:solidFill>
                  <a:schemeClr val="tx2"/>
                </a:solidFill>
              </a:rPr>
              <a:t>Please </a:t>
            </a:r>
            <a:r>
              <a:rPr lang="en-US" sz="1800" dirty="0">
                <a:solidFill>
                  <a:schemeClr val="tx2"/>
                </a:solidFill>
              </a:rPr>
              <a:t>indicate any forthcoming research announcement(s) or funding opportunities that may be relevant to the GFOI R&amp;D plan.</a:t>
            </a:r>
          </a:p>
          <a:p>
            <a:pPr marL="0" indent="0">
              <a:buNone/>
            </a:pPr>
            <a:r>
              <a:rPr lang="it-IT" sz="1800" dirty="0"/>
              <a:t>The </a:t>
            </a:r>
            <a:r>
              <a:rPr lang="it-IT" sz="1800" b="1" i="1" dirty="0"/>
              <a:t>“Open Call for Science”</a:t>
            </a:r>
            <a:r>
              <a:rPr lang="it-IT" sz="1800" i="1" dirty="0"/>
              <a:t> </a:t>
            </a:r>
            <a:r>
              <a:rPr lang="it-IT" sz="1800" dirty="0" err="1"/>
              <a:t>has</a:t>
            </a:r>
            <a:r>
              <a:rPr lang="it-IT" sz="1800" dirty="0"/>
              <a:t> </a:t>
            </a:r>
            <a:r>
              <a:rPr lang="it-IT" sz="1800" dirty="0" err="1"/>
              <a:t>started</a:t>
            </a:r>
            <a:r>
              <a:rPr lang="it-IT" sz="1800" dirty="0"/>
              <a:t> on 25th </a:t>
            </a:r>
            <a:r>
              <a:rPr lang="it-IT" sz="1800" dirty="0" err="1"/>
              <a:t>February</a:t>
            </a:r>
            <a:r>
              <a:rPr lang="it-IT" sz="1800" dirty="0"/>
              <a:t> 2015, </a:t>
            </a:r>
            <a:r>
              <a:rPr lang="it-IT" sz="1800" dirty="0" err="1"/>
              <a:t>details</a:t>
            </a:r>
            <a:r>
              <a:rPr lang="it-IT" sz="1800" dirty="0"/>
              <a:t> for </a:t>
            </a:r>
            <a:r>
              <a:rPr lang="it-IT" sz="1800" dirty="0" err="1"/>
              <a:t>application</a:t>
            </a:r>
            <a:r>
              <a:rPr lang="it-IT" sz="1800" dirty="0"/>
              <a:t> </a:t>
            </a:r>
            <a:r>
              <a:rPr lang="it-IT" sz="1800" dirty="0" err="1"/>
              <a:t>available</a:t>
            </a:r>
            <a:r>
              <a:rPr lang="it-IT" sz="1800" dirty="0"/>
              <a:t> </a:t>
            </a:r>
            <a:r>
              <a:rPr lang="it-IT" sz="1800" dirty="0" err="1"/>
              <a:t>at</a:t>
            </a:r>
            <a:r>
              <a:rPr lang="it-IT" sz="1800" dirty="0"/>
              <a:t> the </a:t>
            </a:r>
            <a:r>
              <a:rPr lang="it-IT" sz="1800" dirty="0" err="1"/>
              <a:t>following</a:t>
            </a:r>
            <a:r>
              <a:rPr lang="it-IT" sz="1800" dirty="0"/>
              <a:t> link: </a:t>
            </a:r>
            <a:r>
              <a:rPr lang="it-IT" sz="1800" u="sng" dirty="0"/>
              <a:t>http://www.asi.it/en/agency/bandi_en/calls/cosmoskymed_open_call_for_science</a:t>
            </a:r>
          </a:p>
          <a:p>
            <a:pPr marL="0" indent="0">
              <a:buNone/>
            </a:pPr>
            <a:r>
              <a:rPr lang="en-US" sz="1800" b="1" i="1" dirty="0"/>
              <a:t>Land Cover &amp; Vegetation</a:t>
            </a:r>
            <a:r>
              <a:rPr lang="en-US" sz="1800" b="1" dirty="0"/>
              <a:t> </a:t>
            </a:r>
            <a:r>
              <a:rPr lang="en-US" sz="1800" dirty="0"/>
              <a:t>is among the primary application domains</a:t>
            </a:r>
            <a:r>
              <a:rPr lang="en-US" sz="1800" dirty="0" smtClean="0"/>
              <a:t>.</a:t>
            </a:r>
            <a:endParaRPr lang="it-IT" sz="1800" dirty="0"/>
          </a:p>
        </p:txBody>
      </p:sp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37355"/>
            <a:ext cx="8229600" cy="829233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C0504D"/>
                </a:solidFill>
                <a:latin typeface="Calibri" charset="0"/>
                <a:ea typeface="ＭＳ Ｐゴシック" charset="0"/>
                <a:cs typeface="ＭＳ Ｐゴシック" charset="0"/>
              </a:rPr>
              <a:t>ASI – COSMO-</a:t>
            </a:r>
            <a:r>
              <a:rPr lang="en-US" dirty="0" err="1">
                <a:solidFill>
                  <a:srgbClr val="C0504D"/>
                </a:solidFill>
                <a:latin typeface="Calibri" charset="0"/>
                <a:ea typeface="ＭＳ Ｐゴシック" charset="0"/>
                <a:cs typeface="ＭＳ Ｐゴシック" charset="0"/>
              </a:rPr>
              <a:t>SkyMed</a:t>
            </a:r>
            <a:endParaRPr lang="en-US" sz="3600" dirty="0">
              <a:solidFill>
                <a:srgbClr val="C0504D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659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Content Placeholder 2"/>
          <p:cNvSpPr>
            <a:spLocks noGrp="1"/>
          </p:cNvSpPr>
          <p:nvPr>
            <p:ph idx="1"/>
          </p:nvPr>
        </p:nvSpPr>
        <p:spPr>
          <a:xfrm>
            <a:off x="609600" y="2349502"/>
            <a:ext cx="8280400" cy="1418166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en-US" sz="2200" b="1" i="1" dirty="0" smtClean="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rPr>
              <a:t>Extra slides (for your easy reference only)</a:t>
            </a:r>
          </a:p>
          <a:p>
            <a:pPr marL="0" indent="0" algn="ctr">
              <a:buFont typeface="Arial" charset="0"/>
              <a:buNone/>
            </a:pPr>
            <a:endParaRPr lang="en-US" sz="2200" b="1" i="1" dirty="0">
              <a:solidFill>
                <a:schemeClr val="tx2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 algn="ctr">
              <a:buFont typeface="Arial" charset="0"/>
              <a:buNone/>
            </a:pPr>
            <a:r>
              <a:rPr lang="en-US" sz="2200" b="1" i="1" dirty="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rPr>
              <a:t>GFOI R&amp;D satellite data requests according to El-3 plan</a:t>
            </a:r>
          </a:p>
          <a:p>
            <a:pPr marL="0" indent="0" algn="ctr">
              <a:buFont typeface="Arial" charset="0"/>
              <a:buNone/>
            </a:pPr>
            <a:r>
              <a:rPr lang="en-US" sz="2200" b="1" i="1" dirty="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endParaRPr lang="en-US" sz="2200" dirty="0">
              <a:solidFill>
                <a:schemeClr val="tx2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 algn="ctr">
              <a:buFont typeface="Arial" charset="0"/>
              <a:buNone/>
            </a:pPr>
            <a:endParaRPr lang="en-US" sz="2200" dirty="0">
              <a:solidFill>
                <a:schemeClr val="tx2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7355"/>
            <a:ext cx="8229600" cy="829233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C0504D"/>
                </a:solidFill>
                <a:latin typeface="Calibri" charset="0"/>
                <a:ea typeface="ＭＳ Ｐゴシック" charset="0"/>
                <a:cs typeface="ＭＳ Ｐゴシック" charset="0"/>
              </a:rPr>
              <a:t>ASI – COSMO-</a:t>
            </a:r>
            <a:r>
              <a:rPr lang="en-US" dirty="0" err="1">
                <a:solidFill>
                  <a:srgbClr val="C0504D"/>
                </a:solidFill>
                <a:latin typeface="Calibri" charset="0"/>
                <a:ea typeface="ＭＳ Ｐゴシック" charset="0"/>
                <a:cs typeface="ＭＳ Ｐゴシック" charset="0"/>
              </a:rPr>
              <a:t>SkyMed</a:t>
            </a:r>
            <a:endParaRPr lang="en-US" sz="3600" dirty="0">
              <a:solidFill>
                <a:srgbClr val="C0504D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033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Content Placeholder 2"/>
          <p:cNvSpPr>
            <a:spLocks noGrp="1"/>
          </p:cNvSpPr>
          <p:nvPr>
            <p:ph idx="1"/>
          </p:nvPr>
        </p:nvSpPr>
        <p:spPr>
          <a:xfrm>
            <a:off x="609600" y="1392767"/>
            <a:ext cx="8280400" cy="497046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sz="2000" b="1" i="1" dirty="0" smtClean="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rPr>
              <a:t>GFOI R&amp;D requests for COSMO-SkyMed</a:t>
            </a:r>
            <a:endParaRPr lang="en-US" sz="2000" b="1" i="1" dirty="0">
              <a:solidFill>
                <a:schemeClr val="tx2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>
              <a:buFont typeface="Arial" charset="0"/>
              <a:buNone/>
            </a:pPr>
            <a:r>
              <a:rPr lang="en-US" sz="1800" b="1" i="1" dirty="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endParaRPr lang="en-US" sz="1800" dirty="0">
              <a:solidFill>
                <a:schemeClr val="tx2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>
              <a:buFont typeface="Arial" charset="0"/>
              <a:buNone/>
            </a:pPr>
            <a:endParaRPr lang="en-US" sz="1800" dirty="0">
              <a:solidFill>
                <a:schemeClr val="tx2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7355"/>
            <a:ext cx="8229600" cy="829233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C0504D"/>
                </a:solidFill>
                <a:latin typeface="Calibri" charset="0"/>
                <a:ea typeface="ＭＳ Ｐゴシック" charset="0"/>
                <a:cs typeface="ＭＳ Ｐゴシック" charset="0"/>
              </a:rPr>
              <a:t>ASI – COSMO-</a:t>
            </a:r>
            <a:r>
              <a:rPr lang="en-US" dirty="0" err="1">
                <a:solidFill>
                  <a:srgbClr val="C0504D"/>
                </a:solidFill>
                <a:latin typeface="Calibri" charset="0"/>
                <a:ea typeface="ＭＳ Ｐゴシック" charset="0"/>
                <a:cs typeface="ＭＳ Ｐゴシック" charset="0"/>
              </a:rPr>
              <a:t>SkyMed</a:t>
            </a:r>
            <a:endParaRPr lang="en-US" sz="3600" dirty="0">
              <a:solidFill>
                <a:srgbClr val="C0504D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5199296"/>
              </p:ext>
            </p:extLst>
          </p:nvPr>
        </p:nvGraphicFramePr>
        <p:xfrm>
          <a:off x="1394884" y="2873231"/>
          <a:ext cx="6337300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3" name="Document" r:id="rId4" imgW="6337300" imgH="2514600" progId="Word.Document.12">
                  <p:embed/>
                </p:oleObj>
              </mc:Choice>
              <mc:Fallback>
                <p:oleObj name="Document" r:id="rId4" imgW="6337300" imgH="25146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94884" y="2873231"/>
                        <a:ext cx="6337300" cy="2514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29994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Content Placeholder 2"/>
          <p:cNvSpPr>
            <a:spLocks noGrp="1"/>
          </p:cNvSpPr>
          <p:nvPr>
            <p:ph idx="1"/>
          </p:nvPr>
        </p:nvSpPr>
        <p:spPr>
          <a:xfrm>
            <a:off x="609600" y="1392768"/>
            <a:ext cx="4500282" cy="468306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sz="2000" b="1" i="1" dirty="0" smtClean="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rPr>
              <a:t>GFOI R&amp;D requests for COSMO-SkyMed</a:t>
            </a:r>
            <a:endParaRPr lang="en-US" sz="2000" b="1" i="1" dirty="0">
              <a:solidFill>
                <a:schemeClr val="tx2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>
              <a:buFont typeface="Arial" charset="0"/>
              <a:buNone/>
            </a:pPr>
            <a:r>
              <a:rPr lang="en-US" sz="1800" b="1" i="1" dirty="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endParaRPr lang="en-US" sz="1800" dirty="0">
              <a:solidFill>
                <a:schemeClr val="tx2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>
              <a:buFont typeface="Arial" charset="0"/>
              <a:buNone/>
            </a:pPr>
            <a:endParaRPr lang="en-US" sz="1800" dirty="0">
              <a:solidFill>
                <a:schemeClr val="tx2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7355"/>
            <a:ext cx="8229600" cy="829233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C0504D"/>
                </a:solidFill>
                <a:latin typeface="Calibri" charset="0"/>
                <a:ea typeface="ＭＳ Ｐゴシック" charset="0"/>
                <a:cs typeface="ＭＳ Ｐゴシック" charset="0"/>
              </a:rPr>
              <a:t>ASI – COSMO-</a:t>
            </a:r>
            <a:r>
              <a:rPr lang="en-US" dirty="0" err="1">
                <a:solidFill>
                  <a:srgbClr val="C0504D"/>
                </a:solidFill>
                <a:latin typeface="Calibri" charset="0"/>
                <a:ea typeface="ＭＳ Ｐゴシック" charset="0"/>
                <a:cs typeface="ＭＳ Ｐゴシック" charset="0"/>
              </a:rPr>
              <a:t>SkyMed</a:t>
            </a:r>
            <a:endParaRPr lang="en-US" sz="3600" dirty="0">
              <a:solidFill>
                <a:srgbClr val="C0504D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609599" y="1943537"/>
            <a:ext cx="794273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dirty="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rPr>
              <a:t>GFOI Group 6</a:t>
            </a:r>
          </a:p>
          <a:p>
            <a:r>
              <a:rPr lang="it-IT" i="1" dirty="0" err="1"/>
              <a:t>Study</a:t>
            </a:r>
            <a:r>
              <a:rPr lang="it-IT" i="1" dirty="0"/>
              <a:t> </a:t>
            </a:r>
            <a:r>
              <a:rPr lang="it-IT" i="1" dirty="0" err="1"/>
              <a:t>Sites</a:t>
            </a:r>
            <a:r>
              <a:rPr lang="it-IT" i="1" dirty="0"/>
              <a:t>: </a:t>
            </a:r>
            <a:r>
              <a:rPr lang="it-IT" dirty="0"/>
              <a:t>SUM-2 (</a:t>
            </a:r>
            <a:r>
              <a:rPr lang="it-IT" dirty="0" err="1"/>
              <a:t>Harapan</a:t>
            </a:r>
            <a:r>
              <a:rPr lang="it-IT" dirty="0"/>
              <a:t>, Indonesia) and BOR-3 (</a:t>
            </a:r>
            <a:r>
              <a:rPr lang="it-IT" dirty="0" err="1"/>
              <a:t>Mawas</a:t>
            </a:r>
            <a:r>
              <a:rPr lang="it-IT" dirty="0"/>
              <a:t>, Indonesia</a:t>
            </a:r>
            <a:r>
              <a:rPr lang="it-IT" dirty="0" smtClean="0"/>
              <a:t>)</a:t>
            </a:r>
            <a:endParaRPr lang="it-IT" dirty="0"/>
          </a:p>
          <a:p>
            <a:r>
              <a:rPr lang="it-IT" i="1" dirty="0" err="1" smtClean="0"/>
              <a:t>Principal</a:t>
            </a:r>
            <a:r>
              <a:rPr lang="it-IT" i="1" dirty="0" smtClean="0"/>
              <a:t> </a:t>
            </a:r>
            <a:r>
              <a:rPr lang="it-IT" i="1" dirty="0"/>
              <a:t>Investigator:</a:t>
            </a:r>
            <a:r>
              <a:rPr lang="it-IT" dirty="0"/>
              <a:t> Dirk Hoekman</a:t>
            </a:r>
          </a:p>
          <a:p>
            <a:r>
              <a:rPr lang="it-IT" i="1" dirty="0" err="1" smtClean="0"/>
              <a:t>Observation</a:t>
            </a:r>
            <a:r>
              <a:rPr lang="it-IT" i="1" dirty="0" smtClean="0"/>
              <a:t> </a:t>
            </a:r>
            <a:r>
              <a:rPr lang="it-IT" i="1" dirty="0"/>
              <a:t>mode: </a:t>
            </a:r>
            <a:r>
              <a:rPr lang="it-IT" dirty="0" smtClean="0"/>
              <a:t>STR_HIMAGE HH, </a:t>
            </a:r>
            <a:r>
              <a:rPr lang="it-IT" dirty="0" err="1" smtClean="0"/>
              <a:t>Asc</a:t>
            </a:r>
            <a:r>
              <a:rPr lang="it-IT" dirty="0" smtClean="0"/>
              <a:t>/</a:t>
            </a:r>
            <a:r>
              <a:rPr lang="it-IT" dirty="0" err="1" smtClean="0"/>
              <a:t>Desc</a:t>
            </a:r>
            <a:r>
              <a:rPr lang="it-IT" dirty="0"/>
              <a:t>, R</a:t>
            </a:r>
            <a:r>
              <a:rPr lang="it-IT" dirty="0" smtClean="0"/>
              <a:t>ight</a:t>
            </a:r>
            <a:r>
              <a:rPr lang="it-IT" dirty="0"/>
              <a:t>); </a:t>
            </a:r>
            <a:r>
              <a:rPr lang="it-IT" dirty="0" err="1" smtClean="0"/>
              <a:t>Inc</a:t>
            </a:r>
            <a:r>
              <a:rPr lang="it-IT" dirty="0" smtClean="0"/>
              <a:t>. </a:t>
            </a:r>
            <a:r>
              <a:rPr lang="it-IT" dirty="0"/>
              <a:t>angle </a:t>
            </a:r>
            <a:r>
              <a:rPr lang="it-IT" dirty="0" smtClean="0"/>
              <a:t>30-40 </a:t>
            </a:r>
            <a:r>
              <a:rPr lang="it-IT" dirty="0" err="1" smtClean="0"/>
              <a:t>deg</a:t>
            </a:r>
            <a:r>
              <a:rPr lang="it-IT" dirty="0" smtClean="0"/>
              <a:t>;</a:t>
            </a:r>
            <a:endParaRPr lang="it-IT" dirty="0"/>
          </a:p>
          <a:p>
            <a:r>
              <a:rPr lang="it-IT" i="1" dirty="0" err="1" smtClean="0"/>
              <a:t>Observation</a:t>
            </a:r>
            <a:r>
              <a:rPr lang="it-IT" i="1" dirty="0" smtClean="0"/>
              <a:t> </a:t>
            </a:r>
            <a:r>
              <a:rPr lang="it-IT" i="1" dirty="0"/>
              <a:t>time </a:t>
            </a:r>
            <a:r>
              <a:rPr lang="it-IT" i="1" dirty="0" err="1"/>
              <a:t>window</a:t>
            </a:r>
            <a:r>
              <a:rPr lang="it-IT" i="1" dirty="0"/>
              <a:t>: </a:t>
            </a:r>
            <a:r>
              <a:rPr lang="it-IT" dirty="0" err="1" smtClean="0"/>
              <a:t>Jan</a:t>
            </a:r>
            <a:r>
              <a:rPr lang="it-IT" dirty="0" smtClean="0"/>
              <a:t> 2016 – </a:t>
            </a:r>
            <a:r>
              <a:rPr lang="it-IT" dirty="0" err="1" smtClean="0"/>
              <a:t>Feb</a:t>
            </a:r>
            <a:r>
              <a:rPr lang="it-IT" dirty="0" smtClean="0"/>
              <a:t> 2017;</a:t>
            </a:r>
            <a:endParaRPr lang="it-IT" dirty="0"/>
          </a:p>
          <a:p>
            <a:r>
              <a:rPr lang="it-IT" i="1" dirty="0" err="1" smtClean="0"/>
              <a:t>Observation</a:t>
            </a:r>
            <a:r>
              <a:rPr lang="it-IT" i="1" dirty="0" smtClean="0"/>
              <a:t> </a:t>
            </a:r>
            <a:r>
              <a:rPr lang="it-IT" i="1" dirty="0" err="1"/>
              <a:t>frequency</a:t>
            </a:r>
            <a:r>
              <a:rPr lang="it-IT" i="1" dirty="0" smtClean="0"/>
              <a:t>: </a:t>
            </a:r>
            <a:r>
              <a:rPr lang="it-IT" dirty="0" err="1" smtClean="0"/>
              <a:t>Monthly</a:t>
            </a:r>
            <a:r>
              <a:rPr lang="it-IT" dirty="0" smtClean="0"/>
              <a:t>;</a:t>
            </a:r>
          </a:p>
          <a:p>
            <a:r>
              <a:rPr lang="it-IT" i="1" dirty="0" smtClean="0"/>
              <a:t>Processing </a:t>
            </a:r>
            <a:r>
              <a:rPr lang="it-IT" i="1" dirty="0" err="1"/>
              <a:t>level</a:t>
            </a:r>
            <a:r>
              <a:rPr lang="it-IT" i="1" dirty="0"/>
              <a:t>:</a:t>
            </a:r>
            <a:r>
              <a:rPr lang="it-IT" dirty="0"/>
              <a:t> Level </a:t>
            </a:r>
            <a:r>
              <a:rPr lang="it-IT" dirty="0" smtClean="0"/>
              <a:t>1A_SCSB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609599" y="4765640"/>
            <a:ext cx="79176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dirty="0" err="1" smtClean="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rPr>
              <a:t>Request</a:t>
            </a:r>
            <a:r>
              <a:rPr lang="it-IT" b="1" i="1" dirty="0" smtClean="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rPr>
              <a:t> status (</a:t>
            </a:r>
            <a:r>
              <a:rPr lang="it-IT" b="1" i="1" dirty="0" err="1" smtClean="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rPr>
              <a:t>updated</a:t>
            </a:r>
            <a:r>
              <a:rPr lang="it-IT" b="1" i="1" dirty="0" smtClean="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it-IT" b="1" i="1" dirty="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rPr>
              <a:t>to </a:t>
            </a:r>
            <a:r>
              <a:rPr lang="it-IT" b="1" i="1" dirty="0" err="1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rPr>
              <a:t>February</a:t>
            </a:r>
            <a:r>
              <a:rPr lang="it-IT" b="1" i="1" dirty="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it-IT" b="1" i="1" dirty="0" smtClean="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rPr>
              <a:t>21, 2016):</a:t>
            </a:r>
            <a:endParaRPr lang="it-IT" b="1" i="1" dirty="0">
              <a:solidFill>
                <a:schemeClr val="tx2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it-IT" dirty="0" smtClean="0"/>
              <a:t>- </a:t>
            </a:r>
            <a:r>
              <a:rPr lang="it-IT" dirty="0" err="1" smtClean="0"/>
              <a:t>agreed</a:t>
            </a:r>
            <a:r>
              <a:rPr lang="it-IT" dirty="0" smtClean="0"/>
              <a:t> </a:t>
            </a:r>
            <a:r>
              <a:rPr lang="it-IT" dirty="0"/>
              <a:t>80 </a:t>
            </a:r>
            <a:r>
              <a:rPr lang="it-IT" dirty="0" err="1"/>
              <a:t>scenes</a:t>
            </a:r>
            <a:r>
              <a:rPr lang="it-IT" dirty="0"/>
              <a:t>/</a:t>
            </a:r>
            <a:r>
              <a:rPr lang="it-IT" dirty="0" err="1"/>
              <a:t>year</a:t>
            </a:r>
            <a:r>
              <a:rPr lang="it-IT" dirty="0"/>
              <a:t> for </a:t>
            </a:r>
            <a:r>
              <a:rPr lang="it-IT" dirty="0" err="1"/>
              <a:t>one</a:t>
            </a:r>
            <a:r>
              <a:rPr lang="it-IT" dirty="0"/>
              <a:t> </a:t>
            </a:r>
            <a:r>
              <a:rPr lang="it-IT" dirty="0" err="1"/>
              <a:t>year</a:t>
            </a:r>
            <a:r>
              <a:rPr lang="it-IT" dirty="0"/>
              <a:t>, </a:t>
            </a:r>
            <a:r>
              <a:rPr lang="it-IT" dirty="0" err="1"/>
              <a:t>until</a:t>
            </a:r>
            <a:r>
              <a:rPr lang="it-IT" dirty="0"/>
              <a:t> </a:t>
            </a:r>
            <a:r>
              <a:rPr lang="it-IT" dirty="0" err="1"/>
              <a:t>February</a:t>
            </a:r>
            <a:r>
              <a:rPr lang="it-IT" dirty="0"/>
              <a:t> </a:t>
            </a:r>
            <a:r>
              <a:rPr lang="it-IT" dirty="0" smtClean="0"/>
              <a:t>2017;</a:t>
            </a:r>
          </a:p>
          <a:p>
            <a:r>
              <a:rPr lang="it-IT" dirty="0" smtClean="0"/>
              <a:t>- </a:t>
            </a:r>
            <a:r>
              <a:rPr lang="it-IT" dirty="0" err="1"/>
              <a:t>p</a:t>
            </a:r>
            <a:r>
              <a:rPr lang="it-IT" dirty="0" err="1" smtClean="0"/>
              <a:t>rocess</a:t>
            </a:r>
            <a:r>
              <a:rPr lang="it-IT" dirty="0" smtClean="0"/>
              <a:t> to be </a:t>
            </a:r>
            <a:r>
              <a:rPr lang="it-IT" dirty="0" err="1" smtClean="0"/>
              <a:t>completed</a:t>
            </a:r>
            <a:r>
              <a:rPr lang="it-IT" dirty="0" smtClean="0"/>
              <a:t>: </a:t>
            </a:r>
            <a:r>
              <a:rPr lang="it-IT" dirty="0" err="1"/>
              <a:t>feasibility</a:t>
            </a:r>
            <a:r>
              <a:rPr lang="it-IT" dirty="0"/>
              <a:t> </a:t>
            </a:r>
            <a:r>
              <a:rPr lang="it-IT" dirty="0" err="1"/>
              <a:t>study</a:t>
            </a:r>
            <a:r>
              <a:rPr lang="it-IT" dirty="0"/>
              <a:t> </a:t>
            </a:r>
            <a:r>
              <a:rPr lang="it-IT" dirty="0" err="1" smtClean="0"/>
              <a:t>sent</a:t>
            </a:r>
            <a:r>
              <a:rPr lang="it-IT" dirty="0" smtClean="0"/>
              <a:t>, </a:t>
            </a:r>
            <a:r>
              <a:rPr lang="it-IT" dirty="0" err="1" smtClean="0"/>
              <a:t>waiting</a:t>
            </a:r>
            <a:r>
              <a:rPr lang="it-IT" dirty="0" smtClean="0"/>
              <a:t> for </a:t>
            </a:r>
            <a:r>
              <a:rPr lang="it-IT" dirty="0" err="1" smtClean="0"/>
              <a:t>signatures</a:t>
            </a:r>
            <a:r>
              <a:rPr lang="it-IT" dirty="0" smtClean="0"/>
              <a:t> on the </a:t>
            </a:r>
            <a:r>
              <a:rPr lang="it-IT" dirty="0" err="1" smtClean="0"/>
              <a:t>license</a:t>
            </a:r>
            <a:r>
              <a:rPr lang="it-IT" dirty="0" smtClean="0"/>
              <a:t> and the data </a:t>
            </a:r>
            <a:r>
              <a:rPr lang="it-IT" dirty="0" err="1" smtClean="0"/>
              <a:t>order</a:t>
            </a:r>
            <a:r>
              <a:rPr lang="it-IT" dirty="0" smtClean="0"/>
              <a:t> </a:t>
            </a:r>
            <a:r>
              <a:rPr lang="it-IT" dirty="0" err="1" smtClean="0"/>
              <a:t>forms</a:t>
            </a:r>
            <a:r>
              <a:rPr lang="it-IT" dirty="0" smtClean="0"/>
              <a:t> </a:t>
            </a:r>
            <a:r>
              <a:rPr lang="it-IT" dirty="0" err="1" smtClean="0"/>
              <a:t>filled</a:t>
            </a:r>
            <a:r>
              <a:rPr lang="it-IT" dirty="0" smtClean="0"/>
              <a:t> out in </a:t>
            </a:r>
            <a:r>
              <a:rPr lang="it-IT" dirty="0" err="1" smtClean="0"/>
              <a:t>order</a:t>
            </a:r>
            <a:r>
              <a:rPr lang="it-IT" dirty="0" smtClean="0"/>
              <a:t> to start the </a:t>
            </a:r>
            <a:r>
              <a:rPr lang="it-IT" dirty="0" err="1" smtClean="0"/>
              <a:t>acquisitions</a:t>
            </a:r>
            <a:r>
              <a:rPr lang="it-IT" dirty="0" smtClean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357348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Content Placeholder 2"/>
          <p:cNvSpPr>
            <a:spLocks noGrp="1"/>
          </p:cNvSpPr>
          <p:nvPr>
            <p:ph idx="1"/>
          </p:nvPr>
        </p:nvSpPr>
        <p:spPr>
          <a:xfrm>
            <a:off x="609600" y="1392768"/>
            <a:ext cx="4500282" cy="468306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sz="2000" b="1" i="1" dirty="0" smtClean="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rPr>
              <a:t>GFOI R&amp;D requests for COSMO-SkyMed</a:t>
            </a:r>
            <a:endParaRPr lang="en-US" sz="2000" b="1" i="1" dirty="0">
              <a:solidFill>
                <a:schemeClr val="tx2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>
              <a:buFont typeface="Arial" charset="0"/>
              <a:buNone/>
            </a:pPr>
            <a:r>
              <a:rPr lang="en-US" sz="1800" b="1" i="1" dirty="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endParaRPr lang="en-US" sz="1800" dirty="0">
              <a:solidFill>
                <a:schemeClr val="tx2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>
              <a:buFont typeface="Arial" charset="0"/>
              <a:buNone/>
            </a:pPr>
            <a:endParaRPr lang="en-US" sz="1800" dirty="0">
              <a:solidFill>
                <a:schemeClr val="tx2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7355"/>
            <a:ext cx="8229600" cy="829233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C0504D"/>
                </a:solidFill>
                <a:latin typeface="Calibri" charset="0"/>
                <a:ea typeface="ＭＳ Ｐゴシック" charset="0"/>
                <a:cs typeface="ＭＳ Ｐゴシック" charset="0"/>
              </a:rPr>
              <a:t>ASI – COSMO-</a:t>
            </a:r>
            <a:r>
              <a:rPr lang="en-US" dirty="0" err="1">
                <a:solidFill>
                  <a:srgbClr val="C0504D"/>
                </a:solidFill>
                <a:latin typeface="Calibri" charset="0"/>
                <a:ea typeface="ＭＳ Ｐゴシック" charset="0"/>
                <a:cs typeface="ＭＳ Ｐゴシック" charset="0"/>
              </a:rPr>
              <a:t>SkyMed</a:t>
            </a:r>
            <a:endParaRPr lang="en-US" sz="3600" dirty="0">
              <a:solidFill>
                <a:srgbClr val="C0504D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609599" y="1943537"/>
            <a:ext cx="799914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dirty="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rPr>
              <a:t>GFOI Group </a:t>
            </a:r>
            <a:r>
              <a:rPr lang="it-IT" b="1" i="1" dirty="0" smtClean="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rPr>
              <a:t>10</a:t>
            </a:r>
            <a:endParaRPr lang="it-IT" b="1" i="1" dirty="0">
              <a:solidFill>
                <a:schemeClr val="tx2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i="1" dirty="0" smtClean="0"/>
              <a:t>Study </a:t>
            </a:r>
            <a:r>
              <a:rPr lang="en-US" i="1" dirty="0"/>
              <a:t>Site: </a:t>
            </a:r>
            <a:r>
              <a:rPr lang="en-US" dirty="0"/>
              <a:t>AU-5 (</a:t>
            </a:r>
            <a:r>
              <a:rPr lang="en-US" dirty="0" err="1"/>
              <a:t>Injune</a:t>
            </a:r>
            <a:r>
              <a:rPr lang="en-US" dirty="0"/>
              <a:t>, Australia)</a:t>
            </a:r>
            <a:endParaRPr lang="it-IT" dirty="0"/>
          </a:p>
          <a:p>
            <a:r>
              <a:rPr lang="en-US" i="1" dirty="0" smtClean="0"/>
              <a:t>Principal Investigator:</a:t>
            </a:r>
            <a:r>
              <a:rPr lang="en-US" dirty="0"/>
              <a:t> Richard </a:t>
            </a:r>
            <a:r>
              <a:rPr lang="en-US" dirty="0" smtClean="0"/>
              <a:t>Lucas</a:t>
            </a:r>
          </a:p>
          <a:p>
            <a:r>
              <a:rPr lang="en-US" i="1" dirty="0" smtClean="0"/>
              <a:t>Archive </a:t>
            </a:r>
            <a:r>
              <a:rPr lang="en-US" i="1" dirty="0"/>
              <a:t>data:</a:t>
            </a:r>
            <a:r>
              <a:rPr lang="en-US" dirty="0"/>
              <a:t> </a:t>
            </a:r>
            <a:r>
              <a:rPr lang="en-US" dirty="0" smtClean="0"/>
              <a:t>not available in </a:t>
            </a:r>
            <a:r>
              <a:rPr lang="en-US" dirty="0"/>
              <a:t>the requested time window </a:t>
            </a:r>
            <a:r>
              <a:rPr lang="en-US" dirty="0" smtClean="0"/>
              <a:t>=&gt; TBD;</a:t>
            </a:r>
          </a:p>
          <a:p>
            <a:r>
              <a:rPr lang="en-US" i="1" dirty="0" smtClean="0"/>
              <a:t>Observation </a:t>
            </a:r>
            <a:r>
              <a:rPr lang="en-US" i="1" dirty="0"/>
              <a:t>mode: </a:t>
            </a:r>
            <a:r>
              <a:rPr lang="en-US" dirty="0" err="1"/>
              <a:t>SpotLight</a:t>
            </a:r>
            <a:r>
              <a:rPr lang="en-US" dirty="0"/>
              <a:t> VV.  Same geometry </a:t>
            </a:r>
            <a:r>
              <a:rPr lang="en-US" dirty="0" smtClean="0"/>
              <a:t>as </a:t>
            </a:r>
            <a:r>
              <a:rPr lang="en-US" dirty="0"/>
              <a:t>archived data =&gt; TBD; </a:t>
            </a:r>
            <a:endParaRPr lang="it-IT" dirty="0"/>
          </a:p>
          <a:p>
            <a:r>
              <a:rPr lang="en-US" i="1" dirty="0"/>
              <a:t>Observation mode:</a:t>
            </a:r>
            <a:r>
              <a:rPr lang="en-US" dirty="0"/>
              <a:t> </a:t>
            </a:r>
            <a:r>
              <a:rPr lang="en-US" dirty="0" err="1" smtClean="0"/>
              <a:t>STR_PingPong</a:t>
            </a:r>
            <a:r>
              <a:rPr lang="en-US" dirty="0" smtClean="0"/>
              <a:t> </a:t>
            </a:r>
            <a:r>
              <a:rPr lang="en-US" dirty="0"/>
              <a:t>VV+VH. </a:t>
            </a:r>
            <a:r>
              <a:rPr lang="en-US" dirty="0" smtClean="0"/>
              <a:t>Same </a:t>
            </a:r>
            <a:r>
              <a:rPr lang="en-US" dirty="0"/>
              <a:t>geometry </a:t>
            </a:r>
            <a:r>
              <a:rPr lang="en-US" dirty="0" smtClean="0"/>
              <a:t>as </a:t>
            </a:r>
            <a:r>
              <a:rPr lang="en-US" dirty="0"/>
              <a:t>archived data =&gt; TBD; </a:t>
            </a:r>
            <a:endParaRPr lang="it-IT" dirty="0"/>
          </a:p>
          <a:p>
            <a:r>
              <a:rPr lang="en-US" i="1" dirty="0"/>
              <a:t>Observation time window:</a:t>
            </a:r>
            <a:r>
              <a:rPr lang="en-US" dirty="0"/>
              <a:t> </a:t>
            </a:r>
            <a:r>
              <a:rPr lang="en-US" dirty="0" smtClean="0"/>
              <a:t>Dec 2015 - Jan 2016;</a:t>
            </a:r>
            <a:endParaRPr lang="it-IT" dirty="0"/>
          </a:p>
          <a:p>
            <a:r>
              <a:rPr lang="en-US" i="1" dirty="0"/>
              <a:t>Observation frequency:</a:t>
            </a:r>
            <a:r>
              <a:rPr lang="en-US" dirty="0"/>
              <a:t> Once for each </a:t>
            </a:r>
            <a:r>
              <a:rPr lang="en-US" dirty="0" smtClean="0"/>
              <a:t>mode;</a:t>
            </a:r>
            <a:endParaRPr lang="it-IT" dirty="0"/>
          </a:p>
          <a:p>
            <a:r>
              <a:rPr lang="en-US" i="1" dirty="0"/>
              <a:t>Processing level: </a:t>
            </a:r>
            <a:r>
              <a:rPr lang="en-US" dirty="0"/>
              <a:t>Level </a:t>
            </a:r>
            <a:r>
              <a:rPr lang="en-US" dirty="0" smtClean="0"/>
              <a:t>1D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609599" y="4764090"/>
            <a:ext cx="7765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dirty="0" err="1" smtClean="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rPr>
              <a:t>Request</a:t>
            </a:r>
            <a:r>
              <a:rPr lang="it-IT" b="1" i="1" dirty="0" smtClean="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rPr>
              <a:t> status (</a:t>
            </a:r>
            <a:r>
              <a:rPr lang="it-IT" b="1" i="1" dirty="0" err="1" smtClean="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rPr>
              <a:t>updated</a:t>
            </a:r>
            <a:r>
              <a:rPr lang="it-IT" b="1" i="1" dirty="0" smtClean="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it-IT" b="1" i="1" dirty="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rPr>
              <a:t>to </a:t>
            </a:r>
            <a:r>
              <a:rPr lang="it-IT" b="1" i="1" dirty="0" err="1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rPr>
              <a:t>February</a:t>
            </a:r>
            <a:r>
              <a:rPr lang="it-IT" b="1" i="1" dirty="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it-IT" b="1" i="1" dirty="0" smtClean="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rPr>
              <a:t>21, 2016):</a:t>
            </a:r>
            <a:endParaRPr lang="it-IT" b="1" i="1" dirty="0">
              <a:solidFill>
                <a:schemeClr val="tx2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it-IT" dirty="0" smtClean="0"/>
              <a:t>- </a:t>
            </a:r>
            <a:r>
              <a:rPr lang="it-IT" dirty="0" err="1"/>
              <a:t>p</a:t>
            </a:r>
            <a:r>
              <a:rPr lang="it-IT" dirty="0" err="1" smtClean="0"/>
              <a:t>rocess</a:t>
            </a:r>
            <a:r>
              <a:rPr lang="it-IT" dirty="0" smtClean="0"/>
              <a:t>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completed</a:t>
            </a:r>
            <a:r>
              <a:rPr lang="it-IT" dirty="0" smtClean="0"/>
              <a:t>: PI </a:t>
            </a:r>
            <a:r>
              <a:rPr lang="it-IT" dirty="0" err="1" smtClean="0"/>
              <a:t>contacted</a:t>
            </a:r>
            <a:r>
              <a:rPr lang="it-IT" dirty="0" smtClean="0"/>
              <a:t>, </a:t>
            </a:r>
            <a:r>
              <a:rPr lang="it-IT" dirty="0" err="1" smtClean="0"/>
              <a:t>waiting</a:t>
            </a:r>
            <a:r>
              <a:rPr lang="it-IT" dirty="0" smtClean="0"/>
              <a:t> for a </a:t>
            </a:r>
            <a:r>
              <a:rPr lang="it-IT" dirty="0" err="1" smtClean="0"/>
              <a:t>reply</a:t>
            </a:r>
            <a:r>
              <a:rPr lang="it-IT" dirty="0" smtClean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426353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12595</TotalTime>
  <Words>802</Words>
  <Application>Microsoft Macintosh PowerPoint</Application>
  <PresentationFormat>On-screen Show (4:3)</PresentationFormat>
  <Paragraphs>111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Document</vt:lpstr>
      <vt:lpstr>ASI contributions to  R&amp;D Support strategy (Element 3) – Status update</vt:lpstr>
      <vt:lpstr>ASI – COSMO-SkyMed</vt:lpstr>
      <vt:lpstr>ASI – COSMO-SkyMed</vt:lpstr>
      <vt:lpstr>ASI – COSMO-SkyMed</vt:lpstr>
      <vt:lpstr>ASI – COSMO-SkyMed</vt:lpstr>
      <vt:lpstr>ASI – COSMO-SkyMed</vt:lpstr>
      <vt:lpstr>ASI – COSMO-SkyMed</vt:lpstr>
      <vt:lpstr>ASI – COSMO-SkyMed</vt:lpstr>
      <vt:lpstr>ASI – COSMO-SkyMed</vt:lpstr>
      <vt:lpstr>ASI – COSMO-SkyMed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Steventon</dc:creator>
  <cp:lastModifiedBy>Ake Rosenqvist</cp:lastModifiedBy>
  <cp:revision>144</cp:revision>
  <dcterms:created xsi:type="dcterms:W3CDTF">2015-02-13T06:47:15Z</dcterms:created>
  <dcterms:modified xsi:type="dcterms:W3CDTF">2016-02-25T18:32:56Z</dcterms:modified>
</cp:coreProperties>
</file>