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286" r:id="rId4"/>
    <p:sldId id="302" r:id="rId5"/>
    <p:sldId id="301" r:id="rId6"/>
    <p:sldId id="303" r:id="rId7"/>
    <p:sldId id="290" r:id="rId8"/>
    <p:sldId id="299" r:id="rId9"/>
    <p:sldId id="291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95829" autoAdjust="0"/>
  </p:normalViewPr>
  <p:slideViewPr>
    <p:cSldViewPr snapToGrid="0" snapToObjects="1">
      <p:cViewPr>
        <p:scale>
          <a:sx n="110" d="100"/>
          <a:sy n="110" d="100"/>
        </p:scale>
        <p:origin x="-52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‹N°›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Steven Hosford</a:t>
            </a:r>
            <a:endParaRPr lang="en-US" i="1" dirty="0"/>
          </a:p>
          <a:p>
            <a:r>
              <a:rPr lang="en-US" i="1" dirty="0" smtClean="0"/>
              <a:t>SDCG-9 Session #8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contributions to </a:t>
            </a:r>
            <a:b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Support strategy (</a:t>
            </a:r>
            <a:r>
              <a:rPr lang="en-AU" sz="3200" dirty="0">
                <a:solidFill>
                  <a:schemeClr val="tx2"/>
                </a:solidFill>
              </a:rPr>
              <a:t>Element 3</a:t>
            </a:r>
            <a:r>
              <a:rPr lang="en-AU" sz="3200" dirty="0" smtClean="0">
                <a:solidFill>
                  <a:schemeClr val="tx2"/>
                </a:solidFill>
              </a:rPr>
              <a:t>)</a:t>
            </a:r>
            <a:br>
              <a:rPr lang="en-AU" sz="3200" dirty="0" smtClean="0">
                <a:solidFill>
                  <a:schemeClr val="tx2"/>
                </a:solidFill>
              </a:rPr>
            </a:br>
            <a:r>
              <a:rPr lang="en-AU" sz="3200" dirty="0" smtClean="0">
                <a:solidFill>
                  <a:schemeClr val="tx2"/>
                </a:solidFill>
              </a:rPr>
              <a:t>– Status update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SDCG-9</a:t>
            </a:r>
          </a:p>
          <a:p>
            <a:pPr>
              <a:defRPr/>
            </a:pPr>
            <a:r>
              <a:rPr lang="en-US" b="1" dirty="0" smtClean="0"/>
              <a:t>ESA ESRIN, Frascati, Italy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February 25-26, 2016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18956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Pléiades </a:t>
            </a:r>
            <a:r>
              <a:rPr lang="en-US" sz="18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424485"/>
              </p:ext>
            </p:extLst>
          </p:nvPr>
        </p:nvGraphicFramePr>
        <p:xfrm>
          <a:off x="1358900" y="2223030"/>
          <a:ext cx="64262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6426200" imgH="3937000" progId="Word.Document.12">
                  <p:embed/>
                </p:oleObj>
              </mc:Choice>
              <mc:Fallback>
                <p:oleObj name="Document" r:id="rId3" imgW="6426200" imgH="393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900" y="2223030"/>
                        <a:ext cx="6426200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7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18956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RADARSAT-2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158875"/>
              </p:ext>
            </p:extLst>
          </p:nvPr>
        </p:nvGraphicFramePr>
        <p:xfrm>
          <a:off x="1581150" y="1833046"/>
          <a:ext cx="59817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5981700" imgH="3835400" progId="Word.Document.12">
                  <p:embed/>
                </p:oleObj>
              </mc:Choice>
              <mc:Fallback>
                <p:oleObj name="Document" r:id="rId3" imgW="5981700" imgH="383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150" y="1833046"/>
                        <a:ext cx="5981700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2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08796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TerraSAR-X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49548"/>
              </p:ext>
            </p:extLst>
          </p:nvPr>
        </p:nvGraphicFramePr>
        <p:xfrm>
          <a:off x="1390650" y="1564217"/>
          <a:ext cx="63627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6362700" imgH="5168900" progId="Word.Document.12">
                  <p:embed/>
                </p:oleObj>
              </mc:Choice>
              <mc:Fallback>
                <p:oleObj name="Document" r:id="rId3" imgW="6362700" imgH="516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650" y="1564217"/>
                        <a:ext cx="6362700" cy="516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3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003301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TanDEM-X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45642"/>
              </p:ext>
            </p:extLst>
          </p:nvPr>
        </p:nvGraphicFramePr>
        <p:xfrm>
          <a:off x="1991795" y="1502844"/>
          <a:ext cx="5272617" cy="531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5905500" imgH="5956300" progId="Word.Document.12">
                  <p:embed/>
                </p:oleObj>
              </mc:Choice>
              <mc:Fallback>
                <p:oleObj name="Document" r:id="rId3" imgW="5905500" imgH="595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1795" y="1502844"/>
                        <a:ext cx="5272617" cy="5317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0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00329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CBERS-4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48593"/>
              </p:ext>
            </p:extLst>
          </p:nvPr>
        </p:nvGraphicFramePr>
        <p:xfrm>
          <a:off x="1653116" y="1490139"/>
          <a:ext cx="5514993" cy="550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6007100" imgH="5994400" progId="Word.Document.12">
                  <p:embed/>
                </p:oleObj>
              </mc:Choice>
              <mc:Fallback>
                <p:oleObj name="Document" r:id="rId3" imgW="6007100" imgH="599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3116" y="1490139"/>
                        <a:ext cx="5514993" cy="550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00329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ALOS-2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14703"/>
              </p:ext>
            </p:extLst>
          </p:nvPr>
        </p:nvGraphicFramePr>
        <p:xfrm>
          <a:off x="2526242" y="1422396"/>
          <a:ext cx="3772958" cy="550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3" imgW="5981700" imgH="8724900" progId="Word.Document.12">
                  <p:embed/>
                </p:oleObj>
              </mc:Choice>
              <mc:Fallback>
                <p:oleObj name="Document" r:id="rId3" imgW="5981700" imgH="872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6242" y="1422396"/>
                        <a:ext cx="3772958" cy="5503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Introduction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 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Demonstrate utility of </a:t>
            </a:r>
            <a:r>
              <a:rPr lang="en-US" sz="2200" dirty="0" err="1" smtClean="0">
                <a:solidFill>
                  <a:schemeClr val="tx2"/>
                </a:solidFill>
              </a:rPr>
              <a:t>Pléiades</a:t>
            </a:r>
            <a:r>
              <a:rPr lang="en-US" sz="2200" dirty="0" smtClean="0">
                <a:solidFill>
                  <a:schemeClr val="tx2"/>
                </a:solidFill>
              </a:rPr>
              <a:t> data for forest applications  </a:t>
            </a: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Pléiades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Acquisitions and data provision</a:t>
            </a:r>
            <a:endParaRPr lang="en-US" sz="1200" b="1" i="1" dirty="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200" b="1" i="1" dirty="0" smtClean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Please indicate R&amp;D Groups [El-3 doc, Annex B] and R&amp;D topics (e.g. degradation, sensor synergy etc.) of main interest/relevance to your agency       </a:t>
            </a:r>
            <a:r>
              <a:rPr lang="en-US" sz="2000" dirty="0">
                <a:solidFill>
                  <a:schemeClr val="tx2"/>
                </a:solidFill>
              </a:rPr>
              <a:t>(see extra slides for listing of current data requests)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dirty="0" err="1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Pléiades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52816"/>
              </p:ext>
            </p:extLst>
          </p:nvPr>
        </p:nvGraphicFramePr>
        <p:xfrm>
          <a:off x="761998" y="3276600"/>
          <a:ext cx="750146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367"/>
                <a:gridCol w="1875367"/>
                <a:gridCol w="1875367"/>
                <a:gridCol w="18753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Group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Contacts established (Y/N)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Data provision started (Y/N)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Key R&amp;D topic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 rot="18832426">
            <a:off x="2173857" y="3276600"/>
            <a:ext cx="5357003" cy="123501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/>
              <a:t>None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852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Acquisitions and data provision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Please indicate whether your agency would be able to accept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(a) modification of existing Study Sites (e.g. location, timing, etc.)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(b) addition of new Study Sites (not currently listed for your mission in the          	Element-3 plan) by existing R&amp;D groups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(c) addition of new R&amp;D groups and new Study Sites during </a:t>
            </a:r>
            <a:r>
              <a:rPr lang="en-US" sz="1800" dirty="0" smtClean="0">
                <a:solidFill>
                  <a:schemeClr val="tx2"/>
                </a:solidFill>
              </a:rPr>
              <a:t>2016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Any reconfiguration possible within currently allocated resources (20 000km2 in 2016)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dirty="0" err="1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Pléiades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0438" y="1003300"/>
            <a:ext cx="4100407" cy="373260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Data provision procedures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Data distribution framework to international institutional research teams now </a:t>
            </a:r>
            <a:r>
              <a:rPr lang="en-US" sz="2200" dirty="0" err="1" smtClean="0">
                <a:solidFill>
                  <a:schemeClr val="tx2"/>
                </a:solidFill>
              </a:rPr>
              <a:t>finalised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Once signed by CNES and ADS, </a:t>
            </a:r>
            <a:r>
              <a:rPr lang="en-US" sz="2200" dirty="0" err="1" smtClean="0">
                <a:solidFill>
                  <a:schemeClr val="tx2"/>
                </a:solidFill>
              </a:rPr>
              <a:t>pleiades</a:t>
            </a:r>
            <a:r>
              <a:rPr lang="en-US" sz="2200" dirty="0" smtClean="0">
                <a:solidFill>
                  <a:schemeClr val="tx2"/>
                </a:solidFill>
              </a:rPr>
              <a:t> data can be distributed 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Each participating laboratory must sign an agreement with CNES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err="1" smtClean="0">
                <a:solidFill>
                  <a:schemeClr val="tx2"/>
                </a:solidFill>
              </a:rPr>
              <a:t>licence</a:t>
            </a:r>
            <a:r>
              <a:rPr lang="en-US" sz="2200" dirty="0" smtClean="0">
                <a:solidFill>
                  <a:schemeClr val="tx2"/>
                </a:solidFill>
              </a:rPr>
              <a:t> must be signed for the images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dirty="0" err="1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Pléiades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98" y="1103567"/>
            <a:ext cx="4067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2" y="1387326"/>
            <a:ext cx="40290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Other information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 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Own slides or other points of relevance</a:t>
            </a: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2349502"/>
            <a:ext cx="8280400" cy="1418166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200" b="1" i="1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Extra slides (for your easy reference only)</a:t>
            </a:r>
          </a:p>
          <a:p>
            <a:pPr marL="0" indent="0" algn="ctr">
              <a:buFont typeface="Arial" charset="0"/>
              <a:buNone/>
            </a:pPr>
            <a:endParaRPr lang="en-US" sz="2200" b="1" i="1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22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satellite data requests according to El-3 plan</a:t>
            </a:r>
          </a:p>
          <a:p>
            <a:pPr marL="0" indent="0" algn="ctr">
              <a:buFont typeface="Arial" charset="0"/>
              <a:buNone/>
            </a:pPr>
            <a:r>
              <a:rPr lang="en-US" sz="22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22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en-US" sz="22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39276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COSMO-SkyMed</a:t>
            </a:r>
            <a:endParaRPr lang="en-US" sz="2000" b="1" i="1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797791"/>
              </p:ext>
            </p:extLst>
          </p:nvPr>
        </p:nvGraphicFramePr>
        <p:xfrm>
          <a:off x="1394884" y="2163234"/>
          <a:ext cx="63373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3" imgW="6337300" imgH="2514600" progId="Word.Document.12">
                  <p:embed/>
                </p:oleObj>
              </mc:Choice>
              <mc:Fallback>
                <p:oleObj name="Document" r:id="rId3" imgW="63373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4884" y="2163234"/>
                        <a:ext cx="63373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9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609600" y="1189567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R&amp;D requests for Pléiades </a:t>
            </a:r>
            <a:r>
              <a:rPr lang="en-US" sz="1800" b="1" i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1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</a:t>
            </a: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name and mission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287569"/>
              </p:ext>
            </p:extLst>
          </p:nvPr>
        </p:nvGraphicFramePr>
        <p:xfrm>
          <a:off x="1358900" y="1896527"/>
          <a:ext cx="6426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6426200" imgH="4800600" progId="Word.Document.12">
                  <p:embed/>
                </p:oleObj>
              </mc:Choice>
              <mc:Fallback>
                <p:oleObj name="Document" r:id="rId3" imgW="6426200" imgH="480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900" y="1896527"/>
                        <a:ext cx="64262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7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12541</TotalTime>
  <Words>270</Words>
  <Application>Microsoft Office PowerPoint</Application>
  <PresentationFormat>Affichage à l'écran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CNES contributions to  R&amp;D Support strategy (Element 3) – Status update</vt:lpstr>
      <vt:lpstr>CNES Pléiades</vt:lpstr>
      <vt:lpstr>CNES Pléiades</vt:lpstr>
      <vt:lpstr>CNES Pléiades</vt:lpstr>
      <vt:lpstr>CNES Pléiades</vt:lpstr>
      <vt:lpstr>Agency name and mission</vt:lpstr>
      <vt:lpstr>Agency name and mission</vt:lpstr>
      <vt:lpstr>Agency name and mission</vt:lpstr>
      <vt:lpstr>Agency name and mission</vt:lpstr>
      <vt:lpstr>Agency name and mission</vt:lpstr>
      <vt:lpstr>Agency name and mission</vt:lpstr>
      <vt:lpstr>Agency name and mission</vt:lpstr>
      <vt:lpstr>Agency name and mission</vt:lpstr>
      <vt:lpstr>Agency name and mission</vt:lpstr>
      <vt:lpstr>Agency name and mission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Hosford</cp:lastModifiedBy>
  <cp:revision>104</cp:revision>
  <dcterms:created xsi:type="dcterms:W3CDTF">2015-02-13T06:47:15Z</dcterms:created>
  <dcterms:modified xsi:type="dcterms:W3CDTF">2016-02-25T17:46:29Z</dcterms:modified>
</cp:coreProperties>
</file>