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 id="2147483720" r:id="rId2"/>
    <p:sldMasterId id="2147483736" r:id="rId3"/>
  </p:sldMasterIdLst>
  <p:notesMasterIdLst>
    <p:notesMasterId r:id="rId19"/>
  </p:notesMasterIdLst>
  <p:handoutMasterIdLst>
    <p:handoutMasterId r:id="rId20"/>
  </p:handoutMasterIdLst>
  <p:sldIdLst>
    <p:sldId id="513" r:id="rId4"/>
    <p:sldId id="444" r:id="rId5"/>
    <p:sldId id="506" r:id="rId6"/>
    <p:sldId id="507" r:id="rId7"/>
    <p:sldId id="508" r:id="rId8"/>
    <p:sldId id="502" r:id="rId9"/>
    <p:sldId id="503" r:id="rId10"/>
    <p:sldId id="509" r:id="rId11"/>
    <p:sldId id="504" r:id="rId12"/>
    <p:sldId id="515" r:id="rId13"/>
    <p:sldId id="505" r:id="rId14"/>
    <p:sldId id="514" r:id="rId15"/>
    <p:sldId id="512" r:id="rId16"/>
    <p:sldId id="511" r:id="rId17"/>
    <p:sldId id="510"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6">
          <p15:clr>
            <a:srgbClr val="A4A3A4"/>
          </p15:clr>
        </p15:guide>
        <p15:guide id="2" orient="horz" pos="1664">
          <p15:clr>
            <a:srgbClr val="A4A3A4"/>
          </p15:clr>
        </p15:guide>
        <p15:guide id="3" orient="horz" pos="11">
          <p15:clr>
            <a:srgbClr val="A4A3A4"/>
          </p15:clr>
        </p15:guide>
        <p15:guide id="4" pos="5759">
          <p15:clr>
            <a:srgbClr val="A4A3A4"/>
          </p15:clr>
        </p15:guide>
        <p15:guide id="5" pos="28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893"/>
    <a:srgbClr val="39D0A7"/>
    <a:srgbClr val="9BD0AE"/>
    <a:srgbClr val="8DD09D"/>
    <a:srgbClr val="C06459"/>
    <a:srgbClr val="BA0C2F"/>
    <a:srgbClr val="C00D0A"/>
    <a:srgbClr val="C02E27"/>
    <a:srgbClr val="53585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44" autoAdjust="0"/>
    <p:restoredTop sz="81608" autoAdjust="0"/>
  </p:normalViewPr>
  <p:slideViewPr>
    <p:cSldViewPr snapToGrid="0" snapToObjects="1">
      <p:cViewPr varScale="1">
        <p:scale>
          <a:sx n="116" d="100"/>
          <a:sy n="116" d="100"/>
        </p:scale>
        <p:origin x="1288" y="184"/>
      </p:cViewPr>
      <p:guideLst>
        <p:guide orient="horz" pos="3026"/>
        <p:guide orient="horz" pos="1664"/>
        <p:guide orient="horz" pos="11"/>
        <p:guide pos="5759"/>
        <p:guide pos="28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DF2216-3C6C-5242-8DB2-4752D4FEC615}" type="datetimeFigureOut">
              <a:rPr lang="en-US" smtClean="0">
                <a:latin typeface="Arial"/>
              </a:rPr>
              <a:pPr/>
              <a:t>11/12/18</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6E00F2-CC6B-3345-A584-44341337AE23}"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2935426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CD6293C-6F3F-374D-A003-D3E152FC3744}" type="datetimeFigureOut">
              <a:rPr lang="en-US" smtClean="0"/>
              <a:pPr/>
              <a:t>11/12/18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D389288A-BD78-EC48-81B6-C08E556E1607}" type="slidenum">
              <a:rPr lang="en-US" smtClean="0"/>
              <a:pPr/>
              <a:t>‹#›</a:t>
            </a:fld>
            <a:endParaRPr lang="en-US" dirty="0"/>
          </a:p>
        </p:txBody>
      </p:sp>
    </p:spTree>
    <p:extLst>
      <p:ext uri="{BB962C8B-B14F-4D97-AF65-F5344CB8AC3E}">
        <p14:creationId xmlns:p14="http://schemas.microsoft.com/office/powerpoint/2010/main" val="9267602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 No Image">
    <p:spTree>
      <p:nvGrpSpPr>
        <p:cNvPr id="1" name=""/>
        <p:cNvGrpSpPr/>
        <p:nvPr/>
      </p:nvGrpSpPr>
      <p:grpSpPr>
        <a:xfrm>
          <a:off x="0" y="0"/>
          <a:ext cx="0" cy="0"/>
          <a:chOff x="0" y="0"/>
          <a:chExt cx="0" cy="0"/>
        </a:xfrm>
      </p:grpSpPr>
      <p:sp>
        <p:nvSpPr>
          <p:cNvPr id="10" name="Text Placeholder 20"/>
          <p:cNvSpPr>
            <a:spLocks noGrp="1"/>
          </p:cNvSpPr>
          <p:nvPr>
            <p:ph type="body" sz="quarter" idx="18" hasCustomPrompt="1"/>
          </p:nvPr>
        </p:nvSpPr>
        <p:spPr>
          <a:xfrm>
            <a:off x="914950" y="2472514"/>
            <a:ext cx="7498993" cy="1345448"/>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FFFFFF"/>
                </a:solidFill>
                <a:latin typeface="Arial"/>
                <a:cs typeface="Arial"/>
              </a:defRPr>
            </a:lvl1pPr>
          </a:lstStyle>
          <a:p>
            <a:pPr lvl="0"/>
            <a:r>
              <a:rPr lang="en-US" dirty="0"/>
              <a:t>Click to Edit Name(s) of Presenter(s), Directorate/Division and Date</a:t>
            </a:r>
          </a:p>
        </p:txBody>
      </p:sp>
      <p:sp>
        <p:nvSpPr>
          <p:cNvPr id="6" name="Text Placeholder 4"/>
          <p:cNvSpPr>
            <a:spLocks noGrp="1"/>
          </p:cNvSpPr>
          <p:nvPr>
            <p:ph type="body" sz="quarter" idx="3" hasCustomPrompt="1"/>
          </p:nvPr>
        </p:nvSpPr>
        <p:spPr>
          <a:xfrm>
            <a:off x="903833" y="1997176"/>
            <a:ext cx="7524221" cy="475338"/>
          </a:xfrm>
          <a:prstGeom prst="rect">
            <a:avLst/>
          </a:prstGeom>
        </p:spPr>
        <p:txBody>
          <a:bodyPr anchor="t"/>
          <a:lstStyle>
            <a:lvl1pPr marL="0" indent="0">
              <a:buNone/>
              <a:defRPr sz="2400" b="1" baseline="0">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pic>
        <p:nvPicPr>
          <p:cNvPr id="8" name="Picture 7" descr="JPL-logo_Stacked_RedWhite-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165" y="934617"/>
            <a:ext cx="1819635" cy="992528"/>
          </a:xfrm>
          <a:prstGeom prst="rect">
            <a:avLst/>
          </a:prstGeom>
        </p:spPr>
      </p:pic>
    </p:spTree>
    <p:extLst>
      <p:ext uri="{BB962C8B-B14F-4D97-AF65-F5344CB8AC3E}">
        <p14:creationId xmlns:p14="http://schemas.microsoft.com/office/powerpoint/2010/main" val="410454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088" y="1161143"/>
            <a:ext cx="8364762" cy="3558495"/>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Edit Header</a:t>
            </a:r>
          </a:p>
        </p:txBody>
      </p:sp>
      <p:pic>
        <p:nvPicPr>
          <p:cNvPr id="10" name="Picture 9"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18"/>
          </p:nvPr>
        </p:nvSpPr>
        <p:spPr/>
        <p:txBody>
          <a:bodyPr/>
          <a:lstStyle/>
          <a:p>
            <a:endParaRPr lang="en-US"/>
          </a:p>
        </p:txBody>
      </p:sp>
      <p:sp>
        <p:nvSpPr>
          <p:cNvPr id="4" name="Footer Placeholder 3"/>
          <p:cNvSpPr>
            <a:spLocks noGrp="1"/>
          </p:cNvSpPr>
          <p:nvPr>
            <p:ph type="ftr" sz="quarter" idx="19"/>
          </p:nvPr>
        </p:nvSpPr>
        <p:spPr/>
        <p:txBody>
          <a:bodyPr/>
          <a:lstStyle/>
          <a:p>
            <a:endParaRPr lang="en-US"/>
          </a:p>
        </p:txBody>
      </p:sp>
      <p:sp>
        <p:nvSpPr>
          <p:cNvPr id="5" name="Slide Number Placeholder 4"/>
          <p:cNvSpPr>
            <a:spLocks noGrp="1"/>
          </p:cNvSpPr>
          <p:nvPr>
            <p:ph type="sldNum" sz="quarter" idx="20"/>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45306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lvl1pPr>
              <a:defRPr>
                <a:solidFill>
                  <a:srgbClr val="FFFFFF"/>
                </a:solidFill>
              </a:defRPr>
            </a:lvl1pPr>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lvl1pPr>
              <a:defRPr>
                <a:solidFill>
                  <a:srgbClr val="FFFFFF"/>
                </a:solidFill>
              </a:defRPr>
            </a:lvl1pPr>
          </a:lstStyle>
          <a:p>
            <a:pPr lvl="0"/>
            <a:r>
              <a:rPr lang="en-US" dirty="0"/>
              <a:t>Click to add content</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Edit Header</a:t>
            </a:r>
          </a:p>
        </p:txBody>
      </p:sp>
      <p:pic>
        <p:nvPicPr>
          <p:cNvPr id="9" name="Picture 8"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21"/>
          </p:nvPr>
        </p:nvSpPr>
        <p:spPr/>
        <p:txBody>
          <a:bodyPr/>
          <a:lstStyle/>
          <a:p>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277466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lvl1pPr>
              <a:defRPr>
                <a:solidFill>
                  <a:srgbClr val="FFFFFF"/>
                </a:solidFill>
              </a:defRPr>
            </a:lvl1pPr>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lvl1pPr>
              <a:defRPr>
                <a:solidFill>
                  <a:srgbClr val="FFFFFF"/>
                </a:solidFill>
              </a:defRPr>
            </a:lvl1pPr>
          </a:lstStyle>
          <a:p>
            <a:pPr lvl="0"/>
            <a:r>
              <a:rPr lang="en-US" dirty="0"/>
              <a:t>Click to add content</a:t>
            </a:r>
          </a:p>
        </p:txBody>
      </p:sp>
      <p:sp>
        <p:nvSpPr>
          <p:cNvPr id="9"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Edit Header</a:t>
            </a:r>
          </a:p>
        </p:txBody>
      </p:sp>
      <p:pic>
        <p:nvPicPr>
          <p:cNvPr id="15" name="Picture 14"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21"/>
          </p:nvPr>
        </p:nvSpPr>
        <p:spPr/>
        <p:txBody>
          <a:bodyPr/>
          <a:lstStyle/>
          <a:p>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294603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chemeClr val="bg1"/>
                </a:solidFill>
              </a:defRPr>
            </a:lvl1pPr>
          </a:lstStyle>
          <a:p>
            <a:endParaRPr lang="en-US" dirty="0"/>
          </a:p>
          <a:p>
            <a:endParaRPr lang="en-US" dirty="0"/>
          </a:p>
          <a:p>
            <a:r>
              <a:rPr lang="en-US" dirty="0"/>
              <a:t>Click Icon to Add Picture</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Edit Header</a:t>
            </a:r>
          </a:p>
        </p:txBody>
      </p:sp>
      <p:pic>
        <p:nvPicPr>
          <p:cNvPr id="8" name="Picture 7"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14"/>
          </p:nvPr>
        </p:nvSpPr>
        <p:spPr/>
        <p:txBody>
          <a:bodyPr/>
          <a:lstStyle/>
          <a:p>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7212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chemeClr val="bg1"/>
                </a:solidFill>
              </a:defRPr>
            </a:lvl1pPr>
          </a:lstStyle>
          <a:p>
            <a:endParaRPr lang="en-US" dirty="0"/>
          </a:p>
          <a:p>
            <a:endParaRPr lang="en-US" dirty="0"/>
          </a:p>
          <a:p>
            <a:r>
              <a:rPr lang="en-US" dirty="0"/>
              <a:t>Click Icon to Add Picture</a:t>
            </a:r>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pic>
        <p:nvPicPr>
          <p:cNvPr id="15" name="Picture 14"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15"/>
          </p:nvPr>
        </p:nvSpPr>
        <p:spPr/>
        <p:txBody>
          <a:bodyPr/>
          <a:lstStyle/>
          <a:p>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60867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White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Edit Header</a:t>
            </a:r>
          </a:p>
        </p:txBody>
      </p:sp>
      <p:pic>
        <p:nvPicPr>
          <p:cNvPr id="8" name="Picture 7"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191142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Subhead/White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934403" y="1599202"/>
            <a:ext cx="3363277" cy="2718798"/>
          </a:xfrm>
          <a:prstGeom prst="rect">
            <a:avLst/>
          </a:prstGeom>
        </p:spPr>
        <p:txBody>
          <a:bodyPr vert="horz"/>
          <a:lstStyle>
            <a:lvl1pPr>
              <a:defRPr sz="2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16" name="Content Placeholder 3"/>
          <p:cNvSpPr>
            <a:spLocks noGrp="1"/>
          </p:cNvSpPr>
          <p:nvPr>
            <p:ph sz="quarter" idx="19" hasCustomPrompt="1"/>
          </p:nvPr>
        </p:nvSpPr>
        <p:spPr>
          <a:xfrm>
            <a:off x="4929414" y="1599202"/>
            <a:ext cx="3363277" cy="2718798"/>
          </a:xfrm>
          <a:prstGeom prst="rect">
            <a:avLst/>
          </a:prstGeom>
        </p:spPr>
        <p:txBody>
          <a:bodyPr vert="horz"/>
          <a:lstStyle>
            <a:lvl1pPr>
              <a:defRPr sz="2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pic>
        <p:nvPicPr>
          <p:cNvPr id="14" name="Picture 13"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20"/>
          </p:nvPr>
        </p:nvSpPr>
        <p:spPr/>
        <p:txBody>
          <a:bodyPr/>
          <a:lstStyle/>
          <a:p>
            <a:endParaRPr lang="en-US"/>
          </a:p>
        </p:txBody>
      </p:sp>
      <p:sp>
        <p:nvSpPr>
          <p:cNvPr id="3" name="Footer Placeholder 2"/>
          <p:cNvSpPr>
            <a:spLocks noGrp="1"/>
          </p:cNvSpPr>
          <p:nvPr>
            <p:ph type="ftr" sz="quarter" idx="21"/>
          </p:nvPr>
        </p:nvSpPr>
        <p:spPr/>
        <p:txBody>
          <a:bodyPr/>
          <a:lstStyle/>
          <a:p>
            <a:endParaRPr lang="en-US"/>
          </a:p>
        </p:txBody>
      </p:sp>
      <p:sp>
        <p:nvSpPr>
          <p:cNvPr id="4" name="Slide Number Placeholder 3"/>
          <p:cNvSpPr>
            <a:spLocks noGrp="1"/>
          </p:cNvSpPr>
          <p:nvPr>
            <p:ph type="sldNum" sz="quarter" idx="22"/>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990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pic>
        <p:nvPicPr>
          <p:cNvPr id="9" name="Picture 8"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Tree>
    <p:extLst>
      <p:ext uri="{BB962C8B-B14F-4D97-AF65-F5344CB8AC3E}">
        <p14:creationId xmlns:p14="http://schemas.microsoft.com/office/powerpoint/2010/main" val="3940929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0" y="2239365"/>
            <a:ext cx="9144000" cy="664770"/>
          </a:xfrm>
          <a:prstGeom prst="rect">
            <a:avLst/>
          </a:prstGeom>
        </p:spPr>
        <p:txBody>
          <a:bodyPr anchor="t"/>
          <a:lstStyle>
            <a:lvl1pPr marL="0" indent="0" algn="ctr">
              <a:buNone/>
              <a:defRPr sz="3600" b="0" i="0" baseline="0">
                <a:solidFill>
                  <a:schemeClr val="bg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Tree>
    <p:extLst>
      <p:ext uri="{BB962C8B-B14F-4D97-AF65-F5344CB8AC3E}">
        <p14:creationId xmlns:p14="http://schemas.microsoft.com/office/powerpoint/2010/main" val="792422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7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 Subhead w No Image">
    <p:spTree>
      <p:nvGrpSpPr>
        <p:cNvPr id="1" name=""/>
        <p:cNvGrpSpPr/>
        <p:nvPr/>
      </p:nvGrpSpPr>
      <p:grpSpPr>
        <a:xfrm>
          <a:off x="0" y="0"/>
          <a:ext cx="0" cy="0"/>
          <a:chOff x="0" y="0"/>
          <a:chExt cx="0" cy="0"/>
        </a:xfrm>
      </p:grpSpPr>
      <p:sp>
        <p:nvSpPr>
          <p:cNvPr id="9" name="Text Placeholder 4"/>
          <p:cNvSpPr>
            <a:spLocks noGrp="1"/>
          </p:cNvSpPr>
          <p:nvPr>
            <p:ph type="body" sz="quarter" idx="3" hasCustomPrompt="1"/>
          </p:nvPr>
        </p:nvSpPr>
        <p:spPr>
          <a:xfrm>
            <a:off x="903833" y="1997176"/>
            <a:ext cx="7524221" cy="475338"/>
          </a:xfrm>
          <a:prstGeom prst="rect">
            <a:avLst/>
          </a:prstGeom>
        </p:spPr>
        <p:txBody>
          <a:bodyPr anchor="t"/>
          <a:lstStyle>
            <a:lvl1pPr marL="0" indent="0">
              <a:buNone/>
              <a:defRPr sz="2400" b="1" baseline="0">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10" name="Text Placeholder 20"/>
          <p:cNvSpPr>
            <a:spLocks noGrp="1"/>
          </p:cNvSpPr>
          <p:nvPr>
            <p:ph type="body" sz="quarter" idx="18" hasCustomPrompt="1"/>
          </p:nvPr>
        </p:nvSpPr>
        <p:spPr>
          <a:xfrm>
            <a:off x="914950" y="2858272"/>
            <a:ext cx="7498993" cy="1345448"/>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FFFFFF"/>
                </a:solidFill>
                <a:latin typeface="Arial"/>
                <a:cs typeface="Arial"/>
              </a:defRPr>
            </a:lvl1pPr>
          </a:lstStyle>
          <a:p>
            <a:pPr lvl="0"/>
            <a:r>
              <a:rPr lang="en-US" dirty="0"/>
              <a:t>Click to Edit Name(s) of Presenter(s), Directorate/Division and Date</a:t>
            </a:r>
          </a:p>
        </p:txBody>
      </p:sp>
      <p:sp>
        <p:nvSpPr>
          <p:cNvPr id="6" name="Text Placeholder 20"/>
          <p:cNvSpPr>
            <a:spLocks noGrp="1"/>
          </p:cNvSpPr>
          <p:nvPr>
            <p:ph type="body" sz="quarter" idx="20" hasCustomPrompt="1"/>
          </p:nvPr>
        </p:nvSpPr>
        <p:spPr>
          <a:xfrm>
            <a:off x="903833" y="2411554"/>
            <a:ext cx="7498993" cy="312363"/>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1" baseline="0">
                <a:solidFill>
                  <a:srgbClr val="FFFFFF"/>
                </a:solidFill>
                <a:latin typeface="Arial"/>
                <a:cs typeface="Arial"/>
              </a:defRPr>
            </a:lvl1pPr>
          </a:lstStyle>
          <a:p>
            <a:pPr lvl="0"/>
            <a:r>
              <a:rPr lang="en-US" dirty="0"/>
              <a:t>Click to Edit Subhead</a:t>
            </a:r>
          </a:p>
        </p:txBody>
      </p:sp>
      <p:pic>
        <p:nvPicPr>
          <p:cNvPr id="8" name="Picture 7" descr="JPL-logo_Stacked_RedWhite-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165" y="934617"/>
            <a:ext cx="1819635" cy="992528"/>
          </a:xfrm>
          <a:prstGeom prst="rect">
            <a:avLst/>
          </a:prstGeom>
        </p:spPr>
      </p:pic>
    </p:spTree>
    <p:extLst>
      <p:ext uri="{BB962C8B-B14F-4D97-AF65-F5344CB8AC3E}">
        <p14:creationId xmlns:p14="http://schemas.microsoft.com/office/powerpoint/2010/main" val="616393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hite Bkg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807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 Square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700" y="0"/>
            <a:ext cx="5140325" cy="5143500"/>
          </a:xfrm>
          <a:prstGeom prst="rect">
            <a:avLst/>
          </a:prstGeom>
        </p:spPr>
        <p:txBody>
          <a:bodyPr vert="horz" anchor="ctr"/>
          <a:lstStyle>
            <a:lvl1pPr marL="0" indent="0" algn="ctr">
              <a:buNone/>
              <a:defRPr sz="1400"/>
            </a:lvl1pPr>
          </a:lstStyle>
          <a:p>
            <a:r>
              <a:rPr lang="en-US"/>
              <a:t>Drag picture to placeholder or click icon to add</a:t>
            </a:r>
            <a:endParaRPr lang="en-US" dirty="0"/>
          </a:p>
        </p:txBody>
      </p:sp>
      <p:sp>
        <p:nvSpPr>
          <p:cNvPr id="7" name="Text Placeholder 4"/>
          <p:cNvSpPr>
            <a:spLocks noGrp="1"/>
          </p:cNvSpPr>
          <p:nvPr>
            <p:ph type="body" sz="quarter" idx="3" hasCustomPrompt="1"/>
          </p:nvPr>
        </p:nvSpPr>
        <p:spPr>
          <a:xfrm>
            <a:off x="5127624" y="1210733"/>
            <a:ext cx="4016375" cy="496147"/>
          </a:xfrm>
          <a:prstGeom prst="rect">
            <a:avLst/>
          </a:prstGeom>
        </p:spPr>
        <p:txBody>
          <a:bodyPr anchor="t"/>
          <a:lstStyle>
            <a:lvl1pPr marL="0" indent="0" algn="ctr">
              <a:lnSpc>
                <a:spcPct val="100000"/>
              </a:lnSpc>
              <a:buNone/>
              <a:defRPr sz="2400" b="1" baseline="0">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Title</a:t>
            </a:r>
          </a:p>
        </p:txBody>
      </p:sp>
      <p:sp>
        <p:nvSpPr>
          <p:cNvPr id="9" name="Text Placeholder 20"/>
          <p:cNvSpPr>
            <a:spLocks noGrp="1"/>
          </p:cNvSpPr>
          <p:nvPr>
            <p:ph type="body" sz="quarter" idx="19" hasCustomPrompt="1"/>
          </p:nvPr>
        </p:nvSpPr>
        <p:spPr>
          <a:xfrm>
            <a:off x="5127623" y="1735952"/>
            <a:ext cx="4016375" cy="1000129"/>
          </a:xfrm>
          <a:prstGeom prst="rect">
            <a:avLst/>
          </a:prstGeom>
        </p:spPr>
        <p:txBody>
          <a:bodyP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baseline="0">
                <a:solidFill>
                  <a:srgbClr val="FFFFFF"/>
                </a:solidFill>
                <a:latin typeface="Arial"/>
                <a:cs typeface="Arial"/>
              </a:defRPr>
            </a:lvl1pPr>
          </a:lstStyle>
          <a:p>
            <a:pPr lvl="0"/>
            <a:r>
              <a:rPr lang="en-US" dirty="0"/>
              <a:t>Click to Edit Name(s) of Presenter(s)</a:t>
            </a:r>
          </a:p>
          <a:p>
            <a:pPr lvl="0"/>
            <a:r>
              <a:rPr lang="en-US" dirty="0"/>
              <a:t>Click to Edit Directorate, Division or Group</a:t>
            </a:r>
          </a:p>
          <a:p>
            <a:pPr marL="0" marR="0" lvl="0" indent="0" algn="ctr" defTabSz="457200" rtl="0" eaLnBrk="1" fontAlgn="auto" latinLnBrk="0" hangingPunct="1">
              <a:lnSpc>
                <a:spcPct val="100000"/>
              </a:lnSpc>
              <a:spcBef>
                <a:spcPct val="20000"/>
              </a:spcBef>
              <a:spcAft>
                <a:spcPts val="0"/>
              </a:spcAft>
              <a:buClrTx/>
              <a:buSzTx/>
              <a:buFontTx/>
              <a:buNone/>
              <a:tabLst/>
              <a:defRPr/>
            </a:pPr>
            <a:r>
              <a:rPr lang="en-US" dirty="0"/>
              <a:t>Click to Edit Date</a:t>
            </a:r>
          </a:p>
        </p:txBody>
      </p:sp>
    </p:spTree>
    <p:extLst>
      <p:ext uri="{BB962C8B-B14F-4D97-AF65-F5344CB8AC3E}">
        <p14:creationId xmlns:p14="http://schemas.microsoft.com/office/powerpoint/2010/main" val="1035894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D2C3CC-2C4F-DF4C-98E5-417B24FDBC40}" type="datetimeFigureOut">
              <a:rPr lang="en-US" smtClean="0">
                <a:solidFill>
                  <a:prstClr val="black">
                    <a:tint val="75000"/>
                  </a:prstClr>
                </a:solidFill>
              </a:rPr>
              <a:pPr/>
              <a:t>11/12/18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A7325D-464D-0D47-8752-7FB509C6149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ver w Square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700" y="0"/>
            <a:ext cx="5140325" cy="5143500"/>
          </a:xfrm>
          <a:prstGeom prst="rect">
            <a:avLst/>
          </a:prstGeom>
        </p:spPr>
        <p:txBody>
          <a:bodyPr vert="horz" anchor="ctr"/>
          <a:lstStyle>
            <a:lvl1pPr marL="0" indent="0" algn="ctr">
              <a:buNone/>
              <a:defRPr sz="1400"/>
            </a:lvl1pPr>
          </a:lstStyle>
          <a:p>
            <a:r>
              <a:rPr lang="en-US"/>
              <a:t>Drag picture to placeholder or click icon to add</a:t>
            </a:r>
            <a:endParaRPr lang="en-US" dirty="0"/>
          </a:p>
        </p:txBody>
      </p:sp>
      <p:sp>
        <p:nvSpPr>
          <p:cNvPr id="7" name="Text Placeholder 4"/>
          <p:cNvSpPr>
            <a:spLocks noGrp="1"/>
          </p:cNvSpPr>
          <p:nvPr>
            <p:ph type="body" sz="quarter" idx="3" hasCustomPrompt="1"/>
          </p:nvPr>
        </p:nvSpPr>
        <p:spPr>
          <a:xfrm>
            <a:off x="5127624" y="1210733"/>
            <a:ext cx="4016375" cy="496147"/>
          </a:xfrm>
          <a:prstGeom prst="rect">
            <a:avLst/>
          </a:prstGeom>
        </p:spPr>
        <p:txBody>
          <a:bodyPr anchor="t"/>
          <a:lstStyle>
            <a:lvl1pPr marL="0" indent="0" algn="ctr">
              <a:lnSpc>
                <a:spcPct val="100000"/>
              </a:lnSpc>
              <a:buNone/>
              <a:defRPr sz="2400" b="1" baseline="0">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Title</a:t>
            </a:r>
          </a:p>
        </p:txBody>
      </p:sp>
      <p:sp>
        <p:nvSpPr>
          <p:cNvPr id="9" name="Text Placeholder 20"/>
          <p:cNvSpPr>
            <a:spLocks noGrp="1"/>
          </p:cNvSpPr>
          <p:nvPr>
            <p:ph type="body" sz="quarter" idx="19" hasCustomPrompt="1"/>
          </p:nvPr>
        </p:nvSpPr>
        <p:spPr>
          <a:xfrm>
            <a:off x="5127623" y="1735952"/>
            <a:ext cx="4016375" cy="1000129"/>
          </a:xfrm>
          <a:prstGeom prst="rect">
            <a:avLst/>
          </a:prstGeom>
        </p:spPr>
        <p:txBody>
          <a:bodyP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baseline="0">
                <a:solidFill>
                  <a:srgbClr val="FFFFFF"/>
                </a:solidFill>
                <a:latin typeface="Arial"/>
                <a:cs typeface="Arial"/>
              </a:defRPr>
            </a:lvl1pPr>
          </a:lstStyle>
          <a:p>
            <a:pPr lvl="0"/>
            <a:r>
              <a:rPr lang="en-US" dirty="0"/>
              <a:t>Click to Edit Name(s) of Presenter(s)</a:t>
            </a:r>
          </a:p>
          <a:p>
            <a:pPr lvl="0"/>
            <a:r>
              <a:rPr lang="en-US" dirty="0"/>
              <a:t>Click to Edit Directorate, Division or Group</a:t>
            </a:r>
          </a:p>
          <a:p>
            <a:pPr marL="0" marR="0" lvl="0" indent="0" algn="ctr" defTabSz="457200" rtl="0" eaLnBrk="1" fontAlgn="auto" latinLnBrk="0" hangingPunct="1">
              <a:lnSpc>
                <a:spcPct val="100000"/>
              </a:lnSpc>
              <a:spcBef>
                <a:spcPct val="20000"/>
              </a:spcBef>
              <a:spcAft>
                <a:spcPts val="0"/>
              </a:spcAft>
              <a:buClrTx/>
              <a:buSzTx/>
              <a:buFontTx/>
              <a:buNone/>
              <a:tabLst/>
              <a:defRPr/>
            </a:pPr>
            <a:r>
              <a:rPr lang="en-US" dirty="0"/>
              <a:t>Click to Edit Date</a:t>
            </a:r>
          </a:p>
        </p:txBody>
      </p:sp>
    </p:spTree>
    <p:extLst>
      <p:ext uri="{BB962C8B-B14F-4D97-AF65-F5344CB8AC3E}">
        <p14:creationId xmlns:p14="http://schemas.microsoft.com/office/powerpoint/2010/main" val="76485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 Horizontal Image">
    <p:spTree>
      <p:nvGrpSpPr>
        <p:cNvPr id="1" name=""/>
        <p:cNvGrpSpPr/>
        <p:nvPr/>
      </p:nvGrpSpPr>
      <p:grpSpPr>
        <a:xfrm>
          <a:off x="0" y="0"/>
          <a:ext cx="0" cy="0"/>
          <a:chOff x="0" y="0"/>
          <a:chExt cx="0" cy="0"/>
        </a:xfrm>
      </p:grpSpPr>
      <p:sp>
        <p:nvSpPr>
          <p:cNvPr id="13" name="Picture Placeholder 5"/>
          <p:cNvSpPr>
            <a:spLocks noGrp="1"/>
          </p:cNvSpPr>
          <p:nvPr>
            <p:ph type="pic" sz="quarter" idx="10"/>
          </p:nvPr>
        </p:nvSpPr>
        <p:spPr>
          <a:xfrm>
            <a:off x="0" y="0"/>
            <a:ext cx="9144000" cy="3529263"/>
          </a:xfrm>
          <a:prstGeom prst="rect">
            <a:avLst/>
          </a:prstGeom>
        </p:spPr>
        <p:txBody>
          <a:bodyPr vert="horz" anchor="ctr"/>
          <a:lstStyle>
            <a:lvl1pPr marL="0" indent="0" algn="ctr">
              <a:buNone/>
              <a:defRPr sz="1400"/>
            </a:lvl1pPr>
          </a:lstStyle>
          <a:p>
            <a:r>
              <a:rPr lang="en-US"/>
              <a:t>Drag picture to placeholder or click icon to add</a:t>
            </a:r>
            <a:endParaRPr lang="en-US" dirty="0"/>
          </a:p>
        </p:txBody>
      </p:sp>
      <p:sp>
        <p:nvSpPr>
          <p:cNvPr id="14" name="Text Placeholder 4"/>
          <p:cNvSpPr>
            <a:spLocks noGrp="1"/>
          </p:cNvSpPr>
          <p:nvPr>
            <p:ph type="body" sz="quarter" idx="3" hasCustomPrompt="1"/>
          </p:nvPr>
        </p:nvSpPr>
        <p:spPr>
          <a:xfrm>
            <a:off x="368118" y="3904542"/>
            <a:ext cx="6513975" cy="475338"/>
          </a:xfrm>
          <a:prstGeom prst="rect">
            <a:avLst/>
          </a:prstGeom>
        </p:spPr>
        <p:txBody>
          <a:bodyPr anchor="t"/>
          <a:lstStyle>
            <a:lvl1pPr marL="0" indent="0">
              <a:buNone/>
              <a:defRPr sz="2400" b="1" baseline="0">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15" name="Text Placeholder 20"/>
          <p:cNvSpPr>
            <a:spLocks noGrp="1"/>
          </p:cNvSpPr>
          <p:nvPr>
            <p:ph type="body" sz="quarter" idx="18" hasCustomPrompt="1"/>
          </p:nvPr>
        </p:nvSpPr>
        <p:spPr>
          <a:xfrm>
            <a:off x="379235" y="4379880"/>
            <a:ext cx="6492134" cy="46514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FFFFFF"/>
                </a:solidFill>
                <a:latin typeface="Arial"/>
                <a:cs typeface="Arial"/>
              </a:defRPr>
            </a:lvl1pPr>
          </a:lstStyle>
          <a:p>
            <a:pPr lvl="0"/>
            <a:r>
              <a:rPr lang="en-US" dirty="0"/>
              <a:t>Click to Edit Name(s) of Presenter(s), Directorate/Division and Date</a:t>
            </a:r>
          </a:p>
        </p:txBody>
      </p:sp>
      <p:pic>
        <p:nvPicPr>
          <p:cNvPr id="7" name="Picture 6" descr="JPL-logo_Stacked_RedWhite-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6194" y="3852492"/>
            <a:ext cx="1819635" cy="992528"/>
          </a:xfrm>
          <a:prstGeom prst="rect">
            <a:avLst/>
          </a:prstGeom>
        </p:spPr>
      </p:pic>
    </p:spTree>
    <p:extLst>
      <p:ext uri="{BB962C8B-B14F-4D97-AF65-F5344CB8AC3E}">
        <p14:creationId xmlns:p14="http://schemas.microsoft.com/office/powerpoint/2010/main" val="368187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4" name="Picture 3" descr="JPL-logo_Stacked_RedWhite-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738" y="1963426"/>
            <a:ext cx="2230524" cy="1216649"/>
          </a:xfrm>
          <a:prstGeom prst="rect">
            <a:avLst/>
          </a:prstGeom>
        </p:spPr>
      </p:pic>
    </p:spTree>
    <p:extLst>
      <p:ext uri="{BB962C8B-B14F-4D97-AF65-F5344CB8AC3E}">
        <p14:creationId xmlns:p14="http://schemas.microsoft.com/office/powerpoint/2010/main" val="106073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cxnSp>
        <p:nvCxnSpPr>
          <p:cNvPr id="4" name="Straight Connector 3"/>
          <p:cNvCxnSpPr/>
          <p:nvPr userDrawn="1"/>
        </p:nvCxnSpPr>
        <p:spPr>
          <a:xfrm flipH="1" flipV="1">
            <a:off x="5890626" y="1340395"/>
            <a:ext cx="2" cy="3193140"/>
          </a:xfrm>
          <a:prstGeom prst="line">
            <a:avLst/>
          </a:prstGeom>
          <a:ln w="12700" cap="flat" cmpd="sng" algn="ctr">
            <a:solidFill>
              <a:srgbClr val="59595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add Mission or Project Name</a:t>
            </a:r>
          </a:p>
        </p:txBody>
      </p:sp>
      <p:sp>
        <p:nvSpPr>
          <p:cNvPr id="27" name="Content Placeholder 3"/>
          <p:cNvSpPr>
            <a:spLocks noGrp="1"/>
          </p:cNvSpPr>
          <p:nvPr>
            <p:ph sz="quarter" idx="18" hasCustomPrompt="1"/>
          </p:nvPr>
        </p:nvSpPr>
        <p:spPr>
          <a:xfrm>
            <a:off x="1026160" y="1340395"/>
            <a:ext cx="3886017" cy="3193140"/>
          </a:xfrm>
          <a:prstGeom prst="rect">
            <a:avLst/>
          </a:prstGeom>
        </p:spPr>
        <p:txBody>
          <a:bodyPr vert="horz"/>
          <a:lstStyle>
            <a:lvl1pPr>
              <a:defRPr>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sp>
        <p:nvSpPr>
          <p:cNvPr id="28" name="Content Placeholder 3"/>
          <p:cNvSpPr>
            <a:spLocks noGrp="1"/>
          </p:cNvSpPr>
          <p:nvPr>
            <p:ph sz="quarter" idx="19" hasCustomPrompt="1"/>
          </p:nvPr>
        </p:nvSpPr>
        <p:spPr>
          <a:xfrm>
            <a:off x="6521956" y="1340395"/>
            <a:ext cx="1986400" cy="996405"/>
          </a:xfrm>
          <a:prstGeom prst="rect">
            <a:avLst/>
          </a:prstGeom>
        </p:spPr>
        <p:txBody>
          <a:bodyPr vert="horz"/>
          <a:lstStyle>
            <a:lvl1pPr>
              <a:defRPr sz="1400">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9" name="Content Placeholder 3"/>
          <p:cNvSpPr>
            <a:spLocks noGrp="1"/>
          </p:cNvSpPr>
          <p:nvPr>
            <p:ph sz="quarter" idx="20" hasCustomPrompt="1"/>
          </p:nvPr>
        </p:nvSpPr>
        <p:spPr>
          <a:xfrm>
            <a:off x="6521956" y="2438400"/>
            <a:ext cx="1986400" cy="996405"/>
          </a:xfrm>
          <a:prstGeom prst="rect">
            <a:avLst/>
          </a:prstGeom>
        </p:spPr>
        <p:txBody>
          <a:bodyPr vert="horz"/>
          <a:lstStyle>
            <a:lvl1pPr>
              <a:defRPr sz="1400">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30" name="Content Placeholder 3"/>
          <p:cNvSpPr>
            <a:spLocks noGrp="1"/>
          </p:cNvSpPr>
          <p:nvPr>
            <p:ph sz="quarter" idx="21" hasCustomPrompt="1"/>
          </p:nvPr>
        </p:nvSpPr>
        <p:spPr>
          <a:xfrm>
            <a:off x="6521956" y="3537130"/>
            <a:ext cx="1986400" cy="996405"/>
          </a:xfrm>
          <a:prstGeom prst="rect">
            <a:avLst/>
          </a:prstGeom>
        </p:spPr>
        <p:txBody>
          <a:bodyPr vert="horz"/>
          <a:lstStyle>
            <a:lvl1pPr>
              <a:defRPr sz="1400">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pic>
        <p:nvPicPr>
          <p:cNvPr id="13" name="Picture 12"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22"/>
          </p:nvPr>
        </p:nvSpPr>
        <p:spPr/>
        <p:txBody>
          <a:bodyPr/>
          <a:lstStyle/>
          <a:p>
            <a:endParaRPr lang="en-US"/>
          </a:p>
        </p:txBody>
      </p:sp>
      <p:sp>
        <p:nvSpPr>
          <p:cNvPr id="3" name="Footer Placeholder 2"/>
          <p:cNvSpPr>
            <a:spLocks noGrp="1"/>
          </p:cNvSpPr>
          <p:nvPr>
            <p:ph type="ftr" sz="quarter" idx="23"/>
          </p:nvPr>
        </p:nvSpPr>
        <p:spPr/>
        <p:txBody>
          <a:bodyPr/>
          <a:lstStyle/>
          <a:p>
            <a:endParaRPr lang="en-US"/>
          </a:p>
        </p:txBody>
      </p:sp>
      <p:sp>
        <p:nvSpPr>
          <p:cNvPr id="5" name="Slide Number Placeholder 4"/>
          <p:cNvSpPr>
            <a:spLocks noGrp="1"/>
          </p:cNvSpPr>
          <p:nvPr>
            <p:ph type="sldNum" sz="quarter" idx="24"/>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135258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Edit Header</a:t>
            </a:r>
          </a:p>
        </p:txBody>
      </p:sp>
      <p:pic>
        <p:nvPicPr>
          <p:cNvPr id="7" name="Picture 6"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134493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Edit Header</a:t>
            </a:r>
          </a:p>
        </p:txBody>
      </p:sp>
      <p:pic>
        <p:nvPicPr>
          <p:cNvPr id="8" name="Picture 7"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15"/>
          </p:nvPr>
        </p:nvSpPr>
        <p:spPr/>
        <p:txBody>
          <a:bodyPr/>
          <a:lstStyle/>
          <a:p>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290760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088" y="1161143"/>
            <a:ext cx="8364762" cy="3558495"/>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a:t>Click to Edit Header</a:t>
            </a:r>
          </a:p>
        </p:txBody>
      </p:sp>
      <p:pic>
        <p:nvPicPr>
          <p:cNvPr id="8" name="Picture 7" descr="JPL-logo_Stacked_RedBlack-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b="36678"/>
          <a:stretch/>
        </p:blipFill>
        <p:spPr>
          <a:xfrm>
            <a:off x="8607084" y="4867032"/>
            <a:ext cx="347745" cy="120107"/>
          </a:xfrm>
          <a:prstGeom prst="rect">
            <a:avLst/>
          </a:prstGeom>
        </p:spPr>
      </p:pic>
      <p:sp>
        <p:nvSpPr>
          <p:cNvPr id="2" name="Date Placeholder 1"/>
          <p:cNvSpPr>
            <a:spLocks noGrp="1"/>
          </p:cNvSpPr>
          <p:nvPr>
            <p:ph type="dt" sz="half" idx="18"/>
          </p:nvPr>
        </p:nvSpPr>
        <p:spPr/>
        <p:txBody>
          <a:bodyPr/>
          <a:lstStyle/>
          <a:p>
            <a:endParaRPr lang="en-US"/>
          </a:p>
        </p:txBody>
      </p:sp>
      <p:sp>
        <p:nvSpPr>
          <p:cNvPr id="4" name="Footer Placeholder 3"/>
          <p:cNvSpPr>
            <a:spLocks noGrp="1"/>
          </p:cNvSpPr>
          <p:nvPr>
            <p:ph type="ftr" sz="quarter" idx="19"/>
          </p:nvPr>
        </p:nvSpPr>
        <p:spPr/>
        <p:txBody>
          <a:bodyPr/>
          <a:lstStyle/>
          <a:p>
            <a:endParaRPr lang="en-US"/>
          </a:p>
        </p:txBody>
      </p:sp>
      <p:sp>
        <p:nvSpPr>
          <p:cNvPr id="5" name="Slide Number Placeholder 4"/>
          <p:cNvSpPr>
            <a:spLocks noGrp="1"/>
          </p:cNvSpPr>
          <p:nvPr>
            <p:ph type="sldNum" sz="quarter" idx="20"/>
          </p:nvPr>
        </p:nvSpPr>
        <p:spPr/>
        <p:txBody>
          <a:bodyPr/>
          <a:lstStyle/>
          <a:p>
            <a:fld id="{95819BC3-7E48-734B-B255-F05E5B733943}" type="slidenum">
              <a:rPr lang="en-US" smtClean="0"/>
              <a:pPr/>
              <a:t>‹#›</a:t>
            </a:fld>
            <a:endParaRPr lang="en-US"/>
          </a:p>
        </p:txBody>
      </p:sp>
    </p:spTree>
    <p:extLst>
      <p:ext uri="{BB962C8B-B14F-4D97-AF65-F5344CB8AC3E}">
        <p14:creationId xmlns:p14="http://schemas.microsoft.com/office/powerpoint/2010/main" val="972480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282265"/>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18" r:id="rId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341298" y="4797743"/>
            <a:ext cx="2133600" cy="274637"/>
          </a:xfrm>
          <a:prstGeom prst="rect">
            <a:avLst/>
          </a:prstGeom>
        </p:spPr>
        <p:txBody>
          <a:bodyPr vert="horz" lIns="91440" tIns="45720" rIns="91440" bIns="45720" rtlCol="0" anchor="ctr"/>
          <a:lstStyle>
            <a:lvl1pPr algn="l">
              <a:defRPr sz="700">
                <a:solidFill>
                  <a:srgbClr val="FFFFFF"/>
                </a:solidFill>
              </a:defRPr>
            </a:lvl1pPr>
          </a:lstStyle>
          <a:p>
            <a:endParaRPr lang="en-US" dirty="0"/>
          </a:p>
        </p:txBody>
      </p:sp>
      <p:sp>
        <p:nvSpPr>
          <p:cNvPr id="4" name="Footer Placeholder 3"/>
          <p:cNvSpPr>
            <a:spLocks noGrp="1"/>
          </p:cNvSpPr>
          <p:nvPr>
            <p:ph type="ftr" sz="quarter" idx="3"/>
          </p:nvPr>
        </p:nvSpPr>
        <p:spPr>
          <a:xfrm>
            <a:off x="3124200" y="4797743"/>
            <a:ext cx="2895600" cy="274637"/>
          </a:xfrm>
          <a:prstGeom prst="rect">
            <a:avLst/>
          </a:prstGeom>
        </p:spPr>
        <p:txBody>
          <a:bodyPr vert="horz" lIns="91440" tIns="45720" rIns="91440" bIns="45720" rtlCol="0" anchor="ctr"/>
          <a:lstStyle>
            <a:lvl1pPr algn="ctr">
              <a:defRPr sz="700">
                <a:solidFill>
                  <a:srgbClr val="FFFFFF"/>
                </a:solidFill>
              </a:defRPr>
            </a:lvl1pPr>
          </a:lstStyle>
          <a:p>
            <a:endParaRPr lang="en-US"/>
          </a:p>
        </p:txBody>
      </p:sp>
      <p:sp>
        <p:nvSpPr>
          <p:cNvPr id="5" name="Slide Number Placeholder 4"/>
          <p:cNvSpPr>
            <a:spLocks noGrp="1"/>
          </p:cNvSpPr>
          <p:nvPr>
            <p:ph type="sldNum" sz="quarter" idx="4"/>
          </p:nvPr>
        </p:nvSpPr>
        <p:spPr>
          <a:xfrm>
            <a:off x="6553200" y="4797743"/>
            <a:ext cx="2053884" cy="274637"/>
          </a:xfrm>
          <a:prstGeom prst="rect">
            <a:avLst/>
          </a:prstGeom>
        </p:spPr>
        <p:txBody>
          <a:bodyPr vert="horz" lIns="91440" tIns="45720" rIns="91440" bIns="45720" rtlCol="0" anchor="ctr"/>
          <a:lstStyle>
            <a:lvl1pPr algn="r">
              <a:defRPr sz="700">
                <a:solidFill>
                  <a:srgbClr val="FFFFFF"/>
                </a:solidFill>
              </a:defRPr>
            </a:lvl1pPr>
          </a:lstStyle>
          <a:p>
            <a:fld id="{95819BC3-7E48-734B-B255-F05E5B733943}" type="slidenum">
              <a:rPr lang="en-US" smtClean="0"/>
              <a:pPr/>
              <a:t>‹#›</a:t>
            </a:fld>
            <a:endParaRPr lang="en-US"/>
          </a:p>
        </p:txBody>
      </p:sp>
    </p:spTree>
    <p:extLst>
      <p:ext uri="{BB962C8B-B14F-4D97-AF65-F5344CB8AC3E}">
        <p14:creationId xmlns:p14="http://schemas.microsoft.com/office/powerpoint/2010/main" val="6448422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0" r:id="rId3"/>
    <p:sldLayoutId id="2147483723" r:id="rId4"/>
    <p:sldLayoutId id="2147483731" r:id="rId5"/>
    <p:sldLayoutId id="2147483724" r:id="rId6"/>
    <p:sldLayoutId id="2147483732" r:id="rId7"/>
    <p:sldLayoutId id="2147483725" r:id="rId8"/>
    <p:sldLayoutId id="2147483733" r:id="rId9"/>
    <p:sldLayoutId id="2147483726" r:id="rId10"/>
    <p:sldLayoutId id="2147483734" r:id="rId11"/>
    <p:sldLayoutId id="2147483727" r:id="rId12"/>
    <p:sldLayoutId id="2147483728" r:id="rId13"/>
    <p:sldLayoutId id="2147483729" r:id="rId14"/>
    <p:sldLayoutId id="2147483735" r:id="rId1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3BD2C3CC-2C4F-DF4C-98E5-417B24FDBC40}" type="datetimeFigureOut">
              <a:rPr lang="en-US" smtClean="0">
                <a:solidFill>
                  <a:prstClr val="black">
                    <a:tint val="75000"/>
                  </a:prstClr>
                </a:solidFill>
              </a:rPr>
              <a:pPr defTabSz="685800"/>
              <a:t>11/12/18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5AA7325D-464D-0D47-8752-7FB509C6149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6547842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emf"/><Relationship Id="rId3" Type="http://schemas.openxmlformats.org/officeDocument/2006/relationships/image" Target="../media/image15.tiff"/><Relationship Id="rId7" Type="http://schemas.openxmlformats.org/officeDocument/2006/relationships/image" Target="../media/image10.emf"/><Relationship Id="rId12" Type="http://schemas.openxmlformats.org/officeDocument/2006/relationships/oleObject" Target="../embeddings/oleObject5.bin"/><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2.emf"/><Relationship Id="rId5" Type="http://schemas.openxmlformats.org/officeDocument/2006/relationships/image" Target="../media/image9.emf"/><Relationship Id="rId15" Type="http://schemas.openxmlformats.org/officeDocument/2006/relationships/image" Target="../media/image14.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1.emf"/><Relationship Id="rId1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6.xml"/><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891C12-7795-8640-BE0F-E607F94BFF73}"/>
              </a:ext>
            </a:extLst>
          </p:cNvPr>
          <p:cNvPicPr>
            <a:picLocks noChangeAspect="1"/>
          </p:cNvPicPr>
          <p:nvPr/>
        </p:nvPicPr>
        <p:blipFill>
          <a:blip r:embed="rId2"/>
          <a:stretch>
            <a:fillRect/>
          </a:stretch>
        </p:blipFill>
        <p:spPr>
          <a:xfrm rot="16200000">
            <a:off x="-190098" y="405613"/>
            <a:ext cx="2767559" cy="2132597"/>
          </a:xfrm>
          <a:prstGeom prst="rect">
            <a:avLst/>
          </a:prstGeom>
        </p:spPr>
      </p:pic>
      <p:grpSp>
        <p:nvGrpSpPr>
          <p:cNvPr id="9" name="Group 8">
            <a:extLst>
              <a:ext uri="{FF2B5EF4-FFF2-40B4-BE49-F238E27FC236}">
                <a16:creationId xmlns:a16="http://schemas.microsoft.com/office/drawing/2014/main" id="{AC6D5899-A6A4-D047-A5C8-87D3737D6CB6}"/>
              </a:ext>
            </a:extLst>
          </p:cNvPr>
          <p:cNvGrpSpPr/>
          <p:nvPr/>
        </p:nvGrpSpPr>
        <p:grpSpPr>
          <a:xfrm>
            <a:off x="2434728" y="760162"/>
            <a:ext cx="6610120" cy="3076469"/>
            <a:chOff x="2368627" y="1696596"/>
            <a:chExt cx="6610120" cy="3076469"/>
          </a:xfrm>
        </p:grpSpPr>
        <p:pic>
          <p:nvPicPr>
            <p:cNvPr id="3" name="Picture 2">
              <a:extLst>
                <a:ext uri="{FF2B5EF4-FFF2-40B4-BE49-F238E27FC236}">
                  <a16:creationId xmlns:a16="http://schemas.microsoft.com/office/drawing/2014/main" id="{50522068-EC97-F142-9B83-CAC649AC25EF}"/>
                </a:ext>
              </a:extLst>
            </p:cNvPr>
            <p:cNvPicPr>
              <a:picLocks noChangeAspect="1"/>
            </p:cNvPicPr>
            <p:nvPr/>
          </p:nvPicPr>
          <p:blipFill>
            <a:blip r:embed="rId3"/>
            <a:stretch>
              <a:fillRect/>
            </a:stretch>
          </p:blipFill>
          <p:spPr>
            <a:xfrm>
              <a:off x="2434728" y="1696596"/>
              <a:ext cx="6487034" cy="3076469"/>
            </a:xfrm>
            <a:prstGeom prst="rect">
              <a:avLst/>
            </a:prstGeom>
          </p:spPr>
        </p:pic>
        <p:sp>
          <p:nvSpPr>
            <p:cNvPr id="6" name="Rectangle 5">
              <a:extLst>
                <a:ext uri="{FF2B5EF4-FFF2-40B4-BE49-F238E27FC236}">
                  <a16:creationId xmlns:a16="http://schemas.microsoft.com/office/drawing/2014/main" id="{7B83C023-2401-2B49-8053-48381298AB34}"/>
                </a:ext>
              </a:extLst>
            </p:cNvPr>
            <p:cNvSpPr/>
            <p:nvPr/>
          </p:nvSpPr>
          <p:spPr>
            <a:xfrm>
              <a:off x="2368627" y="2280491"/>
              <a:ext cx="6610120" cy="61694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76E96F0F-4F1E-4C4D-83AF-3F8A672A9311}"/>
              </a:ext>
            </a:extLst>
          </p:cNvPr>
          <p:cNvPicPr>
            <a:picLocks noChangeAspect="1"/>
          </p:cNvPicPr>
          <p:nvPr/>
        </p:nvPicPr>
        <p:blipFill>
          <a:blip r:embed="rId4"/>
          <a:stretch>
            <a:fillRect/>
          </a:stretch>
        </p:blipFill>
        <p:spPr>
          <a:xfrm>
            <a:off x="50433" y="3073706"/>
            <a:ext cx="2329972" cy="1937592"/>
          </a:xfrm>
          <a:prstGeom prst="rect">
            <a:avLst/>
          </a:prstGeom>
        </p:spPr>
      </p:pic>
      <p:pic>
        <p:nvPicPr>
          <p:cNvPr id="11" name="Picture 10">
            <a:extLst>
              <a:ext uri="{FF2B5EF4-FFF2-40B4-BE49-F238E27FC236}">
                <a16:creationId xmlns:a16="http://schemas.microsoft.com/office/drawing/2014/main" id="{C1979FE3-8C22-B244-8EEB-FAAAA448BEFA}"/>
              </a:ext>
            </a:extLst>
          </p:cNvPr>
          <p:cNvPicPr>
            <a:picLocks noChangeAspect="1"/>
          </p:cNvPicPr>
          <p:nvPr/>
        </p:nvPicPr>
        <p:blipFill>
          <a:blip r:embed="rId5"/>
          <a:stretch>
            <a:fillRect/>
          </a:stretch>
        </p:blipFill>
        <p:spPr>
          <a:xfrm>
            <a:off x="241300" y="4403536"/>
            <a:ext cx="8902700" cy="762000"/>
          </a:xfrm>
          <a:prstGeom prst="rect">
            <a:avLst/>
          </a:prstGeom>
        </p:spPr>
      </p:pic>
    </p:spTree>
    <p:extLst>
      <p:ext uri="{BB962C8B-B14F-4D97-AF65-F5344CB8AC3E}">
        <p14:creationId xmlns:p14="http://schemas.microsoft.com/office/powerpoint/2010/main" val="3825646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C9A2CA-F5DE-AB43-8197-B1943D80E696}"/>
              </a:ext>
            </a:extLst>
          </p:cNvPr>
          <p:cNvPicPr>
            <a:picLocks noChangeAspect="1"/>
          </p:cNvPicPr>
          <p:nvPr/>
        </p:nvPicPr>
        <p:blipFill>
          <a:blip r:embed="rId2"/>
          <a:stretch>
            <a:fillRect/>
          </a:stretch>
        </p:blipFill>
        <p:spPr>
          <a:xfrm>
            <a:off x="2238977" y="126771"/>
            <a:ext cx="6248400" cy="1651000"/>
          </a:xfrm>
          <a:prstGeom prst="rect">
            <a:avLst/>
          </a:prstGeom>
        </p:spPr>
      </p:pic>
      <p:pic>
        <p:nvPicPr>
          <p:cNvPr id="5" name="Picture 4">
            <a:extLst>
              <a:ext uri="{FF2B5EF4-FFF2-40B4-BE49-F238E27FC236}">
                <a16:creationId xmlns:a16="http://schemas.microsoft.com/office/drawing/2014/main" id="{E09B5A0C-B5E0-8048-A243-B93D7F79A5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2097" y="1777771"/>
            <a:ext cx="4382160" cy="3179234"/>
          </a:xfrm>
          <a:prstGeom prst="rect">
            <a:avLst/>
          </a:prstGeom>
        </p:spPr>
      </p:pic>
      <p:sp>
        <p:nvSpPr>
          <p:cNvPr id="6" name="TextBox 5">
            <a:extLst>
              <a:ext uri="{FF2B5EF4-FFF2-40B4-BE49-F238E27FC236}">
                <a16:creationId xmlns:a16="http://schemas.microsoft.com/office/drawing/2014/main" id="{58AEB9F6-C5EF-1B4F-A9E5-2B9C52F4DEED}"/>
              </a:ext>
            </a:extLst>
          </p:cNvPr>
          <p:cNvSpPr txBox="1"/>
          <p:nvPr/>
        </p:nvSpPr>
        <p:spPr>
          <a:xfrm>
            <a:off x="276667" y="2163918"/>
            <a:ext cx="2428870" cy="923330"/>
          </a:xfrm>
          <a:prstGeom prst="rect">
            <a:avLst/>
          </a:prstGeom>
          <a:noFill/>
        </p:spPr>
        <p:txBody>
          <a:bodyPr wrap="none" rtlCol="0">
            <a:spAutoFit/>
          </a:bodyPr>
          <a:lstStyle/>
          <a:p>
            <a:r>
              <a:rPr lang="en-US" dirty="0"/>
              <a:t>Conventional Method:</a:t>
            </a:r>
          </a:p>
          <a:p>
            <a:r>
              <a:rPr lang="en-US" dirty="0"/>
              <a:t>Visual Survey by </a:t>
            </a:r>
          </a:p>
          <a:p>
            <a:r>
              <a:rPr lang="en-US" dirty="0"/>
              <a:t>Trained Observer</a:t>
            </a:r>
          </a:p>
        </p:txBody>
      </p:sp>
    </p:spTree>
    <p:extLst>
      <p:ext uri="{BB962C8B-B14F-4D97-AF65-F5344CB8AC3E}">
        <p14:creationId xmlns:p14="http://schemas.microsoft.com/office/powerpoint/2010/main" val="3096662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97942" y="0"/>
            <a:ext cx="4616672" cy="428978"/>
          </a:xfrm>
        </p:spPr>
        <p:txBody>
          <a:bodyPr>
            <a:normAutofit lnSpcReduction="10000"/>
          </a:bodyPr>
          <a:lstStyle/>
          <a:p>
            <a:pPr algn="l"/>
            <a:r>
              <a:rPr lang="en-US" dirty="0">
                <a:solidFill>
                  <a:schemeClr val="tx1"/>
                </a:solidFill>
              </a:rPr>
              <a:t>Relative Thickness (SAR)</a:t>
            </a:r>
          </a:p>
        </p:txBody>
      </p:sp>
      <p:pic>
        <p:nvPicPr>
          <p:cNvPr id="12" name="Picture 11">
            <a:extLst>
              <a:ext uri="{FF2B5EF4-FFF2-40B4-BE49-F238E27FC236}">
                <a16:creationId xmlns:a16="http://schemas.microsoft.com/office/drawing/2014/main" id="{C1D62253-83CC-204D-BE82-40D09154040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86508" y="519857"/>
            <a:ext cx="6591400" cy="2608934"/>
          </a:xfrm>
          <a:prstGeom prst="rect">
            <a:avLst/>
          </a:prstGeom>
        </p:spPr>
      </p:pic>
      <p:sp>
        <p:nvSpPr>
          <p:cNvPr id="5" name="Rectangle 4">
            <a:extLst>
              <a:ext uri="{FF2B5EF4-FFF2-40B4-BE49-F238E27FC236}">
                <a16:creationId xmlns:a16="http://schemas.microsoft.com/office/drawing/2014/main" id="{2D84A173-D287-944A-8EDB-90238D49D43F}"/>
              </a:ext>
            </a:extLst>
          </p:cNvPr>
          <p:cNvSpPr/>
          <p:nvPr/>
        </p:nvSpPr>
        <p:spPr>
          <a:xfrm>
            <a:off x="1186508" y="3219670"/>
            <a:ext cx="6241055" cy="1569660"/>
          </a:xfrm>
          <a:prstGeom prst="rect">
            <a:avLst/>
          </a:prstGeom>
        </p:spPr>
        <p:txBody>
          <a:bodyPr wrap="square">
            <a:spAutoFit/>
          </a:bodyPr>
          <a:lstStyle/>
          <a:p>
            <a:r>
              <a:rPr lang="en-US" sz="1600" dirty="0">
                <a:latin typeface="Times New Roman PS MT" pitchFamily="2" charset="0"/>
                <a:ea typeface="Calibri" panose="020F0502020204030204" pitchFamily="34" charset="0"/>
                <a:cs typeface="Latha" panose="020B0604020202020204" pitchFamily="34" charset="0"/>
              </a:rPr>
              <a:t>Relative thickness classification based upon thresholding the VV-intensity damping ratio of a slick from a seep in the MC20 block of the Gulf of Mexico. The series of images were separated in time by one hour each, with the earliest image on the left. In situ observations and measurements indicated that this area was mainly covered with sheen from silver to rainbow, with patches of discontinuous true color oil.</a:t>
            </a:r>
            <a:r>
              <a:rPr lang="en-US" sz="1600" dirty="0"/>
              <a:t> </a:t>
            </a:r>
          </a:p>
        </p:txBody>
      </p:sp>
      <p:sp>
        <p:nvSpPr>
          <p:cNvPr id="13" name="Text Placeholder 1">
            <a:extLst>
              <a:ext uri="{FF2B5EF4-FFF2-40B4-BE49-F238E27FC236}">
                <a16:creationId xmlns:a16="http://schemas.microsoft.com/office/drawing/2014/main" id="{6EF6DE48-2C40-D541-BD43-C7764E35CAFA}"/>
              </a:ext>
            </a:extLst>
          </p:cNvPr>
          <p:cNvSpPr txBox="1">
            <a:spLocks/>
          </p:cNvSpPr>
          <p:nvPr/>
        </p:nvSpPr>
        <p:spPr>
          <a:xfrm>
            <a:off x="296245" y="4838206"/>
            <a:ext cx="8572334" cy="428978"/>
          </a:xfrm>
          <a:prstGeom prst="rect">
            <a:avLst/>
          </a:prstGeom>
        </p:spPr>
        <p:txBody>
          <a:bodyPr vert="horz" lIns="91440" tIns="45720" rIns="91440" bIns="45720" rtlCol="0" anchor="t">
            <a:normAutofit/>
          </a:bodyPr>
          <a:lstStyle>
            <a:lvl1pPr marL="0" indent="0" algn="ctr" defTabSz="685800" rtl="0" eaLnBrk="1" latinLnBrk="0" hangingPunct="1">
              <a:lnSpc>
                <a:spcPct val="100000"/>
              </a:lnSpc>
              <a:spcBef>
                <a:spcPts val="750"/>
              </a:spcBef>
              <a:buFont typeface="Arial"/>
              <a:buNone/>
              <a:defRPr sz="2400" b="1" kern="1200" baseline="0">
                <a:solidFill>
                  <a:srgbClr val="FFFFFF"/>
                </a:solidFill>
                <a:latin typeface="Arial"/>
                <a:ea typeface="+mn-ea"/>
                <a:cs typeface="Arial"/>
              </a:defRPr>
            </a:lvl1pPr>
            <a:lvl2pPr marL="457200" indent="0" algn="l" defTabSz="685800" rtl="0" eaLnBrk="1" latinLnBrk="0" hangingPunct="1">
              <a:lnSpc>
                <a:spcPct val="90000"/>
              </a:lnSpc>
              <a:spcBef>
                <a:spcPts val="375"/>
              </a:spcBef>
              <a:buFont typeface="Arial"/>
              <a:buNone/>
              <a:defRPr sz="2000" b="1"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a:buNone/>
              <a:defRPr sz="1800" b="1"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a:buNone/>
              <a:defRPr sz="1600" b="1"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a:buNone/>
              <a:defRPr sz="1600" b="1"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a:buNone/>
              <a:defRPr sz="1600" b="1"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a:buNone/>
              <a:defRPr sz="1600" b="1"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a:buNone/>
              <a:defRPr sz="1600" b="1"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a:buNone/>
              <a:defRPr sz="1600" b="1" kern="1200">
                <a:solidFill>
                  <a:schemeClr val="tx1"/>
                </a:solidFill>
                <a:latin typeface="+mn-lt"/>
                <a:ea typeface="+mn-ea"/>
                <a:cs typeface="+mn-cs"/>
              </a:defRPr>
            </a:lvl9pPr>
          </a:lstStyle>
          <a:p>
            <a:pPr algn="l"/>
            <a:r>
              <a:rPr lang="en-US" sz="1800" i="1">
                <a:solidFill>
                  <a:schemeClr val="tx1"/>
                </a:solidFill>
              </a:rPr>
              <a:t>Combine Slick Relative Thickness + Trajectory: Transport &amp; Weathering</a:t>
            </a:r>
            <a:endParaRPr lang="en-US" sz="1800" i="1" dirty="0">
              <a:solidFill>
                <a:schemeClr val="tx1"/>
              </a:solidFill>
            </a:endParaRPr>
          </a:p>
        </p:txBody>
      </p:sp>
    </p:spTree>
    <p:extLst>
      <p:ext uri="{BB962C8B-B14F-4D97-AF65-F5344CB8AC3E}">
        <p14:creationId xmlns:p14="http://schemas.microsoft.com/office/powerpoint/2010/main" val="1051290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97941" y="0"/>
            <a:ext cx="6523195" cy="428978"/>
          </a:xfrm>
        </p:spPr>
        <p:txBody>
          <a:bodyPr>
            <a:normAutofit fontScale="92500"/>
          </a:bodyPr>
          <a:lstStyle/>
          <a:p>
            <a:pPr algn="l"/>
            <a:r>
              <a:rPr lang="en-US" dirty="0">
                <a:solidFill>
                  <a:schemeClr val="tx1"/>
                </a:solidFill>
              </a:rPr>
              <a:t>Relative Thickness (SAR vs. IR, thick oil only)</a:t>
            </a:r>
          </a:p>
        </p:txBody>
      </p:sp>
      <p:pic>
        <p:nvPicPr>
          <p:cNvPr id="6" name="Picture 5">
            <a:extLst>
              <a:ext uri="{FF2B5EF4-FFF2-40B4-BE49-F238E27FC236}">
                <a16:creationId xmlns:a16="http://schemas.microsoft.com/office/drawing/2014/main" id="{A6E44C71-3DFE-4B4A-A0F5-0C8BCAC538D4}"/>
              </a:ext>
            </a:extLst>
          </p:cNvPr>
          <p:cNvPicPr/>
          <p:nvPr/>
        </p:nvPicPr>
        <p:blipFill rotWithShape="1">
          <a:blip r:embed="rId2" cstate="print">
            <a:extLst>
              <a:ext uri="{28A0092B-C50C-407E-A947-70E740481C1C}">
                <a14:useLocalDpi xmlns:a14="http://schemas.microsoft.com/office/drawing/2010/main" val="0"/>
              </a:ext>
            </a:extLst>
          </a:blip>
          <a:srcRect l="18474" t="5512" r="24649" b="1440"/>
          <a:stretch/>
        </p:blipFill>
        <p:spPr bwMode="auto">
          <a:xfrm>
            <a:off x="572306" y="1229210"/>
            <a:ext cx="3129361" cy="3342790"/>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F20660BA-40BE-0846-97FB-D911D81CA6BE}"/>
              </a:ext>
            </a:extLst>
          </p:cNvPr>
          <p:cNvSpPr/>
          <p:nvPr/>
        </p:nvSpPr>
        <p:spPr>
          <a:xfrm>
            <a:off x="911087" y="890656"/>
            <a:ext cx="2955834" cy="338554"/>
          </a:xfrm>
          <a:prstGeom prst="rect">
            <a:avLst/>
          </a:prstGeom>
        </p:spPr>
        <p:txBody>
          <a:bodyPr wrap="square">
            <a:spAutoFit/>
          </a:bodyPr>
          <a:lstStyle/>
          <a:p>
            <a:r>
              <a:rPr lang="en-US" sz="1600" dirty="0">
                <a:latin typeface="Times New Roman PS MT" pitchFamily="2" charset="0"/>
                <a:ea typeface="Calibri" panose="020F0502020204030204" pitchFamily="34" charset="0"/>
                <a:cs typeface="Latha" panose="020B0604020202020204" pitchFamily="34" charset="0"/>
              </a:rPr>
              <a:t>SAR VV-intensity damping ratio</a:t>
            </a:r>
            <a:endParaRPr lang="en-US" sz="1600" dirty="0"/>
          </a:p>
        </p:txBody>
      </p:sp>
      <p:pic>
        <p:nvPicPr>
          <p:cNvPr id="8" name="Picture 7">
            <a:extLst>
              <a:ext uri="{FF2B5EF4-FFF2-40B4-BE49-F238E27FC236}">
                <a16:creationId xmlns:a16="http://schemas.microsoft.com/office/drawing/2014/main" id="{66D8DA00-A2FB-FB4B-96A2-B02228F2D4F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01328" y="1590660"/>
            <a:ext cx="4116407" cy="2210160"/>
          </a:xfrm>
          <a:prstGeom prst="rect">
            <a:avLst/>
          </a:prstGeom>
        </p:spPr>
      </p:pic>
      <p:sp>
        <p:nvSpPr>
          <p:cNvPr id="9" name="Rectangle 8">
            <a:extLst>
              <a:ext uri="{FF2B5EF4-FFF2-40B4-BE49-F238E27FC236}">
                <a16:creationId xmlns:a16="http://schemas.microsoft.com/office/drawing/2014/main" id="{C7B6EF49-7772-DD43-9A41-0B08CC458ACF}"/>
              </a:ext>
            </a:extLst>
          </p:cNvPr>
          <p:cNvSpPr/>
          <p:nvPr/>
        </p:nvSpPr>
        <p:spPr>
          <a:xfrm>
            <a:off x="4302232" y="3884274"/>
            <a:ext cx="4131032" cy="338554"/>
          </a:xfrm>
          <a:prstGeom prst="rect">
            <a:avLst/>
          </a:prstGeom>
        </p:spPr>
        <p:txBody>
          <a:bodyPr wrap="square">
            <a:spAutoFit/>
          </a:bodyPr>
          <a:lstStyle/>
          <a:p>
            <a:r>
              <a:rPr lang="en-US" sz="1600" dirty="0">
                <a:latin typeface="Times New Roman PS MT" pitchFamily="2" charset="0"/>
                <a:ea typeface="Calibri" panose="020F0502020204030204" pitchFamily="34" charset="0"/>
                <a:cs typeface="Latha" panose="020B0604020202020204" pitchFamily="34" charset="0"/>
              </a:rPr>
              <a:t>IR (from Air Patrol Squadron Finland/SYKE) </a:t>
            </a:r>
            <a:endParaRPr lang="en-US" sz="1600" dirty="0"/>
          </a:p>
        </p:txBody>
      </p:sp>
      <p:sp>
        <p:nvSpPr>
          <p:cNvPr id="10" name="Rectangle 9">
            <a:extLst>
              <a:ext uri="{FF2B5EF4-FFF2-40B4-BE49-F238E27FC236}">
                <a16:creationId xmlns:a16="http://schemas.microsoft.com/office/drawing/2014/main" id="{DC07A0A5-E4EC-8B41-8BD0-D251DC4708E7}"/>
              </a:ext>
            </a:extLst>
          </p:cNvPr>
          <p:cNvSpPr/>
          <p:nvPr/>
        </p:nvSpPr>
        <p:spPr>
          <a:xfrm>
            <a:off x="1216904" y="4655454"/>
            <a:ext cx="4131032" cy="338554"/>
          </a:xfrm>
          <a:prstGeom prst="rect">
            <a:avLst/>
          </a:prstGeom>
        </p:spPr>
        <p:txBody>
          <a:bodyPr wrap="square">
            <a:spAutoFit/>
          </a:bodyPr>
          <a:lstStyle/>
          <a:p>
            <a:r>
              <a:rPr lang="en-US" sz="1600" dirty="0">
                <a:latin typeface="Times New Roman PS MT" pitchFamily="2" charset="0"/>
                <a:ea typeface="Calibri" panose="020F0502020204030204" pitchFamily="34" charset="0"/>
                <a:cs typeface="Latha" panose="020B0604020202020204" pitchFamily="34" charset="0"/>
              </a:rPr>
              <a:t>RISAT-1 FRS-2 , C-band</a:t>
            </a:r>
            <a:endParaRPr lang="en-US" sz="1600" dirty="0"/>
          </a:p>
        </p:txBody>
      </p:sp>
    </p:spTree>
    <p:extLst>
      <p:ext uri="{BB962C8B-B14F-4D97-AF65-F5344CB8AC3E}">
        <p14:creationId xmlns:p14="http://schemas.microsoft.com/office/powerpoint/2010/main" val="304671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86924" y="121185"/>
            <a:ext cx="7151157" cy="428978"/>
          </a:xfrm>
        </p:spPr>
        <p:txBody>
          <a:bodyPr>
            <a:normAutofit lnSpcReduction="10000"/>
          </a:bodyPr>
          <a:lstStyle/>
          <a:p>
            <a:pPr algn="l"/>
            <a:r>
              <a:rPr lang="en-US" dirty="0">
                <a:solidFill>
                  <a:schemeClr val="tx1"/>
                </a:solidFill>
              </a:rPr>
              <a:t>Requirements</a:t>
            </a:r>
          </a:p>
        </p:txBody>
      </p:sp>
      <p:grpSp>
        <p:nvGrpSpPr>
          <p:cNvPr id="12" name="Group 11">
            <a:extLst>
              <a:ext uri="{FF2B5EF4-FFF2-40B4-BE49-F238E27FC236}">
                <a16:creationId xmlns:a16="http://schemas.microsoft.com/office/drawing/2014/main" id="{1052FB86-13C3-CE46-9D1F-146580B39855}"/>
              </a:ext>
            </a:extLst>
          </p:cNvPr>
          <p:cNvGrpSpPr/>
          <p:nvPr/>
        </p:nvGrpSpPr>
        <p:grpSpPr>
          <a:xfrm>
            <a:off x="0" y="550163"/>
            <a:ext cx="6773767" cy="4427403"/>
            <a:chOff x="86924" y="550163"/>
            <a:chExt cx="6773767" cy="4427403"/>
          </a:xfrm>
        </p:grpSpPr>
        <p:pic>
          <p:nvPicPr>
            <p:cNvPr id="4" name="Picture 3">
              <a:extLst>
                <a:ext uri="{FF2B5EF4-FFF2-40B4-BE49-F238E27FC236}">
                  <a16:creationId xmlns:a16="http://schemas.microsoft.com/office/drawing/2014/main" id="{FE1884BE-ACB1-EF40-A848-EABE6A4AB4B7}"/>
                </a:ext>
              </a:extLst>
            </p:cNvPr>
            <p:cNvPicPr>
              <a:picLocks noChangeAspect="1"/>
            </p:cNvPicPr>
            <p:nvPr/>
          </p:nvPicPr>
          <p:blipFill>
            <a:blip r:embed="rId2"/>
            <a:stretch>
              <a:fillRect/>
            </a:stretch>
          </p:blipFill>
          <p:spPr>
            <a:xfrm>
              <a:off x="86924" y="550163"/>
              <a:ext cx="5023254" cy="4427403"/>
            </a:xfrm>
            <a:prstGeom prst="rect">
              <a:avLst/>
            </a:prstGeom>
          </p:spPr>
        </p:pic>
        <p:sp>
          <p:nvSpPr>
            <p:cNvPr id="5" name="TextBox 4">
              <a:extLst>
                <a:ext uri="{FF2B5EF4-FFF2-40B4-BE49-F238E27FC236}">
                  <a16:creationId xmlns:a16="http://schemas.microsoft.com/office/drawing/2014/main" id="{10476869-73A2-D240-95B2-994E39298B25}"/>
                </a:ext>
              </a:extLst>
            </p:cNvPr>
            <p:cNvSpPr txBox="1"/>
            <p:nvPr/>
          </p:nvSpPr>
          <p:spPr>
            <a:xfrm>
              <a:off x="2598552" y="1994053"/>
              <a:ext cx="2025716" cy="338554"/>
            </a:xfrm>
            <a:prstGeom prst="rect">
              <a:avLst/>
            </a:prstGeom>
            <a:solidFill>
              <a:schemeClr val="bg1"/>
            </a:solidFill>
          </p:spPr>
          <p:txBody>
            <a:bodyPr wrap="square" rtlCol="0">
              <a:spAutoFit/>
            </a:bodyPr>
            <a:lstStyle/>
            <a:p>
              <a:r>
                <a:rPr lang="en-US" sz="1600" dirty="0"/>
                <a:t>100-m</a:t>
              </a:r>
            </a:p>
          </p:txBody>
        </p:sp>
        <p:sp>
          <p:nvSpPr>
            <p:cNvPr id="6" name="TextBox 5">
              <a:extLst>
                <a:ext uri="{FF2B5EF4-FFF2-40B4-BE49-F238E27FC236}">
                  <a16:creationId xmlns:a16="http://schemas.microsoft.com/office/drawing/2014/main" id="{7AD36BCD-5930-364C-9AB4-E917C72113F7}"/>
                </a:ext>
              </a:extLst>
            </p:cNvPr>
            <p:cNvSpPr txBox="1"/>
            <p:nvPr/>
          </p:nvSpPr>
          <p:spPr>
            <a:xfrm>
              <a:off x="2598551" y="2332607"/>
              <a:ext cx="2025716" cy="338554"/>
            </a:xfrm>
            <a:prstGeom prst="rect">
              <a:avLst/>
            </a:prstGeom>
            <a:solidFill>
              <a:schemeClr val="bg1"/>
            </a:solidFill>
          </p:spPr>
          <p:txBody>
            <a:bodyPr wrap="square" rtlCol="0">
              <a:spAutoFit/>
            </a:bodyPr>
            <a:lstStyle/>
            <a:p>
              <a:r>
                <a:rPr lang="en-US" sz="1600" dirty="0"/>
                <a:t>&lt;= few hours</a:t>
              </a:r>
            </a:p>
          </p:txBody>
        </p:sp>
        <p:sp>
          <p:nvSpPr>
            <p:cNvPr id="7" name="TextBox 6">
              <a:extLst>
                <a:ext uri="{FF2B5EF4-FFF2-40B4-BE49-F238E27FC236}">
                  <a16:creationId xmlns:a16="http://schemas.microsoft.com/office/drawing/2014/main" id="{B4C981A3-205A-A744-A05D-2DFC4A7FCA7C}"/>
                </a:ext>
              </a:extLst>
            </p:cNvPr>
            <p:cNvSpPr txBox="1"/>
            <p:nvPr/>
          </p:nvSpPr>
          <p:spPr>
            <a:xfrm>
              <a:off x="2598551" y="2682178"/>
              <a:ext cx="2025716" cy="338554"/>
            </a:xfrm>
            <a:prstGeom prst="rect">
              <a:avLst/>
            </a:prstGeom>
            <a:solidFill>
              <a:schemeClr val="bg1"/>
            </a:solidFill>
          </p:spPr>
          <p:txBody>
            <a:bodyPr wrap="square" rtlCol="0">
              <a:spAutoFit/>
            </a:bodyPr>
            <a:lstStyle/>
            <a:p>
              <a:r>
                <a:rPr lang="en-US" sz="1600" dirty="0"/>
                <a:t>Short (episodic)</a:t>
              </a:r>
            </a:p>
          </p:txBody>
        </p:sp>
        <p:sp>
          <p:nvSpPr>
            <p:cNvPr id="8" name="TextBox 7">
              <a:extLst>
                <a:ext uri="{FF2B5EF4-FFF2-40B4-BE49-F238E27FC236}">
                  <a16:creationId xmlns:a16="http://schemas.microsoft.com/office/drawing/2014/main" id="{AC398D03-C243-DD4A-AAFF-67D9EC5997B0}"/>
                </a:ext>
              </a:extLst>
            </p:cNvPr>
            <p:cNvSpPr txBox="1"/>
            <p:nvPr/>
          </p:nvSpPr>
          <p:spPr>
            <a:xfrm>
              <a:off x="2598551" y="3020732"/>
              <a:ext cx="4262140" cy="338554"/>
            </a:xfrm>
            <a:prstGeom prst="rect">
              <a:avLst/>
            </a:prstGeom>
            <a:solidFill>
              <a:schemeClr val="bg1"/>
            </a:solidFill>
          </p:spPr>
          <p:txBody>
            <a:bodyPr wrap="square" rtlCol="0">
              <a:spAutoFit/>
            </a:bodyPr>
            <a:lstStyle/>
            <a:p>
              <a:r>
                <a:rPr lang="en-US" sz="1600" dirty="0" err="1"/>
                <a:t>Metocean</a:t>
              </a:r>
              <a:r>
                <a:rPr lang="en-US" sz="1600" dirty="0"/>
                <a:t> + currents (model or measured) </a:t>
              </a:r>
            </a:p>
          </p:txBody>
        </p:sp>
        <p:sp>
          <p:nvSpPr>
            <p:cNvPr id="10" name="TextBox 9">
              <a:extLst>
                <a:ext uri="{FF2B5EF4-FFF2-40B4-BE49-F238E27FC236}">
                  <a16:creationId xmlns:a16="http://schemas.microsoft.com/office/drawing/2014/main" id="{3759E1F0-FB41-D24B-A21C-878D2566CDF6}"/>
                </a:ext>
              </a:extLst>
            </p:cNvPr>
            <p:cNvSpPr txBox="1"/>
            <p:nvPr/>
          </p:nvSpPr>
          <p:spPr>
            <a:xfrm>
              <a:off x="2598551" y="4398974"/>
              <a:ext cx="2025716" cy="338554"/>
            </a:xfrm>
            <a:prstGeom prst="rect">
              <a:avLst/>
            </a:prstGeom>
            <a:solidFill>
              <a:schemeClr val="bg1"/>
            </a:solidFill>
          </p:spPr>
          <p:txBody>
            <a:bodyPr wrap="square" rtlCol="0">
              <a:spAutoFit/>
            </a:bodyPr>
            <a:lstStyle/>
            <a:p>
              <a:r>
                <a:rPr lang="en-US" sz="1600" dirty="0"/>
                <a:t>Low</a:t>
              </a:r>
            </a:p>
          </p:txBody>
        </p:sp>
      </p:grpSp>
      <p:sp>
        <p:nvSpPr>
          <p:cNvPr id="11" name="TextBox 10">
            <a:extLst>
              <a:ext uri="{FF2B5EF4-FFF2-40B4-BE49-F238E27FC236}">
                <a16:creationId xmlns:a16="http://schemas.microsoft.com/office/drawing/2014/main" id="{B01A4A77-B561-E94C-911D-404323344974}"/>
              </a:ext>
            </a:extLst>
          </p:cNvPr>
          <p:cNvSpPr txBox="1"/>
          <p:nvPr/>
        </p:nvSpPr>
        <p:spPr>
          <a:xfrm>
            <a:off x="5268336" y="206675"/>
            <a:ext cx="3829728" cy="4862870"/>
          </a:xfrm>
          <a:prstGeom prst="rect">
            <a:avLst/>
          </a:prstGeom>
          <a:noFill/>
        </p:spPr>
        <p:txBody>
          <a:bodyPr wrap="square" rtlCol="0">
            <a:spAutoFit/>
          </a:bodyPr>
          <a:lstStyle/>
          <a:p>
            <a:pPr algn="ctr"/>
            <a:r>
              <a:rPr lang="en-US" sz="2000" b="1" dirty="0"/>
              <a:t>Next Gen Missions</a:t>
            </a:r>
          </a:p>
          <a:p>
            <a:endParaRPr lang="en-US" sz="2000" b="1" dirty="0"/>
          </a:p>
          <a:p>
            <a:r>
              <a:rPr lang="en-US" b="1" dirty="0"/>
              <a:t>Concurrent SAR + Optical:</a:t>
            </a:r>
          </a:p>
          <a:p>
            <a:r>
              <a:rPr lang="en-US" dirty="0"/>
              <a:t>SAR slick detection + improve slick 	type ID (Algae bloom, look-alikes)</a:t>
            </a:r>
          </a:p>
          <a:p>
            <a:endParaRPr lang="en-US" dirty="0"/>
          </a:p>
          <a:p>
            <a:r>
              <a:rPr lang="en-US" b="1" dirty="0"/>
              <a:t>Rapid Repeat SAR:</a:t>
            </a:r>
          </a:p>
          <a:p>
            <a:r>
              <a:rPr lang="en-US" dirty="0"/>
              <a:t>Trajectory modeling, improve reliability of source location (hindcasting) and forecasting.</a:t>
            </a:r>
          </a:p>
          <a:p>
            <a:endParaRPr lang="en-US" dirty="0"/>
          </a:p>
          <a:p>
            <a:r>
              <a:rPr lang="en-US" b="1" dirty="0"/>
              <a:t>High SNR:</a:t>
            </a:r>
          </a:p>
          <a:p>
            <a:r>
              <a:rPr lang="en-US" dirty="0"/>
              <a:t>Improve response by targeting recoverable oil</a:t>
            </a:r>
          </a:p>
          <a:p>
            <a:r>
              <a:rPr lang="en-US" dirty="0"/>
              <a:t>Reduce ecological &amp; economic impact by removing most persistent forms (emulsions)</a:t>
            </a:r>
          </a:p>
        </p:txBody>
      </p:sp>
    </p:spTree>
    <p:extLst>
      <p:ext uri="{BB962C8B-B14F-4D97-AF65-F5344CB8AC3E}">
        <p14:creationId xmlns:p14="http://schemas.microsoft.com/office/powerpoint/2010/main" val="25575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86924" y="121185"/>
            <a:ext cx="7151157" cy="428978"/>
          </a:xfrm>
        </p:spPr>
        <p:txBody>
          <a:bodyPr>
            <a:normAutofit lnSpcReduction="10000"/>
          </a:bodyPr>
          <a:lstStyle/>
          <a:p>
            <a:pPr algn="l"/>
            <a:r>
              <a:rPr lang="en-US" dirty="0">
                <a:solidFill>
                  <a:schemeClr val="tx1"/>
                </a:solidFill>
              </a:rPr>
              <a:t>Extra Slides</a:t>
            </a:r>
          </a:p>
        </p:txBody>
      </p:sp>
    </p:spTree>
    <p:extLst>
      <p:ext uri="{BB962C8B-B14F-4D97-AF65-F5344CB8AC3E}">
        <p14:creationId xmlns:p14="http://schemas.microsoft.com/office/powerpoint/2010/main" val="519991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86924" y="121185"/>
            <a:ext cx="8572334" cy="428978"/>
          </a:xfrm>
        </p:spPr>
        <p:txBody>
          <a:bodyPr>
            <a:normAutofit fontScale="77500" lnSpcReduction="20000"/>
          </a:bodyPr>
          <a:lstStyle/>
          <a:p>
            <a:pPr algn="l"/>
            <a:r>
              <a:rPr lang="en-US" dirty="0">
                <a:solidFill>
                  <a:schemeClr val="tx1"/>
                </a:solidFill>
              </a:rPr>
              <a:t>Combine Slick Relative Thickness + Trajectory: Transport &amp; Weathering</a:t>
            </a:r>
          </a:p>
        </p:txBody>
      </p:sp>
      <p:pic>
        <p:nvPicPr>
          <p:cNvPr id="3" name="Picture 2">
            <a:extLst>
              <a:ext uri="{FF2B5EF4-FFF2-40B4-BE49-F238E27FC236}">
                <a16:creationId xmlns:a16="http://schemas.microsoft.com/office/drawing/2014/main" id="{DD0DC57A-4FAE-E646-B26A-1D4D62CBC55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9453"/>
          <a:stretch/>
        </p:blipFill>
        <p:spPr>
          <a:xfrm>
            <a:off x="450480" y="660332"/>
            <a:ext cx="4208813" cy="3727977"/>
          </a:xfrm>
          <a:prstGeom prst="rect">
            <a:avLst/>
          </a:prstGeom>
        </p:spPr>
      </p:pic>
      <p:pic>
        <p:nvPicPr>
          <p:cNvPr id="4" name="Picture 3">
            <a:extLst>
              <a:ext uri="{FF2B5EF4-FFF2-40B4-BE49-F238E27FC236}">
                <a16:creationId xmlns:a16="http://schemas.microsoft.com/office/drawing/2014/main" id="{97C848AF-D5FE-2942-AE6F-3C03C4D4C2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59293" y="1476262"/>
            <a:ext cx="3766128" cy="3667238"/>
          </a:xfrm>
          <a:prstGeom prst="rect">
            <a:avLst/>
          </a:prstGeom>
        </p:spPr>
      </p:pic>
    </p:spTree>
    <p:extLst>
      <p:ext uri="{BB962C8B-B14F-4D97-AF65-F5344CB8AC3E}">
        <p14:creationId xmlns:p14="http://schemas.microsoft.com/office/powerpoint/2010/main" val="680089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97942" y="0"/>
            <a:ext cx="4733702" cy="428978"/>
          </a:xfrm>
        </p:spPr>
        <p:txBody>
          <a:bodyPr/>
          <a:lstStyle/>
          <a:p>
            <a:pPr algn="l"/>
            <a:r>
              <a:rPr lang="en-US" dirty="0">
                <a:solidFill>
                  <a:schemeClr val="tx1"/>
                </a:solidFill>
              </a:rPr>
              <a:t>Water Quality: SAR Observations of Oil Spills &amp; Biogenic Slicks &amp; Mineral Oil Seeps</a:t>
            </a:r>
          </a:p>
        </p:txBody>
      </p:sp>
      <p:sp>
        <p:nvSpPr>
          <p:cNvPr id="9" name="TextBox 8">
            <a:extLst>
              <a:ext uri="{FF2B5EF4-FFF2-40B4-BE49-F238E27FC236}">
                <a16:creationId xmlns:a16="http://schemas.microsoft.com/office/drawing/2014/main" id="{0365835B-B3C4-1848-B8F1-42651B0E3BF8}"/>
              </a:ext>
            </a:extLst>
          </p:cNvPr>
          <p:cNvSpPr txBox="1"/>
          <p:nvPr/>
        </p:nvSpPr>
        <p:spPr>
          <a:xfrm>
            <a:off x="71036" y="1779601"/>
            <a:ext cx="4670483" cy="2308324"/>
          </a:xfrm>
          <a:prstGeom prst="rect">
            <a:avLst/>
          </a:prstGeom>
          <a:noFill/>
        </p:spPr>
        <p:txBody>
          <a:bodyPr wrap="square" rtlCol="0">
            <a:spAutoFit/>
          </a:bodyPr>
          <a:lstStyle/>
          <a:p>
            <a:r>
              <a:rPr lang="en-US" b="1" u="sng" dirty="0"/>
              <a:t>Detection vs. Characterization</a:t>
            </a:r>
          </a:p>
          <a:p>
            <a:endParaRPr lang="en-US" dirty="0"/>
          </a:p>
          <a:p>
            <a:r>
              <a:rPr lang="en-US" dirty="0"/>
              <a:t>Detection: Binary indicator of slicked vs. </a:t>
            </a:r>
            <a:r>
              <a:rPr lang="en-US" dirty="0" err="1"/>
              <a:t>unslicked</a:t>
            </a:r>
            <a:r>
              <a:rPr lang="en-US" dirty="0"/>
              <a:t> water</a:t>
            </a:r>
          </a:p>
          <a:p>
            <a:endParaRPr lang="en-US" dirty="0"/>
          </a:p>
          <a:p>
            <a:r>
              <a:rPr lang="en-US" dirty="0"/>
              <a:t>Characterization: Qualitative or quantitative identification of a material property that potentially can vary within the slick</a:t>
            </a:r>
          </a:p>
        </p:txBody>
      </p:sp>
      <p:pic>
        <p:nvPicPr>
          <p:cNvPr id="11" name="Picture 10">
            <a:extLst>
              <a:ext uri="{FF2B5EF4-FFF2-40B4-BE49-F238E27FC236}">
                <a16:creationId xmlns:a16="http://schemas.microsoft.com/office/drawing/2014/main" id="{009FC6A3-9C58-4A42-ABE6-ACE41B42947A}"/>
              </a:ext>
            </a:extLst>
          </p:cNvPr>
          <p:cNvPicPr>
            <a:picLocks noChangeAspect="1"/>
          </p:cNvPicPr>
          <p:nvPr/>
        </p:nvPicPr>
        <p:blipFill>
          <a:blip r:embed="rId2"/>
          <a:stretch>
            <a:fillRect/>
          </a:stretch>
        </p:blipFill>
        <p:spPr>
          <a:xfrm>
            <a:off x="4831644" y="247586"/>
            <a:ext cx="4177760" cy="4775839"/>
          </a:xfrm>
          <a:prstGeom prst="rect">
            <a:avLst/>
          </a:prstGeom>
        </p:spPr>
      </p:pic>
    </p:spTree>
    <p:extLst>
      <p:ext uri="{BB962C8B-B14F-4D97-AF65-F5344CB8AC3E}">
        <p14:creationId xmlns:p14="http://schemas.microsoft.com/office/powerpoint/2010/main" val="3686510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F1E19014-96F1-5E45-8B37-9F835C021DC2}"/>
              </a:ext>
            </a:extLst>
          </p:cNvPr>
          <p:cNvPicPr>
            <a:picLocks noChangeAspect="1"/>
          </p:cNvPicPr>
          <p:nvPr/>
        </p:nvPicPr>
        <p:blipFill>
          <a:blip r:embed="rId2"/>
          <a:stretch>
            <a:fillRect/>
          </a:stretch>
        </p:blipFill>
        <p:spPr>
          <a:xfrm>
            <a:off x="457200" y="0"/>
            <a:ext cx="8229600" cy="5143500"/>
          </a:xfrm>
          <a:prstGeom prst="rect">
            <a:avLst/>
          </a:prstGeom>
        </p:spPr>
      </p:pic>
    </p:spTree>
    <p:extLst>
      <p:ext uri="{BB962C8B-B14F-4D97-AF65-F5344CB8AC3E}">
        <p14:creationId xmlns:p14="http://schemas.microsoft.com/office/powerpoint/2010/main" val="3104397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10479-279D-234E-A315-78B2E63E028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67481" y="2664175"/>
            <a:ext cx="2100368" cy="1556341"/>
          </a:xfrm>
          <a:prstGeom prst="rect">
            <a:avLst/>
          </a:prstGeom>
          <a:noFill/>
          <a:ln>
            <a:noFill/>
          </a:ln>
          <a:extLst>
            <a:ext uri="{53640926-AAD7-44D8-BBD7-CCE9431645EC}">
              <a14:shadowObscured xmlns:a14="http://schemas.microsoft.com/office/drawing/2010/main"/>
            </a:ext>
          </a:extLst>
        </p:spPr>
      </p:pic>
      <p:graphicFrame>
        <p:nvGraphicFramePr>
          <p:cNvPr id="2" name="Object 8">
            <a:extLst>
              <a:ext uri="{FF2B5EF4-FFF2-40B4-BE49-F238E27FC236}">
                <a16:creationId xmlns:a16="http://schemas.microsoft.com/office/drawing/2014/main" id="{AF5C504E-8EBD-0B4B-9ABF-40872D3A6F55}"/>
              </a:ext>
            </a:extLst>
          </p:cNvPr>
          <p:cNvGraphicFramePr>
            <a:graphicFrameLocks noChangeAspect="1"/>
          </p:cNvGraphicFramePr>
          <p:nvPr>
            <p:extLst>
              <p:ext uri="{D42A27DB-BD31-4B8C-83A1-F6EECF244321}">
                <p14:modId xmlns:p14="http://schemas.microsoft.com/office/powerpoint/2010/main" val="761265281"/>
              </p:ext>
            </p:extLst>
          </p:nvPr>
        </p:nvGraphicFramePr>
        <p:xfrm>
          <a:off x="2327116" y="3935221"/>
          <a:ext cx="5667375" cy="1150937"/>
        </p:xfrm>
        <a:graphic>
          <a:graphicData uri="http://schemas.openxmlformats.org/presentationml/2006/ole">
            <mc:AlternateContent xmlns:mc="http://schemas.openxmlformats.org/markup-compatibility/2006">
              <mc:Choice xmlns:v="urn:schemas-microsoft-com:vml" Requires="v">
                <p:oleObj spid="_x0000_s1103" name="Equation" r:id="rId4" imgW="4559300" imgH="927100" progId="Equation.3">
                  <p:embed/>
                </p:oleObj>
              </mc:Choice>
              <mc:Fallback>
                <p:oleObj name="Equation" r:id="rId4" imgW="4559300" imgH="927100" progId="Equation.3">
                  <p:embed/>
                  <p:pic>
                    <p:nvPicPr>
                      <p:cNvPr id="1035" name="Object 8"/>
                      <p:cNvPicPr>
                        <a:picLocks noChangeAspect="1" noChangeArrowheads="1"/>
                      </p:cNvPicPr>
                      <p:nvPr/>
                    </p:nvPicPr>
                    <p:blipFill>
                      <a:blip r:embed="rId5"/>
                      <a:srcRect/>
                      <a:stretch>
                        <a:fillRect/>
                      </a:stretch>
                    </p:blipFill>
                    <p:spPr bwMode="auto">
                      <a:xfrm>
                        <a:off x="2327116" y="3935221"/>
                        <a:ext cx="5667375" cy="115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 name="Object 6">
            <a:extLst>
              <a:ext uri="{FF2B5EF4-FFF2-40B4-BE49-F238E27FC236}">
                <a16:creationId xmlns:a16="http://schemas.microsoft.com/office/drawing/2014/main" id="{F8B52804-1848-9C43-B8ED-94ADDF1F6B34}"/>
              </a:ext>
            </a:extLst>
          </p:cNvPr>
          <p:cNvGraphicFramePr>
            <a:graphicFrameLocks noChangeAspect="1"/>
          </p:cNvGraphicFramePr>
          <p:nvPr>
            <p:extLst>
              <p:ext uri="{D42A27DB-BD31-4B8C-83A1-F6EECF244321}">
                <p14:modId xmlns:p14="http://schemas.microsoft.com/office/powerpoint/2010/main" val="3519509537"/>
              </p:ext>
            </p:extLst>
          </p:nvPr>
        </p:nvGraphicFramePr>
        <p:xfrm>
          <a:off x="2331033" y="1384988"/>
          <a:ext cx="5308600" cy="1928813"/>
        </p:xfrm>
        <a:graphic>
          <a:graphicData uri="http://schemas.openxmlformats.org/presentationml/2006/ole">
            <mc:AlternateContent xmlns:mc="http://schemas.openxmlformats.org/markup-compatibility/2006">
              <mc:Choice xmlns:v="urn:schemas-microsoft-com:vml" Requires="v">
                <p:oleObj spid="_x0000_s1104" name="Equation" r:id="rId6" imgW="4089400" imgH="1485900" progId="Equation.3">
                  <p:embed/>
                </p:oleObj>
              </mc:Choice>
              <mc:Fallback>
                <p:oleObj name="Equation" r:id="rId6" imgW="4089400" imgH="1485900" progId="Equation.3">
                  <p:embed/>
                  <p:pic>
                    <p:nvPicPr>
                      <p:cNvPr id="1033" name="Object 6"/>
                      <p:cNvPicPr>
                        <a:picLocks noChangeAspect="1" noChangeArrowheads="1"/>
                      </p:cNvPicPr>
                      <p:nvPr/>
                    </p:nvPicPr>
                    <p:blipFill>
                      <a:blip r:embed="rId7"/>
                      <a:srcRect/>
                      <a:stretch>
                        <a:fillRect/>
                      </a:stretch>
                    </p:blipFill>
                    <p:spPr bwMode="auto">
                      <a:xfrm>
                        <a:off x="2331033" y="1384988"/>
                        <a:ext cx="5308600" cy="192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C9425014-7AC0-0343-AB39-2327BBC08D39}"/>
              </a:ext>
            </a:extLst>
          </p:cNvPr>
          <p:cNvSpPr txBox="1">
            <a:spLocks noChangeArrowheads="1"/>
          </p:cNvSpPr>
          <p:nvPr/>
        </p:nvSpPr>
        <p:spPr bwMode="auto">
          <a:xfrm>
            <a:off x="3098587" y="2005162"/>
            <a:ext cx="226313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t>ocean wave spectral density</a:t>
            </a:r>
          </a:p>
        </p:txBody>
      </p:sp>
      <p:sp>
        <p:nvSpPr>
          <p:cNvPr id="5" name="Left Brace 4">
            <a:extLst>
              <a:ext uri="{FF2B5EF4-FFF2-40B4-BE49-F238E27FC236}">
                <a16:creationId xmlns:a16="http://schemas.microsoft.com/office/drawing/2014/main" id="{0F4979F1-88A0-1648-9769-5974EA4A095F}"/>
              </a:ext>
            </a:extLst>
          </p:cNvPr>
          <p:cNvSpPr/>
          <p:nvPr/>
        </p:nvSpPr>
        <p:spPr>
          <a:xfrm rot="16200000">
            <a:off x="4153221" y="1606703"/>
            <a:ext cx="207960" cy="758298"/>
          </a:xfrm>
          <a:prstGeom prst="leftBrace">
            <a:avLst>
              <a:gd name="adj1" fmla="val 18906"/>
              <a:gd name="adj2" fmla="val 49603"/>
            </a:avLst>
          </a:prstGeom>
          <a:ln w="127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7A061B76-F7AA-3E4A-BE57-91642601C026}"/>
              </a:ext>
            </a:extLst>
          </p:cNvPr>
          <p:cNvGrpSpPr/>
          <p:nvPr/>
        </p:nvGrpSpPr>
        <p:grpSpPr>
          <a:xfrm>
            <a:off x="4093741" y="3380131"/>
            <a:ext cx="2134124" cy="691240"/>
            <a:chOff x="6865934" y="5717694"/>
            <a:chExt cx="2134124" cy="691240"/>
          </a:xfrm>
        </p:grpSpPr>
        <p:grpSp>
          <p:nvGrpSpPr>
            <p:cNvPr id="7" name="Group 15">
              <a:extLst>
                <a:ext uri="{FF2B5EF4-FFF2-40B4-BE49-F238E27FC236}">
                  <a16:creationId xmlns:a16="http://schemas.microsoft.com/office/drawing/2014/main" id="{D10ADAC8-C73F-E24C-8E18-770A3C5498D4}"/>
                </a:ext>
              </a:extLst>
            </p:cNvPr>
            <p:cNvGrpSpPr>
              <a:grpSpLocks/>
            </p:cNvGrpSpPr>
            <p:nvPr/>
          </p:nvGrpSpPr>
          <p:grpSpPr bwMode="auto">
            <a:xfrm>
              <a:off x="6882334" y="5978047"/>
              <a:ext cx="2117724" cy="430887"/>
              <a:chOff x="7602009" y="3410765"/>
              <a:chExt cx="1902539" cy="432972"/>
            </a:xfrm>
          </p:grpSpPr>
          <p:graphicFrame>
            <p:nvGraphicFramePr>
              <p:cNvPr id="11" name="Object 7">
                <a:extLst>
                  <a:ext uri="{FF2B5EF4-FFF2-40B4-BE49-F238E27FC236}">
                    <a16:creationId xmlns:a16="http://schemas.microsoft.com/office/drawing/2014/main" id="{794E0F5E-2E64-8247-9F59-1ABFB276FC1E}"/>
                  </a:ext>
                </a:extLst>
              </p:cNvPr>
              <p:cNvGraphicFramePr>
                <a:graphicFrameLocks noChangeAspect="1"/>
              </p:cNvGraphicFramePr>
              <p:nvPr/>
            </p:nvGraphicFramePr>
            <p:xfrm>
              <a:off x="7602009" y="3442229"/>
              <a:ext cx="311150" cy="228600"/>
            </p:xfrm>
            <a:graphic>
              <a:graphicData uri="http://schemas.openxmlformats.org/presentationml/2006/ole">
                <mc:AlternateContent xmlns:mc="http://schemas.openxmlformats.org/markup-compatibility/2006">
                  <mc:Choice xmlns:v="urn:schemas-microsoft-com:vml" Requires="v">
                    <p:oleObj spid="_x0000_s1105" name="Equation" r:id="rId8" imgW="241300" imgH="177800" progId="Equation.3">
                      <p:embed/>
                    </p:oleObj>
                  </mc:Choice>
                  <mc:Fallback>
                    <p:oleObj name="Equation" r:id="rId8" imgW="241300" imgH="177800" progId="Equation.3">
                      <p:embed/>
                      <p:pic>
                        <p:nvPicPr>
                          <p:cNvPr id="103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2009" y="3442229"/>
                            <a:ext cx="3111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2" name="TextBox 14">
                <a:extLst>
                  <a:ext uri="{FF2B5EF4-FFF2-40B4-BE49-F238E27FC236}">
                    <a16:creationId xmlns:a16="http://schemas.microsoft.com/office/drawing/2014/main" id="{3898A68D-9FAD-6042-9DF1-A68CEA46F2B3}"/>
                  </a:ext>
                </a:extLst>
              </p:cNvPr>
              <p:cNvSpPr txBox="1">
                <a:spLocks noChangeArrowheads="1"/>
              </p:cNvSpPr>
              <p:nvPr/>
            </p:nvSpPr>
            <p:spPr bwMode="auto">
              <a:xfrm>
                <a:off x="7844581" y="3410765"/>
                <a:ext cx="1659967" cy="432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i="1" dirty="0"/>
                  <a:t>out-of-plane facet tilt angle</a:t>
                </a:r>
              </a:p>
            </p:txBody>
          </p:sp>
        </p:grpSp>
        <p:grpSp>
          <p:nvGrpSpPr>
            <p:cNvPr id="8" name="Group 15">
              <a:extLst>
                <a:ext uri="{FF2B5EF4-FFF2-40B4-BE49-F238E27FC236}">
                  <a16:creationId xmlns:a16="http://schemas.microsoft.com/office/drawing/2014/main" id="{EF334F9D-7B55-DA49-B5F8-E45BC5121809}"/>
                </a:ext>
              </a:extLst>
            </p:cNvPr>
            <p:cNvGrpSpPr>
              <a:grpSpLocks/>
            </p:cNvGrpSpPr>
            <p:nvPr/>
          </p:nvGrpSpPr>
          <p:grpSpPr bwMode="auto">
            <a:xfrm>
              <a:off x="6865934" y="5717694"/>
              <a:ext cx="1905526" cy="260350"/>
              <a:chOff x="7585600" y="3410765"/>
              <a:chExt cx="1906326" cy="261610"/>
            </a:xfrm>
          </p:grpSpPr>
          <p:graphicFrame>
            <p:nvGraphicFramePr>
              <p:cNvPr id="9" name="Object 7">
                <a:extLst>
                  <a:ext uri="{FF2B5EF4-FFF2-40B4-BE49-F238E27FC236}">
                    <a16:creationId xmlns:a16="http://schemas.microsoft.com/office/drawing/2014/main" id="{14D0937C-68E1-0A4B-9191-F479346D3E95}"/>
                  </a:ext>
                </a:extLst>
              </p:cNvPr>
              <p:cNvGraphicFramePr>
                <a:graphicFrameLocks noChangeAspect="1"/>
              </p:cNvGraphicFramePr>
              <p:nvPr>
                <p:extLst>
                  <p:ext uri="{D42A27DB-BD31-4B8C-83A1-F6EECF244321}">
                    <p14:modId xmlns:p14="http://schemas.microsoft.com/office/powerpoint/2010/main" val="3854743654"/>
                  </p:ext>
                </p:extLst>
              </p:nvPr>
            </p:nvGraphicFramePr>
            <p:xfrm>
              <a:off x="7585600" y="3441555"/>
              <a:ext cx="343044" cy="229706"/>
            </p:xfrm>
            <a:graphic>
              <a:graphicData uri="http://schemas.openxmlformats.org/presentationml/2006/ole">
                <mc:AlternateContent xmlns:mc="http://schemas.openxmlformats.org/markup-compatibility/2006">
                  <mc:Choice xmlns:v="urn:schemas-microsoft-com:vml" Requires="v">
                    <p:oleObj spid="_x0000_s1106" name="Equation" r:id="rId10" imgW="266700" imgH="177800" progId="Equation.3">
                      <p:embed/>
                    </p:oleObj>
                  </mc:Choice>
                  <mc:Fallback>
                    <p:oleObj name="Equation" r:id="rId10" imgW="266700" imgH="177800" progId="Equation.3">
                      <p:embed/>
                      <p:pic>
                        <p:nvPicPr>
                          <p:cNvPr id="19" name="Object 7"/>
                          <p:cNvPicPr>
                            <a:picLocks noChangeAspect="1" noChangeArrowheads="1"/>
                          </p:cNvPicPr>
                          <p:nvPr/>
                        </p:nvPicPr>
                        <p:blipFill>
                          <a:blip r:embed="rId11"/>
                          <a:srcRect/>
                          <a:stretch>
                            <a:fillRect/>
                          </a:stretch>
                        </p:blipFill>
                        <p:spPr bwMode="auto">
                          <a:xfrm>
                            <a:off x="7585600" y="3441555"/>
                            <a:ext cx="343044" cy="229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 name="TextBox 14">
                <a:extLst>
                  <a:ext uri="{FF2B5EF4-FFF2-40B4-BE49-F238E27FC236}">
                    <a16:creationId xmlns:a16="http://schemas.microsoft.com/office/drawing/2014/main" id="{19B6B480-75CD-0D4B-B26E-DAFBD4F9E5F5}"/>
                  </a:ext>
                </a:extLst>
              </p:cNvPr>
              <p:cNvSpPr txBox="1">
                <a:spLocks noChangeArrowheads="1"/>
              </p:cNvSpPr>
              <p:nvPr/>
            </p:nvSpPr>
            <p:spPr bwMode="auto">
              <a:xfrm>
                <a:off x="7831959" y="3410765"/>
                <a:ext cx="165996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i="1" dirty="0"/>
                  <a:t>in-plane facet tilt angle</a:t>
                </a:r>
              </a:p>
            </p:txBody>
          </p:sp>
        </p:grpSp>
      </p:grpSp>
      <p:graphicFrame>
        <p:nvGraphicFramePr>
          <p:cNvPr id="13" name="Object 5">
            <a:extLst>
              <a:ext uri="{FF2B5EF4-FFF2-40B4-BE49-F238E27FC236}">
                <a16:creationId xmlns:a16="http://schemas.microsoft.com/office/drawing/2014/main" id="{80C18AA7-9265-574C-B978-70476EDD87EC}"/>
              </a:ext>
            </a:extLst>
          </p:cNvPr>
          <p:cNvGraphicFramePr>
            <a:graphicFrameLocks noChangeAspect="1"/>
          </p:cNvGraphicFramePr>
          <p:nvPr>
            <p:extLst>
              <p:ext uri="{D42A27DB-BD31-4B8C-83A1-F6EECF244321}">
                <p14:modId xmlns:p14="http://schemas.microsoft.com/office/powerpoint/2010/main" val="4209533715"/>
              </p:ext>
            </p:extLst>
          </p:nvPr>
        </p:nvGraphicFramePr>
        <p:xfrm>
          <a:off x="4177302" y="571140"/>
          <a:ext cx="1671638" cy="704850"/>
        </p:xfrm>
        <a:graphic>
          <a:graphicData uri="http://schemas.openxmlformats.org/presentationml/2006/ole">
            <mc:AlternateContent xmlns:mc="http://schemas.openxmlformats.org/markup-compatibility/2006">
              <mc:Choice xmlns:v="urn:schemas-microsoft-com:vml" Requires="v">
                <p:oleObj spid="_x0000_s1107" name="Equation" r:id="rId12" imgW="1295400" imgH="546100" progId="Equation.3">
                  <p:embed/>
                </p:oleObj>
              </mc:Choice>
              <mc:Fallback>
                <p:oleObj name="Equation" r:id="rId12" imgW="1295400" imgH="546100" progId="Equation.3">
                  <p:embed/>
                  <p:pic>
                    <p:nvPicPr>
                      <p:cNvPr id="103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77302" y="571140"/>
                        <a:ext cx="1671638"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14" name="Group 13">
            <a:extLst>
              <a:ext uri="{FF2B5EF4-FFF2-40B4-BE49-F238E27FC236}">
                <a16:creationId xmlns:a16="http://schemas.microsoft.com/office/drawing/2014/main" id="{97E889A1-BE81-DF42-9DDB-9FF37B87DD63}"/>
              </a:ext>
            </a:extLst>
          </p:cNvPr>
          <p:cNvGrpSpPr/>
          <p:nvPr/>
        </p:nvGrpSpPr>
        <p:grpSpPr>
          <a:xfrm>
            <a:off x="8175413" y="1611476"/>
            <a:ext cx="804333" cy="1126066"/>
            <a:chOff x="6874932" y="4809068"/>
            <a:chExt cx="804333" cy="1126066"/>
          </a:xfrm>
        </p:grpSpPr>
        <p:graphicFrame>
          <p:nvGraphicFramePr>
            <p:cNvPr id="15" name="Object 6">
              <a:extLst>
                <a:ext uri="{FF2B5EF4-FFF2-40B4-BE49-F238E27FC236}">
                  <a16:creationId xmlns:a16="http://schemas.microsoft.com/office/drawing/2014/main" id="{9A271A89-B9E7-594D-9EA9-C4A40600CDF4}"/>
                </a:ext>
              </a:extLst>
            </p:cNvPr>
            <p:cNvGraphicFramePr>
              <a:graphicFrameLocks noChangeAspect="1"/>
            </p:cNvGraphicFramePr>
            <p:nvPr>
              <p:extLst>
                <p:ext uri="{D42A27DB-BD31-4B8C-83A1-F6EECF244321}">
                  <p14:modId xmlns:p14="http://schemas.microsoft.com/office/powerpoint/2010/main" val="418705417"/>
                </p:ext>
              </p:extLst>
            </p:nvPr>
          </p:nvGraphicFramePr>
          <p:xfrm>
            <a:off x="6999553" y="4950209"/>
            <a:ext cx="535780" cy="791342"/>
          </p:xfrm>
          <a:graphic>
            <a:graphicData uri="http://schemas.openxmlformats.org/presentationml/2006/ole">
              <mc:AlternateContent xmlns:mc="http://schemas.openxmlformats.org/markup-compatibility/2006">
                <mc:Choice xmlns:v="urn:schemas-microsoft-com:vml" Requires="v">
                  <p:oleObj spid="_x0000_s1108" name="Equation" r:id="rId14" imgW="292100" imgH="431800" progId="Equation.3">
                    <p:embed/>
                  </p:oleObj>
                </mc:Choice>
                <mc:Fallback>
                  <p:oleObj name="Equation" r:id="rId14" imgW="292100" imgH="431800" progId="Equation.3">
                    <p:embed/>
                    <p:pic>
                      <p:nvPicPr>
                        <p:cNvPr id="24" name="Object 6"/>
                        <p:cNvPicPr>
                          <a:picLocks noChangeAspect="1" noChangeArrowheads="1"/>
                        </p:cNvPicPr>
                        <p:nvPr/>
                      </p:nvPicPr>
                      <p:blipFill>
                        <a:blip r:embed="rId15"/>
                        <a:srcRect/>
                        <a:stretch>
                          <a:fillRect/>
                        </a:stretch>
                      </p:blipFill>
                      <p:spPr bwMode="auto">
                        <a:xfrm>
                          <a:off x="6999553" y="4950209"/>
                          <a:ext cx="535780" cy="791342"/>
                        </a:xfrm>
                        <a:prstGeom prst="rect">
                          <a:avLst/>
                        </a:prstGeom>
                        <a:noFill/>
                        <a:ln>
                          <a:noFill/>
                        </a:ln>
                        <a:extLst/>
                      </p:spPr>
                    </p:pic>
                  </p:oleObj>
                </mc:Fallback>
              </mc:AlternateContent>
            </a:graphicData>
          </a:graphic>
        </p:graphicFrame>
        <p:sp>
          <p:nvSpPr>
            <p:cNvPr id="16" name="Oval 15">
              <a:extLst>
                <a:ext uri="{FF2B5EF4-FFF2-40B4-BE49-F238E27FC236}">
                  <a16:creationId xmlns:a16="http://schemas.microsoft.com/office/drawing/2014/main" id="{A6E4F130-94D6-9E44-9097-4091D1BDE740}"/>
                </a:ext>
              </a:extLst>
            </p:cNvPr>
            <p:cNvSpPr/>
            <p:nvPr/>
          </p:nvSpPr>
          <p:spPr>
            <a:xfrm>
              <a:off x="6874932" y="4809068"/>
              <a:ext cx="804333" cy="1126066"/>
            </a:xfrm>
            <a:prstGeom prst="ellipse">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804F39F-D81B-CB45-9FEA-3D6EB4975FEC}"/>
              </a:ext>
            </a:extLst>
          </p:cNvPr>
          <p:cNvSpPr/>
          <p:nvPr/>
        </p:nvSpPr>
        <p:spPr>
          <a:xfrm>
            <a:off x="4543213" y="1384988"/>
            <a:ext cx="3096420" cy="1606553"/>
          </a:xfrm>
          <a:prstGeom prst="rect">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FCBDD0F-551D-AF4A-BBD6-6D017AB17563}"/>
              </a:ext>
            </a:extLst>
          </p:cNvPr>
          <p:cNvCxnSpPr/>
          <p:nvPr/>
        </p:nvCxnSpPr>
        <p:spPr>
          <a:xfrm>
            <a:off x="4636350" y="2157568"/>
            <a:ext cx="2904063"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Left Arrow 18">
            <a:extLst>
              <a:ext uri="{FF2B5EF4-FFF2-40B4-BE49-F238E27FC236}">
                <a16:creationId xmlns:a16="http://schemas.microsoft.com/office/drawing/2014/main" id="{6728E492-15F4-4D48-9B22-4768D3530DA2}"/>
              </a:ext>
            </a:extLst>
          </p:cNvPr>
          <p:cNvSpPr/>
          <p:nvPr/>
        </p:nvSpPr>
        <p:spPr>
          <a:xfrm>
            <a:off x="7743612" y="2005162"/>
            <a:ext cx="313266" cy="276999"/>
          </a:xfrm>
          <a:prstGeom prst="leftArrow">
            <a:avLst/>
          </a:prstGeom>
          <a:solidFill>
            <a:schemeClr val="accent3">
              <a:alpha val="9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CA65ED0-3486-7A41-B993-036EC5F4A701}"/>
              </a:ext>
            </a:extLst>
          </p:cNvPr>
          <p:cNvSpPr/>
          <p:nvPr/>
        </p:nvSpPr>
        <p:spPr>
          <a:xfrm>
            <a:off x="6607965" y="4292935"/>
            <a:ext cx="375291" cy="747713"/>
          </a:xfrm>
          <a:prstGeom prst="ellipse">
            <a:avLst/>
          </a:prstGeom>
          <a:noFill/>
          <a:ln w="1905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20EF053-7493-204F-9E64-93EFB12D541D}"/>
              </a:ext>
            </a:extLst>
          </p:cNvPr>
          <p:cNvSpPr txBox="1"/>
          <p:nvPr/>
        </p:nvSpPr>
        <p:spPr>
          <a:xfrm>
            <a:off x="6607965" y="3986442"/>
            <a:ext cx="2340066" cy="307777"/>
          </a:xfrm>
          <a:prstGeom prst="rect">
            <a:avLst/>
          </a:prstGeom>
          <a:noFill/>
        </p:spPr>
        <p:txBody>
          <a:bodyPr wrap="none" rtlCol="0">
            <a:spAutoFit/>
          </a:bodyPr>
          <a:lstStyle/>
          <a:p>
            <a:r>
              <a:rPr lang="en-US" sz="1400" dirty="0">
                <a:solidFill>
                  <a:schemeClr val="accent3">
                    <a:lumMod val="50000"/>
                  </a:schemeClr>
                </a:solidFill>
              </a:rPr>
              <a:t>complex dielectric constant</a:t>
            </a:r>
          </a:p>
        </p:txBody>
      </p:sp>
      <p:sp>
        <p:nvSpPr>
          <p:cNvPr id="22" name="Oval 21">
            <a:extLst>
              <a:ext uri="{FF2B5EF4-FFF2-40B4-BE49-F238E27FC236}">
                <a16:creationId xmlns:a16="http://schemas.microsoft.com/office/drawing/2014/main" id="{55F56453-F16A-4F45-91C1-36EC4E44BF44}"/>
              </a:ext>
            </a:extLst>
          </p:cNvPr>
          <p:cNvSpPr/>
          <p:nvPr/>
        </p:nvSpPr>
        <p:spPr>
          <a:xfrm>
            <a:off x="2840300" y="4242999"/>
            <a:ext cx="737714" cy="430938"/>
          </a:xfrm>
          <a:prstGeom prst="ellipse">
            <a:avLst/>
          </a:prstGeom>
          <a:noFill/>
          <a:ln w="1905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3">
            <a:extLst>
              <a:ext uri="{FF2B5EF4-FFF2-40B4-BE49-F238E27FC236}">
                <a16:creationId xmlns:a16="http://schemas.microsoft.com/office/drawing/2014/main" id="{8AB6F5B9-E1B5-9B4A-9985-15C3398FC206}"/>
              </a:ext>
            </a:extLst>
          </p:cNvPr>
          <p:cNvSpPr txBox="1">
            <a:spLocks noChangeArrowheads="1"/>
          </p:cNvSpPr>
          <p:nvPr/>
        </p:nvSpPr>
        <p:spPr bwMode="auto">
          <a:xfrm>
            <a:off x="1217665" y="4433438"/>
            <a:ext cx="11315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b="1" dirty="0"/>
              <a:t>Bragg coefficients</a:t>
            </a:r>
          </a:p>
        </p:txBody>
      </p:sp>
      <p:sp>
        <p:nvSpPr>
          <p:cNvPr id="24" name="TextBox 23">
            <a:extLst>
              <a:ext uri="{FF2B5EF4-FFF2-40B4-BE49-F238E27FC236}">
                <a16:creationId xmlns:a16="http://schemas.microsoft.com/office/drawing/2014/main" id="{1AAFBA98-3679-4149-8C5F-510A70C1E8B8}"/>
              </a:ext>
            </a:extLst>
          </p:cNvPr>
          <p:cNvSpPr txBox="1"/>
          <p:nvPr/>
        </p:nvSpPr>
        <p:spPr>
          <a:xfrm>
            <a:off x="137160" y="34518"/>
            <a:ext cx="3740892" cy="2431435"/>
          </a:xfrm>
          <a:prstGeom prst="rect">
            <a:avLst/>
          </a:prstGeom>
          <a:noFill/>
        </p:spPr>
        <p:txBody>
          <a:bodyPr wrap="square" rtlCol="0">
            <a:spAutoFit/>
          </a:bodyPr>
          <a:lstStyle/>
          <a:p>
            <a:r>
              <a:rPr lang="en-US" b="1" i="1" dirty="0"/>
              <a:t>Bragg Model:</a:t>
            </a:r>
          </a:p>
          <a:p>
            <a:r>
              <a:rPr lang="en-US" sz="1600" dirty="0"/>
              <a:t>Ocean scattering is predominantly from ocean wave components in coherence with the radar</a:t>
            </a:r>
          </a:p>
          <a:p>
            <a:endParaRPr lang="en-US" b="1" dirty="0"/>
          </a:p>
          <a:p>
            <a:r>
              <a:rPr lang="en-US" b="1" i="1" dirty="0"/>
              <a:t>Primary effect of oil:</a:t>
            </a:r>
          </a:p>
          <a:p>
            <a:r>
              <a:rPr lang="en-US" sz="1600" dirty="0"/>
              <a:t>Wave damping</a:t>
            </a:r>
          </a:p>
          <a:p>
            <a:r>
              <a:rPr lang="en-US" b="1" i="1" dirty="0"/>
              <a:t>Secondary effect:</a:t>
            </a:r>
          </a:p>
          <a:p>
            <a:r>
              <a:rPr lang="en-US" sz="1600" dirty="0"/>
              <a:t>Dielectric change </a:t>
            </a:r>
          </a:p>
        </p:txBody>
      </p:sp>
    </p:spTree>
    <p:extLst>
      <p:ext uri="{BB962C8B-B14F-4D97-AF65-F5344CB8AC3E}">
        <p14:creationId xmlns:p14="http://schemas.microsoft.com/office/powerpoint/2010/main" val="212078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17" grpId="0" animBg="1"/>
      <p:bldP spid="19" grpId="0" animBg="1"/>
      <p:bldP spid="20" grpId="0" animBg="1"/>
      <p:bldP spid="21"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E5B5E3-3D36-A344-B163-20797E1CD601}"/>
              </a:ext>
            </a:extLst>
          </p:cNvPr>
          <p:cNvSpPr txBox="1"/>
          <p:nvPr/>
        </p:nvSpPr>
        <p:spPr>
          <a:xfrm>
            <a:off x="137160" y="34518"/>
            <a:ext cx="3740892" cy="369332"/>
          </a:xfrm>
          <a:prstGeom prst="rect">
            <a:avLst/>
          </a:prstGeom>
          <a:noFill/>
        </p:spPr>
        <p:txBody>
          <a:bodyPr wrap="square" rtlCol="0">
            <a:spAutoFit/>
          </a:bodyPr>
          <a:lstStyle/>
          <a:p>
            <a:r>
              <a:rPr lang="en-US" b="1" dirty="0"/>
              <a:t>Dielectric Constant </a:t>
            </a:r>
          </a:p>
        </p:txBody>
      </p:sp>
      <p:pic>
        <p:nvPicPr>
          <p:cNvPr id="3" name="Picture 2">
            <a:extLst>
              <a:ext uri="{FF2B5EF4-FFF2-40B4-BE49-F238E27FC236}">
                <a16:creationId xmlns:a16="http://schemas.microsoft.com/office/drawing/2014/main" id="{9FD1C3E1-F0D0-7840-9E4F-9AC5EEE77286}"/>
              </a:ext>
            </a:extLst>
          </p:cNvPr>
          <p:cNvPicPr/>
          <p:nvPr/>
        </p:nvPicPr>
        <p:blipFill>
          <a:blip r:embed="rId2">
            <a:extLst>
              <a:ext uri="{28A0092B-C50C-407E-A947-70E740481C1C}">
                <a14:useLocalDpi xmlns:a14="http://schemas.microsoft.com/office/drawing/2010/main" val="0"/>
              </a:ext>
            </a:extLst>
          </a:blip>
          <a:stretch>
            <a:fillRect/>
          </a:stretch>
        </p:blipFill>
        <p:spPr>
          <a:xfrm>
            <a:off x="2993688" y="592044"/>
            <a:ext cx="4258310" cy="3761105"/>
          </a:xfrm>
          <a:prstGeom prst="rect">
            <a:avLst/>
          </a:prstGeom>
        </p:spPr>
      </p:pic>
      <p:sp>
        <p:nvSpPr>
          <p:cNvPr id="4" name="TextBox 3">
            <a:extLst>
              <a:ext uri="{FF2B5EF4-FFF2-40B4-BE49-F238E27FC236}">
                <a16:creationId xmlns:a16="http://schemas.microsoft.com/office/drawing/2014/main" id="{A746A5B1-7710-3D40-AC08-AB7E434B1776}"/>
              </a:ext>
            </a:extLst>
          </p:cNvPr>
          <p:cNvSpPr txBox="1"/>
          <p:nvPr/>
        </p:nvSpPr>
        <p:spPr>
          <a:xfrm>
            <a:off x="1655066" y="1035585"/>
            <a:ext cx="1145057" cy="369332"/>
          </a:xfrm>
          <a:prstGeom prst="rect">
            <a:avLst/>
          </a:prstGeom>
          <a:noFill/>
        </p:spPr>
        <p:txBody>
          <a:bodyPr wrap="none" rtlCol="0">
            <a:spAutoFit/>
          </a:bodyPr>
          <a:lstStyle/>
          <a:p>
            <a:r>
              <a:rPr lang="en-US" i="1" dirty="0"/>
              <a:t>Sea Water</a:t>
            </a:r>
          </a:p>
        </p:txBody>
      </p:sp>
      <p:sp>
        <p:nvSpPr>
          <p:cNvPr id="5" name="TextBox 4">
            <a:extLst>
              <a:ext uri="{FF2B5EF4-FFF2-40B4-BE49-F238E27FC236}">
                <a16:creationId xmlns:a16="http://schemas.microsoft.com/office/drawing/2014/main" id="{CFDC7FB3-654B-274F-BDC9-8DD3321F8FAD}"/>
              </a:ext>
            </a:extLst>
          </p:cNvPr>
          <p:cNvSpPr txBox="1"/>
          <p:nvPr/>
        </p:nvSpPr>
        <p:spPr>
          <a:xfrm>
            <a:off x="1185116" y="2010931"/>
            <a:ext cx="1808572" cy="923330"/>
          </a:xfrm>
          <a:prstGeom prst="rect">
            <a:avLst/>
          </a:prstGeom>
          <a:noFill/>
        </p:spPr>
        <p:txBody>
          <a:bodyPr wrap="none" rtlCol="0">
            <a:spAutoFit/>
          </a:bodyPr>
          <a:lstStyle/>
          <a:p>
            <a:pPr algn="ctr"/>
            <a:r>
              <a:rPr lang="en-US" i="1" dirty="0"/>
              <a:t>Mineral oil sheen</a:t>
            </a:r>
          </a:p>
          <a:p>
            <a:pPr algn="ctr"/>
            <a:r>
              <a:rPr lang="en-US" i="1" dirty="0"/>
              <a:t>or </a:t>
            </a:r>
          </a:p>
          <a:p>
            <a:pPr algn="ctr"/>
            <a:r>
              <a:rPr lang="en-US" i="1" dirty="0"/>
              <a:t>Biogenic slick</a:t>
            </a:r>
            <a:r>
              <a:rPr lang="en-US" i="1" baseline="30000" dirty="0"/>
              <a:t>*</a:t>
            </a:r>
            <a:endParaRPr lang="en-US" i="1" dirty="0"/>
          </a:p>
        </p:txBody>
      </p:sp>
      <p:sp>
        <p:nvSpPr>
          <p:cNvPr id="6" name="TextBox 5">
            <a:extLst>
              <a:ext uri="{FF2B5EF4-FFF2-40B4-BE49-F238E27FC236}">
                <a16:creationId xmlns:a16="http://schemas.microsoft.com/office/drawing/2014/main" id="{BC521118-13AD-3742-B873-3A1F82192A6D}"/>
              </a:ext>
            </a:extLst>
          </p:cNvPr>
          <p:cNvSpPr txBox="1"/>
          <p:nvPr/>
        </p:nvSpPr>
        <p:spPr>
          <a:xfrm>
            <a:off x="0" y="4815176"/>
            <a:ext cx="3363934" cy="307777"/>
          </a:xfrm>
          <a:prstGeom prst="rect">
            <a:avLst/>
          </a:prstGeom>
          <a:noFill/>
        </p:spPr>
        <p:txBody>
          <a:bodyPr wrap="none" rtlCol="0">
            <a:spAutoFit/>
          </a:bodyPr>
          <a:lstStyle/>
          <a:p>
            <a:pPr algn="ctr"/>
            <a:r>
              <a:rPr lang="en-US" sz="1400" dirty="0"/>
              <a:t>*Biogenic slicks form monomolecular layers</a:t>
            </a:r>
          </a:p>
        </p:txBody>
      </p:sp>
      <p:sp>
        <p:nvSpPr>
          <p:cNvPr id="7" name="TextBox 6">
            <a:extLst>
              <a:ext uri="{FF2B5EF4-FFF2-40B4-BE49-F238E27FC236}">
                <a16:creationId xmlns:a16="http://schemas.microsoft.com/office/drawing/2014/main" id="{E531EDF2-C57A-F04D-B72D-7BAE0BC1C800}"/>
              </a:ext>
            </a:extLst>
          </p:cNvPr>
          <p:cNvSpPr txBox="1"/>
          <p:nvPr/>
        </p:nvSpPr>
        <p:spPr>
          <a:xfrm>
            <a:off x="1502973" y="3375556"/>
            <a:ext cx="1297150" cy="923330"/>
          </a:xfrm>
          <a:prstGeom prst="rect">
            <a:avLst/>
          </a:prstGeom>
          <a:noFill/>
        </p:spPr>
        <p:txBody>
          <a:bodyPr wrap="none" rtlCol="0">
            <a:spAutoFit/>
          </a:bodyPr>
          <a:lstStyle/>
          <a:p>
            <a:pPr algn="ctr"/>
            <a:r>
              <a:rPr lang="en-US" i="1" dirty="0"/>
              <a:t>Thick crude </a:t>
            </a:r>
          </a:p>
          <a:p>
            <a:pPr algn="ctr"/>
            <a:r>
              <a:rPr lang="en-US" i="1" dirty="0"/>
              <a:t>or </a:t>
            </a:r>
          </a:p>
          <a:p>
            <a:pPr algn="ctr"/>
            <a:r>
              <a:rPr lang="en-US" i="1" dirty="0"/>
              <a:t>emulsion</a:t>
            </a:r>
          </a:p>
        </p:txBody>
      </p:sp>
    </p:spTree>
    <p:extLst>
      <p:ext uri="{BB962C8B-B14F-4D97-AF65-F5344CB8AC3E}">
        <p14:creationId xmlns:p14="http://schemas.microsoft.com/office/powerpoint/2010/main" val="219866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B0B138-DA86-6D4D-81CE-5E5C9E7AF062}"/>
              </a:ext>
            </a:extLst>
          </p:cNvPr>
          <p:cNvPicPr>
            <a:picLocks noChangeAspect="1"/>
          </p:cNvPicPr>
          <p:nvPr/>
        </p:nvPicPr>
        <p:blipFill rotWithShape="1">
          <a:blip r:embed="rId2"/>
          <a:srcRect t="25759"/>
          <a:stretch/>
        </p:blipFill>
        <p:spPr>
          <a:xfrm>
            <a:off x="2862689" y="572239"/>
            <a:ext cx="6666449" cy="3956450"/>
          </a:xfrm>
          <a:prstGeom prst="rect">
            <a:avLst/>
          </a:prstGeom>
        </p:spPr>
      </p:pic>
      <p:grpSp>
        <p:nvGrpSpPr>
          <p:cNvPr id="19" name="Group 18">
            <a:extLst>
              <a:ext uri="{FF2B5EF4-FFF2-40B4-BE49-F238E27FC236}">
                <a16:creationId xmlns:a16="http://schemas.microsoft.com/office/drawing/2014/main" id="{F279C905-D669-8D44-B8BC-0E545A844E7D}"/>
              </a:ext>
            </a:extLst>
          </p:cNvPr>
          <p:cNvGrpSpPr/>
          <p:nvPr/>
        </p:nvGrpSpPr>
        <p:grpSpPr>
          <a:xfrm>
            <a:off x="-31785" y="72966"/>
            <a:ext cx="2894474" cy="4835878"/>
            <a:chOff x="6249526" y="228600"/>
            <a:chExt cx="2894474" cy="4835878"/>
          </a:xfrm>
        </p:grpSpPr>
        <p:pic>
          <p:nvPicPr>
            <p:cNvPr id="15" name="Picture 14">
              <a:extLst>
                <a:ext uri="{FF2B5EF4-FFF2-40B4-BE49-F238E27FC236}">
                  <a16:creationId xmlns:a16="http://schemas.microsoft.com/office/drawing/2014/main" id="{AC17AAA7-1E39-4C4B-8DC0-88C713582AB3}"/>
                </a:ext>
              </a:extLst>
            </p:cNvPr>
            <p:cNvPicPr>
              <a:picLocks noChangeAspect="1"/>
            </p:cNvPicPr>
            <p:nvPr/>
          </p:nvPicPr>
          <p:blipFill>
            <a:blip r:embed="rId3"/>
            <a:stretch>
              <a:fillRect/>
            </a:stretch>
          </p:blipFill>
          <p:spPr>
            <a:xfrm>
              <a:off x="6626578" y="228600"/>
              <a:ext cx="2517422" cy="2339341"/>
            </a:xfrm>
            <a:prstGeom prst="rect">
              <a:avLst/>
            </a:prstGeom>
          </p:spPr>
        </p:pic>
        <p:sp>
          <p:nvSpPr>
            <p:cNvPr id="16" name="TextBox 15">
              <a:extLst>
                <a:ext uri="{FF2B5EF4-FFF2-40B4-BE49-F238E27FC236}">
                  <a16:creationId xmlns:a16="http://schemas.microsoft.com/office/drawing/2014/main" id="{793B41A4-7034-2F46-B28B-6ED5BDDF01CA}"/>
                </a:ext>
              </a:extLst>
            </p:cNvPr>
            <p:cNvSpPr txBox="1"/>
            <p:nvPr/>
          </p:nvSpPr>
          <p:spPr>
            <a:xfrm rot="16200000">
              <a:off x="5801166" y="1083734"/>
              <a:ext cx="1297663" cy="369332"/>
            </a:xfrm>
            <a:prstGeom prst="rect">
              <a:avLst/>
            </a:prstGeom>
            <a:noFill/>
          </p:spPr>
          <p:txBody>
            <a:bodyPr wrap="none" rtlCol="0">
              <a:spAutoFit/>
            </a:bodyPr>
            <a:lstStyle/>
            <a:p>
              <a:r>
                <a:rPr lang="en-US" dirty="0"/>
                <a:t>Algal Bloom</a:t>
              </a:r>
            </a:p>
          </p:txBody>
        </p:sp>
        <p:sp>
          <p:nvSpPr>
            <p:cNvPr id="17" name="TextBox 16">
              <a:extLst>
                <a:ext uri="{FF2B5EF4-FFF2-40B4-BE49-F238E27FC236}">
                  <a16:creationId xmlns:a16="http://schemas.microsoft.com/office/drawing/2014/main" id="{A8EDA8DA-6457-0C42-BF03-15EF99FD1DF0}"/>
                </a:ext>
              </a:extLst>
            </p:cNvPr>
            <p:cNvSpPr txBox="1"/>
            <p:nvPr/>
          </p:nvSpPr>
          <p:spPr>
            <a:xfrm rot="16200000">
              <a:off x="5590018" y="3655483"/>
              <a:ext cx="1688347" cy="369332"/>
            </a:xfrm>
            <a:prstGeom prst="rect">
              <a:avLst/>
            </a:prstGeom>
            <a:noFill/>
          </p:spPr>
          <p:txBody>
            <a:bodyPr wrap="none" rtlCol="0">
              <a:spAutoFit/>
            </a:bodyPr>
            <a:lstStyle/>
            <a:p>
              <a:r>
                <a:rPr lang="en-US" dirty="0"/>
                <a:t>Mineral Oil Slick</a:t>
              </a:r>
            </a:p>
          </p:txBody>
        </p:sp>
        <p:pic>
          <p:nvPicPr>
            <p:cNvPr id="18" name="Picture 17">
              <a:extLst>
                <a:ext uri="{FF2B5EF4-FFF2-40B4-BE49-F238E27FC236}">
                  <a16:creationId xmlns:a16="http://schemas.microsoft.com/office/drawing/2014/main" id="{64C92A04-4F84-9B45-9AD3-87D26E92D1DD}"/>
                </a:ext>
              </a:extLst>
            </p:cNvPr>
            <p:cNvPicPr/>
            <p:nvPr/>
          </p:nvPicPr>
          <p:blipFill rotWithShape="1">
            <a:blip r:embed="rId4" cstate="print">
              <a:extLst>
                <a:ext uri="{28A0092B-C50C-407E-A947-70E740481C1C}">
                  <a14:useLocalDpi xmlns:a14="http://schemas.microsoft.com/office/drawing/2010/main" val="0"/>
                </a:ext>
              </a:extLst>
            </a:blip>
            <a:srcRect r="67216"/>
            <a:stretch/>
          </p:blipFill>
          <p:spPr bwMode="auto">
            <a:xfrm>
              <a:off x="6634664" y="2615822"/>
              <a:ext cx="2509336" cy="2448656"/>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81164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97942" y="0"/>
            <a:ext cx="4616672" cy="428978"/>
          </a:xfrm>
        </p:spPr>
        <p:txBody>
          <a:bodyPr/>
          <a:lstStyle/>
          <a:p>
            <a:pPr algn="l"/>
            <a:r>
              <a:rPr lang="en-US" dirty="0">
                <a:solidFill>
                  <a:schemeClr val="tx1"/>
                </a:solidFill>
              </a:rPr>
              <a:t>Slick Detection</a:t>
            </a:r>
          </a:p>
        </p:txBody>
      </p:sp>
      <p:sp>
        <p:nvSpPr>
          <p:cNvPr id="9" name="TextBox 8">
            <a:extLst>
              <a:ext uri="{FF2B5EF4-FFF2-40B4-BE49-F238E27FC236}">
                <a16:creationId xmlns:a16="http://schemas.microsoft.com/office/drawing/2014/main" id="{0365835B-B3C4-1848-B8F1-42651B0E3BF8}"/>
              </a:ext>
            </a:extLst>
          </p:cNvPr>
          <p:cNvSpPr txBox="1"/>
          <p:nvPr/>
        </p:nvSpPr>
        <p:spPr>
          <a:xfrm>
            <a:off x="97942" y="560400"/>
            <a:ext cx="4670483" cy="923330"/>
          </a:xfrm>
          <a:prstGeom prst="rect">
            <a:avLst/>
          </a:prstGeom>
          <a:noFill/>
        </p:spPr>
        <p:txBody>
          <a:bodyPr wrap="square" rtlCol="0">
            <a:spAutoFit/>
          </a:bodyPr>
          <a:lstStyle/>
          <a:p>
            <a:r>
              <a:rPr lang="en-US" b="1" u="sng" dirty="0"/>
              <a:t>Information Obtained Directly from SAR</a:t>
            </a:r>
          </a:p>
          <a:p>
            <a:r>
              <a:rPr lang="en-US" dirty="0"/>
              <a:t>Position</a:t>
            </a:r>
          </a:p>
          <a:p>
            <a:r>
              <a:rPr lang="en-US" dirty="0"/>
              <a:t>Extent</a:t>
            </a:r>
          </a:p>
        </p:txBody>
      </p:sp>
      <p:pic>
        <p:nvPicPr>
          <p:cNvPr id="11" name="Picture 10">
            <a:extLst>
              <a:ext uri="{FF2B5EF4-FFF2-40B4-BE49-F238E27FC236}">
                <a16:creationId xmlns:a16="http://schemas.microsoft.com/office/drawing/2014/main" id="{009FC6A3-9C58-4A42-ABE6-ACE41B42947A}"/>
              </a:ext>
            </a:extLst>
          </p:cNvPr>
          <p:cNvPicPr>
            <a:picLocks noChangeAspect="1"/>
          </p:cNvPicPr>
          <p:nvPr/>
        </p:nvPicPr>
        <p:blipFill>
          <a:blip r:embed="rId2"/>
          <a:stretch>
            <a:fillRect/>
          </a:stretch>
        </p:blipFill>
        <p:spPr>
          <a:xfrm>
            <a:off x="4922335" y="101600"/>
            <a:ext cx="4177760" cy="4775839"/>
          </a:xfrm>
          <a:prstGeom prst="rect">
            <a:avLst/>
          </a:prstGeom>
        </p:spPr>
      </p:pic>
      <p:sp>
        <p:nvSpPr>
          <p:cNvPr id="6" name="TextBox 5">
            <a:extLst>
              <a:ext uri="{FF2B5EF4-FFF2-40B4-BE49-F238E27FC236}">
                <a16:creationId xmlns:a16="http://schemas.microsoft.com/office/drawing/2014/main" id="{9D31A355-2ABC-9546-8F90-0DFAA81E4C79}"/>
              </a:ext>
            </a:extLst>
          </p:cNvPr>
          <p:cNvSpPr txBox="1"/>
          <p:nvPr/>
        </p:nvSpPr>
        <p:spPr>
          <a:xfrm>
            <a:off x="97942" y="1387168"/>
            <a:ext cx="4670483" cy="1477328"/>
          </a:xfrm>
          <a:prstGeom prst="rect">
            <a:avLst/>
          </a:prstGeom>
          <a:noFill/>
        </p:spPr>
        <p:txBody>
          <a:bodyPr wrap="square" rtlCol="0">
            <a:spAutoFit/>
          </a:bodyPr>
          <a:lstStyle/>
          <a:p>
            <a:r>
              <a:rPr lang="en-US" b="1" u="sng" dirty="0"/>
              <a:t>Information Obtained w/ Modeling</a:t>
            </a:r>
          </a:p>
          <a:p>
            <a:r>
              <a:rPr lang="en-US" dirty="0"/>
              <a:t>Trajectory</a:t>
            </a:r>
          </a:p>
          <a:p>
            <a:r>
              <a:rPr lang="en-US" dirty="0"/>
              <a:t>	Hind-casting: Source of origin</a:t>
            </a:r>
          </a:p>
          <a:p>
            <a:r>
              <a:rPr lang="en-US" dirty="0"/>
              <a:t>	Now-casting: Surface velocity</a:t>
            </a:r>
          </a:p>
          <a:p>
            <a:r>
              <a:rPr lang="en-US" dirty="0"/>
              <a:t>	Fore-casting: 3D trajectory</a:t>
            </a:r>
          </a:p>
        </p:txBody>
      </p:sp>
      <p:sp>
        <p:nvSpPr>
          <p:cNvPr id="7" name="TextBox 6">
            <a:extLst>
              <a:ext uri="{FF2B5EF4-FFF2-40B4-BE49-F238E27FC236}">
                <a16:creationId xmlns:a16="http://schemas.microsoft.com/office/drawing/2014/main" id="{FD303F05-EC98-944C-ACF5-8E3C7A608C6E}"/>
              </a:ext>
            </a:extLst>
          </p:cNvPr>
          <p:cNvSpPr txBox="1"/>
          <p:nvPr/>
        </p:nvSpPr>
        <p:spPr>
          <a:xfrm>
            <a:off x="71036" y="2864496"/>
            <a:ext cx="4851299" cy="2308324"/>
          </a:xfrm>
          <a:prstGeom prst="rect">
            <a:avLst/>
          </a:prstGeom>
          <a:noFill/>
        </p:spPr>
        <p:txBody>
          <a:bodyPr wrap="square" rtlCol="0">
            <a:spAutoFit/>
          </a:bodyPr>
          <a:lstStyle/>
          <a:p>
            <a:r>
              <a:rPr lang="en-US" b="1" u="sng" dirty="0"/>
              <a:t>Status</a:t>
            </a:r>
          </a:p>
          <a:p>
            <a:pPr marL="285750" indent="-285750">
              <a:buFont typeface="Arial" panose="020B0604020202020204" pitchFamily="34" charset="0"/>
              <a:buChar char="•"/>
            </a:pPr>
            <a:r>
              <a:rPr lang="en-US" dirty="0"/>
              <a:t>SAR detection capability is well-proven, oft-used for position, extent</a:t>
            </a:r>
          </a:p>
          <a:p>
            <a:pPr marL="285750" indent="-285750">
              <a:buFont typeface="Arial" panose="020B0604020202020204" pitchFamily="34" charset="0"/>
              <a:buChar char="•"/>
            </a:pPr>
            <a:r>
              <a:rPr lang="en-US" dirty="0"/>
              <a:t>Trajectory capability is poor (now-casting) to moderate (forecasting, hindcasting)</a:t>
            </a:r>
          </a:p>
          <a:p>
            <a:pPr marL="285750" indent="-285750">
              <a:buFont typeface="Arial" panose="020B0604020202020204" pitchFamily="34" charset="0"/>
              <a:buChar char="•"/>
            </a:pPr>
            <a:r>
              <a:rPr lang="en-US" dirty="0"/>
              <a:t>Requires more rapid temporal repeats, preferably tens of minutes to few hours (T2)</a:t>
            </a:r>
          </a:p>
        </p:txBody>
      </p:sp>
      <p:sp>
        <p:nvSpPr>
          <p:cNvPr id="5" name="Rectangle 4">
            <a:extLst>
              <a:ext uri="{FF2B5EF4-FFF2-40B4-BE49-F238E27FC236}">
                <a16:creationId xmlns:a16="http://schemas.microsoft.com/office/drawing/2014/main" id="{12BF5042-EAC0-DE4B-B9B4-DF09A38A7C51}"/>
              </a:ext>
            </a:extLst>
          </p:cNvPr>
          <p:cNvSpPr/>
          <p:nvPr/>
        </p:nvSpPr>
        <p:spPr>
          <a:xfrm>
            <a:off x="5989320" y="560400"/>
            <a:ext cx="3030244" cy="130269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2B56E2-FE4C-6343-9AE8-80D43E9F621C}"/>
              </a:ext>
            </a:extLst>
          </p:cNvPr>
          <p:cNvSpPr/>
          <p:nvPr/>
        </p:nvSpPr>
        <p:spPr>
          <a:xfrm>
            <a:off x="6000750" y="2741778"/>
            <a:ext cx="3030244" cy="141874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615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86924" y="121185"/>
            <a:ext cx="7151157" cy="428978"/>
          </a:xfrm>
        </p:spPr>
        <p:txBody>
          <a:bodyPr>
            <a:normAutofit lnSpcReduction="10000"/>
          </a:bodyPr>
          <a:lstStyle/>
          <a:p>
            <a:pPr algn="l"/>
            <a:r>
              <a:rPr lang="en-US" dirty="0">
                <a:solidFill>
                  <a:schemeClr val="tx1"/>
                </a:solidFill>
              </a:rPr>
              <a:t>Slick Trajectory from Rapid Repeat Time Series</a:t>
            </a:r>
          </a:p>
        </p:txBody>
      </p:sp>
      <p:pic>
        <p:nvPicPr>
          <p:cNvPr id="3" name="Picture 2">
            <a:extLst>
              <a:ext uri="{FF2B5EF4-FFF2-40B4-BE49-F238E27FC236}">
                <a16:creationId xmlns:a16="http://schemas.microsoft.com/office/drawing/2014/main" id="{535AA3D9-1FE3-9E48-B8EA-A05C2ABF7DA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2540" y="1097638"/>
            <a:ext cx="5368114" cy="3077753"/>
          </a:xfrm>
          <a:prstGeom prst="rect">
            <a:avLst/>
          </a:prstGeom>
        </p:spPr>
      </p:pic>
      <p:sp>
        <p:nvSpPr>
          <p:cNvPr id="4" name="TextBox 3">
            <a:extLst>
              <a:ext uri="{FF2B5EF4-FFF2-40B4-BE49-F238E27FC236}">
                <a16:creationId xmlns:a16="http://schemas.microsoft.com/office/drawing/2014/main" id="{FDBA6206-1A24-5A45-97E0-C03A1EF139C5}"/>
              </a:ext>
            </a:extLst>
          </p:cNvPr>
          <p:cNvSpPr txBox="1"/>
          <p:nvPr/>
        </p:nvSpPr>
        <p:spPr>
          <a:xfrm>
            <a:off x="813232" y="728306"/>
            <a:ext cx="4446730" cy="369332"/>
          </a:xfrm>
          <a:prstGeom prst="rect">
            <a:avLst/>
          </a:prstGeom>
          <a:noFill/>
        </p:spPr>
        <p:txBody>
          <a:bodyPr wrap="none" rtlCol="0">
            <a:spAutoFit/>
          </a:bodyPr>
          <a:lstStyle/>
          <a:p>
            <a:r>
              <a:rPr lang="en-US" dirty="0"/>
              <a:t>Coastal Gulf of Mexico (~10 km from MR exit)</a:t>
            </a:r>
          </a:p>
        </p:txBody>
      </p:sp>
      <p:sp>
        <p:nvSpPr>
          <p:cNvPr id="5" name="TextBox 4">
            <a:extLst>
              <a:ext uri="{FF2B5EF4-FFF2-40B4-BE49-F238E27FC236}">
                <a16:creationId xmlns:a16="http://schemas.microsoft.com/office/drawing/2014/main" id="{03C69DE9-0FE5-CA44-A84A-9C194DE87799}"/>
              </a:ext>
            </a:extLst>
          </p:cNvPr>
          <p:cNvSpPr txBox="1"/>
          <p:nvPr/>
        </p:nvSpPr>
        <p:spPr>
          <a:xfrm>
            <a:off x="5993176" y="1097638"/>
            <a:ext cx="2826019" cy="3139321"/>
          </a:xfrm>
          <a:prstGeom prst="rect">
            <a:avLst/>
          </a:prstGeom>
          <a:noFill/>
        </p:spPr>
        <p:txBody>
          <a:bodyPr wrap="square" rtlCol="0">
            <a:spAutoFit/>
          </a:bodyPr>
          <a:lstStyle/>
          <a:p>
            <a:r>
              <a:rPr lang="en-US" i="1" dirty="0"/>
              <a:t>UAVSAR VV intensity [dB] from two images acquired 71 minutes apart of a slick originating from a seep. A mat of red-brown emulsion, identified visually from a low-flying aircraft and identifiable by the low radar return, is moving to the west-southwest.</a:t>
            </a:r>
          </a:p>
          <a:p>
            <a:endParaRPr lang="en-US" dirty="0"/>
          </a:p>
        </p:txBody>
      </p:sp>
      <p:sp>
        <p:nvSpPr>
          <p:cNvPr id="6" name="TextBox 5">
            <a:extLst>
              <a:ext uri="{FF2B5EF4-FFF2-40B4-BE49-F238E27FC236}">
                <a16:creationId xmlns:a16="http://schemas.microsoft.com/office/drawing/2014/main" id="{A3543A2F-96F3-F142-BAC8-2011A6D45CC5}"/>
              </a:ext>
            </a:extLst>
          </p:cNvPr>
          <p:cNvSpPr txBox="1"/>
          <p:nvPr/>
        </p:nvSpPr>
        <p:spPr>
          <a:xfrm>
            <a:off x="637970" y="4383822"/>
            <a:ext cx="4797254" cy="861774"/>
          </a:xfrm>
          <a:prstGeom prst="rect">
            <a:avLst/>
          </a:prstGeom>
          <a:noFill/>
        </p:spPr>
        <p:txBody>
          <a:bodyPr wrap="square" rtlCol="0">
            <a:spAutoFit/>
          </a:bodyPr>
          <a:lstStyle/>
          <a:p>
            <a:pPr algn="ctr"/>
            <a:r>
              <a:rPr lang="en-US" sz="1600" i="1" dirty="0"/>
              <a:t>Complex current field in coastal waters</a:t>
            </a:r>
          </a:p>
          <a:p>
            <a:pPr algn="ctr"/>
            <a:r>
              <a:rPr lang="en-US" sz="1600" i="1" dirty="0"/>
              <a:t>(front visible along plume from Mississippi River)</a:t>
            </a:r>
          </a:p>
          <a:p>
            <a:pPr algn="ctr"/>
            <a:endParaRPr lang="en-US" sz="1600" dirty="0"/>
          </a:p>
        </p:txBody>
      </p:sp>
    </p:spTree>
    <p:extLst>
      <p:ext uri="{BB962C8B-B14F-4D97-AF65-F5344CB8AC3E}">
        <p14:creationId xmlns:p14="http://schemas.microsoft.com/office/powerpoint/2010/main" val="123034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97942" y="0"/>
            <a:ext cx="4616672" cy="428978"/>
          </a:xfrm>
        </p:spPr>
        <p:txBody>
          <a:bodyPr/>
          <a:lstStyle/>
          <a:p>
            <a:pPr algn="l"/>
            <a:r>
              <a:rPr lang="en-US" dirty="0">
                <a:solidFill>
                  <a:schemeClr val="tx1"/>
                </a:solidFill>
              </a:rPr>
              <a:t>Slick Characterization</a:t>
            </a:r>
          </a:p>
        </p:txBody>
      </p:sp>
      <p:sp>
        <p:nvSpPr>
          <p:cNvPr id="9" name="TextBox 8">
            <a:extLst>
              <a:ext uri="{FF2B5EF4-FFF2-40B4-BE49-F238E27FC236}">
                <a16:creationId xmlns:a16="http://schemas.microsoft.com/office/drawing/2014/main" id="{0365835B-B3C4-1848-B8F1-42651B0E3BF8}"/>
              </a:ext>
            </a:extLst>
          </p:cNvPr>
          <p:cNvSpPr txBox="1"/>
          <p:nvPr/>
        </p:nvSpPr>
        <p:spPr>
          <a:xfrm>
            <a:off x="124848" y="428978"/>
            <a:ext cx="443904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a:ea typeface="+mn-ea"/>
                <a:cs typeface="+mn-cs"/>
              </a:rPr>
              <a:t>Information Obtained Directly</a:t>
            </a:r>
          </a:p>
          <a:p>
            <a:pPr marL="0" marR="0" lvl="0" indent="-91440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Slick type (mineral vs. look-alike) </a:t>
            </a:r>
          </a:p>
          <a:p>
            <a:pPr marL="0" marR="0" lvl="0" indent="-91440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	(using shape, statistics)</a:t>
            </a:r>
          </a:p>
          <a:p>
            <a:pPr marL="0" marR="0" lvl="0" indent="-91440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Thickness (relative)</a:t>
            </a:r>
            <a:endParaRPr kumimoji="0" lang="en-US" sz="1600" i="0"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009FC6A3-9C58-4A42-ABE6-ACE41B42947A}"/>
              </a:ext>
            </a:extLst>
          </p:cNvPr>
          <p:cNvPicPr>
            <a:picLocks noChangeAspect="1"/>
          </p:cNvPicPr>
          <p:nvPr/>
        </p:nvPicPr>
        <p:blipFill>
          <a:blip r:embed="rId2"/>
          <a:stretch>
            <a:fillRect/>
          </a:stretch>
        </p:blipFill>
        <p:spPr>
          <a:xfrm>
            <a:off x="4933244" y="101600"/>
            <a:ext cx="4177760" cy="4775839"/>
          </a:xfrm>
          <a:prstGeom prst="rect">
            <a:avLst/>
          </a:prstGeom>
        </p:spPr>
      </p:pic>
      <p:sp>
        <p:nvSpPr>
          <p:cNvPr id="6" name="TextBox 5">
            <a:extLst>
              <a:ext uri="{FF2B5EF4-FFF2-40B4-BE49-F238E27FC236}">
                <a16:creationId xmlns:a16="http://schemas.microsoft.com/office/drawing/2014/main" id="{9D31A355-2ABC-9546-8F90-0DFAA81E4C79}"/>
              </a:ext>
            </a:extLst>
          </p:cNvPr>
          <p:cNvSpPr txBox="1"/>
          <p:nvPr/>
        </p:nvSpPr>
        <p:spPr>
          <a:xfrm>
            <a:off x="97942" y="1536942"/>
            <a:ext cx="3960951"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a:ea typeface="+mn-ea"/>
                <a:cs typeface="+mn-cs"/>
              </a:rPr>
              <a:t>Information Obtained w/ Modeling and/or Calibration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Volumetric Oil Fraction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Thickness (absolute)</a:t>
            </a:r>
          </a:p>
        </p:txBody>
      </p:sp>
      <p:sp>
        <p:nvSpPr>
          <p:cNvPr id="7" name="TextBox 6">
            <a:extLst>
              <a:ext uri="{FF2B5EF4-FFF2-40B4-BE49-F238E27FC236}">
                <a16:creationId xmlns:a16="http://schemas.microsoft.com/office/drawing/2014/main" id="{FD303F05-EC98-944C-ACF5-8E3C7A608C6E}"/>
              </a:ext>
            </a:extLst>
          </p:cNvPr>
          <p:cNvSpPr txBox="1"/>
          <p:nvPr/>
        </p:nvSpPr>
        <p:spPr>
          <a:xfrm>
            <a:off x="97942" y="2644938"/>
            <a:ext cx="4941640"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a:ea typeface="+mn-ea"/>
                <a:cs typeface="+mn-cs"/>
              </a:rPr>
              <a:t>Status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All require more study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Discrimination from shape requires fine resolution 	(S2-to-low S3, ~100-m)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Thickness/volume requires high SNR (band-, 	imaging geometry- and wind-dependent)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sng" dirty="0">
                <a:solidFill>
                  <a:srgbClr val="000000"/>
                </a:solidFill>
                <a:latin typeface="Arial"/>
              </a:rPr>
              <a:t>Other RS methods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strike="noStrike" kern="1200" cap="none" spc="0" normalizeH="0" baseline="0" noProof="0" dirty="0">
                <a:ln>
                  <a:noFill/>
                </a:ln>
                <a:solidFill>
                  <a:srgbClr val="000000"/>
                </a:solidFill>
                <a:effectLst/>
                <a:uLnTx/>
                <a:uFillTx/>
                <a:latin typeface="Arial"/>
                <a:ea typeface="+mn-ea"/>
                <a:cs typeface="+mn-cs"/>
              </a:rPr>
              <a:t>I</a:t>
            </a:r>
            <a:r>
              <a:rPr lang="en-US" sz="1600" dirty="0">
                <a:solidFill>
                  <a:srgbClr val="000000"/>
                </a:solidFill>
                <a:latin typeface="Arial"/>
              </a:rPr>
              <a:t>R to ID thick oil (varies with time of day, temperature); airborne hyperspectral</a:t>
            </a:r>
            <a:endParaRPr kumimoji="0" lang="en-US" sz="1600" b="1" i="0" u="sng"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3BB5F12-5BF3-574C-BA42-AC2FE3F95966}"/>
              </a:ext>
            </a:extLst>
          </p:cNvPr>
          <p:cNvSpPr/>
          <p:nvPr/>
        </p:nvSpPr>
        <p:spPr>
          <a:xfrm>
            <a:off x="5989320" y="1877895"/>
            <a:ext cx="3030244" cy="9110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3CC189-2A20-5D4C-A367-FA93A04E536E}"/>
              </a:ext>
            </a:extLst>
          </p:cNvPr>
          <p:cNvSpPr/>
          <p:nvPr/>
        </p:nvSpPr>
        <p:spPr>
          <a:xfrm>
            <a:off x="5989320" y="4137660"/>
            <a:ext cx="3030244" cy="5181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481232"/>
      </p:ext>
    </p:extLst>
  </p:cSld>
  <p:clrMapOvr>
    <a:masterClrMapping/>
  </p:clrMapOvr>
</p:sld>
</file>

<file path=ppt/theme/theme1.xml><?xml version="1.0" encoding="utf-8"?>
<a:theme xmlns:a="http://schemas.openxmlformats.org/drawingml/2006/main" name="Cover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JPL_Template_Black_16-9_vA4</Template>
  <TotalTime>2396</TotalTime>
  <Words>465</Words>
  <Application>Microsoft Macintosh PowerPoint</Application>
  <PresentationFormat>On-screen Show (16:9)</PresentationFormat>
  <Paragraphs>91</Paragraphs>
  <Slides>15</Slides>
  <Notes>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15</vt:i4>
      </vt:variant>
    </vt:vector>
  </HeadingPairs>
  <TitlesOfParts>
    <vt:vector size="25" baseType="lpstr">
      <vt:lpstr>ＭＳ Ｐゴシック</vt:lpstr>
      <vt:lpstr>Arial</vt:lpstr>
      <vt:lpstr>Calibri</vt:lpstr>
      <vt:lpstr>Calibri Light</vt:lpstr>
      <vt:lpstr>Latha</vt:lpstr>
      <vt:lpstr>Times New Roman PS MT</vt:lpstr>
      <vt:lpstr>Cover Slides</vt:lpstr>
      <vt:lpstr>Content Slides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Cathleen Jones</dc:creator>
  <cp:lastModifiedBy>Cathleen Jones</cp:lastModifiedBy>
  <cp:revision>124</cp:revision>
  <cp:lastPrinted>2014-07-14T23:49:38Z</cp:lastPrinted>
  <dcterms:created xsi:type="dcterms:W3CDTF">2017-12-02T00:20:37Z</dcterms:created>
  <dcterms:modified xsi:type="dcterms:W3CDTF">2018-11-13T09:32:34Z</dcterms:modified>
</cp:coreProperties>
</file>