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351" r:id="rId4"/>
    <p:sldId id="343" r:id="rId5"/>
    <p:sldId id="273" r:id="rId6"/>
    <p:sldId id="345" r:id="rId7"/>
    <p:sldId id="264" r:id="rId8"/>
    <p:sldId id="339" r:id="rId9"/>
    <p:sldId id="346" r:id="rId10"/>
    <p:sldId id="303" r:id="rId11"/>
    <p:sldId id="305" r:id="rId12"/>
    <p:sldId id="316" r:id="rId13"/>
    <p:sldId id="297" r:id="rId14"/>
    <p:sldId id="301" r:id="rId15"/>
    <p:sldId id="300" r:id="rId16"/>
    <p:sldId id="349" r:id="rId17"/>
    <p:sldId id="299" r:id="rId18"/>
    <p:sldId id="314" r:id="rId19"/>
    <p:sldId id="295" r:id="rId20"/>
    <p:sldId id="348" r:id="rId21"/>
    <p:sldId id="338" r:id="rId22"/>
    <p:sldId id="350" r:id="rId23"/>
    <p:sldId id="347" r:id="rId24"/>
    <p:sldId id="258" r:id="rId25"/>
    <p:sldId id="260" r:id="rId26"/>
    <p:sldId id="261" r:id="rId27"/>
    <p:sldId id="2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57"/>
    <a:srgbClr val="0071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p:restoredTop sz="94613"/>
  </p:normalViewPr>
  <p:slideViewPr>
    <p:cSldViewPr snapToGrid="0" snapToObjects="1">
      <p:cViewPr>
        <p:scale>
          <a:sx n="70" d="100"/>
          <a:sy n="70" d="100"/>
        </p:scale>
        <p:origin x="784" y="1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6DEDE-563A-B049-8DAA-C5AD181C39F7}" type="datetimeFigureOut">
              <a:rPr lang="en-US" smtClean="0"/>
              <a:t>11/10/18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D9224-EA1D-2444-9DC1-91E11FFFE364}" type="slidenum">
              <a:rPr lang="en-US" smtClean="0"/>
              <a:t>‹#›</a:t>
            </a:fld>
            <a:endParaRPr lang="en-US"/>
          </a:p>
        </p:txBody>
      </p:sp>
    </p:spTree>
    <p:extLst>
      <p:ext uri="{BB962C8B-B14F-4D97-AF65-F5344CB8AC3E}">
        <p14:creationId xmlns:p14="http://schemas.microsoft.com/office/powerpoint/2010/main" val="76506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 of a bigger initiative</a:t>
            </a:r>
            <a:r>
              <a:rPr lang="is-IS" baseline="0"/>
              <a:t> to further advance the science benefit of GDAP assessment activities ...</a:t>
            </a:r>
            <a:r>
              <a:rPr lang="en-US" baseline="0"/>
              <a:t> propose a new paradigm of integration and integrated assessment</a:t>
            </a:r>
          </a:p>
          <a:p>
            <a:endParaRPr lang="en-US" baseline="0"/>
          </a:p>
          <a:p>
            <a:r>
              <a:rPr lang="en-US" baseline="0"/>
              <a:t>At the core of this are three GDAP initiatives: (1) The long-</a:t>
            </a:r>
            <a:r>
              <a:rPr lang="en-US" baseline="0" err="1"/>
              <a:t>awated</a:t>
            </a:r>
            <a:r>
              <a:rPr lang="en-US" baseline="0"/>
              <a:t> GEWEX Integrated Product (just released); (2) several new integrated assessments (highlight land energy-water flux/storage activity (LST, soil moisture, ET, surface radiation, heat storage); (3) leadership in cross-WCRP activity centered on understanding Earth’s energy imbalance and its variability on seasonal to decadal timescales.  Central to all of these goals are NASA observing system capabilities past, present, and future such as those here (add some future from decadal survey).</a:t>
            </a:r>
          </a:p>
          <a:p>
            <a:endParaRPr lang="en-US" baseline="0"/>
          </a:p>
          <a:p>
            <a:r>
              <a:rPr lang="en-US" baseline="0"/>
              <a:t>Also active participation in the activities of relevant other GEWEX panels and PROES (what is ACPC?)</a:t>
            </a:r>
            <a:endParaRPr lang="en-US"/>
          </a:p>
        </p:txBody>
      </p:sp>
      <p:sp>
        <p:nvSpPr>
          <p:cNvPr id="4" name="Slide Number Placeholder 3"/>
          <p:cNvSpPr>
            <a:spLocks noGrp="1"/>
          </p:cNvSpPr>
          <p:nvPr>
            <p:ph type="sldNum" sz="quarter" idx="10"/>
          </p:nvPr>
        </p:nvSpPr>
        <p:spPr/>
        <p:txBody>
          <a:bodyPr/>
          <a:lstStyle/>
          <a:p>
            <a:fld id="{7383666B-1EEC-8F42-BF51-CE5A83DC0D5E}" type="slidenum">
              <a:rPr lang="en-US" smtClean="0"/>
              <a:t>4</a:t>
            </a:fld>
            <a:endParaRPr lang="en-US"/>
          </a:p>
        </p:txBody>
      </p:sp>
    </p:spTree>
    <p:extLst>
      <p:ext uri="{BB962C8B-B14F-4D97-AF65-F5344CB8AC3E}">
        <p14:creationId xmlns:p14="http://schemas.microsoft.com/office/powerpoint/2010/main" val="24455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83666B-1EEC-8F42-BF51-CE5A83DC0D5E}" type="slidenum">
              <a:rPr lang="en-US" smtClean="0"/>
              <a:t>8</a:t>
            </a:fld>
            <a:endParaRPr lang="en-US"/>
          </a:p>
        </p:txBody>
      </p:sp>
    </p:spTree>
    <p:extLst>
      <p:ext uri="{BB962C8B-B14F-4D97-AF65-F5344CB8AC3E}">
        <p14:creationId xmlns:p14="http://schemas.microsoft.com/office/powerpoint/2010/main" val="977696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7F8EE3C8-3737-4AB9-98B9-A2756BBD05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1600" b="1">
                <a:solidFill>
                  <a:schemeClr val="tx1"/>
                </a:solidFill>
                <a:latin typeface="Arial" panose="020B0604020202020204" pitchFamily="34" charset="0"/>
                <a:ea typeface="MS PGothic" panose="020B0600070205080204" pitchFamily="34" charset="-128"/>
              </a:defRPr>
            </a:lvl1pPr>
            <a:lvl2pPr marL="742950" indent="-285750">
              <a:defRPr sz="1600" b="1">
                <a:solidFill>
                  <a:schemeClr val="tx1"/>
                </a:solidFill>
                <a:latin typeface="Arial" panose="020B0604020202020204" pitchFamily="34" charset="0"/>
                <a:ea typeface="MS PGothic" panose="020B0600070205080204" pitchFamily="34" charset="-128"/>
              </a:defRPr>
            </a:lvl2pPr>
            <a:lvl3pPr marL="1143000" indent="-228600">
              <a:defRPr sz="1600" b="1">
                <a:solidFill>
                  <a:schemeClr val="tx1"/>
                </a:solidFill>
                <a:latin typeface="Arial" panose="020B0604020202020204" pitchFamily="34" charset="0"/>
                <a:ea typeface="MS PGothic" panose="020B0600070205080204" pitchFamily="34" charset="-128"/>
              </a:defRPr>
            </a:lvl3pPr>
            <a:lvl4pPr marL="1600200" indent="-228600">
              <a:defRPr sz="1600" b="1">
                <a:solidFill>
                  <a:schemeClr val="tx1"/>
                </a:solidFill>
                <a:latin typeface="Arial" panose="020B0604020202020204" pitchFamily="34" charset="0"/>
                <a:ea typeface="MS PGothic" panose="020B0600070205080204" pitchFamily="34" charset="-128"/>
              </a:defRPr>
            </a:lvl4pPr>
            <a:lvl5pPr marL="2057400" indent="-22860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fld id="{1E6FA212-DF60-4E6C-A244-AC9DFE681C60}" type="slidenum">
              <a:rPr lang="en-GB" altLang="pt-PT" sz="1200" b="0"/>
              <a:pPr/>
              <a:t>12</a:t>
            </a:fld>
            <a:endParaRPr lang="en-GB" altLang="pt-PT" sz="1200" b="0"/>
          </a:p>
        </p:txBody>
      </p:sp>
      <p:sp>
        <p:nvSpPr>
          <p:cNvPr id="286722" name="Rectangle 2">
            <a:extLst>
              <a:ext uri="{FF2B5EF4-FFF2-40B4-BE49-F238E27FC236}">
                <a16:creationId xmlns:a16="http://schemas.microsoft.com/office/drawing/2014/main" id="{0FF273BB-FD37-42E4-8E21-866548FDBF8F}"/>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71" name="Rectangle 3">
            <a:extLst>
              <a:ext uri="{FF2B5EF4-FFF2-40B4-BE49-F238E27FC236}">
                <a16:creationId xmlns:a16="http://schemas.microsoft.com/office/drawing/2014/main" id="{24208D6C-BA49-43B2-A836-C1D89CFD8C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GB" altLang="pt-PT">
              <a:latin typeface="Arial" panose="020B0604020202020204" pitchFamily="34" charset="0"/>
            </a:endParaRPr>
          </a:p>
        </p:txBody>
      </p:sp>
    </p:spTree>
    <p:extLst>
      <p:ext uri="{BB962C8B-B14F-4D97-AF65-F5344CB8AC3E}">
        <p14:creationId xmlns:p14="http://schemas.microsoft.com/office/powerpoint/2010/main" val="189278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1400B99-9264-4641-95DD-DEDC5C80AD77}" type="slidenum">
              <a:rPr lang="en-US"/>
              <a:pPr/>
              <a:t>13</a:t>
            </a:fld>
            <a:endParaRPr lang="en-US"/>
          </a:p>
        </p:txBody>
      </p:sp>
      <p:sp>
        <p:nvSpPr>
          <p:cNvPr id="17411" name="Rectangle 2"/>
          <p:cNvSpPr>
            <a:spLocks noGrp="1" noRot="1" noChangeAspect="1" noChangeArrowheads="1" noTextEdit="1"/>
          </p:cNvSpPr>
          <p:nvPr>
            <p:ph type="sldImg"/>
          </p:nvPr>
        </p:nvSpPr>
        <p:spPr>
          <a:xfrm>
            <a:off x="479425" y="685800"/>
            <a:ext cx="6097588" cy="3430588"/>
          </a:xfrm>
          <a:ln/>
        </p:spPr>
      </p:sp>
      <p:sp>
        <p:nvSpPr>
          <p:cNvPr id="17412" name="Rectangle 3"/>
          <p:cNvSpPr>
            <a:spLocks noGrp="1" noChangeArrowheads="1"/>
          </p:cNvSpPr>
          <p:nvPr>
            <p:ph type="body" idx="1"/>
          </p:nvPr>
        </p:nvSpPr>
        <p:spPr>
          <a:noFill/>
          <a:ln/>
        </p:spPr>
        <p:txBody>
          <a:bodyPr/>
          <a:lstStyle/>
          <a:p>
            <a:pPr eaLnBrk="1" hangingPunct="1"/>
            <a:endParaRPr 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99075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BA01824-F674-4F06-96C8-FD6BB1E6FEDC}" type="slidenum">
              <a:rPr lang="en-US"/>
              <a:pPr/>
              <a:t>14</a:t>
            </a:fld>
            <a:endParaRPr lang="en-US"/>
          </a:p>
        </p:txBody>
      </p:sp>
    </p:spTree>
    <p:extLst>
      <p:ext uri="{BB962C8B-B14F-4D97-AF65-F5344CB8AC3E}">
        <p14:creationId xmlns:p14="http://schemas.microsoft.com/office/powerpoint/2010/main" val="892220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F9057E-F49A-C444-BD11-BFB475BAB883}" type="slidenum">
              <a:rPr lang="en-US" smtClean="0"/>
              <a:t>19</a:t>
            </a:fld>
            <a:endParaRPr lang="en-US"/>
          </a:p>
        </p:txBody>
      </p:sp>
    </p:spTree>
    <p:extLst>
      <p:ext uri="{BB962C8B-B14F-4D97-AF65-F5344CB8AC3E}">
        <p14:creationId xmlns:p14="http://schemas.microsoft.com/office/powerpoint/2010/main" val="4267280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assessment of individual parameters will continue, some </a:t>
            </a:r>
            <a:r>
              <a:rPr lang="en-US" sz="1200" i="1" kern="1200" dirty="0">
                <a:solidFill>
                  <a:schemeClr val="tx1"/>
                </a:solidFill>
                <a:effectLst/>
                <a:latin typeface="+mn-lt"/>
                <a:ea typeface="+mn-ea"/>
                <a:cs typeface="+mn-cs"/>
              </a:rPr>
              <a:t>focus is shifting toward integrated assessments</a:t>
            </a:r>
            <a:r>
              <a:rPr lang="en-US" sz="1200" kern="1200" dirty="0">
                <a:solidFill>
                  <a:schemeClr val="tx1"/>
                </a:solidFill>
                <a:effectLst/>
                <a:latin typeface="+mn-lt"/>
                <a:ea typeface="+mn-ea"/>
                <a:cs typeface="+mn-cs"/>
              </a:rPr>
              <a:t> of global data projects that apply energy and water cycle closure constraints as an integrated measure of systematic errors in datasets.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83666B-1EEC-8F42-BF51-CE5A83DC0D5E}" type="slidenum">
              <a:rPr lang="en-US" smtClean="0"/>
              <a:t>21</a:t>
            </a:fld>
            <a:endParaRPr lang="en-US"/>
          </a:p>
        </p:txBody>
      </p:sp>
    </p:spTree>
    <p:extLst>
      <p:ext uri="{BB962C8B-B14F-4D97-AF65-F5344CB8AC3E}">
        <p14:creationId xmlns:p14="http://schemas.microsoft.com/office/powerpoint/2010/main" val="876687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99A1FC-31F1-AF45-B0C2-BD9F2787B2DE}"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4E5E9-EC9A-6043-8748-A556FC05D18F}" type="slidenum">
              <a:rPr lang="en-US" smtClean="0"/>
              <a:t>‹#›</a:t>
            </a:fld>
            <a:endParaRPr lang="en-US"/>
          </a:p>
        </p:txBody>
      </p:sp>
    </p:spTree>
    <p:extLst>
      <p:ext uri="{BB962C8B-B14F-4D97-AF65-F5344CB8AC3E}">
        <p14:creationId xmlns:p14="http://schemas.microsoft.com/office/powerpoint/2010/main" val="95780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gradFill flip="none" rotWithShape="1">
          <a:gsLst>
            <a:gs pos="24000">
              <a:srgbClr val="B1D9FF"/>
            </a:gs>
            <a:gs pos="26000">
              <a:schemeClr val="bg1"/>
            </a:gs>
            <a:gs pos="73000">
              <a:schemeClr val="accent1">
                <a:lumMod val="0"/>
                <a:lumOff val="100000"/>
              </a:schemeClr>
            </a:gs>
            <a:gs pos="51000">
              <a:srgbClr val="002D57">
                <a:alpha val="26000"/>
                <a:lumMod val="37000"/>
                <a:lumOff val="63000"/>
              </a:srgb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Wave 6">
            <a:extLst>
              <a:ext uri="{FF2B5EF4-FFF2-40B4-BE49-F238E27FC236}">
                <a16:creationId xmlns:a16="http://schemas.microsoft.com/office/drawing/2014/main" id="{84172E68-D91E-B946-9CE2-B3DD995578F4}"/>
              </a:ext>
            </a:extLst>
          </p:cNvPr>
          <p:cNvSpPr/>
          <p:nvPr userDrawn="1"/>
        </p:nvSpPr>
        <p:spPr bwMode="auto">
          <a:xfrm>
            <a:off x="0" y="227564"/>
            <a:ext cx="12192000" cy="6311348"/>
          </a:xfrm>
          <a:prstGeom prst="wave">
            <a:avLst>
              <a:gd name="adj1" fmla="val 4545"/>
              <a:gd name="adj2" fmla="val 82"/>
            </a:avLst>
          </a:prstGeom>
          <a:solidFill>
            <a:schemeClr val="bg1"/>
          </a:solidFill>
          <a:ln w="28575"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FFFFFF"/>
              </a:solidFill>
              <a:effectLst/>
              <a:latin typeface="Helvetica Neue Bold Condensed" charset="0"/>
              <a:ea typeface="ヒラギノ角ゴ ProN W6" charset="0"/>
              <a:cs typeface="ヒラギノ角ゴ ProN W6" charset="0"/>
              <a:sym typeface="Helvetica Neue Bold Condensed" charset="0"/>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063749" y="6356350"/>
            <a:ext cx="1757363" cy="365125"/>
          </a:xfrm>
        </p:spPr>
        <p:txBody>
          <a:bodyPr/>
          <a:lstStyle/>
          <a:p>
            <a:fld id="{C199A1FC-31F1-AF45-B0C2-BD9F2787B2DE}" type="datetimeFigureOut">
              <a:rPr lang="en-US" smtClean="0"/>
              <a:t>11/10/18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4E5E9-EC9A-6043-8748-A556FC05D18F}" type="slidenum">
              <a:rPr lang="en-US" smtClean="0"/>
              <a:t>‹#›</a:t>
            </a:fld>
            <a:endParaRPr lang="en-US"/>
          </a:p>
        </p:txBody>
      </p:sp>
      <p:pic>
        <p:nvPicPr>
          <p:cNvPr id="8" name="Picture 7">
            <a:extLst>
              <a:ext uri="{FF2B5EF4-FFF2-40B4-BE49-F238E27FC236}">
                <a16:creationId xmlns:a16="http://schemas.microsoft.com/office/drawing/2014/main" id="{966D19A3-B903-B84E-A11D-96E4897E362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92076" y="6429322"/>
            <a:ext cx="1971674" cy="455002"/>
          </a:xfrm>
          <a:prstGeom prst="rect">
            <a:avLst/>
          </a:prstGeom>
          <a:noFill/>
          <a:ln>
            <a:noFill/>
          </a:ln>
          <a:effectLst/>
          <a:extLst>
            <a:ext uri="{909E8E84-426E-40dd-AFC4-6F175D3DCCD1}">
              <a14:hiddenFill xmlns:a14="http://schemas.microsoft.com/office/drawing/2010/main" xmlns="">
                <a:blipFill dpi="0" rotWithShape="0">
                  <a:blip/>
                  <a:srcRect l="1469" t="5940" r="48366" b="40027"/>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6494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DD4C0-F4D1-8B40-B037-5E0FE68F3A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184845-1EED-954B-A9AF-74C67469B0FD}"/>
              </a:ext>
            </a:extLst>
          </p:cNvPr>
          <p:cNvSpPr>
            <a:spLocks noGrp="1"/>
          </p:cNvSpPr>
          <p:nvPr>
            <p:ph type="dt" sz="half" idx="10"/>
          </p:nvPr>
        </p:nvSpPr>
        <p:spPr/>
        <p:txBody>
          <a:bodyPr/>
          <a:lstStyle/>
          <a:p>
            <a:fld id="{C199A1FC-31F1-AF45-B0C2-BD9F2787B2DE}" type="datetimeFigureOut">
              <a:rPr lang="en-US" smtClean="0"/>
              <a:t>11/10/18</a:t>
            </a:fld>
            <a:endParaRPr lang="en-US"/>
          </a:p>
        </p:txBody>
      </p:sp>
      <p:sp>
        <p:nvSpPr>
          <p:cNvPr id="4" name="Footer Placeholder 3">
            <a:extLst>
              <a:ext uri="{FF2B5EF4-FFF2-40B4-BE49-F238E27FC236}">
                <a16:creationId xmlns:a16="http://schemas.microsoft.com/office/drawing/2014/main" id="{45323103-EFC9-E047-9159-9310BF9346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925758-EEE0-824F-BB23-9FDD1D852EC3}"/>
              </a:ext>
            </a:extLst>
          </p:cNvPr>
          <p:cNvSpPr>
            <a:spLocks noGrp="1"/>
          </p:cNvSpPr>
          <p:nvPr>
            <p:ph type="sldNum" sz="quarter" idx="12"/>
          </p:nvPr>
        </p:nvSpPr>
        <p:spPr/>
        <p:txBody>
          <a:bodyPr/>
          <a:lstStyle/>
          <a:p>
            <a:fld id="{F224E5E9-EC9A-6043-8748-A556FC05D18F}" type="slidenum">
              <a:rPr lang="en-US" smtClean="0"/>
              <a:t>‹#›</a:t>
            </a:fld>
            <a:endParaRPr lang="en-US"/>
          </a:p>
        </p:txBody>
      </p:sp>
    </p:spTree>
    <p:extLst>
      <p:ext uri="{BB962C8B-B14F-4D97-AF65-F5344CB8AC3E}">
        <p14:creationId xmlns:p14="http://schemas.microsoft.com/office/powerpoint/2010/main" val="298832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1277600" cy="762000"/>
          </a:xfrm>
        </p:spPr>
        <p:txBody>
          <a:bodyPr/>
          <a:lstStyle/>
          <a:p>
            <a:r>
              <a:rPr lang="en-US"/>
              <a:t>Click to edit Master title style</a:t>
            </a:r>
          </a:p>
        </p:txBody>
      </p:sp>
      <p:sp>
        <p:nvSpPr>
          <p:cNvPr id="3" name="Table Placeholder 2"/>
          <p:cNvSpPr>
            <a:spLocks noGrp="1"/>
          </p:cNvSpPr>
          <p:nvPr>
            <p:ph type="tbl" idx="1"/>
          </p:nvPr>
        </p:nvSpPr>
        <p:spPr>
          <a:xfrm>
            <a:off x="914400" y="1371600"/>
            <a:ext cx="10363200" cy="4648200"/>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r>
              <a:rPr lang="is-IS"/>
              <a:t>GDAP 2017</a:t>
            </a:r>
            <a:endParaRPr lang="en-US"/>
          </a:p>
        </p:txBody>
      </p:sp>
      <p:sp>
        <p:nvSpPr>
          <p:cNvPr id="5" name="Rectangle 6"/>
          <p:cNvSpPr>
            <a:spLocks noGrp="1" noChangeArrowheads="1"/>
          </p:cNvSpPr>
          <p:nvPr>
            <p:ph type="dt" sz="half" idx="11"/>
          </p:nvPr>
        </p:nvSpPr>
        <p:spPr>
          <a:ln/>
        </p:spPr>
        <p:txBody>
          <a:bodyPr/>
          <a:lstStyle>
            <a:lvl1pPr>
              <a:defRPr/>
            </a:lvl1pPr>
          </a:lstStyle>
          <a:p>
            <a:r>
              <a:rPr lang="en-US"/>
              <a:t>11 Oct 2017</a:t>
            </a:r>
          </a:p>
        </p:txBody>
      </p:sp>
      <p:sp>
        <p:nvSpPr>
          <p:cNvPr id="6" name="Rectangle 7"/>
          <p:cNvSpPr>
            <a:spLocks noGrp="1" noChangeArrowheads="1"/>
          </p:cNvSpPr>
          <p:nvPr>
            <p:ph type="sldNum" sz="quarter" idx="12"/>
          </p:nvPr>
        </p:nvSpPr>
        <p:spPr>
          <a:ln/>
        </p:spPr>
        <p:txBody>
          <a:bodyPr/>
          <a:lstStyle>
            <a:lvl1pPr>
              <a:defRPr/>
            </a:lvl1pPr>
          </a:lstStyle>
          <a:p>
            <a:fld id="{10E612DA-5806-42BD-AD99-27CE0DB456B2}" type="slidenum">
              <a:rPr lang="en-US"/>
              <a:pPr/>
              <a:t>‹#›</a:t>
            </a:fld>
            <a:endParaRPr lang="en-US"/>
          </a:p>
        </p:txBody>
      </p:sp>
    </p:spTree>
    <p:extLst>
      <p:ext uri="{BB962C8B-B14F-4D97-AF65-F5344CB8AC3E}">
        <p14:creationId xmlns:p14="http://schemas.microsoft.com/office/powerpoint/2010/main" val="1209508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1C342-6655-D44E-9673-DA6555EE7F35}" type="datetimeFigureOut">
              <a:rPr lang="en-US" smtClean="0"/>
              <a:t>11/10/18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AC933-EFB3-9F4E-9B45-4646651AC240}" type="slidenum">
              <a:rPr lang="en-US" smtClean="0"/>
              <a:t>‹#›</a:t>
            </a:fld>
            <a:endParaRPr lang="en-US"/>
          </a:p>
        </p:txBody>
      </p:sp>
    </p:spTree>
    <p:extLst>
      <p:ext uri="{BB962C8B-B14F-4D97-AF65-F5344CB8AC3E}">
        <p14:creationId xmlns:p14="http://schemas.microsoft.com/office/powerpoint/2010/main" val="3160580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9A1FC-31F1-AF45-B0C2-BD9F2787B2DE}" type="datetimeFigureOut">
              <a:rPr lang="en-US" smtClean="0"/>
              <a:t>11/9/18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4E5E9-EC9A-6043-8748-A556FC05D18F}" type="slidenum">
              <a:rPr lang="en-US" smtClean="0"/>
              <a:t>‹#›</a:t>
            </a:fld>
            <a:endParaRPr lang="en-US"/>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92076" y="6429322"/>
            <a:ext cx="1971674" cy="455002"/>
          </a:xfrm>
          <a:prstGeom prst="rect">
            <a:avLst/>
          </a:prstGeom>
          <a:noFill/>
          <a:ln>
            <a:noFill/>
          </a:ln>
          <a:effectLst/>
          <a:extLst>
            <a:ext uri="{909E8E84-426E-40dd-AFC4-6F175D3DCCD1}">
              <a14:hiddenFill xmlns:a14="http://schemas.microsoft.com/office/drawing/2010/main" xmlns="">
                <a:blipFill dpi="0" rotWithShape="0">
                  <a:blip/>
                  <a:srcRect l="1469" t="5940" r="48366" b="40027"/>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178508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e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cdc.noaa.gov/iscc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sccp.giss.nasa.gov/" TargetMode="External"/><Relationship Id="rId2" Type="http://schemas.openxmlformats.org/officeDocument/2006/relationships/hyperlink" Target="https://www.ncdc.noaa.gov/isccp" TargetMode="External"/><Relationship Id="rId1" Type="http://schemas.openxmlformats.org/officeDocument/2006/relationships/slideLayout" Target="../slideLayouts/slideLayout2.xml"/><Relationship Id="rId4" Type="http://schemas.openxmlformats.org/officeDocument/2006/relationships/hyperlink" Target="https://www.ncdc.noaa.gov/cdr/atmospheric/cloud-properties-isccp"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3758971" cy="6734908"/>
          </a:xfrm>
          <a:prstGeom prst="rect">
            <a:avLst/>
          </a:prstGeom>
        </p:spPr>
      </p:pic>
      <p:sp>
        <p:nvSpPr>
          <p:cNvPr id="6" name="TextBox 5"/>
          <p:cNvSpPr txBox="1"/>
          <p:nvPr/>
        </p:nvSpPr>
        <p:spPr>
          <a:xfrm>
            <a:off x="5144756" y="3195697"/>
            <a:ext cx="8038681" cy="2554545"/>
          </a:xfrm>
          <a:prstGeom prst="rect">
            <a:avLst/>
          </a:prstGeom>
          <a:noFill/>
        </p:spPr>
        <p:txBody>
          <a:bodyPr wrap="square" rtlCol="0">
            <a:spAutoFit/>
          </a:bodyPr>
          <a:lstStyle/>
          <a:p>
            <a:pPr algn="ctr"/>
            <a:r>
              <a:rPr lang="en-US" sz="3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The GEWEX Global Data Products</a:t>
            </a:r>
          </a:p>
          <a:p>
            <a:pPr algn="ctr"/>
            <a:endParaRPr lang="en-US" sz="3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a:p>
            <a:pPr algn="ctr"/>
            <a:r>
              <a:rPr lang="en-US" sz="3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CEOS Freshwater Space Workshop</a:t>
            </a:r>
          </a:p>
          <a:p>
            <a:pPr algn="ctr"/>
            <a:r>
              <a:rPr lang="en-US" sz="3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Delft, November 13 – 15, 2018</a:t>
            </a:r>
          </a:p>
          <a:p>
            <a:pPr algn="ctr"/>
            <a:endParaRPr lang="en-US" sz="32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076" y="6429322"/>
            <a:ext cx="1971674" cy="455002"/>
          </a:xfrm>
          <a:prstGeom prst="rect">
            <a:avLst/>
          </a:prstGeom>
          <a:noFill/>
          <a:ln>
            <a:noFill/>
          </a:ln>
          <a:effectLst/>
          <a:extLst>
            <a:ext uri="{909E8E84-426E-40dd-AFC4-6F175D3DCCD1}">
              <a14:hiddenFill xmlns:a14="http://schemas.microsoft.com/office/drawing/2010/main" xmlns="">
                <a:blipFill dpi="0" rotWithShape="0">
                  <a:blip/>
                  <a:srcRect l="1469" t="5940" r="48366" b="40027"/>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618749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SeaFlux</a:t>
            </a:r>
            <a:endParaRPr lang="en-US" dirty="0"/>
          </a:p>
        </p:txBody>
      </p:sp>
      <p:sp>
        <p:nvSpPr>
          <p:cNvPr id="3" name="Content Placeholder 2"/>
          <p:cNvSpPr>
            <a:spLocks noGrp="1"/>
          </p:cNvSpPr>
          <p:nvPr>
            <p:ph sz="quarter" idx="1"/>
          </p:nvPr>
        </p:nvSpPr>
        <p:spPr>
          <a:xfrm>
            <a:off x="1752600" y="1371600"/>
            <a:ext cx="8915400" cy="4419600"/>
          </a:xfrm>
        </p:spPr>
        <p:txBody>
          <a:bodyPr/>
          <a:lstStyle/>
          <a:p>
            <a:r>
              <a:rPr lang="en-US" sz="2000" dirty="0">
                <a:latin typeface="Calibri"/>
                <a:cs typeface="Calibri"/>
              </a:rPr>
              <a:t>International project under the auspices of the GEWEX Data and Assessments Panel: </a:t>
            </a:r>
            <a:r>
              <a:rPr lang="en-US" sz="2000" i="1" dirty="0">
                <a:latin typeface="Calibri"/>
                <a:cs typeface="Calibri"/>
              </a:rPr>
              <a:t>to improve our understanding and determination of ocean surface turbulent fluxes</a:t>
            </a:r>
          </a:p>
          <a:p>
            <a:r>
              <a:rPr lang="en-US" sz="2000" dirty="0">
                <a:latin typeface="Calibri"/>
                <a:cs typeface="Calibri"/>
              </a:rPr>
              <a:t>Our main questions:</a:t>
            </a:r>
          </a:p>
          <a:p>
            <a:pPr lvl="1"/>
            <a:r>
              <a:rPr lang="en-US" sz="1800" dirty="0">
                <a:latin typeface="Calibri"/>
                <a:cs typeface="Calibri"/>
              </a:rPr>
              <a:t>What is feasible in terms of resolution and length-of-time series for satellite data?</a:t>
            </a:r>
          </a:p>
          <a:p>
            <a:pPr lvl="1"/>
            <a:r>
              <a:rPr lang="en-US" sz="1800" dirty="0">
                <a:latin typeface="Calibri"/>
                <a:cs typeface="Calibri"/>
              </a:rPr>
              <a:t>Can we produce a high resolution dataset using satellites that is better than conventional climatology and NWP products?</a:t>
            </a:r>
          </a:p>
          <a:p>
            <a:pPr lvl="1"/>
            <a:r>
              <a:rPr lang="en-US" sz="1800" dirty="0">
                <a:latin typeface="Calibri"/>
                <a:cs typeface="Calibri"/>
              </a:rPr>
              <a:t>What are the best methods for creating this dataset?</a:t>
            </a:r>
          </a:p>
          <a:p>
            <a:pPr lvl="1"/>
            <a:r>
              <a:rPr lang="en-US" sz="1800" dirty="0">
                <a:latin typeface="Calibri"/>
                <a:cs typeface="Calibri"/>
              </a:rPr>
              <a:t>How do the different datasets perform under varying applications?</a:t>
            </a:r>
          </a:p>
          <a:p>
            <a:r>
              <a:rPr lang="en-US" sz="2000" dirty="0">
                <a:latin typeface="Calibri"/>
                <a:cs typeface="Calibri"/>
              </a:rPr>
              <a:t>Elements of the project include:</a:t>
            </a:r>
          </a:p>
          <a:p>
            <a:pPr lvl="1"/>
            <a:r>
              <a:rPr lang="en-US" sz="1800" dirty="0">
                <a:latin typeface="Calibri"/>
                <a:cs typeface="Calibri"/>
              </a:rPr>
              <a:t>Evaluation of global flux products</a:t>
            </a:r>
          </a:p>
          <a:p>
            <a:pPr lvl="1"/>
            <a:r>
              <a:rPr lang="en-US" sz="1800" dirty="0">
                <a:latin typeface="Calibri"/>
                <a:cs typeface="Calibri"/>
              </a:rPr>
              <a:t>Providing library of flux datasets and in situ data sets for easy comparisons by researchers</a:t>
            </a:r>
          </a:p>
          <a:p>
            <a:pPr lvl="1"/>
            <a:r>
              <a:rPr lang="en-US" sz="1800" dirty="0">
                <a:latin typeface="Calibri"/>
                <a:cs typeface="Calibri"/>
              </a:rPr>
              <a:t>Production of a high-resolution (1</a:t>
            </a:r>
            <a:r>
              <a:rPr lang="en-US" sz="1800" baseline="30000" dirty="0">
                <a:latin typeface="Calibri"/>
                <a:cs typeface="Calibri"/>
              </a:rPr>
              <a:t>o</a:t>
            </a:r>
            <a:r>
              <a:rPr lang="en-US" sz="1800" dirty="0">
                <a:latin typeface="Calibri"/>
                <a:cs typeface="Calibri"/>
              </a:rPr>
              <a:t>, 3 hourly) turbulent flux dataset</a:t>
            </a:r>
          </a:p>
          <a:p>
            <a:endParaRPr lang="en-US" dirty="0"/>
          </a:p>
        </p:txBody>
      </p:sp>
    </p:spTree>
    <p:extLst>
      <p:ext uri="{BB962C8B-B14F-4D97-AF65-F5344CB8AC3E}">
        <p14:creationId xmlns:p14="http://schemas.microsoft.com/office/powerpoint/2010/main" val="4274791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648" y="228600"/>
            <a:ext cx="8153400" cy="762000"/>
          </a:xfrm>
        </p:spPr>
        <p:txBody>
          <a:bodyPr/>
          <a:lstStyle/>
          <a:p>
            <a:r>
              <a:rPr lang="en-US" dirty="0" err="1"/>
              <a:t>SeaFlux</a:t>
            </a:r>
            <a:r>
              <a:rPr lang="en-US" dirty="0"/>
              <a:t> CDR version 2</a:t>
            </a:r>
          </a:p>
        </p:txBody>
      </p:sp>
      <p:sp>
        <p:nvSpPr>
          <p:cNvPr id="4" name="Rectangle 1"/>
          <p:cNvSpPr txBox="1">
            <a:spLocks noChangeArrowheads="1"/>
          </p:cNvSpPr>
          <p:nvPr/>
        </p:nvSpPr>
        <p:spPr bwMode="auto">
          <a:xfrm>
            <a:off x="1577579" y="1265931"/>
            <a:ext cx="4759524" cy="53167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40638" bIns="45720" numCol="1" anchor="t" anchorCtr="0" compatLnSpc="1">
            <a:prstTxWarp prst="textNoShape">
              <a:avLst/>
            </a:prstTxWarp>
            <a:normAutofit fontScale="92500" lnSpcReduction="10000"/>
          </a:bodyPr>
          <a:lstStyle>
            <a:lvl1pPr marL="319088" indent="-319088" algn="l" rtl="0" fontAlgn="base">
              <a:spcBef>
                <a:spcPts val="700"/>
              </a:spcBef>
              <a:spcAft>
                <a:spcPct val="0"/>
              </a:spcAft>
              <a:buClr>
                <a:schemeClr val="accent2"/>
              </a:buClr>
              <a:buSzPct val="60000"/>
              <a:buFont typeface="Wingdings" charset="0"/>
              <a:buChar char=""/>
              <a:defRPr sz="2200" kern="1200">
                <a:solidFill>
                  <a:schemeClr val="bg1"/>
                </a:solidFill>
                <a:latin typeface="+mn-lt"/>
                <a:ea typeface="ＭＳ Ｐゴシック" charset="0"/>
                <a:cs typeface="ＭＳ Ｐゴシック" charset="0"/>
              </a:defRPr>
            </a:lvl1pPr>
            <a:lvl2pPr marL="639763" indent="-273050" algn="l" rtl="0" fontAlgn="base">
              <a:spcBef>
                <a:spcPts val="550"/>
              </a:spcBef>
              <a:spcAft>
                <a:spcPct val="0"/>
              </a:spcAft>
              <a:buClr>
                <a:schemeClr val="accent1"/>
              </a:buClr>
              <a:buSzPct val="70000"/>
              <a:buFont typeface="Wingdings 2" charset="0"/>
              <a:buChar char=""/>
              <a:defRPr sz="2000" kern="1200">
                <a:solidFill>
                  <a:schemeClr val="bg1"/>
                </a:solidFill>
                <a:latin typeface="+mn-lt"/>
                <a:ea typeface="ＭＳ Ｐゴシック" charset="0"/>
                <a:cs typeface="+mn-cs"/>
              </a:defRPr>
            </a:lvl2pPr>
            <a:lvl3pPr marL="914400" indent="-228600" algn="l" rtl="0" fontAlgn="base">
              <a:spcBef>
                <a:spcPts val="500"/>
              </a:spcBef>
              <a:spcAft>
                <a:spcPct val="0"/>
              </a:spcAft>
              <a:buClr>
                <a:schemeClr val="accent2"/>
              </a:buClr>
              <a:buSzPct val="75000"/>
              <a:buFont typeface="Wingdings" charset="0"/>
              <a:buChar char=""/>
              <a:defRPr sz="1800" kern="1200">
                <a:solidFill>
                  <a:schemeClr val="bg1"/>
                </a:solidFill>
                <a:latin typeface="+mn-lt"/>
                <a:ea typeface="ＭＳ Ｐゴシック" charset="0"/>
                <a:cs typeface="+mn-cs"/>
              </a:defRPr>
            </a:lvl3pPr>
            <a:lvl4pPr marL="1147763" indent="-233363" algn="l" rtl="0" fontAlgn="base">
              <a:spcBef>
                <a:spcPts val="400"/>
              </a:spcBef>
              <a:spcAft>
                <a:spcPct val="0"/>
              </a:spcAft>
              <a:buClr>
                <a:srgbClr val="CDD74C"/>
              </a:buClr>
              <a:buSzPct val="75000"/>
              <a:buFont typeface="Wingdings" charset="0"/>
              <a:buChar char=""/>
              <a:defRPr sz="1800" kern="1200">
                <a:solidFill>
                  <a:schemeClr val="bg1"/>
                </a:solidFill>
                <a:latin typeface="+mn-lt"/>
                <a:ea typeface="ＭＳ Ｐゴシック" charset="0"/>
                <a:cs typeface="+mn-cs"/>
              </a:defRPr>
            </a:lvl4pPr>
            <a:lvl5pPr marL="1371600" indent="-223838" algn="l" rtl="0" fontAlgn="base">
              <a:spcBef>
                <a:spcPts val="400"/>
              </a:spcBef>
              <a:spcAft>
                <a:spcPct val="0"/>
              </a:spcAft>
              <a:buClr>
                <a:srgbClr val="031C33"/>
              </a:buClr>
              <a:buSzPct val="65000"/>
              <a:buFont typeface="Wingdings" pitchFamily="2" charset="2"/>
              <a:buChar char="§"/>
              <a:defRPr sz="2000" kern="1200">
                <a:solidFill>
                  <a:schemeClr val="bg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110000"/>
              </a:lnSpc>
              <a:spcBef>
                <a:spcPct val="0"/>
              </a:spcBef>
            </a:pPr>
            <a:r>
              <a:rPr lang="en-US" sz="2000" dirty="0">
                <a:solidFill>
                  <a:schemeClr val="tx1"/>
                </a:solidFill>
              </a:rPr>
              <a:t>Near-surface air temperature, humidity, and winds</a:t>
            </a:r>
            <a:endParaRPr lang="en-US" sz="2000" baseline="-22000" dirty="0">
              <a:solidFill>
                <a:schemeClr val="tx1"/>
              </a:solidFill>
            </a:endParaRPr>
          </a:p>
          <a:p>
            <a:pPr marL="550273" lvl="1" indent="-200911">
              <a:lnSpc>
                <a:spcPct val="110000"/>
              </a:lnSpc>
              <a:spcBef>
                <a:spcPct val="0"/>
              </a:spcBef>
            </a:pPr>
            <a:r>
              <a:rPr lang="en-US" sz="1600" dirty="0">
                <a:solidFill>
                  <a:schemeClr val="tx1"/>
                </a:solidFill>
              </a:rPr>
              <a:t>Based on Roberts et al. (2010) neural net technique</a:t>
            </a:r>
          </a:p>
          <a:p>
            <a:pPr marL="824910" lvl="2" indent="-200911">
              <a:lnSpc>
                <a:spcPct val="110000"/>
              </a:lnSpc>
              <a:spcBef>
                <a:spcPct val="0"/>
              </a:spcBef>
            </a:pPr>
            <a:r>
              <a:rPr lang="en-US" sz="1400" dirty="0">
                <a:solidFill>
                  <a:schemeClr val="tx1"/>
                </a:solidFill>
              </a:rPr>
              <a:t>CLW content used to remove rain-contamination (except for F08)</a:t>
            </a:r>
          </a:p>
          <a:p>
            <a:pPr marL="824910" lvl="2" indent="-200911">
              <a:lnSpc>
                <a:spcPct val="110000"/>
              </a:lnSpc>
              <a:spcBef>
                <a:spcPct val="0"/>
              </a:spcBef>
            </a:pPr>
            <a:r>
              <a:rPr lang="en-US" sz="1400" dirty="0">
                <a:solidFill>
                  <a:schemeClr val="tx1"/>
                </a:solidFill>
              </a:rPr>
              <a:t>F10 – F18, pixels segregated by clear/cloudy sky</a:t>
            </a:r>
          </a:p>
          <a:p>
            <a:pPr marL="824910" lvl="2" indent="-200911">
              <a:lnSpc>
                <a:spcPct val="110000"/>
              </a:lnSpc>
              <a:spcBef>
                <a:spcPct val="0"/>
              </a:spcBef>
            </a:pPr>
            <a:r>
              <a:rPr lang="en-US" sz="1400" dirty="0">
                <a:solidFill>
                  <a:schemeClr val="tx1"/>
                </a:solidFill>
              </a:rPr>
              <a:t>One neural net for F08, two for all others (total)</a:t>
            </a:r>
          </a:p>
          <a:p>
            <a:pPr marL="550273" lvl="1" indent="-200911">
              <a:lnSpc>
                <a:spcPct val="110000"/>
              </a:lnSpc>
              <a:spcBef>
                <a:spcPct val="0"/>
              </a:spcBef>
            </a:pPr>
            <a:r>
              <a:rPr lang="en-US" sz="1600" dirty="0">
                <a:solidFill>
                  <a:schemeClr val="tx1"/>
                </a:solidFill>
              </a:rPr>
              <a:t>SSM/I and SSMIS from CSU FCDR</a:t>
            </a:r>
          </a:p>
          <a:p>
            <a:pPr>
              <a:lnSpc>
                <a:spcPct val="110000"/>
              </a:lnSpc>
              <a:spcBef>
                <a:spcPct val="0"/>
              </a:spcBef>
            </a:pPr>
            <a:r>
              <a:rPr lang="en-US" sz="2000" dirty="0">
                <a:solidFill>
                  <a:schemeClr val="tx1"/>
                </a:solidFill>
              </a:rPr>
              <a:t>SST</a:t>
            </a:r>
          </a:p>
          <a:p>
            <a:pPr marL="550273" lvl="1" indent="-200911">
              <a:lnSpc>
                <a:spcPct val="110000"/>
              </a:lnSpc>
              <a:spcBef>
                <a:spcPct val="0"/>
              </a:spcBef>
            </a:pPr>
            <a:r>
              <a:rPr lang="en-US" sz="1600" dirty="0">
                <a:solidFill>
                  <a:schemeClr val="tx1"/>
                </a:solidFill>
              </a:rPr>
              <a:t>Pre-dawn based on Reynolds OISST</a:t>
            </a:r>
          </a:p>
          <a:p>
            <a:pPr marL="550273" lvl="1" indent="-200911">
              <a:lnSpc>
                <a:spcPct val="110000"/>
              </a:lnSpc>
              <a:spcBef>
                <a:spcPct val="0"/>
              </a:spcBef>
            </a:pPr>
            <a:r>
              <a:rPr lang="en-US" sz="1600" dirty="0">
                <a:solidFill>
                  <a:schemeClr val="tx1"/>
                </a:solidFill>
              </a:rPr>
              <a:t>Diurnal correction</a:t>
            </a:r>
          </a:p>
          <a:p>
            <a:pPr marL="550273" lvl="1" indent="-200911">
              <a:lnSpc>
                <a:spcPct val="110000"/>
              </a:lnSpc>
              <a:spcBef>
                <a:spcPct val="0"/>
              </a:spcBef>
            </a:pPr>
            <a:r>
              <a:rPr lang="en-US" sz="1600" dirty="0">
                <a:solidFill>
                  <a:schemeClr val="tx1"/>
                </a:solidFill>
              </a:rPr>
              <a:t>Uses SRB, CERES, </a:t>
            </a:r>
            <a:r>
              <a:rPr lang="en-US" sz="1600" dirty="0" err="1">
                <a:solidFill>
                  <a:schemeClr val="tx1"/>
                </a:solidFill>
              </a:rPr>
              <a:t>FLASHFlux</a:t>
            </a:r>
            <a:r>
              <a:rPr lang="en-US" sz="1600" dirty="0">
                <a:solidFill>
                  <a:schemeClr val="tx1"/>
                </a:solidFill>
              </a:rPr>
              <a:t> for radiation, HOAPS, GPCP and now MERRA for precipitation</a:t>
            </a:r>
            <a:endParaRPr lang="en-US" dirty="0">
              <a:solidFill>
                <a:schemeClr val="tx1"/>
              </a:solidFill>
            </a:endParaRPr>
          </a:p>
          <a:p>
            <a:pPr>
              <a:lnSpc>
                <a:spcPct val="110000"/>
              </a:lnSpc>
              <a:spcBef>
                <a:spcPct val="0"/>
              </a:spcBef>
            </a:pPr>
            <a:r>
              <a:rPr lang="en-US" sz="2000" dirty="0">
                <a:solidFill>
                  <a:schemeClr val="tx1"/>
                </a:solidFill>
              </a:rPr>
              <a:t>Land mask from NOAA GSHHG, ice mask from AVHRR ice fraction, ISCCP ice shelf</a:t>
            </a:r>
          </a:p>
          <a:p>
            <a:pPr>
              <a:lnSpc>
                <a:spcPct val="110000"/>
              </a:lnSpc>
              <a:spcBef>
                <a:spcPct val="0"/>
              </a:spcBef>
            </a:pPr>
            <a:r>
              <a:rPr lang="en-US" sz="2000" dirty="0">
                <a:solidFill>
                  <a:schemeClr val="tx1"/>
                </a:solidFill>
              </a:rPr>
              <a:t>Uses neural net version of COARE</a:t>
            </a:r>
          </a:p>
          <a:p>
            <a:pPr>
              <a:lnSpc>
                <a:spcPct val="110000"/>
              </a:lnSpc>
              <a:spcBef>
                <a:spcPct val="0"/>
              </a:spcBef>
            </a:pPr>
            <a:r>
              <a:rPr lang="en-US" sz="2000" dirty="0">
                <a:solidFill>
                  <a:schemeClr val="tx1"/>
                </a:solidFill>
              </a:rPr>
              <a:t>Gap-filling methodology -- use of MERRA2 variability – 3 hour</a:t>
            </a:r>
          </a:p>
          <a:p>
            <a:pPr>
              <a:lnSpc>
                <a:spcPct val="110000"/>
              </a:lnSpc>
              <a:spcBef>
                <a:spcPct val="0"/>
              </a:spcBef>
            </a:pPr>
            <a:endParaRPr lang="en-US" sz="2000" dirty="0">
              <a:solidFill>
                <a:schemeClr val="tx1"/>
              </a:solidFill>
            </a:endParaRPr>
          </a:p>
          <a:p>
            <a:pPr>
              <a:lnSpc>
                <a:spcPct val="110000"/>
              </a:lnSpc>
              <a:spcBef>
                <a:spcPct val="0"/>
              </a:spcBef>
            </a:pPr>
            <a:r>
              <a:rPr lang="en-US" sz="2000" dirty="0">
                <a:solidFill>
                  <a:schemeClr val="tx1"/>
                </a:solidFill>
              </a:rPr>
              <a:t>Available from 1988 through mid-2017</a:t>
            </a:r>
            <a:endParaRPr lang="en-US" sz="2000" u="sng" dirty="0">
              <a:solidFill>
                <a:schemeClr val="tx1"/>
              </a:solidFill>
            </a:endParaRPr>
          </a:p>
        </p:txBody>
      </p:sp>
      <p:pic>
        <p:nvPicPr>
          <p:cNvPr id="6" name="Picture 3"/>
          <p:cNvPicPr>
            <a:picLocks noChangeArrowheads="1"/>
          </p:cNvPicPr>
          <p:nvPr/>
        </p:nvPicPr>
        <p:blipFill>
          <a:blip r:embed="rId2">
            <a:extLst>
              <a:ext uri="{28A0092B-C50C-407E-A947-70E740481C1C}">
                <a14:useLocalDpi xmlns:a14="http://schemas.microsoft.com/office/drawing/2010/main" val="0"/>
              </a:ext>
            </a:extLst>
          </a:blip>
          <a:srcRect l="3212" t="23567" r="17676" b="23567"/>
          <a:stretch>
            <a:fillRect/>
          </a:stretch>
        </p:blipFill>
        <p:spPr bwMode="auto">
          <a:xfrm>
            <a:off x="6489504" y="1652588"/>
            <a:ext cx="3848695" cy="192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7" name="Picture 4"/>
          <p:cNvPicPr>
            <a:picLocks noChangeArrowheads="1"/>
          </p:cNvPicPr>
          <p:nvPr/>
        </p:nvPicPr>
        <p:blipFill rotWithShape="1">
          <a:blip r:embed="rId2">
            <a:extLst>
              <a:ext uri="{28A0092B-C50C-407E-A947-70E740481C1C}">
                <a14:useLocalDpi xmlns:a14="http://schemas.microsoft.com/office/drawing/2010/main" val="0"/>
              </a:ext>
            </a:extLst>
          </a:blip>
          <a:srcRect l="80350" t="17140" r="4542" b="15290"/>
          <a:stretch/>
        </p:blipFill>
        <p:spPr bwMode="auto">
          <a:xfrm>
            <a:off x="10247786" y="1659286"/>
            <a:ext cx="572615" cy="1922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8" name="Picture 5"/>
          <p:cNvPicPr>
            <a:picLocks noChangeArrowheads="1"/>
          </p:cNvPicPr>
          <p:nvPr/>
        </p:nvPicPr>
        <p:blipFill>
          <a:blip r:embed="rId3">
            <a:extLst>
              <a:ext uri="{28A0092B-C50C-407E-A947-70E740481C1C}">
                <a14:useLocalDpi xmlns:a14="http://schemas.microsoft.com/office/drawing/2010/main" val="0"/>
              </a:ext>
            </a:extLst>
          </a:blip>
          <a:srcRect l="3214" t="23567" r="19283" b="21426"/>
          <a:stretch>
            <a:fillRect/>
          </a:stretch>
        </p:blipFill>
        <p:spPr bwMode="auto">
          <a:xfrm>
            <a:off x="6463531" y="4010620"/>
            <a:ext cx="3768328" cy="2009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9" name="Picture 6"/>
          <p:cNvPicPr>
            <a:picLocks noChangeArrowheads="1"/>
          </p:cNvPicPr>
          <p:nvPr/>
        </p:nvPicPr>
        <p:blipFill rotWithShape="1">
          <a:blip r:embed="rId3">
            <a:extLst>
              <a:ext uri="{28A0092B-C50C-407E-A947-70E740481C1C}">
                <a14:useLocalDpi xmlns:a14="http://schemas.microsoft.com/office/drawing/2010/main" val="0"/>
              </a:ext>
            </a:extLst>
          </a:blip>
          <a:srcRect l="81180" t="11598" r="5452" b="21426"/>
          <a:stretch/>
        </p:blipFill>
        <p:spPr bwMode="auto">
          <a:xfrm>
            <a:off x="10210800" y="4010621"/>
            <a:ext cx="533400" cy="2009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10" name="Rectangle 7"/>
          <p:cNvSpPr>
            <a:spLocks/>
          </p:cNvSpPr>
          <p:nvPr/>
        </p:nvSpPr>
        <p:spPr bwMode="auto">
          <a:xfrm>
            <a:off x="7252491" y="1265932"/>
            <a:ext cx="230143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a:r>
              <a:rPr lang="en-US" sz="2000" dirty="0">
                <a:ea typeface="ＭＳ Ｐゴシック" charset="0"/>
                <a:cs typeface="Gill Sans" charset="0"/>
              </a:rPr>
              <a:t>1999 Latent Heat Flux</a:t>
            </a:r>
          </a:p>
        </p:txBody>
      </p:sp>
      <p:sp>
        <p:nvSpPr>
          <p:cNvPr id="11" name="Rectangle 8"/>
          <p:cNvSpPr>
            <a:spLocks/>
          </p:cNvSpPr>
          <p:nvPr/>
        </p:nvSpPr>
        <p:spPr bwMode="auto">
          <a:xfrm>
            <a:off x="7193967" y="3659089"/>
            <a:ext cx="255912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8" bIns="0" anchor="ctr">
            <a:spAutoFit/>
          </a:bodyPr>
          <a:lstStyle/>
          <a:p>
            <a:pPr marL="40182" algn="ctr"/>
            <a:r>
              <a:rPr lang="en-US" sz="2000" dirty="0">
                <a:ea typeface="ＭＳ Ｐゴシック" charset="0"/>
                <a:cs typeface="Gill Sans" charset="0"/>
              </a:rPr>
              <a:t>1999 Sensible Heat Flux</a:t>
            </a:r>
          </a:p>
        </p:txBody>
      </p:sp>
      <p:pic>
        <p:nvPicPr>
          <p:cNvPr id="1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1212" y="6019801"/>
            <a:ext cx="2211388" cy="859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Tree>
    <p:extLst>
      <p:ext uri="{BB962C8B-B14F-4D97-AF65-F5344CB8AC3E}">
        <p14:creationId xmlns:p14="http://schemas.microsoft.com/office/powerpoint/2010/main" val="38489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D4596A2E-983E-4770-97FE-780AB4DEC44C}"/>
              </a:ext>
            </a:extLst>
          </p:cNvPr>
          <p:cNvCxnSpPr/>
          <p:nvPr/>
        </p:nvCxnSpPr>
        <p:spPr bwMode="auto">
          <a:xfrm flipH="1">
            <a:off x="1524000" y="404813"/>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746" name="Espace réservé du numéro de diapositive 3">
            <a:extLst>
              <a:ext uri="{FF2B5EF4-FFF2-40B4-BE49-F238E27FC236}">
                <a16:creationId xmlns:a16="http://schemas.microsoft.com/office/drawing/2014/main" id="{637E2A09-58A6-436A-B045-BBCE53115E34}"/>
              </a:ext>
            </a:extLst>
          </p:cNvPr>
          <p:cNvSpPr>
            <a:spLocks noGrp="1"/>
          </p:cNvSpPr>
          <p:nvPr>
            <p:ph type="sldNum" sz="quarter" idx="12"/>
          </p:nvPr>
        </p:nvSpPr>
        <p:spPr>
          <a:xfrm>
            <a:off x="8799513" y="6643688"/>
            <a:ext cx="1905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1600" b="1">
                <a:solidFill>
                  <a:schemeClr val="tx1"/>
                </a:solidFill>
                <a:latin typeface="Arial" panose="020B0604020202020204" pitchFamily="34" charset="0"/>
                <a:ea typeface="MS PGothic" panose="020B0600070205080204" pitchFamily="34" charset="-128"/>
              </a:defRPr>
            </a:lvl1pPr>
            <a:lvl2pPr marL="742950" indent="-285750">
              <a:defRPr sz="1600" b="1">
                <a:solidFill>
                  <a:schemeClr val="tx1"/>
                </a:solidFill>
                <a:latin typeface="Arial" panose="020B0604020202020204" pitchFamily="34" charset="0"/>
                <a:ea typeface="MS PGothic" panose="020B0600070205080204" pitchFamily="34" charset="-128"/>
              </a:defRPr>
            </a:lvl2pPr>
            <a:lvl3pPr marL="1143000" indent="-228600">
              <a:defRPr sz="1600" b="1">
                <a:solidFill>
                  <a:schemeClr val="tx1"/>
                </a:solidFill>
                <a:latin typeface="Arial" panose="020B0604020202020204" pitchFamily="34" charset="0"/>
                <a:ea typeface="MS PGothic" panose="020B0600070205080204" pitchFamily="34" charset="-128"/>
              </a:defRPr>
            </a:lvl3pPr>
            <a:lvl4pPr marL="1600200" indent="-228600">
              <a:defRPr sz="1600" b="1">
                <a:solidFill>
                  <a:schemeClr val="tx1"/>
                </a:solidFill>
                <a:latin typeface="Arial" panose="020B0604020202020204" pitchFamily="34" charset="0"/>
                <a:ea typeface="MS PGothic" panose="020B0600070205080204" pitchFamily="34" charset="-128"/>
              </a:defRPr>
            </a:lvl4pPr>
            <a:lvl5pPr marL="2057400" indent="-22860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fld id="{99E12BE9-4489-45CD-AFDD-EB77570114A7}" type="slidenum">
              <a:rPr lang="en-GB" altLang="pt-PT" sz="1000" b="0"/>
              <a:pPr/>
              <a:t>12</a:t>
            </a:fld>
            <a:endParaRPr lang="en-GB" altLang="pt-PT" sz="1000" b="0"/>
          </a:p>
        </p:txBody>
      </p:sp>
      <p:sp>
        <p:nvSpPr>
          <p:cNvPr id="31747" name="Rectangle 7">
            <a:extLst>
              <a:ext uri="{FF2B5EF4-FFF2-40B4-BE49-F238E27FC236}">
                <a16:creationId xmlns:a16="http://schemas.microsoft.com/office/drawing/2014/main" id="{6150C529-ECA1-4EB6-99A6-68EDB2878FE2}"/>
              </a:ext>
            </a:extLst>
          </p:cNvPr>
          <p:cNvSpPr>
            <a:spLocks noGrp="1" noChangeArrowheads="1"/>
          </p:cNvSpPr>
          <p:nvPr>
            <p:ph type="title"/>
          </p:nvPr>
        </p:nvSpPr>
        <p:spPr>
          <a:xfrm>
            <a:off x="2593975" y="1"/>
            <a:ext cx="7004050" cy="384175"/>
          </a:xfrm>
        </p:spPr>
        <p:txBody>
          <a:bodyPr>
            <a:normAutofit fontScale="90000"/>
          </a:bodyPr>
          <a:lstStyle/>
          <a:p>
            <a:pPr eaLnBrk="1" hangingPunct="1"/>
            <a:r>
              <a:rPr lang="en-GB" altLang="pt-PT" sz="2800" b="1"/>
              <a:t>LandFlux: data production </a:t>
            </a:r>
            <a:r>
              <a:rPr lang="mr-IN" altLang="pt-PT" sz="2800" b="1"/>
              <a:t>–</a:t>
            </a:r>
            <a:r>
              <a:rPr lang="en-GB" altLang="pt-PT" sz="2800" b="1"/>
              <a:t> V1</a:t>
            </a:r>
            <a:endParaRPr lang="en-GB" altLang="pt-PT" sz="1800" b="1"/>
          </a:p>
        </p:txBody>
      </p:sp>
      <p:pic>
        <p:nvPicPr>
          <p:cNvPr id="31748" name="Image 2" descr="kaustpage.png">
            <a:extLst>
              <a:ext uri="{FF2B5EF4-FFF2-40B4-BE49-F238E27FC236}">
                <a16:creationId xmlns:a16="http://schemas.microsoft.com/office/drawing/2014/main" id="{F829514B-7A1B-4789-A891-7ADA2012E0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5550" y="1700214"/>
            <a:ext cx="7399338"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3">
            <a:extLst>
              <a:ext uri="{FF2B5EF4-FFF2-40B4-BE49-F238E27FC236}">
                <a16:creationId xmlns:a16="http://schemas.microsoft.com/office/drawing/2014/main" id="{F596DFEA-33C5-4D4F-AB32-18EAD471B39B}"/>
              </a:ext>
            </a:extLst>
          </p:cNvPr>
          <p:cNvSpPr txBox="1">
            <a:spLocks noChangeArrowheads="1"/>
          </p:cNvSpPr>
          <p:nvPr/>
        </p:nvSpPr>
        <p:spPr bwMode="auto">
          <a:xfrm>
            <a:off x="2063751" y="549276"/>
            <a:ext cx="82089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b="1">
                <a:solidFill>
                  <a:schemeClr val="tx1"/>
                </a:solidFill>
                <a:latin typeface="Arial" panose="020B0604020202020204" pitchFamily="34" charset="0"/>
                <a:ea typeface="MS PGothic" panose="020B0600070205080204" pitchFamily="34" charset="-128"/>
              </a:defRPr>
            </a:lvl1pPr>
            <a:lvl2pPr marL="742950" indent="-285750">
              <a:defRPr sz="1600" b="1">
                <a:solidFill>
                  <a:schemeClr val="tx1"/>
                </a:solidFill>
                <a:latin typeface="Arial" panose="020B0604020202020204" pitchFamily="34" charset="0"/>
                <a:ea typeface="MS PGothic" panose="020B0600070205080204" pitchFamily="34" charset="-128"/>
              </a:defRPr>
            </a:lvl2pPr>
            <a:lvl3pPr marL="1143000" indent="-228600">
              <a:defRPr sz="1600" b="1">
                <a:solidFill>
                  <a:schemeClr val="tx1"/>
                </a:solidFill>
                <a:latin typeface="Arial" panose="020B0604020202020204" pitchFamily="34" charset="0"/>
                <a:ea typeface="MS PGothic" panose="020B0600070205080204" pitchFamily="34" charset="-128"/>
              </a:defRPr>
            </a:lvl3pPr>
            <a:lvl4pPr marL="1600200" indent="-228600">
              <a:defRPr sz="1600" b="1">
                <a:solidFill>
                  <a:schemeClr val="tx1"/>
                </a:solidFill>
                <a:latin typeface="Arial" panose="020B0604020202020204" pitchFamily="34" charset="0"/>
                <a:ea typeface="MS PGothic" panose="020B0600070205080204" pitchFamily="34" charset="-128"/>
              </a:defRPr>
            </a:lvl4pPr>
            <a:lvl5pPr marL="2057400" indent="-22860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a:buClr>
                <a:schemeClr val="tx2"/>
              </a:buClr>
              <a:buFont typeface="Arial" panose="020B0604020202020204" pitchFamily="34" charset="0"/>
              <a:buChar char="•"/>
            </a:pPr>
            <a:r>
              <a:rPr lang="en-US" altLang="pt-PT" sz="2000" b="0">
                <a:ea typeface="Osaka" charset="-128"/>
              </a:rPr>
              <a:t>V1:1984-2007  3-hourly global runs of latent heat flux from GLEAM, PT-JPL, PM-MOD with </a:t>
            </a:r>
            <a:r>
              <a:rPr lang="en-US" altLang="fr-FR" sz="2000" b="0">
                <a:ea typeface="Osaka" charset="-128"/>
              </a:rPr>
              <a:t>“</a:t>
            </a:r>
            <a:r>
              <a:rPr lang="en-US" altLang="pt-PT" sz="2000" b="0">
                <a:ea typeface="Osaka" charset="-128"/>
              </a:rPr>
              <a:t>GEWEX-like</a:t>
            </a:r>
            <a:r>
              <a:rPr lang="en-US" altLang="fr-FR" sz="2000" b="0">
                <a:ea typeface="Osaka" charset="-128"/>
              </a:rPr>
              <a:t>”</a:t>
            </a:r>
            <a:r>
              <a:rPr lang="en-US" altLang="pt-PT" sz="2000" b="0">
                <a:ea typeface="Osaka" charset="-128"/>
              </a:rPr>
              <a:t> forcings (mainly SRB), publicy available from the LandFlux website.</a:t>
            </a:r>
          </a:p>
        </p:txBody>
      </p:sp>
      <p:sp>
        <p:nvSpPr>
          <p:cNvPr id="31750" name="Rectangle 3">
            <a:extLst>
              <a:ext uri="{FF2B5EF4-FFF2-40B4-BE49-F238E27FC236}">
                <a16:creationId xmlns:a16="http://schemas.microsoft.com/office/drawing/2014/main" id="{574DD7C1-C2A9-4C38-84CE-3E217DC94AC0}"/>
              </a:ext>
            </a:extLst>
          </p:cNvPr>
          <p:cNvSpPr>
            <a:spLocks noChangeArrowheads="1"/>
          </p:cNvSpPr>
          <p:nvPr/>
        </p:nvSpPr>
        <p:spPr bwMode="auto">
          <a:xfrm>
            <a:off x="2351088" y="6330950"/>
            <a:ext cx="7561262"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b="1">
                <a:solidFill>
                  <a:schemeClr val="tx1"/>
                </a:solidFill>
                <a:latin typeface="Arial" panose="020B0604020202020204" pitchFamily="34" charset="0"/>
                <a:ea typeface="MS PGothic" panose="020B0600070205080204" pitchFamily="34" charset="-128"/>
              </a:defRPr>
            </a:lvl1pPr>
            <a:lvl2pPr marL="742950" indent="-285750">
              <a:defRPr sz="1600" b="1">
                <a:solidFill>
                  <a:schemeClr val="tx1"/>
                </a:solidFill>
                <a:latin typeface="Arial" panose="020B0604020202020204" pitchFamily="34" charset="0"/>
                <a:ea typeface="MS PGothic" panose="020B0600070205080204" pitchFamily="34" charset="-128"/>
              </a:defRPr>
            </a:lvl2pPr>
            <a:lvl3pPr marL="1143000" indent="-228600">
              <a:defRPr sz="1600" b="1">
                <a:solidFill>
                  <a:schemeClr val="tx1"/>
                </a:solidFill>
                <a:latin typeface="Arial" panose="020B0604020202020204" pitchFamily="34" charset="0"/>
                <a:ea typeface="MS PGothic" panose="020B0600070205080204" pitchFamily="34" charset="-128"/>
              </a:defRPr>
            </a:lvl3pPr>
            <a:lvl4pPr marL="1600200" indent="-228600">
              <a:defRPr sz="1600" b="1">
                <a:solidFill>
                  <a:schemeClr val="tx1"/>
                </a:solidFill>
                <a:latin typeface="Arial" panose="020B0604020202020204" pitchFamily="34" charset="0"/>
                <a:ea typeface="MS PGothic" panose="020B0600070205080204" pitchFamily="34" charset="-128"/>
              </a:defRPr>
            </a:lvl4pPr>
            <a:lvl5pPr marL="2057400" indent="-228600">
              <a:defRPr sz="16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MS PGothic" panose="020B0600070205080204" pitchFamily="34" charset="-128"/>
              </a:defRPr>
            </a:lvl9pPr>
          </a:lstStyle>
          <a:p>
            <a:pPr algn="ctr"/>
            <a:r>
              <a:rPr lang="fr-FR" altLang="pt-PT" dirty="0"/>
              <a:t>https://hydrology.kaust.edu.sa/Pages/GEWEX_Landflux.aspx</a:t>
            </a:r>
          </a:p>
        </p:txBody>
      </p:sp>
    </p:spTree>
    <p:extLst>
      <p:ext uri="{BB962C8B-B14F-4D97-AF65-F5344CB8AC3E}">
        <p14:creationId xmlns:p14="http://schemas.microsoft.com/office/powerpoint/2010/main" val="1572860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subTitle" idx="1"/>
          </p:nvPr>
        </p:nvSpPr>
        <p:spPr>
          <a:xfrm>
            <a:off x="2895600" y="2590800"/>
            <a:ext cx="6705600" cy="1828800"/>
          </a:xfrm>
        </p:spPr>
        <p:txBody>
          <a:bodyPr/>
          <a:lstStyle/>
          <a:p>
            <a:r>
              <a:rPr lang="en-US" dirty="0">
                <a:latin typeface="Helvetica" pitchFamily="-84" charset="0"/>
                <a:ea typeface="ＭＳ Ｐゴシック" pitchFamily="-84" charset="-128"/>
                <a:cs typeface="ＭＳ Ｐゴシック" pitchFamily="-84" charset="-128"/>
              </a:rPr>
              <a:t>GEWEX Data and Assessments</a:t>
            </a:r>
          </a:p>
          <a:p>
            <a:r>
              <a:rPr lang="en-US" dirty="0">
                <a:latin typeface="Helvetica" pitchFamily="-84" charset="0"/>
                <a:ea typeface="ＭＳ Ｐゴシック" pitchFamily="-84" charset="-128"/>
                <a:cs typeface="ＭＳ Ｐゴシック" pitchFamily="-84" charset="-128"/>
              </a:rPr>
              <a:t>Panel Meeting</a:t>
            </a:r>
          </a:p>
          <a:p>
            <a:r>
              <a:rPr lang="en-US" dirty="0">
                <a:latin typeface="Helvetica" pitchFamily="-84" charset="0"/>
                <a:ea typeface="ＭＳ Ｐゴシック" pitchFamily="-84" charset="-128"/>
                <a:cs typeface="ＭＳ Ｐゴシック" pitchFamily="-84" charset="-128"/>
              </a:rPr>
              <a:t>Boulder, CO</a:t>
            </a:r>
          </a:p>
          <a:p>
            <a:r>
              <a:rPr lang="en-US" dirty="0">
                <a:latin typeface="Helvetica" pitchFamily="-84" charset="0"/>
                <a:ea typeface="ＭＳ Ｐゴシック" pitchFamily="-84" charset="-128"/>
                <a:cs typeface="ＭＳ Ｐゴシック" pitchFamily="-84" charset="-128"/>
              </a:rPr>
              <a:t>10-12 October, 2017</a:t>
            </a:r>
          </a:p>
          <a:p>
            <a:endParaRPr lang="en-US" dirty="0">
              <a:latin typeface="Helvetica" pitchFamily="-84" charset="0"/>
              <a:ea typeface="ＭＳ Ｐゴシック" pitchFamily="-84" charset="-128"/>
              <a:cs typeface="ＭＳ Ｐゴシック" pitchFamily="-84" charset="-128"/>
            </a:endParaRPr>
          </a:p>
        </p:txBody>
      </p:sp>
      <p:sp>
        <p:nvSpPr>
          <p:cNvPr id="94212" name="Rectangle 4"/>
          <p:cNvSpPr>
            <a:spLocks noGrp="1" noChangeArrowheads="1"/>
          </p:cNvSpPr>
          <p:nvPr>
            <p:ph type="ctrTitle"/>
          </p:nvPr>
        </p:nvSpPr>
        <p:spPr>
          <a:xfrm>
            <a:off x="2286000" y="914400"/>
            <a:ext cx="7620000" cy="1600200"/>
          </a:xfrm>
        </p:spPr>
        <p:txBody>
          <a:bodyPr/>
          <a:lstStyle/>
          <a:p>
            <a:r>
              <a:rPr lang="en-US" sz="3200" dirty="0">
                <a:ea typeface="ＭＳ Ｐゴシック" pitchFamily="-84" charset="-128"/>
                <a:cs typeface="ＭＳ Ｐゴシック" pitchFamily="-84" charset="-128"/>
              </a:rPr>
              <a:t>The GEWEX Surface Radiation Budget Project: Release 4 Integrated Product Progress and Plans</a:t>
            </a:r>
          </a:p>
        </p:txBody>
      </p:sp>
      <p:sp>
        <p:nvSpPr>
          <p:cNvPr id="16391" name="Rectangle 5"/>
          <p:cNvSpPr>
            <a:spLocks noChangeArrowheads="1"/>
          </p:cNvSpPr>
          <p:nvPr/>
        </p:nvSpPr>
        <p:spPr bwMode="auto">
          <a:xfrm>
            <a:off x="2209800" y="4800600"/>
            <a:ext cx="8077200" cy="1524000"/>
          </a:xfrm>
          <a:prstGeom prst="rect">
            <a:avLst/>
          </a:prstGeom>
          <a:noFill/>
          <a:ln w="9525">
            <a:noFill/>
            <a:miter lim="800000"/>
            <a:headEnd/>
            <a:tailEnd/>
          </a:ln>
        </p:spPr>
        <p:txBody>
          <a:bodyPr>
            <a:prstTxWarp prst="textNoShape">
              <a:avLst/>
            </a:prstTxWarp>
          </a:bodyPr>
          <a:lstStyle/>
          <a:p>
            <a:pPr>
              <a:spcBef>
                <a:spcPct val="20000"/>
              </a:spcBef>
            </a:pPr>
            <a:r>
              <a:rPr lang="en-US" sz="2000" dirty="0"/>
              <a:t>Paul W. Stackhouse, Jr. – NASA </a:t>
            </a:r>
            <a:r>
              <a:rPr lang="en-US" sz="2000" dirty="0" err="1"/>
              <a:t>LaRC</a:t>
            </a:r>
            <a:endParaRPr lang="en-US" sz="2000" dirty="0"/>
          </a:p>
          <a:p>
            <a:pPr>
              <a:spcBef>
                <a:spcPct val="20000"/>
              </a:spcBef>
            </a:pPr>
            <a:r>
              <a:rPr lang="en-US" sz="2000" dirty="0"/>
              <a:t>Stephen J. Cox, J. Colleen </a:t>
            </a:r>
            <a:r>
              <a:rPr lang="en-US" sz="2000" dirty="0" err="1"/>
              <a:t>Mikovitz</a:t>
            </a:r>
            <a:r>
              <a:rPr lang="en-US" sz="2000" dirty="0"/>
              <a:t>,</a:t>
            </a:r>
          </a:p>
          <a:p>
            <a:pPr>
              <a:spcBef>
                <a:spcPct val="20000"/>
              </a:spcBef>
            </a:pPr>
            <a:r>
              <a:rPr lang="en-US" sz="2000" dirty="0"/>
              <a:t>Taiping Zhang – SSAI </a:t>
            </a:r>
          </a:p>
        </p:txBody>
      </p:sp>
    </p:spTree>
    <p:extLst>
      <p:ext uri="{BB962C8B-B14F-4D97-AF65-F5344CB8AC3E}">
        <p14:creationId xmlns:p14="http://schemas.microsoft.com/office/powerpoint/2010/main" val="105929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2286000" y="152400"/>
            <a:ext cx="7391400" cy="914400"/>
          </a:xfrm>
        </p:spPr>
        <p:txBody>
          <a:bodyPr>
            <a:normAutofit fontScale="90000"/>
          </a:bodyPr>
          <a:lstStyle/>
          <a:p>
            <a:r>
              <a:rPr lang="en-US" sz="4000" dirty="0">
                <a:ea typeface="ＭＳ Ｐゴシック" pitchFamily="-84" charset="-128"/>
                <a:cs typeface="ＭＳ Ｐゴシック" pitchFamily="-84" charset="-128"/>
              </a:rPr>
              <a:t>SRB Release 3 Data Products</a:t>
            </a:r>
            <a:br>
              <a:rPr lang="en-US" i="1" dirty="0">
                <a:ea typeface="ＭＳ Ｐゴシック" pitchFamily="-84" charset="-128"/>
                <a:cs typeface="ＭＳ Ｐゴシック" pitchFamily="-84" charset="-128"/>
              </a:rPr>
            </a:br>
            <a:r>
              <a:rPr lang="en-US" sz="2400" dirty="0">
                <a:solidFill>
                  <a:srgbClr val="FF0000"/>
                </a:solidFill>
                <a:ea typeface="ＭＳ Ｐゴシック" pitchFamily="-84" charset="-128"/>
                <a:cs typeface="ＭＳ Ｐゴシック" pitchFamily="-84" charset="-128"/>
              </a:rPr>
              <a:t>(Spatial Resolution: 1</a:t>
            </a:r>
            <a:r>
              <a:rPr lang="en-US" sz="2400" baseline="30000" dirty="0">
                <a:solidFill>
                  <a:srgbClr val="FF0000"/>
                </a:solidFill>
                <a:ea typeface="ＭＳ Ｐゴシック" pitchFamily="-84" charset="-128"/>
                <a:cs typeface="ＭＳ Ｐゴシック" pitchFamily="-84" charset="-128"/>
              </a:rPr>
              <a:t>o</a:t>
            </a:r>
            <a:r>
              <a:rPr lang="en-US" sz="2400" dirty="0">
                <a:solidFill>
                  <a:srgbClr val="FF0000"/>
                </a:solidFill>
                <a:ea typeface="ＭＳ Ｐゴシック" pitchFamily="-84" charset="-128"/>
                <a:cs typeface="ＭＳ Ｐゴシック" pitchFamily="-84" charset="-128"/>
              </a:rPr>
              <a:t> x 1</a:t>
            </a:r>
            <a:r>
              <a:rPr lang="en-US" sz="2400" baseline="30000" dirty="0">
                <a:solidFill>
                  <a:srgbClr val="FF0000"/>
                </a:solidFill>
                <a:ea typeface="ＭＳ Ｐゴシック" pitchFamily="-84" charset="-128"/>
                <a:cs typeface="ＭＳ Ｐゴシック" pitchFamily="-84" charset="-128"/>
              </a:rPr>
              <a:t>o</a:t>
            </a:r>
            <a:r>
              <a:rPr lang="en-US" sz="2400" dirty="0">
                <a:solidFill>
                  <a:srgbClr val="FF0000"/>
                </a:solidFill>
                <a:ea typeface="ＭＳ Ｐゴシック" pitchFamily="-84" charset="-128"/>
                <a:cs typeface="ＭＳ Ｐゴシック" pitchFamily="-84" charset="-128"/>
              </a:rPr>
              <a:t>; 7/83 – 12/07)</a:t>
            </a:r>
            <a:endParaRPr lang="en-US" dirty="0">
              <a:solidFill>
                <a:srgbClr val="FF0000"/>
              </a:solidFill>
              <a:ea typeface="ＭＳ Ｐゴシック" pitchFamily="-84" charset="-128"/>
              <a:cs typeface="ＭＳ Ｐゴシック" pitchFamily="-84" charset="-128"/>
            </a:endParaRPr>
          </a:p>
        </p:txBody>
      </p:sp>
      <p:graphicFrame>
        <p:nvGraphicFramePr>
          <p:cNvPr id="318467" name="Group 3"/>
          <p:cNvGraphicFramePr>
            <a:graphicFrameLocks noGrp="1"/>
          </p:cNvGraphicFramePr>
          <p:nvPr>
            <p:ph type="tbl" idx="1"/>
            <p:extLst/>
          </p:nvPr>
        </p:nvGraphicFramePr>
        <p:xfrm>
          <a:off x="1905000" y="1066800"/>
          <a:ext cx="8382000" cy="5082044"/>
        </p:xfrm>
        <a:graphic>
          <a:graphicData uri="http://schemas.openxmlformats.org/drawingml/2006/table">
            <a:tbl>
              <a:tblPr/>
              <a:tblGrid>
                <a:gridCol w="1122589">
                  <a:extLst>
                    <a:ext uri="{9D8B030D-6E8A-4147-A177-3AD203B41FA5}">
                      <a16:colId xmlns:a16="http://schemas.microsoft.com/office/drawing/2014/main" val="20000"/>
                    </a:ext>
                  </a:extLst>
                </a:gridCol>
                <a:gridCol w="1696811">
                  <a:extLst>
                    <a:ext uri="{9D8B030D-6E8A-4147-A177-3AD203B41FA5}">
                      <a16:colId xmlns:a16="http://schemas.microsoft.com/office/drawing/2014/main" val="20001"/>
                    </a:ext>
                  </a:extLst>
                </a:gridCol>
                <a:gridCol w="2494189">
                  <a:extLst>
                    <a:ext uri="{9D8B030D-6E8A-4147-A177-3AD203B41FA5}">
                      <a16:colId xmlns:a16="http://schemas.microsoft.com/office/drawing/2014/main" val="20002"/>
                    </a:ext>
                  </a:extLst>
                </a:gridCol>
                <a:gridCol w="3068411">
                  <a:extLst>
                    <a:ext uri="{9D8B030D-6E8A-4147-A177-3AD203B41FA5}">
                      <a16:colId xmlns:a16="http://schemas.microsoft.com/office/drawing/2014/main" val="20003"/>
                    </a:ext>
                  </a:extLst>
                </a:gridCol>
              </a:tblGrid>
              <a:tr h="564202">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a:ln>
                            <a:noFill/>
                          </a:ln>
                          <a:solidFill>
                            <a:srgbClr val="262699"/>
                          </a:solidFill>
                          <a:effectLst/>
                          <a:latin typeface="Arial" pitchFamily="-84" charset="0"/>
                          <a:ea typeface="ＭＳ Ｐゴシック" pitchFamily="-84" charset="-128"/>
                          <a:cs typeface="ＭＳ Ｐゴシック" pitchFamily="-84" charset="-128"/>
                        </a:rPr>
                        <a:t>Data Types</a:t>
                      </a:r>
                    </a:p>
                  </a:txBody>
                  <a:tcPr marT="0" marB="0" anchor="ct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dirty="0">
                          <a:ln>
                            <a:noFill/>
                          </a:ln>
                          <a:solidFill>
                            <a:srgbClr val="262699"/>
                          </a:solidFill>
                          <a:effectLst/>
                          <a:latin typeface="Arial" pitchFamily="-84" charset="0"/>
                          <a:ea typeface="ＭＳ Ｐゴシック" pitchFamily="-84" charset="-128"/>
                          <a:cs typeface="ＭＳ Ｐゴシック" pitchFamily="-84" charset="-128"/>
                        </a:rPr>
                        <a:t>Model Name</a:t>
                      </a:r>
                    </a:p>
                  </a:txBody>
                  <a:tcPr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a:ln>
                            <a:noFill/>
                          </a:ln>
                          <a:solidFill>
                            <a:srgbClr val="262699"/>
                          </a:solidFill>
                          <a:effectLst/>
                          <a:latin typeface="Arial" pitchFamily="-84" charset="0"/>
                          <a:ea typeface="ＭＳ Ｐゴシック" pitchFamily="-84" charset="-128"/>
                          <a:cs typeface="ＭＳ Ｐゴシック" pitchFamily="-84" charset="-128"/>
                        </a:rPr>
                        <a:t>Temporal Resolution</a:t>
                      </a:r>
                    </a:p>
                  </a:txBody>
                  <a:tcPr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a:ln>
                            <a:noFill/>
                          </a:ln>
                          <a:solidFill>
                            <a:srgbClr val="262699"/>
                          </a:solidFill>
                          <a:effectLst/>
                          <a:latin typeface="Arial" pitchFamily="-84" charset="0"/>
                          <a:ea typeface="ＭＳ Ｐゴシック" pitchFamily="-84" charset="-128"/>
                          <a:cs typeface="ＭＳ Ｐゴシック" pitchFamily="-84" charset="-128"/>
                        </a:rPr>
                        <a:t>Parameters</a:t>
                      </a:r>
                    </a:p>
                  </a:txBody>
                  <a:tcPr marT="0" marB="0" anchor="ct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4448">
                <a:tc rowSpan="4">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1" i="0" u="none" strike="noStrike" cap="none" normalizeH="0" baseline="0" dirty="0">
                          <a:ln>
                            <a:noFill/>
                          </a:ln>
                          <a:solidFill>
                            <a:srgbClr val="262699"/>
                          </a:solidFill>
                          <a:effectLst/>
                          <a:latin typeface="Arial" pitchFamily="-84" charset="0"/>
                          <a:ea typeface="ＭＳ Ｐゴシック" pitchFamily="-84" charset="-128"/>
                          <a:cs typeface="ＭＳ Ｐゴシック" pitchFamily="-84" charset="-128"/>
                        </a:rPr>
                        <a:t>SW</a:t>
                      </a:r>
                    </a:p>
                  </a:txBody>
                  <a:tcPr marT="0" marB="0" anchor="ctr" anchorCtr="1"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90"/>
                          </a:solidFill>
                          <a:effectLst/>
                          <a:latin typeface="Arial" pitchFamily="-84" charset="0"/>
                          <a:ea typeface="ＭＳ Ｐゴシック" pitchFamily="-84" charset="-128"/>
                          <a:cs typeface="ＭＳ Ｐゴシック" pitchFamily="-84" charset="-128"/>
                        </a:rPr>
                        <a:t>GEWEX SW (Pinker/Laszlo)</a:t>
                      </a: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90"/>
                          </a:solidFill>
                          <a:effectLst/>
                          <a:latin typeface="Arial" pitchFamily="-84" charset="0"/>
                          <a:ea typeface="ＭＳ Ｐゴシック" pitchFamily="-84" charset="-128"/>
                          <a:cs typeface="ＭＳ Ｐゴシック" pitchFamily="-84" charset="-128"/>
                        </a:rPr>
                        <a:t>(v3.0)</a:t>
                      </a:r>
                    </a:p>
                  </a:txBody>
                  <a:tcPr marT="0" marB="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90"/>
                          </a:solidFill>
                          <a:effectLst/>
                          <a:latin typeface="Arial" pitchFamily="-84" charset="0"/>
                          <a:ea typeface="ＭＳ Ｐゴシック" pitchFamily="-84" charset="-128"/>
                          <a:cs typeface="ＭＳ Ｐゴシック" pitchFamily="-84" charset="-128"/>
                        </a:rPr>
                        <a:t>3-hourly, Monthly Averaged 3-hourly, Daily and Monthly Averaged (UTC and local sun time)</a:t>
                      </a:r>
                    </a:p>
                  </a:txBody>
                  <a:tcPr marT="0" marB="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90"/>
                          </a:solidFill>
                          <a:effectLst/>
                          <a:latin typeface="Arial" pitchFamily="-84" charset="0"/>
                          <a:ea typeface="ＭＳ Ｐゴシック" pitchFamily="-84" charset="-128"/>
                          <a:cs typeface="ＭＳ Ｐゴシック" pitchFamily="-84" charset="-128"/>
                        </a:rPr>
                        <a:t>All-sky: Surface down, up, PAR down; TOA Down, Up</a:t>
                      </a:r>
                    </a:p>
                  </a:txBody>
                  <a:tcPr marT="0" marB="0" anchor="ctr" anchorCtr="1"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99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90"/>
                          </a:solidFill>
                          <a:effectLst/>
                          <a:latin typeface="Arial" pitchFamily="-84" charset="0"/>
                          <a:ea typeface="ＭＳ Ｐゴシック" pitchFamily="-84" charset="-128"/>
                          <a:cs typeface="ＭＳ Ｐゴシック" pitchFamily="-84" charset="-128"/>
                        </a:rPr>
                        <a:t>Clear-Sky: Surface Down, Up; TOA Up</a:t>
                      </a:r>
                    </a:p>
                  </a:txBody>
                  <a:tcPr marT="0" marB="0" anchor="ctr" anchorCtr="1"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487680">
                <a:tc vMerge="1">
                  <a:txBody>
                    <a:bodyPr/>
                    <a:lstStyle/>
                    <a:p>
                      <a:endParaRPr lang="en-US"/>
                    </a:p>
                  </a:txBody>
                  <a:tcPr/>
                </a:tc>
                <a:tc rowSpan="2">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84" charset="0"/>
                          <a:ea typeface="ＭＳ Ｐゴシック" pitchFamily="-84" charset="-128"/>
                          <a:cs typeface="ＭＳ Ｐゴシック" pitchFamily="-84" charset="-128"/>
                        </a:rPr>
                        <a:t>LPSA (</a:t>
                      </a:r>
                      <a:r>
                        <a:rPr kumimoji="0" lang="en-US" sz="1600" b="0" i="0" u="none" strike="noStrike" cap="none" normalizeH="0" baseline="0" dirty="0" err="1">
                          <a:ln>
                            <a:noFill/>
                          </a:ln>
                          <a:solidFill>
                            <a:schemeClr val="tx1"/>
                          </a:solidFill>
                          <a:effectLst/>
                          <a:latin typeface="Arial" pitchFamily="-84" charset="0"/>
                          <a:ea typeface="ＭＳ Ｐゴシック" pitchFamily="-84" charset="-128"/>
                          <a:cs typeface="ＭＳ Ｐゴシック" pitchFamily="-84" charset="-128"/>
                        </a:rPr>
                        <a:t>Staylor</a:t>
                      </a:r>
                      <a:r>
                        <a:rPr kumimoji="0" lang="en-US" sz="1600" b="0" i="0" u="none" strike="noStrike" cap="none" normalizeH="0" baseline="0" dirty="0">
                          <a:ln>
                            <a:noFill/>
                          </a:ln>
                          <a:solidFill>
                            <a:schemeClr val="tx1"/>
                          </a:solidFill>
                          <a:effectLst/>
                          <a:latin typeface="Arial" pitchFamily="-84" charset="0"/>
                          <a:ea typeface="ＭＳ Ｐゴシック" pitchFamily="-84" charset="-128"/>
                          <a:cs typeface="ＭＳ Ｐゴシック" pitchFamily="-84" charset="-128"/>
                        </a:rPr>
                        <a:t>/ Gupta) (v3.0)</a:t>
                      </a:r>
                    </a:p>
                  </a:txBody>
                  <a:tcPr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rPr>
                        <a:t>Daily, Monthly</a:t>
                      </a:r>
                    </a:p>
                  </a:txBody>
                  <a:tcPr marT="0" marB="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rPr>
                        <a:t>All-sky: Surface Down, Net, and Albedo</a:t>
                      </a:r>
                    </a:p>
                  </a:txBody>
                  <a:tcPr marT="0" marB="0" anchor="ctr" anchorCtr="1"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0274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84" charset="0"/>
                          <a:ea typeface="ＭＳ Ｐゴシック" pitchFamily="-84" charset="-128"/>
                          <a:cs typeface="ＭＳ Ｐゴシック" pitchFamily="-84" charset="-128"/>
                        </a:rPr>
                        <a:t>Clear-sky: Surface Down</a:t>
                      </a:r>
                    </a:p>
                  </a:txBody>
                  <a:tcPr marT="0" marB="0" anchor="ctr" anchorCtr="1"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75360">
                <a:tc rowSpan="2">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1" i="0" u="none" strike="noStrike" cap="none" normalizeH="0" baseline="0">
                          <a:ln>
                            <a:noFill/>
                          </a:ln>
                          <a:solidFill>
                            <a:srgbClr val="262699"/>
                          </a:solidFill>
                          <a:effectLst/>
                          <a:latin typeface="Arial" pitchFamily="-84" charset="0"/>
                          <a:ea typeface="ＭＳ Ｐゴシック" pitchFamily="-84" charset="-128"/>
                          <a:cs typeface="ＭＳ Ｐゴシック" pitchFamily="-84" charset="-128"/>
                        </a:rPr>
                        <a:t>LW</a:t>
                      </a:r>
                    </a:p>
                  </a:txBody>
                  <a:tcPr marT="0" marB="0" anchor="ctr" anchorCtr="1"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90"/>
                          </a:solidFill>
                          <a:effectLst/>
                          <a:latin typeface="Arial" pitchFamily="-84" charset="0"/>
                          <a:ea typeface="ＭＳ Ｐゴシック" pitchFamily="-84" charset="-128"/>
                          <a:cs typeface="ＭＳ Ｐゴシック" pitchFamily="-84" charset="-128"/>
                        </a:rPr>
                        <a:t>GEWEX LW (Fu/</a:t>
                      </a:r>
                      <a:r>
                        <a:rPr kumimoji="0" lang="en-US" sz="1600" b="0" i="0" u="none" strike="noStrike" cap="none" normalizeH="0" baseline="0" dirty="0" err="1">
                          <a:ln>
                            <a:noFill/>
                          </a:ln>
                          <a:solidFill>
                            <a:srgbClr val="000090"/>
                          </a:solidFill>
                          <a:effectLst/>
                          <a:latin typeface="Arial" pitchFamily="-84" charset="0"/>
                          <a:ea typeface="ＭＳ Ｐゴシック" pitchFamily="-84" charset="-128"/>
                          <a:cs typeface="ＭＳ Ｐゴシック" pitchFamily="-84" charset="-128"/>
                        </a:rPr>
                        <a:t>Liou</a:t>
                      </a:r>
                      <a:r>
                        <a:rPr kumimoji="0" lang="en-US" sz="1600" b="0" i="0" u="none" strike="noStrike" cap="none" normalizeH="0" baseline="0" dirty="0">
                          <a:ln>
                            <a:noFill/>
                          </a:ln>
                          <a:solidFill>
                            <a:srgbClr val="000090"/>
                          </a:solidFill>
                          <a:effectLst/>
                          <a:latin typeface="Arial" pitchFamily="-84" charset="0"/>
                          <a:ea typeface="ＭＳ Ｐゴシック" pitchFamily="-84" charset="-128"/>
                          <a:cs typeface="ＭＳ Ｐゴシック" pitchFamily="-84" charset="-128"/>
                        </a:rPr>
                        <a:t>/ Stackhouse) (v3.1)</a:t>
                      </a:r>
                    </a:p>
                  </a:txBody>
                  <a:tcPr marT="0" marB="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90"/>
                          </a:solidFill>
                          <a:effectLst/>
                          <a:latin typeface="Arial" pitchFamily="-84" charset="0"/>
                          <a:ea typeface="ＭＳ Ｐゴシック" pitchFamily="-84" charset="-128"/>
                          <a:cs typeface="ＭＳ Ｐゴシック" pitchFamily="-84" charset="-128"/>
                        </a:rPr>
                        <a:t>3-hourly, Monthly Averaged 3-hourly, Daily and Monthly Averaged</a:t>
                      </a:r>
                    </a:p>
                  </a:txBody>
                  <a:tcPr marT="0" marB="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000090"/>
                          </a:solidFill>
                          <a:effectLst/>
                          <a:latin typeface="Arial" pitchFamily="-84" charset="0"/>
                          <a:ea typeface="ＭＳ Ｐゴシック" pitchFamily="-84" charset="-128"/>
                          <a:cs typeface="ＭＳ Ｐゴシック" pitchFamily="-84" charset="-128"/>
                        </a:rPr>
                        <a:t>All-sky and clear-sky: TOA up; Surface Up and Down</a:t>
                      </a:r>
                    </a:p>
                  </a:txBody>
                  <a:tcPr marT="0" marB="0" anchor="ctr" anchorCtr="1"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52268">
                <a:tc vMerge="1">
                  <a:txBody>
                    <a:bodyPr/>
                    <a:lstStyle/>
                    <a:p>
                      <a:endParaRPr lang="en-US"/>
                    </a:p>
                  </a:txBody>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84" charset="0"/>
                          <a:ea typeface="ＭＳ Ｐゴシック" pitchFamily="-84" charset="-128"/>
                          <a:cs typeface="ＭＳ Ｐゴシック" pitchFamily="-84" charset="-128"/>
                        </a:rPr>
                        <a:t>LPLA (Gupta) (v3.0)</a:t>
                      </a:r>
                    </a:p>
                  </a:txBody>
                  <a:tcPr marT="0" marB="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84" charset="0"/>
                          <a:ea typeface="ＭＳ Ｐゴシック" pitchFamily="-84" charset="-128"/>
                          <a:cs typeface="ＭＳ Ｐゴシック" pitchFamily="-84" charset="-128"/>
                        </a:rPr>
                        <a:t>3-hourly, Monthly Averaged 3-hourly, Daily and Monthly Averaged</a:t>
                      </a:r>
                    </a:p>
                  </a:txBody>
                  <a:tcPr marT="0" marB="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84" charset="0"/>
                          <a:ea typeface="ＭＳ Ｐゴシック" pitchFamily="-84" charset="-128"/>
                          <a:cs typeface="ＭＳ Ｐゴシック" pitchFamily="-84" charset="-128"/>
                        </a:rPr>
                        <a:t>All-sky Surface Downward, Net; Cloud Radiative Forcing</a:t>
                      </a:r>
                    </a:p>
                  </a:txBody>
                  <a:tcPr marT="0" marB="0" anchor="ctr" anchorCtr="1"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975360">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1" i="0" u="none" strike="noStrike" cap="none" normalizeH="0" baseline="0">
                          <a:ln>
                            <a:noFill/>
                          </a:ln>
                          <a:solidFill>
                            <a:srgbClr val="262699"/>
                          </a:solidFill>
                          <a:effectLst/>
                          <a:latin typeface="Arial" pitchFamily="-84" charset="0"/>
                          <a:ea typeface="ＭＳ Ｐゴシック" pitchFamily="-84" charset="-128"/>
                          <a:cs typeface="ＭＳ Ｐゴシック" pitchFamily="-84" charset="-128"/>
                        </a:rPr>
                        <a:t>Input Property</a:t>
                      </a:r>
                      <a:endParaRPr kumimoji="0" lang="en-US" sz="1600" b="1" i="0" u="none" strike="noStrike" cap="none" normalizeH="0" baseline="-25000">
                        <a:ln>
                          <a:noFill/>
                        </a:ln>
                        <a:solidFill>
                          <a:srgbClr val="262699"/>
                        </a:solidFill>
                        <a:effectLst/>
                        <a:latin typeface="Arial" pitchFamily="-84" charset="0"/>
                        <a:ea typeface="ＭＳ Ｐゴシック" pitchFamily="-84" charset="-128"/>
                        <a:cs typeface="ＭＳ Ｐゴシック" pitchFamily="-84" charset="-128"/>
                      </a:endParaRPr>
                    </a:p>
                  </a:txBody>
                  <a:tcPr marT="0" marB="0" anchor="ctr" anchorCtr="1"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262699"/>
                          </a:solidFill>
                          <a:effectLst/>
                          <a:latin typeface="Arial" pitchFamily="-84" charset="0"/>
                          <a:ea typeface="ＭＳ Ｐゴシック" pitchFamily="-84" charset="-128"/>
                          <a:cs typeface="ＭＳ Ｐゴシック" pitchFamily="-84" charset="-128"/>
                        </a:rPr>
                        <a:t>CLDPROPS</a:t>
                      </a:r>
                    </a:p>
                  </a:txBody>
                  <a:tcPr marT="0" marB="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262699"/>
                          </a:solidFill>
                          <a:effectLst/>
                          <a:latin typeface="Arial" pitchFamily="-84" charset="0"/>
                          <a:ea typeface="ＭＳ Ｐゴシック" pitchFamily="-84" charset="-128"/>
                          <a:cs typeface="ＭＳ Ｐゴシック" pitchFamily="-84" charset="-128"/>
                        </a:rPr>
                        <a:t>3-Hourly</a:t>
                      </a:r>
                    </a:p>
                  </a:txBody>
                  <a:tcPr marT="0" marB="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dirty="0">
                          <a:ln>
                            <a:noFill/>
                          </a:ln>
                          <a:solidFill>
                            <a:srgbClr val="262699"/>
                          </a:solidFill>
                          <a:effectLst/>
                          <a:latin typeface="Arial" pitchFamily="-84" charset="0"/>
                          <a:ea typeface="ＭＳ Ｐゴシック" pitchFamily="-84" charset="-128"/>
                          <a:cs typeface="ＭＳ Ｐゴシック" pitchFamily="-84" charset="-128"/>
                        </a:rPr>
                        <a:t>Surface emissivity, skin temperature, atmospheric profile; cloud phase, fraction, optical depth and LWC</a:t>
                      </a:r>
                    </a:p>
                  </a:txBody>
                  <a:tcPr marT="0" marB="0" anchor="ctr" anchorCtr="1"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8714" name="Text Box 46"/>
          <p:cNvSpPr txBox="1">
            <a:spLocks noChangeArrowheads="1"/>
          </p:cNvSpPr>
          <p:nvPr/>
        </p:nvSpPr>
        <p:spPr bwMode="auto">
          <a:xfrm>
            <a:off x="2049463" y="6172201"/>
            <a:ext cx="8054577" cy="369332"/>
          </a:xfrm>
          <a:prstGeom prst="rect">
            <a:avLst/>
          </a:prstGeom>
          <a:noFill/>
          <a:ln w="9525">
            <a:noFill/>
            <a:miter lim="800000"/>
            <a:headEnd/>
            <a:tailEnd/>
          </a:ln>
        </p:spPr>
        <p:txBody>
          <a:bodyPr wrap="none">
            <a:prstTxWarp prst="textNoShape">
              <a:avLst/>
            </a:prstTxWarp>
            <a:spAutoFit/>
          </a:bodyPr>
          <a:lstStyle/>
          <a:p>
            <a:pPr eaLnBrk="1" hangingPunct="1"/>
            <a:r>
              <a:rPr lang="en-US" dirty="0">
                <a:solidFill>
                  <a:srgbClr val="000099"/>
                </a:solidFill>
                <a:latin typeface="Helvetica" pitchFamily="-84" charset="0"/>
              </a:rPr>
              <a:t>Note:  The LPSA and LPLA algorithms are also used in CERES Surface-Only</a:t>
            </a:r>
            <a:endParaRPr lang="en-US" dirty="0">
              <a:solidFill>
                <a:srgbClr val="0000FF"/>
              </a:solidFill>
              <a:latin typeface="Helvetica" pitchFamily="-84" charset="0"/>
            </a:endParaRPr>
          </a:p>
        </p:txBody>
      </p:sp>
      <p:sp>
        <p:nvSpPr>
          <p:cNvPr id="28715" name="Date Placeholder 4"/>
          <p:cNvSpPr>
            <a:spLocks noGrp="1"/>
          </p:cNvSpPr>
          <p:nvPr>
            <p:ph type="dt" sz="quarter" idx="11"/>
          </p:nvPr>
        </p:nvSpPr>
        <p:spPr>
          <a:xfrm>
            <a:off x="1828800" y="6477000"/>
            <a:ext cx="1981200" cy="381000"/>
          </a:xfrm>
          <a:noFill/>
        </p:spPr>
        <p:txBody>
          <a:bodyPr/>
          <a:lstStyle/>
          <a:p>
            <a:r>
              <a:rPr lang="en-US"/>
              <a:t>11 Oct 2017</a:t>
            </a:r>
            <a:endParaRPr lang="en-US" dirty="0"/>
          </a:p>
        </p:txBody>
      </p:sp>
      <p:sp>
        <p:nvSpPr>
          <p:cNvPr id="28716" name="Slide Number Placeholder 5"/>
          <p:cNvSpPr>
            <a:spLocks noGrp="1"/>
          </p:cNvSpPr>
          <p:nvPr>
            <p:ph type="sldNum" sz="quarter" idx="12"/>
          </p:nvPr>
        </p:nvSpPr>
        <p:spPr>
          <a:noFill/>
        </p:spPr>
        <p:txBody>
          <a:bodyPr/>
          <a:lstStyle/>
          <a:p>
            <a:fld id="{FA313F70-1778-46C1-A051-AA76190BC471}" type="slidenum">
              <a:rPr lang="en-US" smtClean="0"/>
              <a:pPr/>
              <a:t>14</a:t>
            </a:fld>
            <a:endParaRPr lang="en-US"/>
          </a:p>
        </p:txBody>
      </p:sp>
      <p:sp>
        <p:nvSpPr>
          <p:cNvPr id="28717" name="Footer Placeholder 6"/>
          <p:cNvSpPr>
            <a:spLocks noGrp="1"/>
          </p:cNvSpPr>
          <p:nvPr>
            <p:ph type="ftr" sz="quarter" idx="10"/>
          </p:nvPr>
        </p:nvSpPr>
        <p:spPr>
          <a:noFill/>
        </p:spPr>
        <p:txBody>
          <a:bodyPr/>
          <a:lstStyle/>
          <a:p>
            <a:r>
              <a:rPr lang="is-IS"/>
              <a:t>GDAP 2017</a:t>
            </a:r>
            <a:endParaRPr lang="en-US" dirty="0"/>
          </a:p>
        </p:txBody>
      </p:sp>
    </p:spTree>
    <p:extLst>
      <p:ext uri="{BB962C8B-B14F-4D97-AF65-F5344CB8AC3E}">
        <p14:creationId xmlns:p14="http://schemas.microsoft.com/office/powerpoint/2010/main" val="1855408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762000"/>
          </a:xfrm>
        </p:spPr>
        <p:txBody>
          <a:bodyPr>
            <a:normAutofit/>
          </a:bodyPr>
          <a:lstStyle/>
          <a:p>
            <a:r>
              <a:rPr lang="en-US" sz="3200" dirty="0"/>
              <a:t>SRB </a:t>
            </a:r>
            <a:r>
              <a:rPr lang="en-US" sz="3200" dirty="0" err="1"/>
              <a:t>Rel</a:t>
            </a:r>
            <a:r>
              <a:rPr lang="en-US" sz="3200" dirty="0"/>
              <a:t> 4 versions, global fluxes: 2007</a:t>
            </a:r>
          </a:p>
        </p:txBody>
      </p:sp>
      <p:sp>
        <p:nvSpPr>
          <p:cNvPr id="9" name="Date Placeholder 8"/>
          <p:cNvSpPr>
            <a:spLocks noGrp="1"/>
          </p:cNvSpPr>
          <p:nvPr>
            <p:ph type="dt" sz="half" idx="10"/>
          </p:nvPr>
        </p:nvSpPr>
        <p:spPr/>
        <p:txBody>
          <a:bodyPr/>
          <a:lstStyle/>
          <a:p>
            <a:r>
              <a:rPr lang="en-US"/>
              <a:t>1 Dec 2016</a:t>
            </a:r>
          </a:p>
        </p:txBody>
      </p:sp>
      <p:sp>
        <p:nvSpPr>
          <p:cNvPr id="10" name="Footer Placeholder 9"/>
          <p:cNvSpPr>
            <a:spLocks noGrp="1"/>
          </p:cNvSpPr>
          <p:nvPr>
            <p:ph type="ftr" sz="quarter" idx="11"/>
          </p:nvPr>
        </p:nvSpPr>
        <p:spPr/>
        <p:txBody>
          <a:bodyPr/>
          <a:lstStyle/>
          <a:p>
            <a:r>
              <a:rPr lang="en-US"/>
              <a:t>GDAP 2016</a:t>
            </a:r>
          </a:p>
        </p:txBody>
      </p:sp>
      <p:sp>
        <p:nvSpPr>
          <p:cNvPr id="11" name="Slide Number Placeholder 10"/>
          <p:cNvSpPr>
            <a:spLocks noGrp="1"/>
          </p:cNvSpPr>
          <p:nvPr>
            <p:ph type="sldNum" sz="quarter" idx="12"/>
          </p:nvPr>
        </p:nvSpPr>
        <p:spPr/>
        <p:txBody>
          <a:bodyPr/>
          <a:lstStyle/>
          <a:p>
            <a:fld id="{6E5F281C-EBB7-4C38-8F94-6275EC6452EB}" type="slidenum">
              <a:rPr lang="en-US" smtClean="0"/>
              <a:pPr/>
              <a:t>15</a:t>
            </a:fld>
            <a:endParaRPr lang="en-US"/>
          </a:p>
        </p:txBody>
      </p:sp>
      <p:graphicFrame>
        <p:nvGraphicFramePr>
          <p:cNvPr id="3" name="Table 2"/>
          <p:cNvGraphicFramePr>
            <a:graphicFrameLocks noGrp="1"/>
          </p:cNvGraphicFramePr>
          <p:nvPr>
            <p:extLst/>
          </p:nvPr>
        </p:nvGraphicFramePr>
        <p:xfrm>
          <a:off x="1325880" y="838200"/>
          <a:ext cx="9235439" cy="5851368"/>
        </p:xfrm>
        <a:graphic>
          <a:graphicData uri="http://schemas.openxmlformats.org/drawingml/2006/table">
            <a:tbl>
              <a:tblPr firstRow="1" bandRow="1">
                <a:tableStyleId>{5C22544A-7EE6-4342-B048-85BDC9FD1C3A}</a:tableStyleId>
              </a:tblPr>
              <a:tblGrid>
                <a:gridCol w="1783669">
                  <a:extLst>
                    <a:ext uri="{9D8B030D-6E8A-4147-A177-3AD203B41FA5}">
                      <a16:colId xmlns:a16="http://schemas.microsoft.com/office/drawing/2014/main" val="20000"/>
                    </a:ext>
                  </a:extLst>
                </a:gridCol>
                <a:gridCol w="1050971">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597406">
                  <a:extLst>
                    <a:ext uri="{9D8B030D-6E8A-4147-A177-3AD203B41FA5}">
                      <a16:colId xmlns:a16="http://schemas.microsoft.com/office/drawing/2014/main" val="20003"/>
                    </a:ext>
                  </a:extLst>
                </a:gridCol>
                <a:gridCol w="1568282">
                  <a:extLst>
                    <a:ext uri="{9D8B030D-6E8A-4147-A177-3AD203B41FA5}">
                      <a16:colId xmlns:a16="http://schemas.microsoft.com/office/drawing/2014/main" val="20004"/>
                    </a:ext>
                  </a:extLst>
                </a:gridCol>
                <a:gridCol w="1589191">
                  <a:extLst>
                    <a:ext uri="{9D8B030D-6E8A-4147-A177-3AD203B41FA5}">
                      <a16:colId xmlns:a16="http://schemas.microsoft.com/office/drawing/2014/main" val="20005"/>
                    </a:ext>
                  </a:extLst>
                </a:gridCol>
              </a:tblGrid>
              <a:tr h="1042416">
                <a:tc>
                  <a:txBody>
                    <a:bodyPr/>
                    <a:lstStyle/>
                    <a:p>
                      <a:endParaRPr lang="en-US" sz="1600" dirty="0"/>
                    </a:p>
                  </a:txBody>
                  <a:tcPr/>
                </a:tc>
                <a:tc>
                  <a:txBody>
                    <a:bodyPr/>
                    <a:lstStyle/>
                    <a:p>
                      <a:r>
                        <a:rPr lang="en-US" sz="1600" dirty="0" err="1"/>
                        <a:t>Rel</a:t>
                      </a:r>
                      <a:r>
                        <a:rPr lang="en-US" sz="1600" dirty="0"/>
                        <a:t> 3.0</a:t>
                      </a:r>
                    </a:p>
                  </a:txBody>
                  <a:tcPr/>
                </a:tc>
                <a:tc>
                  <a:txBody>
                    <a:bodyPr/>
                    <a:lstStyle/>
                    <a:p>
                      <a:r>
                        <a:rPr lang="en-US" sz="1600" dirty="0" err="1"/>
                        <a:t>Rel</a:t>
                      </a:r>
                      <a:r>
                        <a:rPr lang="en-US" sz="1600" dirty="0"/>
                        <a:t> 4 baseline</a:t>
                      </a:r>
                    </a:p>
                    <a:p>
                      <a:r>
                        <a:rPr lang="en-US" sz="1600" dirty="0"/>
                        <a:t>(OLD algorithm, NEW inputs – HXS Beta</a:t>
                      </a:r>
                      <a:r>
                        <a:rPr lang="en-US" sz="1600" baseline="0" dirty="0"/>
                        <a:t>1</a:t>
                      </a:r>
                      <a:r>
                        <a:rPr lang="en-US" sz="1600" dirty="0"/>
                        <a:t>)</a:t>
                      </a:r>
                    </a:p>
                  </a:txBody>
                  <a:tcPr/>
                </a:tc>
                <a:tc>
                  <a:txBody>
                    <a:bodyPr/>
                    <a:lstStyle/>
                    <a:p>
                      <a:r>
                        <a:rPr lang="en-US" sz="1600" dirty="0" err="1"/>
                        <a:t>Rel</a:t>
                      </a:r>
                      <a:r>
                        <a:rPr lang="en-US" sz="1600" dirty="0"/>
                        <a:t> 4 gamma</a:t>
                      </a:r>
                    </a:p>
                    <a:p>
                      <a:r>
                        <a:rPr lang="en-US" sz="1600" dirty="0"/>
                        <a:t>(NEW algorithm, OLD inputs - DX)</a:t>
                      </a:r>
                    </a:p>
                  </a:txBody>
                  <a:tcPr/>
                </a:tc>
                <a:tc>
                  <a:txBody>
                    <a:bodyPr/>
                    <a:lstStyle/>
                    <a:p>
                      <a:r>
                        <a:rPr lang="en-US" sz="1600" dirty="0" err="1"/>
                        <a:t>Rel</a:t>
                      </a:r>
                      <a:r>
                        <a:rPr lang="en-US" sz="1600" dirty="0"/>
                        <a:t> 4 iota</a:t>
                      </a:r>
                    </a:p>
                    <a:p>
                      <a:r>
                        <a:rPr lang="en-US" sz="1600" dirty="0"/>
                        <a:t>(NEW algorithm, NEW inputs -HXS Beta1)</a:t>
                      </a:r>
                    </a:p>
                  </a:txBody>
                  <a:tcPr/>
                </a:tc>
                <a:tc>
                  <a:txBody>
                    <a:bodyPr/>
                    <a:lstStyle/>
                    <a:p>
                      <a:r>
                        <a:rPr lang="en-US" sz="1600" dirty="0" err="1"/>
                        <a:t>Rel</a:t>
                      </a:r>
                      <a:r>
                        <a:rPr lang="en-US" sz="1600" dirty="0"/>
                        <a:t> 4 nu</a:t>
                      </a:r>
                    </a:p>
                    <a:p>
                      <a:r>
                        <a:rPr lang="en-US" sz="1600" dirty="0"/>
                        <a:t>(NEW algorithm, NEW inputs – HXS</a:t>
                      </a:r>
                      <a:r>
                        <a:rPr lang="en-US" sz="1600" baseline="0" dirty="0"/>
                        <a:t> V01</a:t>
                      </a:r>
                      <a:r>
                        <a:rPr lang="en-US" sz="1600" dirty="0"/>
                        <a:t>)</a:t>
                      </a:r>
                    </a:p>
                  </a:txBody>
                  <a:tcPr/>
                </a:tc>
                <a:extLst>
                  <a:ext uri="{0D108BD9-81ED-4DB2-BD59-A6C34878D82A}">
                    <a16:rowId xmlns:a16="http://schemas.microsoft.com/office/drawing/2014/main" val="10000"/>
                  </a:ext>
                </a:extLst>
              </a:tr>
              <a:tr h="567020">
                <a:tc>
                  <a:txBody>
                    <a:bodyPr/>
                    <a:lstStyle/>
                    <a:p>
                      <a:r>
                        <a:rPr lang="en-US" sz="1700" dirty="0"/>
                        <a:t>Surface down</a:t>
                      </a:r>
                    </a:p>
                  </a:txBody>
                  <a:tcPr anchor="ctr"/>
                </a:tc>
                <a:tc>
                  <a:txBody>
                    <a:bodyPr/>
                    <a:lstStyle/>
                    <a:p>
                      <a:pPr algn="ctr"/>
                      <a:r>
                        <a:rPr lang="en-US" sz="1700" dirty="0"/>
                        <a:t>186.1</a:t>
                      </a:r>
                    </a:p>
                  </a:txBody>
                  <a:tcPr anchor="ctr"/>
                </a:tc>
                <a:tc>
                  <a:txBody>
                    <a:bodyPr/>
                    <a:lstStyle/>
                    <a:p>
                      <a:pPr algn="ctr"/>
                      <a:r>
                        <a:rPr lang="en-US" sz="1700" dirty="0"/>
                        <a:t>186.1</a:t>
                      </a:r>
                    </a:p>
                  </a:txBody>
                  <a:tcPr anchor="ctr"/>
                </a:tc>
                <a:tc>
                  <a:txBody>
                    <a:bodyPr/>
                    <a:lstStyle/>
                    <a:p>
                      <a:pPr algn="ctr"/>
                      <a:r>
                        <a:rPr lang="en-US" sz="1700" dirty="0"/>
                        <a:t>182.3</a:t>
                      </a:r>
                    </a:p>
                  </a:txBody>
                  <a:tcPr anchor="ctr"/>
                </a:tc>
                <a:tc>
                  <a:txBody>
                    <a:bodyPr/>
                    <a:lstStyle/>
                    <a:p>
                      <a:pPr algn="ctr"/>
                      <a:r>
                        <a:rPr lang="en-US" sz="1700" dirty="0"/>
                        <a:t>184.3</a:t>
                      </a:r>
                    </a:p>
                  </a:txBody>
                  <a:tcPr anchor="ctr"/>
                </a:tc>
                <a:tc>
                  <a:txBody>
                    <a:bodyPr/>
                    <a:lstStyle/>
                    <a:p>
                      <a:pPr algn="ctr"/>
                      <a:r>
                        <a:rPr lang="en-US" sz="1700" dirty="0"/>
                        <a:t>184.8</a:t>
                      </a:r>
                    </a:p>
                  </a:txBody>
                  <a:tcPr anchor="ctr"/>
                </a:tc>
                <a:extLst>
                  <a:ext uri="{0D108BD9-81ED-4DB2-BD59-A6C34878D82A}">
                    <a16:rowId xmlns:a16="http://schemas.microsoft.com/office/drawing/2014/main" val="10001"/>
                  </a:ext>
                </a:extLst>
              </a:tr>
              <a:tr h="603504">
                <a:tc>
                  <a:txBody>
                    <a:bodyPr/>
                    <a:lstStyle/>
                    <a:p>
                      <a:r>
                        <a:rPr lang="en-US" sz="1700" dirty="0"/>
                        <a:t>Surface down diffuse</a:t>
                      </a:r>
                    </a:p>
                  </a:txBody>
                  <a:tcPr anchor="ctr"/>
                </a:tc>
                <a:tc>
                  <a:txBody>
                    <a:bodyPr/>
                    <a:lstStyle/>
                    <a:p>
                      <a:pPr algn="ctr"/>
                      <a:r>
                        <a:rPr lang="en-US" sz="1700" dirty="0"/>
                        <a:t>104.1</a:t>
                      </a:r>
                    </a:p>
                  </a:txBody>
                  <a:tcPr anchor="ctr"/>
                </a:tc>
                <a:tc>
                  <a:txBody>
                    <a:bodyPr/>
                    <a:lstStyle/>
                    <a:p>
                      <a:pPr algn="ctr"/>
                      <a:r>
                        <a:rPr lang="en-US" sz="1700" dirty="0"/>
                        <a:t>105.8</a:t>
                      </a:r>
                    </a:p>
                  </a:txBody>
                  <a:tcPr anchor="ctr"/>
                </a:tc>
                <a:tc>
                  <a:txBody>
                    <a:bodyPr/>
                    <a:lstStyle/>
                    <a:p>
                      <a:pPr algn="ctr"/>
                      <a:r>
                        <a:rPr lang="en-US" sz="1700" dirty="0"/>
                        <a:t>95.0</a:t>
                      </a:r>
                    </a:p>
                  </a:txBody>
                  <a:tcPr anchor="ctr"/>
                </a:tc>
                <a:tc>
                  <a:txBody>
                    <a:bodyPr/>
                    <a:lstStyle/>
                    <a:p>
                      <a:pPr algn="ctr"/>
                      <a:r>
                        <a:rPr lang="en-US" sz="1700" dirty="0"/>
                        <a:t>96.2</a:t>
                      </a:r>
                    </a:p>
                  </a:txBody>
                  <a:tcPr anchor="ctr"/>
                </a:tc>
                <a:tc>
                  <a:txBody>
                    <a:bodyPr/>
                    <a:lstStyle/>
                    <a:p>
                      <a:pPr algn="ctr"/>
                      <a:r>
                        <a:rPr lang="en-US" sz="1700" dirty="0"/>
                        <a:t>100.1</a:t>
                      </a:r>
                    </a:p>
                  </a:txBody>
                  <a:tcPr anchor="ctr"/>
                </a:tc>
                <a:extLst>
                  <a:ext uri="{0D108BD9-81ED-4DB2-BD59-A6C34878D82A}">
                    <a16:rowId xmlns:a16="http://schemas.microsoft.com/office/drawing/2014/main" val="10002"/>
                  </a:ext>
                </a:extLst>
              </a:tr>
              <a:tr h="347472">
                <a:tc>
                  <a:txBody>
                    <a:bodyPr/>
                    <a:lstStyle/>
                    <a:p>
                      <a:r>
                        <a:rPr lang="en-US" sz="1700" dirty="0"/>
                        <a:t>TOA Up</a:t>
                      </a:r>
                    </a:p>
                  </a:txBody>
                  <a:tcPr anchor="ctr"/>
                </a:tc>
                <a:tc>
                  <a:txBody>
                    <a:bodyPr/>
                    <a:lstStyle/>
                    <a:p>
                      <a:pPr algn="ctr"/>
                      <a:r>
                        <a:rPr lang="en-US" sz="1700" dirty="0">
                          <a:solidFill>
                            <a:srgbClr val="FF0000"/>
                          </a:solidFill>
                        </a:rPr>
                        <a:t>104.4</a:t>
                      </a:r>
                    </a:p>
                  </a:txBody>
                  <a:tcPr anchor="ctr"/>
                </a:tc>
                <a:tc>
                  <a:txBody>
                    <a:bodyPr/>
                    <a:lstStyle/>
                    <a:p>
                      <a:pPr algn="ctr"/>
                      <a:r>
                        <a:rPr lang="en-US" sz="1700" dirty="0"/>
                        <a:t>104.2</a:t>
                      </a:r>
                    </a:p>
                  </a:txBody>
                  <a:tcPr anchor="ctr"/>
                </a:tc>
                <a:tc>
                  <a:txBody>
                    <a:bodyPr/>
                    <a:lstStyle/>
                    <a:p>
                      <a:pPr algn="ctr"/>
                      <a:r>
                        <a:rPr lang="en-US" sz="1700" dirty="0"/>
                        <a:t>103.1</a:t>
                      </a:r>
                    </a:p>
                  </a:txBody>
                  <a:tcPr anchor="ctr"/>
                </a:tc>
                <a:tc>
                  <a:txBody>
                    <a:bodyPr/>
                    <a:lstStyle/>
                    <a:p>
                      <a:pPr algn="ctr"/>
                      <a:r>
                        <a:rPr lang="en-US" sz="1700" dirty="0"/>
                        <a:t>100.4</a:t>
                      </a:r>
                    </a:p>
                  </a:txBody>
                  <a:tcPr anchor="ctr"/>
                </a:tc>
                <a:tc>
                  <a:txBody>
                    <a:bodyPr/>
                    <a:lstStyle/>
                    <a:p>
                      <a:pPr algn="ctr"/>
                      <a:r>
                        <a:rPr lang="en-US" sz="1700" dirty="0">
                          <a:solidFill>
                            <a:srgbClr val="FF0000"/>
                          </a:solidFill>
                        </a:rPr>
                        <a:t>100.5</a:t>
                      </a:r>
                    </a:p>
                  </a:txBody>
                  <a:tcPr anchor="ctr"/>
                </a:tc>
                <a:extLst>
                  <a:ext uri="{0D108BD9-81ED-4DB2-BD59-A6C34878D82A}">
                    <a16:rowId xmlns:a16="http://schemas.microsoft.com/office/drawing/2014/main" val="10003"/>
                  </a:ext>
                </a:extLst>
              </a:tr>
              <a:tr h="603504">
                <a:tc>
                  <a:txBody>
                    <a:bodyPr/>
                    <a:lstStyle/>
                    <a:p>
                      <a:r>
                        <a:rPr lang="en-US" sz="1700" dirty="0"/>
                        <a:t>Clear surface</a:t>
                      </a:r>
                      <a:r>
                        <a:rPr lang="en-US" sz="1700" baseline="0" dirty="0"/>
                        <a:t> down</a:t>
                      </a:r>
                      <a:endParaRPr lang="en-US" sz="1700" dirty="0"/>
                    </a:p>
                  </a:txBody>
                  <a:tcPr anchor="ctr"/>
                </a:tc>
                <a:tc>
                  <a:txBody>
                    <a:bodyPr/>
                    <a:lstStyle/>
                    <a:p>
                      <a:pPr algn="ctr"/>
                      <a:r>
                        <a:rPr lang="en-US" sz="1700" dirty="0"/>
                        <a:t>247.6</a:t>
                      </a:r>
                    </a:p>
                  </a:txBody>
                  <a:tcPr anchor="ctr"/>
                </a:tc>
                <a:tc>
                  <a:txBody>
                    <a:bodyPr/>
                    <a:lstStyle/>
                    <a:p>
                      <a:pPr algn="ctr"/>
                      <a:r>
                        <a:rPr lang="en-US" sz="1700" dirty="0"/>
                        <a:t>246.8</a:t>
                      </a:r>
                    </a:p>
                  </a:txBody>
                  <a:tcPr anchor="ctr"/>
                </a:tc>
                <a:tc>
                  <a:txBody>
                    <a:bodyPr/>
                    <a:lstStyle/>
                    <a:p>
                      <a:pPr algn="ctr"/>
                      <a:r>
                        <a:rPr lang="en-US" sz="1700" dirty="0"/>
                        <a:t>240.5</a:t>
                      </a:r>
                    </a:p>
                  </a:txBody>
                  <a:tcPr anchor="ctr"/>
                </a:tc>
                <a:tc>
                  <a:txBody>
                    <a:bodyPr/>
                    <a:lstStyle/>
                    <a:p>
                      <a:pPr algn="ctr"/>
                      <a:r>
                        <a:rPr lang="en-US" sz="1700" dirty="0"/>
                        <a:t>239.9</a:t>
                      </a:r>
                    </a:p>
                  </a:txBody>
                  <a:tcPr anchor="ctr"/>
                </a:tc>
                <a:tc>
                  <a:txBody>
                    <a:bodyPr/>
                    <a:lstStyle/>
                    <a:p>
                      <a:pPr algn="ctr"/>
                      <a:r>
                        <a:rPr lang="en-US" sz="1700" dirty="0"/>
                        <a:t>239.9</a:t>
                      </a:r>
                    </a:p>
                  </a:txBody>
                  <a:tcPr anchor="ctr"/>
                </a:tc>
                <a:extLst>
                  <a:ext uri="{0D108BD9-81ED-4DB2-BD59-A6C34878D82A}">
                    <a16:rowId xmlns:a16="http://schemas.microsoft.com/office/drawing/2014/main" val="10004"/>
                  </a:ext>
                </a:extLst>
              </a:tr>
              <a:tr h="603504">
                <a:tc>
                  <a:txBody>
                    <a:bodyPr/>
                    <a:lstStyle/>
                    <a:p>
                      <a:r>
                        <a:rPr lang="en-US" sz="1700" dirty="0"/>
                        <a:t>Pristine</a:t>
                      </a:r>
                      <a:r>
                        <a:rPr lang="en-US" sz="1700" baseline="0" dirty="0"/>
                        <a:t> surface down</a:t>
                      </a:r>
                      <a:endParaRPr lang="en-US" sz="1700" dirty="0"/>
                    </a:p>
                  </a:txBody>
                  <a:tcPr anchor="ctr"/>
                </a:tc>
                <a:tc>
                  <a:txBody>
                    <a:bodyPr/>
                    <a:lstStyle/>
                    <a:p>
                      <a:pPr algn="ctr"/>
                      <a:r>
                        <a:rPr lang="en-US" sz="1700" dirty="0">
                          <a:solidFill>
                            <a:srgbClr val="FF0000"/>
                          </a:solidFill>
                        </a:rPr>
                        <a:t>258.5</a:t>
                      </a:r>
                    </a:p>
                  </a:txBody>
                  <a:tcPr anchor="ctr"/>
                </a:tc>
                <a:tc>
                  <a:txBody>
                    <a:bodyPr/>
                    <a:lstStyle/>
                    <a:p>
                      <a:pPr algn="ctr"/>
                      <a:r>
                        <a:rPr lang="en-US" sz="1700" dirty="0"/>
                        <a:t>258.5</a:t>
                      </a:r>
                    </a:p>
                  </a:txBody>
                  <a:tcPr anchor="ctr"/>
                </a:tc>
                <a:tc>
                  <a:txBody>
                    <a:bodyPr/>
                    <a:lstStyle/>
                    <a:p>
                      <a:pPr algn="ctr"/>
                      <a:r>
                        <a:rPr lang="en-US" sz="1700" dirty="0"/>
                        <a:t>252.8</a:t>
                      </a:r>
                    </a:p>
                  </a:txBody>
                  <a:tcPr anchor="ctr"/>
                </a:tc>
                <a:tc>
                  <a:txBody>
                    <a:bodyPr/>
                    <a:lstStyle/>
                    <a:p>
                      <a:pPr algn="ctr"/>
                      <a:r>
                        <a:rPr lang="en-US" sz="1700" dirty="0"/>
                        <a:t>252.1</a:t>
                      </a:r>
                    </a:p>
                  </a:txBody>
                  <a:tcPr anchor="ctr"/>
                </a:tc>
                <a:tc>
                  <a:txBody>
                    <a:bodyPr/>
                    <a:lstStyle/>
                    <a:p>
                      <a:pPr algn="ctr"/>
                      <a:r>
                        <a:rPr lang="en-US" sz="1700" dirty="0">
                          <a:solidFill>
                            <a:srgbClr val="FF0000"/>
                          </a:solidFill>
                        </a:rPr>
                        <a:t>252.2</a:t>
                      </a:r>
                    </a:p>
                  </a:txBody>
                  <a:tcPr anchor="ctr"/>
                </a:tc>
                <a:extLst>
                  <a:ext uri="{0D108BD9-81ED-4DB2-BD59-A6C34878D82A}">
                    <a16:rowId xmlns:a16="http://schemas.microsoft.com/office/drawing/2014/main" val="10005"/>
                  </a:ext>
                </a:extLst>
              </a:tr>
              <a:tr h="621792">
                <a:tc>
                  <a:txBody>
                    <a:bodyPr/>
                    <a:lstStyle/>
                    <a:p>
                      <a:r>
                        <a:rPr lang="en-US" sz="1700" dirty="0"/>
                        <a:t>Surface</a:t>
                      </a:r>
                      <a:r>
                        <a:rPr lang="en-US" sz="1700" baseline="0" dirty="0"/>
                        <a:t> albedo</a:t>
                      </a:r>
                      <a:endParaRPr lang="en-US" sz="1700" dirty="0"/>
                    </a:p>
                  </a:txBody>
                  <a:tcPr marL="109728" marR="109728" marT="54864" marB="54864" anchor="ctr"/>
                </a:tc>
                <a:tc>
                  <a:txBody>
                    <a:bodyPr/>
                    <a:lstStyle/>
                    <a:p>
                      <a:pPr algn="ctr"/>
                      <a:r>
                        <a:rPr lang="en-US" sz="1700" dirty="0"/>
                        <a:t>0.131</a:t>
                      </a:r>
                    </a:p>
                  </a:txBody>
                  <a:tcPr marL="109728" marR="109728" marT="54864" marB="54864" anchor="ctr"/>
                </a:tc>
                <a:tc>
                  <a:txBody>
                    <a:bodyPr/>
                    <a:lstStyle/>
                    <a:p>
                      <a:pPr algn="ctr"/>
                      <a:r>
                        <a:rPr lang="en-US" sz="1700" dirty="0"/>
                        <a:t>0.132</a:t>
                      </a:r>
                    </a:p>
                  </a:txBody>
                  <a:tcPr marL="109728" marR="109728" marT="54864" marB="54864" anchor="ctr"/>
                </a:tc>
                <a:tc>
                  <a:txBody>
                    <a:bodyPr/>
                    <a:lstStyle/>
                    <a:p>
                      <a:pPr algn="ctr"/>
                      <a:r>
                        <a:rPr lang="en-US" sz="1700" dirty="0"/>
                        <a:t>0.137</a:t>
                      </a:r>
                    </a:p>
                  </a:txBody>
                  <a:tcPr marL="109728" marR="109728" marT="54864" marB="54864" anchor="ctr"/>
                </a:tc>
                <a:tc>
                  <a:txBody>
                    <a:bodyPr/>
                    <a:lstStyle/>
                    <a:p>
                      <a:endParaRPr lang="en-US" sz="1700" dirty="0"/>
                    </a:p>
                  </a:txBody>
                  <a:tcPr marL="109728" marR="109728" marT="54864" marB="54864" anchor="ctr"/>
                </a:tc>
                <a:tc>
                  <a:txBody>
                    <a:bodyPr/>
                    <a:lstStyle/>
                    <a:p>
                      <a:pPr algn="ctr"/>
                      <a:r>
                        <a:rPr lang="en-US" sz="1700" dirty="0"/>
                        <a:t>0.126</a:t>
                      </a:r>
                    </a:p>
                  </a:txBody>
                  <a:tcPr marL="109728" marR="109728" marT="54864" marB="54864" anchor="ctr"/>
                </a:tc>
                <a:extLst>
                  <a:ext uri="{0D108BD9-81ED-4DB2-BD59-A6C34878D82A}">
                    <a16:rowId xmlns:a16="http://schemas.microsoft.com/office/drawing/2014/main" val="10006"/>
                  </a:ext>
                </a:extLst>
              </a:tr>
              <a:tr h="532516">
                <a:tc>
                  <a:txBody>
                    <a:bodyPr/>
                    <a:lstStyle/>
                    <a:p>
                      <a:r>
                        <a:rPr lang="en-US" sz="1700" dirty="0"/>
                        <a:t>Surface net</a:t>
                      </a:r>
                    </a:p>
                  </a:txBody>
                  <a:tcPr marL="109728" marR="109728" marT="54864" marB="54864" anchor="ctr"/>
                </a:tc>
                <a:tc>
                  <a:txBody>
                    <a:bodyPr/>
                    <a:lstStyle/>
                    <a:p>
                      <a:pPr algn="ctr"/>
                      <a:r>
                        <a:rPr lang="en-US" sz="1700" dirty="0"/>
                        <a:t>163.5</a:t>
                      </a:r>
                    </a:p>
                  </a:txBody>
                  <a:tcPr marL="109728" marR="109728" marT="54864" marB="54864" anchor="ctr"/>
                </a:tc>
                <a:tc>
                  <a:txBody>
                    <a:bodyPr/>
                    <a:lstStyle/>
                    <a:p>
                      <a:pPr algn="ctr"/>
                      <a:r>
                        <a:rPr lang="en-US" sz="1700" dirty="0"/>
                        <a:t>163.7</a:t>
                      </a:r>
                    </a:p>
                  </a:txBody>
                  <a:tcPr marL="109728" marR="109728" marT="54864" marB="54864" anchor="ctr"/>
                </a:tc>
                <a:tc>
                  <a:txBody>
                    <a:bodyPr/>
                    <a:lstStyle/>
                    <a:p>
                      <a:pPr algn="ctr"/>
                      <a:r>
                        <a:rPr lang="en-US" sz="1700" dirty="0"/>
                        <a:t>158.7</a:t>
                      </a:r>
                    </a:p>
                  </a:txBody>
                  <a:tcPr marL="109728" marR="109728" marT="54864" marB="54864" anchor="ctr"/>
                </a:tc>
                <a:tc>
                  <a:txBody>
                    <a:bodyPr/>
                    <a:lstStyle/>
                    <a:p>
                      <a:endParaRPr lang="en-US" sz="1700" dirty="0"/>
                    </a:p>
                  </a:txBody>
                  <a:tcPr marL="109728" marR="109728" marT="54864" marB="54864" anchor="ctr"/>
                </a:tc>
                <a:tc>
                  <a:txBody>
                    <a:bodyPr/>
                    <a:lstStyle/>
                    <a:p>
                      <a:pPr algn="ctr"/>
                      <a:r>
                        <a:rPr lang="en-US" sz="1700" dirty="0"/>
                        <a:t>161.9</a:t>
                      </a:r>
                    </a:p>
                  </a:txBody>
                  <a:tcPr marL="109728" marR="109728" marT="54864" marB="54864" anchor="ctr"/>
                </a:tc>
                <a:extLst>
                  <a:ext uri="{0D108BD9-81ED-4DB2-BD59-A6C34878D82A}">
                    <a16:rowId xmlns:a16="http://schemas.microsoft.com/office/drawing/2014/main" val="10007"/>
                  </a:ext>
                </a:extLst>
              </a:tr>
              <a:tr h="640080">
                <a:tc>
                  <a:txBody>
                    <a:bodyPr/>
                    <a:lstStyle/>
                    <a:p>
                      <a:r>
                        <a:rPr lang="en-US" sz="1700" dirty="0"/>
                        <a:t>Cloud Radiative Effect</a:t>
                      </a:r>
                    </a:p>
                  </a:txBody>
                  <a:tcPr anchor="ctr"/>
                </a:tc>
                <a:tc>
                  <a:txBody>
                    <a:bodyPr/>
                    <a:lstStyle/>
                    <a:p>
                      <a:pPr algn="ctr"/>
                      <a:r>
                        <a:rPr lang="en-US" sz="1700" dirty="0">
                          <a:solidFill>
                            <a:srgbClr val="FF0000"/>
                          </a:solidFill>
                        </a:rPr>
                        <a:t>-61.5</a:t>
                      </a:r>
                    </a:p>
                  </a:txBody>
                  <a:tcPr anchor="ctr"/>
                </a:tc>
                <a:tc>
                  <a:txBody>
                    <a:bodyPr/>
                    <a:lstStyle/>
                    <a:p>
                      <a:pPr algn="ctr"/>
                      <a:r>
                        <a:rPr lang="en-US" sz="1700" dirty="0"/>
                        <a:t>-60.7</a:t>
                      </a:r>
                    </a:p>
                  </a:txBody>
                  <a:tcPr anchor="ctr"/>
                </a:tc>
                <a:tc>
                  <a:txBody>
                    <a:bodyPr/>
                    <a:lstStyle/>
                    <a:p>
                      <a:pPr algn="ctr"/>
                      <a:r>
                        <a:rPr lang="en-US" sz="1700" dirty="0"/>
                        <a:t>-58.2</a:t>
                      </a:r>
                    </a:p>
                  </a:txBody>
                  <a:tcPr anchor="ctr"/>
                </a:tc>
                <a:tc>
                  <a:txBody>
                    <a:bodyPr/>
                    <a:lstStyle/>
                    <a:p>
                      <a:pPr algn="ctr"/>
                      <a:r>
                        <a:rPr lang="en-US" sz="1700" dirty="0"/>
                        <a:t>-55.6</a:t>
                      </a:r>
                    </a:p>
                  </a:txBody>
                  <a:tcPr anchor="ctr"/>
                </a:tc>
                <a:tc>
                  <a:txBody>
                    <a:bodyPr/>
                    <a:lstStyle/>
                    <a:p>
                      <a:pPr algn="ctr"/>
                      <a:r>
                        <a:rPr lang="en-US" sz="1700" dirty="0">
                          <a:solidFill>
                            <a:srgbClr val="FF0000"/>
                          </a:solidFill>
                        </a:rPr>
                        <a:t>-55.1</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29835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7"/>
          <p:cNvSpPr>
            <a:spLocks noGrp="1"/>
          </p:cNvSpPr>
          <p:nvPr>
            <p:ph type="sldNum" sz="quarter" idx="12"/>
          </p:nvPr>
        </p:nvSpPr>
        <p:spPr/>
        <p:txBody>
          <a:bodyPr/>
          <a:lstStyle/>
          <a:p>
            <a:fld id="{B566CDC8-788E-4731-901E-F47538523690}" type="slidenum">
              <a:rPr lang="en-US" altLang="en-US" smtClean="0"/>
              <a:pPr/>
              <a:t>16</a:t>
            </a:fld>
            <a:endParaRPr lang="en-US" altLang="en-US" dirty="0"/>
          </a:p>
        </p:txBody>
      </p:sp>
      <p:grpSp>
        <p:nvGrpSpPr>
          <p:cNvPr id="5" name="Group 4"/>
          <p:cNvGrpSpPr/>
          <p:nvPr/>
        </p:nvGrpSpPr>
        <p:grpSpPr>
          <a:xfrm>
            <a:off x="2133600" y="3844980"/>
            <a:ext cx="4529971" cy="2860620"/>
            <a:chOff x="533400" y="3625746"/>
            <a:chExt cx="4529971" cy="2860620"/>
          </a:xfrm>
        </p:grpSpPr>
        <p:sp>
          <p:nvSpPr>
            <p:cNvPr id="6" name="Rectangle 27"/>
            <p:cNvSpPr>
              <a:spLocks noChangeArrowheads="1"/>
            </p:cNvSpPr>
            <p:nvPr/>
          </p:nvSpPr>
          <p:spPr bwMode="auto">
            <a:xfrm>
              <a:off x="533400" y="3625746"/>
              <a:ext cx="3880946" cy="2798608"/>
            </a:xfrm>
            <a:prstGeom prst="rect">
              <a:avLst/>
            </a:prstGeom>
            <a:solidFill>
              <a:schemeClr val="accent3">
                <a:lumMod val="60000"/>
                <a:lumOff val="40000"/>
              </a:schemeClr>
            </a:solidFill>
            <a:ln w="9525">
              <a:solidFill>
                <a:schemeClr val="tx1"/>
              </a:solidFill>
              <a:miter lim="800000"/>
              <a:headEnd/>
              <a:tailEnd/>
            </a:ln>
            <a:effectLst/>
          </p:spPr>
          <p:txBody>
            <a:bodyPr wrap="none" anchor="ctr"/>
            <a:lstStyle/>
            <a:p>
              <a:pPr algn="ctr" eaLnBrk="0" hangingPunct="0"/>
              <a:endParaRPr lang="en-US" sz="2000">
                <a:solidFill>
                  <a:srgbClr val="FF9900"/>
                </a:solidFill>
                <a:effectDag name="">
                  <a:cont type="tree" name="">
                    <a:effect ref="fillLine"/>
                    <a:outerShdw dist="38100" dir="13500000" algn="br">
                      <a:srgbClr val="FFBB55"/>
                    </a:outerShdw>
                  </a:cont>
                  <a:cont type="tree" name="">
                    <a:effect ref="fillLine"/>
                    <a:outerShdw dist="38100" dir="2700000" algn="tl">
                      <a:srgbClr val="995B00"/>
                    </a:outerShdw>
                  </a:cont>
                  <a:effect ref="fillLine"/>
                </a:effectDag>
              </a:endParaRPr>
            </a:p>
          </p:txBody>
        </p:sp>
        <p:sp>
          <p:nvSpPr>
            <p:cNvPr id="7" name="Text Box 29"/>
            <p:cNvSpPr txBox="1">
              <a:spLocks noChangeArrowheads="1"/>
            </p:cNvSpPr>
            <p:nvPr/>
          </p:nvSpPr>
          <p:spPr bwMode="auto">
            <a:xfrm>
              <a:off x="838200" y="3625746"/>
              <a:ext cx="356514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en-US" b="1" dirty="0" err="1"/>
                <a:t>RETScreen</a:t>
              </a:r>
              <a:r>
                <a:rPr lang="en-US" b="1" baseline="30000" dirty="0"/>
                <a:t>®</a:t>
              </a:r>
              <a:r>
                <a:rPr lang="en-US" b="1" dirty="0"/>
                <a:t> International</a:t>
              </a:r>
            </a:p>
          </p:txBody>
        </p:sp>
        <p:sp>
          <p:nvSpPr>
            <p:cNvPr id="8" name="Text Box 30"/>
            <p:cNvSpPr txBox="1">
              <a:spLocks noChangeArrowheads="1"/>
            </p:cNvSpPr>
            <p:nvPr/>
          </p:nvSpPr>
          <p:spPr bwMode="auto">
            <a:xfrm>
              <a:off x="838200" y="6147812"/>
              <a:ext cx="356514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600" b="1" dirty="0"/>
                <a:t>~ 450,000 Global Users</a:t>
              </a:r>
            </a:p>
          </p:txBody>
        </p:sp>
        <p:pic>
          <p:nvPicPr>
            <p:cNvPr id="9" name="Picture 8" descr="Screen Shot 2015-01-26 at 12.02.59 PM.png"/>
            <p:cNvPicPr>
              <a:picLocks noChangeAspect="1"/>
            </p:cNvPicPr>
            <p:nvPr/>
          </p:nvPicPr>
          <p:blipFill rotWithShape="1">
            <a:blip r:embed="rId2">
              <a:extLst>
                <a:ext uri="{28A0092B-C50C-407E-A947-70E740481C1C}">
                  <a14:useLocalDpi xmlns:a14="http://schemas.microsoft.com/office/drawing/2010/main" val="0"/>
                </a:ext>
              </a:extLst>
            </a:blip>
            <a:srcRect b="26541"/>
            <a:stretch/>
          </p:blipFill>
          <p:spPr>
            <a:xfrm>
              <a:off x="1366369" y="3957597"/>
              <a:ext cx="2574825" cy="2197102"/>
            </a:xfrm>
            <a:prstGeom prst="rect">
              <a:avLst/>
            </a:prstGeom>
          </p:spPr>
        </p:pic>
        <p:sp>
          <p:nvSpPr>
            <p:cNvPr id="10" name="Oval 19"/>
            <p:cNvSpPr>
              <a:spLocks noChangeArrowheads="1"/>
            </p:cNvSpPr>
            <p:nvPr/>
          </p:nvSpPr>
          <p:spPr bwMode="auto">
            <a:xfrm>
              <a:off x="2710478" y="3946688"/>
              <a:ext cx="1785322" cy="1158712"/>
            </a:xfrm>
            <a:prstGeom prst="ellipse">
              <a:avLst/>
            </a:prstGeom>
            <a:solidFill>
              <a:srgbClr val="CCFFCC"/>
            </a:solidFill>
            <a:ln w="9525">
              <a:solidFill>
                <a:schemeClr val="tx1"/>
              </a:solidFill>
              <a:round/>
              <a:headEnd/>
              <a:tailEnd/>
            </a:ln>
            <a:effectLst/>
          </p:spPr>
          <p:txBody>
            <a:bodyPr wrap="none" anchor="ctr"/>
            <a:lstStyle/>
            <a:p>
              <a:pPr algn="ctr"/>
              <a:r>
                <a:rPr lang="en-US" sz="1600" b="1" dirty="0"/>
                <a:t>Decision Support </a:t>
              </a:r>
            </a:p>
            <a:p>
              <a:pPr algn="ctr"/>
              <a:r>
                <a:rPr lang="en-US" sz="1600" b="1" dirty="0"/>
                <a:t>System design and </a:t>
              </a:r>
            </a:p>
            <a:p>
              <a:pPr algn="ctr"/>
              <a:r>
                <a:rPr lang="en-US" sz="1600" b="1" dirty="0"/>
                <a:t>planning tool</a:t>
              </a:r>
            </a:p>
          </p:txBody>
        </p:sp>
        <p:sp>
          <p:nvSpPr>
            <p:cNvPr id="11" name="AutoShape 33"/>
            <p:cNvSpPr>
              <a:spLocks noChangeArrowheads="1"/>
            </p:cNvSpPr>
            <p:nvPr/>
          </p:nvSpPr>
          <p:spPr bwMode="auto">
            <a:xfrm rot="10825768">
              <a:off x="4404476" y="4358296"/>
              <a:ext cx="658895" cy="306962"/>
            </a:xfrm>
            <a:prstGeom prst="rightArrow">
              <a:avLst>
                <a:gd name="adj1" fmla="val 45713"/>
                <a:gd name="adj2" fmla="val 38127"/>
              </a:avLst>
            </a:prstGeom>
            <a:solidFill>
              <a:srgbClr val="CC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2" name="Group 11"/>
          <p:cNvGrpSpPr/>
          <p:nvPr/>
        </p:nvGrpSpPr>
        <p:grpSpPr>
          <a:xfrm>
            <a:off x="6020533" y="882641"/>
            <a:ext cx="4114066" cy="2909526"/>
            <a:chOff x="4420334" y="663407"/>
            <a:chExt cx="4114066" cy="2909526"/>
          </a:xfrm>
        </p:grpSpPr>
        <p:sp>
          <p:nvSpPr>
            <p:cNvPr id="13" name="Rectangle 10"/>
            <p:cNvSpPr>
              <a:spLocks noChangeArrowheads="1"/>
            </p:cNvSpPr>
            <p:nvPr/>
          </p:nvSpPr>
          <p:spPr bwMode="auto">
            <a:xfrm>
              <a:off x="4800600" y="663407"/>
              <a:ext cx="3733799" cy="2909526"/>
            </a:xfrm>
            <a:prstGeom prst="rect">
              <a:avLst/>
            </a:prstGeom>
            <a:solidFill>
              <a:srgbClr val="FFFF00"/>
            </a:solidFill>
            <a:ln w="9525">
              <a:solidFill>
                <a:schemeClr val="tx1"/>
              </a:solidFill>
              <a:miter lim="800000"/>
              <a:headEnd/>
              <a:tailEnd/>
            </a:ln>
            <a:effectLst/>
          </p:spPr>
          <p:txBody>
            <a:bodyPr wrap="none" anchor="ctr"/>
            <a:lstStyle/>
            <a:p>
              <a:pPr algn="ctr" eaLnBrk="0" hangingPunct="0"/>
              <a:endParaRPr lang="en-US" sz="2000"/>
            </a:p>
          </p:txBody>
        </p:sp>
        <p:pic>
          <p:nvPicPr>
            <p:cNvPr id="14" name="Picture 11" descr="GlobalTiltIrr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490" y="1236421"/>
              <a:ext cx="2211470" cy="15265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5" name="Text Box 12"/>
            <p:cNvSpPr txBox="1">
              <a:spLocks noChangeArrowheads="1"/>
            </p:cNvSpPr>
            <p:nvPr/>
          </p:nvSpPr>
          <p:spPr bwMode="auto">
            <a:xfrm>
              <a:off x="4876800" y="685800"/>
              <a:ext cx="336570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b="1" dirty="0"/>
                <a:t>POWER/SSE Project</a:t>
              </a:r>
            </a:p>
          </p:txBody>
        </p:sp>
        <p:pic>
          <p:nvPicPr>
            <p:cNvPr id="16" name="Picture 15" descr="SRBDailySWDW_Mj_vs_BSRN_1992_2007.png"/>
            <p:cNvPicPr>
              <a:picLocks noChangeAspect="1"/>
            </p:cNvPicPr>
            <p:nvPr/>
          </p:nvPicPr>
          <p:blipFill rotWithShape="1">
            <a:blip r:embed="rId4">
              <a:extLst>
                <a:ext uri="{28A0092B-C50C-407E-A947-70E740481C1C}">
                  <a14:useLocalDpi xmlns:a14="http://schemas.microsoft.com/office/drawing/2010/main" val="0"/>
                </a:ext>
              </a:extLst>
            </a:blip>
            <a:srcRect l="2215" t="6047" r="3521" b="3047"/>
            <a:stretch/>
          </p:blipFill>
          <p:spPr>
            <a:xfrm>
              <a:off x="6443605" y="2074334"/>
              <a:ext cx="1650529" cy="1464956"/>
            </a:xfrm>
            <a:prstGeom prst="rect">
              <a:avLst/>
            </a:prstGeom>
            <a:ln>
              <a:solidFill>
                <a:schemeClr val="accent1"/>
              </a:solidFill>
            </a:ln>
          </p:spPr>
        </p:pic>
        <p:sp>
          <p:nvSpPr>
            <p:cNvPr id="17" name="Oval 18"/>
            <p:cNvSpPr>
              <a:spLocks noChangeArrowheads="1"/>
            </p:cNvSpPr>
            <p:nvPr/>
          </p:nvSpPr>
          <p:spPr bwMode="auto">
            <a:xfrm>
              <a:off x="4648200" y="2057400"/>
              <a:ext cx="1980634" cy="1084046"/>
            </a:xfrm>
            <a:prstGeom prst="ellipse">
              <a:avLst/>
            </a:prstGeom>
            <a:solidFill>
              <a:srgbClr val="CCFFCC"/>
            </a:solidFill>
            <a:ln w="9525">
              <a:solidFill>
                <a:schemeClr val="tx1"/>
              </a:solidFill>
              <a:round/>
              <a:headEnd/>
              <a:tailEnd/>
            </a:ln>
            <a:effectLst/>
          </p:spPr>
          <p:txBody>
            <a:bodyPr wrap="none" anchor="ctr"/>
            <a:lstStyle/>
            <a:p>
              <a:pPr algn="ctr"/>
              <a:r>
                <a:rPr lang="en-US" sz="1600" b="1" dirty="0"/>
                <a:t>Adaptation and </a:t>
              </a:r>
            </a:p>
            <a:p>
              <a:pPr algn="ctr"/>
              <a:r>
                <a:rPr lang="en-US" sz="1600" b="1" dirty="0"/>
                <a:t>validation of </a:t>
              </a:r>
            </a:p>
            <a:p>
              <a:pPr algn="ctr"/>
              <a:r>
                <a:rPr lang="en-US" sz="1600" b="1" dirty="0"/>
                <a:t>parameters</a:t>
              </a:r>
            </a:p>
          </p:txBody>
        </p:sp>
        <p:sp>
          <p:nvSpPr>
            <p:cNvPr id="18" name="Text Box 13"/>
            <p:cNvSpPr txBox="1">
              <a:spLocks noChangeArrowheads="1"/>
            </p:cNvSpPr>
            <p:nvPr/>
          </p:nvSpPr>
          <p:spPr bwMode="auto">
            <a:xfrm>
              <a:off x="6978166" y="1143000"/>
              <a:ext cx="1556234"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en-US" sz="1400" i="1" dirty="0"/>
                <a:t>Solar and meteorological parameters in specialized units</a:t>
              </a:r>
              <a:endParaRPr lang="en-US" sz="1400" b="1" dirty="0"/>
            </a:p>
          </p:txBody>
        </p:sp>
        <p:sp>
          <p:nvSpPr>
            <p:cNvPr id="19" name="AutoShape 31"/>
            <p:cNvSpPr>
              <a:spLocks noChangeArrowheads="1"/>
            </p:cNvSpPr>
            <p:nvPr/>
          </p:nvSpPr>
          <p:spPr bwMode="auto">
            <a:xfrm rot="21583511">
              <a:off x="4420334" y="2439512"/>
              <a:ext cx="464899" cy="306962"/>
            </a:xfrm>
            <a:prstGeom prst="rightArrow">
              <a:avLst>
                <a:gd name="adj1" fmla="val 50000"/>
                <a:gd name="adj2" fmla="val 38063"/>
              </a:avLst>
            </a:prstGeom>
            <a:solidFill>
              <a:srgbClr val="CC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 name="Group 19"/>
          <p:cNvGrpSpPr/>
          <p:nvPr/>
        </p:nvGrpSpPr>
        <p:grpSpPr>
          <a:xfrm>
            <a:off x="2133599" y="905034"/>
            <a:ext cx="4042164" cy="2946288"/>
            <a:chOff x="533400" y="685800"/>
            <a:chExt cx="4042164" cy="2946288"/>
          </a:xfrm>
        </p:grpSpPr>
        <p:sp>
          <p:nvSpPr>
            <p:cNvPr id="21" name="Rectangle 16"/>
            <p:cNvSpPr>
              <a:spLocks noChangeArrowheads="1"/>
            </p:cNvSpPr>
            <p:nvPr/>
          </p:nvSpPr>
          <p:spPr bwMode="auto">
            <a:xfrm>
              <a:off x="533400" y="685801"/>
              <a:ext cx="3889198" cy="2909526"/>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pic>
          <p:nvPicPr>
            <p:cNvPr id="22" name="Picture 2" descr="gedsf_ann"/>
            <p:cNvPicPr>
              <a:picLocks noChangeAspect="1" noChangeArrowheads="1"/>
            </p:cNvPicPr>
            <p:nvPr/>
          </p:nvPicPr>
          <p:blipFill>
            <a:blip r:embed="rId5">
              <a:extLst>
                <a:ext uri="{28A0092B-C50C-407E-A947-70E740481C1C}">
                  <a14:useLocalDpi xmlns:a14="http://schemas.microsoft.com/office/drawing/2010/main" val="0"/>
                </a:ext>
              </a:extLst>
            </a:blip>
            <a:srcRect l="4872" t="16667" r="6923" b="7333"/>
            <a:stretch>
              <a:fillRect/>
            </a:stretch>
          </p:blipFill>
          <p:spPr bwMode="auto">
            <a:xfrm>
              <a:off x="1157302" y="1750789"/>
              <a:ext cx="2860916" cy="1621921"/>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 Box 21"/>
            <p:cNvSpPr txBox="1">
              <a:spLocks noChangeArrowheads="1"/>
            </p:cNvSpPr>
            <p:nvPr/>
          </p:nvSpPr>
          <p:spPr bwMode="auto">
            <a:xfrm>
              <a:off x="533400" y="685800"/>
              <a:ext cx="3886199"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US" b="1" dirty="0"/>
                <a:t>NASA Earth-Sun Satellite Analysis </a:t>
              </a:r>
            </a:p>
            <a:p>
              <a:pPr algn="ctr"/>
              <a:r>
                <a:rPr lang="en-US" b="1" dirty="0"/>
                <a:t>and Modeling Projects:</a:t>
              </a:r>
            </a:p>
            <a:p>
              <a:pPr algn="ctr"/>
              <a:r>
                <a:rPr lang="en-US" sz="1400" dirty="0"/>
                <a:t>(ISCCP, GEWEX SRB, CERES </a:t>
              </a:r>
              <a:r>
                <a:rPr lang="en-US" sz="1400" dirty="0" err="1"/>
                <a:t>FLASHFlux</a:t>
              </a:r>
              <a:r>
                <a:rPr lang="en-US" sz="1400" dirty="0"/>
                <a:t>, </a:t>
              </a:r>
            </a:p>
            <a:p>
              <a:pPr algn="ctr"/>
              <a:r>
                <a:rPr lang="en-US" sz="1400" dirty="0"/>
                <a:t>GMAO GEOS)</a:t>
              </a:r>
            </a:p>
          </p:txBody>
        </p:sp>
        <p:sp>
          <p:nvSpPr>
            <p:cNvPr id="24" name="Text Box 22"/>
            <p:cNvSpPr txBox="1">
              <a:spLocks noChangeArrowheads="1"/>
            </p:cNvSpPr>
            <p:nvPr/>
          </p:nvSpPr>
          <p:spPr bwMode="auto">
            <a:xfrm>
              <a:off x="1295400" y="3293534"/>
              <a:ext cx="28956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1600" dirty="0"/>
                <a:t>S</a:t>
              </a:r>
              <a:r>
                <a:rPr lang="en-US" sz="1500" dirty="0"/>
                <a:t>urface Solar Irradiance (W m</a:t>
              </a:r>
              <a:r>
                <a:rPr lang="en-US" sz="1500" baseline="30000" dirty="0"/>
                <a:t>-2</a:t>
              </a:r>
              <a:r>
                <a:rPr lang="en-US" sz="1500" dirty="0"/>
                <a:t>)</a:t>
              </a:r>
            </a:p>
          </p:txBody>
        </p:sp>
        <p:sp>
          <p:nvSpPr>
            <p:cNvPr id="25" name="Oval 17"/>
            <p:cNvSpPr>
              <a:spLocks noChangeArrowheads="1"/>
            </p:cNvSpPr>
            <p:nvPr/>
          </p:nvSpPr>
          <p:spPr bwMode="auto">
            <a:xfrm>
              <a:off x="2971800" y="2057400"/>
              <a:ext cx="1603764" cy="1113083"/>
            </a:xfrm>
            <a:prstGeom prst="ellipse">
              <a:avLst/>
            </a:prstGeom>
            <a:solidFill>
              <a:srgbClr val="CCFFCC"/>
            </a:solidFill>
            <a:ln w="9525">
              <a:solidFill>
                <a:schemeClr val="tx1"/>
              </a:solidFill>
              <a:round/>
              <a:headEnd/>
              <a:tailEnd/>
            </a:ln>
            <a:effectLst/>
          </p:spPr>
          <p:txBody>
            <a:bodyPr wrap="none" anchor="ctr"/>
            <a:lstStyle/>
            <a:p>
              <a:pPr algn="ctr"/>
              <a:r>
                <a:rPr lang="en-US" sz="1600" b="1" dirty="0"/>
                <a:t>Satellite </a:t>
              </a:r>
            </a:p>
            <a:p>
              <a:pPr algn="ctr"/>
              <a:r>
                <a:rPr lang="en-US" sz="1600" b="1" dirty="0"/>
                <a:t>observations, </a:t>
              </a:r>
            </a:p>
            <a:p>
              <a:pPr algn="ctr"/>
              <a:r>
                <a:rPr lang="en-US" sz="1600" b="1" dirty="0"/>
                <a:t>analysis and </a:t>
              </a:r>
            </a:p>
            <a:p>
              <a:pPr algn="ctr"/>
              <a:r>
                <a:rPr lang="en-US" sz="1600" b="1" dirty="0"/>
                <a:t>modeling</a:t>
              </a:r>
            </a:p>
          </p:txBody>
        </p:sp>
      </p:grpSp>
      <p:grpSp>
        <p:nvGrpSpPr>
          <p:cNvPr id="26" name="Group 25"/>
          <p:cNvGrpSpPr/>
          <p:nvPr/>
        </p:nvGrpSpPr>
        <p:grpSpPr>
          <a:xfrm>
            <a:off x="6333648" y="3343714"/>
            <a:ext cx="3800953" cy="3352521"/>
            <a:chOff x="4733448" y="3124479"/>
            <a:chExt cx="3800953" cy="3352521"/>
          </a:xfrm>
        </p:grpSpPr>
        <p:sp>
          <p:nvSpPr>
            <p:cNvPr id="27" name="Rectangle 27"/>
            <p:cNvSpPr>
              <a:spLocks noChangeArrowheads="1"/>
            </p:cNvSpPr>
            <p:nvPr/>
          </p:nvSpPr>
          <p:spPr bwMode="auto">
            <a:xfrm>
              <a:off x="4800601" y="3599475"/>
              <a:ext cx="3733800" cy="2877525"/>
            </a:xfrm>
            <a:prstGeom prst="rect">
              <a:avLst/>
            </a:prstGeom>
            <a:solidFill>
              <a:srgbClr val="00FF80"/>
            </a:solidFill>
            <a:ln w="9525">
              <a:solidFill>
                <a:schemeClr val="tx1"/>
              </a:solidFill>
              <a:miter lim="800000"/>
              <a:headEnd/>
              <a:tailEnd/>
            </a:ln>
            <a:effectLst/>
          </p:spPr>
          <p:txBody>
            <a:bodyPr wrap="none" anchor="ctr"/>
            <a:lstStyle/>
            <a:p>
              <a:pPr algn="ctr" eaLnBrk="0" hangingPunct="0"/>
              <a:endParaRPr lang="en-US" sz="2000">
                <a:solidFill>
                  <a:srgbClr val="FF9900"/>
                </a:solidFill>
                <a:effectDag name="">
                  <a:cont type="tree" name="">
                    <a:effect ref="fillLine"/>
                    <a:outerShdw dist="38100" dir="13500000" algn="br">
                      <a:srgbClr val="FFBB55"/>
                    </a:outerShdw>
                  </a:cont>
                  <a:cont type="tree" name="">
                    <a:effect ref="fillLine"/>
                    <a:outerShdw dist="38100" dir="2700000" algn="tl">
                      <a:srgbClr val="995B00"/>
                    </a:outerShdw>
                  </a:cont>
                  <a:effect ref="fillLine"/>
                </a:effectDag>
              </a:endParaRPr>
            </a:p>
          </p:txBody>
        </p:sp>
        <p:sp>
          <p:nvSpPr>
            <p:cNvPr id="28" name="Text Box 13"/>
            <p:cNvSpPr txBox="1">
              <a:spLocks noChangeArrowheads="1"/>
            </p:cNvSpPr>
            <p:nvPr/>
          </p:nvSpPr>
          <p:spPr bwMode="auto">
            <a:xfrm>
              <a:off x="4953000" y="5943600"/>
              <a:ext cx="336570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1400" i="1" dirty="0"/>
                <a:t>(~15,000 unique users, ~ 1,200,000 hits and 230,000 data downloads per month)</a:t>
              </a:r>
              <a:endParaRPr lang="en-US" sz="1400" b="1" dirty="0"/>
            </a:p>
          </p:txBody>
        </p:sp>
        <p:pic>
          <p:nvPicPr>
            <p:cNvPr id="29" name="Picture 28" descr="Screen Shot 2015-01-02 at 5.40.43 AM.png"/>
            <p:cNvPicPr>
              <a:picLocks noChangeAspect="1"/>
            </p:cNvPicPr>
            <p:nvPr/>
          </p:nvPicPr>
          <p:blipFill rotWithShape="1">
            <a:blip r:embed="rId6">
              <a:extLst>
                <a:ext uri="{28A0092B-C50C-407E-A947-70E740481C1C}">
                  <a14:useLocalDpi xmlns:a14="http://schemas.microsoft.com/office/drawing/2010/main" val="0"/>
                </a:ext>
              </a:extLst>
            </a:blip>
            <a:srcRect l="1528" t="3035" r="2778"/>
            <a:stretch/>
          </p:blipFill>
          <p:spPr>
            <a:xfrm>
              <a:off x="4865490" y="3625746"/>
              <a:ext cx="2875714" cy="1825179"/>
            </a:xfrm>
            <a:prstGeom prst="rect">
              <a:avLst/>
            </a:prstGeom>
          </p:spPr>
        </p:pic>
        <p:sp>
          <p:nvSpPr>
            <p:cNvPr id="30" name="Text Box 12"/>
            <p:cNvSpPr txBox="1">
              <a:spLocks noChangeArrowheads="1"/>
            </p:cNvSpPr>
            <p:nvPr/>
          </p:nvSpPr>
          <p:spPr bwMode="auto">
            <a:xfrm>
              <a:off x="6291057" y="3628046"/>
              <a:ext cx="2243343" cy="646331"/>
            </a:xfrm>
            <a:prstGeom prst="rect">
              <a:avLst/>
            </a:prstGeom>
            <a:solidFill>
              <a:schemeClr val="bg1"/>
            </a:solidFill>
            <a:ln>
              <a:noFill/>
            </a:ln>
            <a:effectLst/>
          </p:spPr>
          <p:txBody>
            <a:bodyPr wrap="square">
              <a:spAutoFit/>
            </a:bodyPr>
            <a:lstStyle/>
            <a:p>
              <a:pPr algn="ctr" eaLnBrk="0" hangingPunct="0"/>
              <a:r>
                <a:rPr lang="en-US" b="1" dirty="0"/>
                <a:t>POWER/SSE Datasets and Web interface</a:t>
              </a:r>
            </a:p>
          </p:txBody>
        </p:sp>
        <p:pic>
          <p:nvPicPr>
            <p:cNvPr id="31" name="Picture 30" descr="Screen Shot 2015-01-02 at 6.29.54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7000" y="4419600"/>
              <a:ext cx="1980634" cy="1484022"/>
            </a:xfrm>
            <a:prstGeom prst="rect">
              <a:avLst/>
            </a:prstGeom>
          </p:spPr>
        </p:pic>
        <p:sp>
          <p:nvSpPr>
            <p:cNvPr id="32" name="Text Box 13"/>
            <p:cNvSpPr txBox="1">
              <a:spLocks noChangeArrowheads="1"/>
            </p:cNvSpPr>
            <p:nvPr/>
          </p:nvSpPr>
          <p:spPr bwMode="auto">
            <a:xfrm>
              <a:off x="4865490" y="5410200"/>
              <a:ext cx="161151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en-US" sz="1400" i="1" dirty="0"/>
                <a:t>200+ Parameters (most on-the-fly)</a:t>
              </a:r>
              <a:endParaRPr lang="en-US" sz="1400" b="1" dirty="0"/>
            </a:p>
          </p:txBody>
        </p:sp>
        <p:sp>
          <p:nvSpPr>
            <p:cNvPr id="33" name="Oval 19"/>
            <p:cNvSpPr>
              <a:spLocks noChangeArrowheads="1"/>
            </p:cNvSpPr>
            <p:nvPr/>
          </p:nvSpPr>
          <p:spPr bwMode="auto">
            <a:xfrm>
              <a:off x="4733448" y="3957597"/>
              <a:ext cx="1785322" cy="1158712"/>
            </a:xfrm>
            <a:prstGeom prst="ellipse">
              <a:avLst/>
            </a:prstGeom>
            <a:solidFill>
              <a:srgbClr val="CCFFCC"/>
            </a:solidFill>
            <a:ln w="9525">
              <a:solidFill>
                <a:schemeClr val="tx1"/>
              </a:solidFill>
              <a:round/>
              <a:headEnd/>
              <a:tailEnd/>
            </a:ln>
            <a:effectLst/>
          </p:spPr>
          <p:txBody>
            <a:bodyPr wrap="none" anchor="ctr"/>
            <a:lstStyle/>
            <a:p>
              <a:pPr algn="ctr"/>
              <a:r>
                <a:rPr lang="en-US" sz="1600" b="1" dirty="0"/>
                <a:t>Data Accessibility </a:t>
              </a:r>
            </a:p>
            <a:p>
              <a:pPr algn="ctr"/>
              <a:r>
                <a:rPr lang="en-US" sz="1600" b="1" dirty="0"/>
                <a:t>through </a:t>
              </a:r>
            </a:p>
            <a:p>
              <a:pPr algn="ctr"/>
              <a:r>
                <a:rPr lang="en-US" sz="1600" b="1" dirty="0"/>
                <a:t>Web Interface</a:t>
              </a:r>
            </a:p>
          </p:txBody>
        </p:sp>
        <p:sp>
          <p:nvSpPr>
            <p:cNvPr id="34" name="AutoShape 32"/>
            <p:cNvSpPr>
              <a:spLocks noChangeArrowheads="1"/>
            </p:cNvSpPr>
            <p:nvPr/>
          </p:nvSpPr>
          <p:spPr bwMode="auto">
            <a:xfrm rot="5336290">
              <a:off x="5145590" y="3454448"/>
              <a:ext cx="965286" cy="305348"/>
            </a:xfrm>
            <a:prstGeom prst="rightArrow">
              <a:avLst>
                <a:gd name="adj1" fmla="val 45713"/>
                <a:gd name="adj2" fmla="val 38014"/>
              </a:avLst>
            </a:prstGeom>
            <a:solidFill>
              <a:srgbClr val="CC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5" name="Title 4"/>
          <p:cNvSpPr txBox="1">
            <a:spLocks/>
          </p:cNvSpPr>
          <p:nvPr/>
        </p:nvSpPr>
        <p:spPr>
          <a:xfrm>
            <a:off x="2286000" y="0"/>
            <a:ext cx="7696200" cy="6858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0000"/>
                </a:solidFill>
              </a:rPr>
              <a:t>GEWEX SRB: Research to Decisions</a:t>
            </a:r>
          </a:p>
        </p:txBody>
      </p:sp>
    </p:spTree>
    <p:extLst>
      <p:ext uri="{BB962C8B-B14F-4D97-AF65-F5344CB8AC3E}">
        <p14:creationId xmlns:p14="http://schemas.microsoft.com/office/powerpoint/2010/main" val="145961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GEWEX SRB: Next Steps</a:t>
            </a:r>
          </a:p>
        </p:txBody>
      </p:sp>
      <p:sp>
        <p:nvSpPr>
          <p:cNvPr id="3" name="Content Placeholder 2"/>
          <p:cNvSpPr>
            <a:spLocks noGrp="1"/>
          </p:cNvSpPr>
          <p:nvPr>
            <p:ph idx="1"/>
          </p:nvPr>
        </p:nvSpPr>
        <p:spPr>
          <a:xfrm>
            <a:off x="763848" y="1303338"/>
            <a:ext cx="10149840" cy="5440362"/>
          </a:xfrm>
        </p:spPr>
        <p:txBody>
          <a:bodyPr>
            <a:normAutofit/>
          </a:bodyPr>
          <a:lstStyle/>
          <a:p>
            <a:pPr lvl="1">
              <a:lnSpc>
                <a:spcPct val="90000"/>
              </a:lnSpc>
            </a:pPr>
            <a:r>
              <a:rPr lang="en-US" dirty="0">
                <a:solidFill>
                  <a:srgbClr val="000000"/>
                </a:solidFill>
                <a:ea typeface="ＭＳ Ｐゴシック" pitchFamily="-84" charset="-128"/>
                <a:cs typeface="ＭＳ Ｐゴシック" pitchFamily="-84" charset="-128"/>
              </a:rPr>
              <a:t>Will re-access assumptions regarding =&gt; cloud merging and gridding (1-2 months)</a:t>
            </a:r>
          </a:p>
          <a:p>
            <a:pPr lvl="2">
              <a:lnSpc>
                <a:spcPct val="90000"/>
              </a:lnSpc>
            </a:pPr>
            <a:r>
              <a:rPr lang="en-US" dirty="0">
                <a:solidFill>
                  <a:srgbClr val="000000"/>
                </a:solidFill>
                <a:ea typeface="ＭＳ Ｐゴシック" pitchFamily="-84" charset="-128"/>
                <a:cs typeface="ＭＳ Ｐゴシック" pitchFamily="-84" charset="-128"/>
              </a:rPr>
              <a:t>Compare and homogenize with HGG</a:t>
            </a:r>
          </a:p>
          <a:p>
            <a:pPr lvl="1">
              <a:lnSpc>
                <a:spcPct val="90000"/>
              </a:lnSpc>
            </a:pPr>
            <a:r>
              <a:rPr lang="en-US" dirty="0">
                <a:solidFill>
                  <a:srgbClr val="000000"/>
                </a:solidFill>
                <a:ea typeface="ＭＳ Ｐゴシック" pitchFamily="-84" charset="-128"/>
                <a:cs typeface="ＭＳ Ｐゴシック" pitchFamily="-84" charset="-128"/>
              </a:rPr>
              <a:t>Reprocess 2005-2009 with revised calibration tables and cloud properties</a:t>
            </a:r>
          </a:p>
          <a:p>
            <a:pPr lvl="2">
              <a:lnSpc>
                <a:spcPct val="90000"/>
              </a:lnSpc>
            </a:pPr>
            <a:r>
              <a:rPr lang="en-US" dirty="0">
                <a:solidFill>
                  <a:srgbClr val="000000"/>
                </a:solidFill>
                <a:ea typeface="ＭＳ Ｐゴシック" pitchFamily="-84" charset="-128"/>
                <a:cs typeface="ＭＳ Ｐゴシック" pitchFamily="-84" charset="-128"/>
              </a:rPr>
              <a:t>Will be assessing changes to cloud properties</a:t>
            </a:r>
          </a:p>
          <a:p>
            <a:pPr lvl="2">
              <a:lnSpc>
                <a:spcPct val="90000"/>
              </a:lnSpc>
            </a:pPr>
            <a:r>
              <a:rPr lang="en-US" dirty="0">
                <a:solidFill>
                  <a:srgbClr val="000000"/>
                </a:solidFill>
                <a:ea typeface="ＭＳ Ｐゴシック" pitchFamily="-84" charset="-128"/>
                <a:cs typeface="ＭＳ Ｐゴシック" pitchFamily="-84" charset="-128"/>
              </a:rPr>
              <a:t>Compare to CERES, BSRN and assess</a:t>
            </a:r>
          </a:p>
          <a:p>
            <a:pPr lvl="2">
              <a:lnSpc>
                <a:spcPct val="90000"/>
              </a:lnSpc>
            </a:pPr>
            <a:r>
              <a:rPr lang="en-US" sz="2160" dirty="0"/>
              <a:t>Production time required for 1x1: 10 years per month</a:t>
            </a:r>
            <a:endParaRPr lang="en-US" dirty="0">
              <a:solidFill>
                <a:srgbClr val="000000"/>
              </a:solidFill>
              <a:ea typeface="ＭＳ Ｐゴシック" pitchFamily="-84" charset="-128"/>
              <a:cs typeface="ＭＳ Ｐゴシック" pitchFamily="-84" charset="-128"/>
            </a:endParaRPr>
          </a:p>
          <a:p>
            <a:pPr lvl="1">
              <a:lnSpc>
                <a:spcPct val="90000"/>
              </a:lnSpc>
            </a:pPr>
            <a:r>
              <a:rPr lang="en-US" dirty="0">
                <a:solidFill>
                  <a:srgbClr val="000000"/>
                </a:solidFill>
                <a:ea typeface="ＭＳ Ｐゴシック" pitchFamily="-84" charset="-128"/>
                <a:cs typeface="ＭＳ Ｐゴシック" pitchFamily="-84" charset="-128"/>
              </a:rPr>
              <a:t>Redeliver at 1x1 time periods needed; considering not reprocessing 30 years at 1x1 =&gt; 2000 - 2009</a:t>
            </a:r>
          </a:p>
          <a:p>
            <a:pPr lvl="1">
              <a:lnSpc>
                <a:spcPct val="90000"/>
              </a:lnSpc>
            </a:pPr>
            <a:r>
              <a:rPr lang="en-US" dirty="0">
                <a:solidFill>
                  <a:srgbClr val="000000"/>
                </a:solidFill>
                <a:ea typeface="ＭＳ Ｐゴシック" pitchFamily="-84" charset="-128"/>
                <a:cs typeface="ＭＳ Ｐゴシック" pitchFamily="-84" charset="-128"/>
              </a:rPr>
              <a:t>Progress of conversion to ½</a:t>
            </a:r>
            <a:r>
              <a:rPr lang="en-US" baseline="30000" dirty="0">
                <a:solidFill>
                  <a:srgbClr val="000000"/>
                </a:solidFill>
                <a:ea typeface="ＭＳ Ｐゴシック" pitchFamily="-84" charset="-128"/>
                <a:cs typeface="ＭＳ Ｐゴシック" pitchFamily="-84" charset="-128"/>
              </a:rPr>
              <a:t>o</a:t>
            </a:r>
            <a:r>
              <a:rPr lang="en-US" dirty="0">
                <a:solidFill>
                  <a:srgbClr val="000000"/>
                </a:solidFill>
                <a:ea typeface="ＭＳ Ｐゴシック" pitchFamily="-84" charset="-128"/>
                <a:cs typeface="ＭＳ Ｐゴシック" pitchFamily="-84" charset="-128"/>
              </a:rPr>
              <a:t> x  ½</a:t>
            </a:r>
            <a:r>
              <a:rPr lang="en-US" baseline="30000" dirty="0">
                <a:solidFill>
                  <a:srgbClr val="000000"/>
                </a:solidFill>
                <a:ea typeface="ＭＳ Ｐゴシック" pitchFamily="-84" charset="-128"/>
                <a:cs typeface="ＭＳ Ｐゴシック" pitchFamily="-84" charset="-128"/>
              </a:rPr>
              <a:t>o</a:t>
            </a:r>
            <a:r>
              <a:rPr lang="en-US" dirty="0">
                <a:solidFill>
                  <a:srgbClr val="000000"/>
                </a:solidFill>
                <a:ea typeface="ＭＳ Ｐゴシック" pitchFamily="-84" charset="-128"/>
                <a:cs typeface="ＭＳ Ｐゴシック" pitchFamily="-84" charset="-128"/>
              </a:rPr>
              <a:t> nearly completed</a:t>
            </a:r>
          </a:p>
          <a:p>
            <a:pPr lvl="2">
              <a:lnSpc>
                <a:spcPct val="90000"/>
              </a:lnSpc>
            </a:pPr>
            <a:r>
              <a:rPr lang="en-US" dirty="0">
                <a:solidFill>
                  <a:srgbClr val="000000"/>
                </a:solidFill>
                <a:ea typeface="ＭＳ Ｐゴシック" pitchFamily="-84" charset="-128"/>
                <a:cs typeface="ＭＳ Ｐゴシック" pitchFamily="-84" charset="-128"/>
              </a:rPr>
              <a:t>Using full equal area sampling and data production grid</a:t>
            </a:r>
          </a:p>
          <a:p>
            <a:pPr lvl="2">
              <a:lnSpc>
                <a:spcPct val="90000"/>
              </a:lnSpc>
            </a:pPr>
            <a:r>
              <a:rPr lang="en-US" dirty="0">
                <a:solidFill>
                  <a:srgbClr val="000000"/>
                </a:solidFill>
                <a:ea typeface="ＭＳ Ｐゴシック" pitchFamily="-84" charset="-128"/>
                <a:cs typeface="ＭＳ Ｐゴシック" pitchFamily="-84" charset="-128"/>
              </a:rPr>
              <a:t>Will provide data provides at the ½</a:t>
            </a:r>
            <a:r>
              <a:rPr lang="en-US" baseline="30000" dirty="0">
                <a:solidFill>
                  <a:srgbClr val="000000"/>
                </a:solidFill>
                <a:ea typeface="ＭＳ Ｐゴシック" pitchFamily="-84" charset="-128"/>
                <a:cs typeface="ＭＳ Ｐゴシック" pitchFamily="-84" charset="-128"/>
              </a:rPr>
              <a:t>o</a:t>
            </a:r>
            <a:r>
              <a:rPr lang="en-US" dirty="0">
                <a:solidFill>
                  <a:srgbClr val="000000"/>
                </a:solidFill>
                <a:ea typeface="ＭＳ Ｐゴシック" pitchFamily="-84" charset="-128"/>
                <a:cs typeface="ＭＳ Ｐゴシック" pitchFamily="-84" charset="-128"/>
              </a:rPr>
              <a:t> x  ½</a:t>
            </a:r>
            <a:r>
              <a:rPr lang="en-US" baseline="30000" dirty="0">
                <a:solidFill>
                  <a:srgbClr val="000000"/>
                </a:solidFill>
                <a:ea typeface="ＭＳ Ｐゴシック" pitchFamily="-84" charset="-128"/>
                <a:cs typeface="ＭＳ Ｐゴシック" pitchFamily="-84" charset="-128"/>
              </a:rPr>
              <a:t>o</a:t>
            </a:r>
            <a:r>
              <a:rPr lang="en-US" dirty="0">
                <a:solidFill>
                  <a:srgbClr val="000000"/>
                </a:solidFill>
                <a:ea typeface="ＭＳ Ｐゴシック" pitchFamily="-84" charset="-128"/>
                <a:cs typeface="ＭＳ Ｐゴシック" pitchFamily="-84" charset="-128"/>
              </a:rPr>
              <a:t> equal angle</a:t>
            </a:r>
          </a:p>
          <a:p>
            <a:pPr lvl="2">
              <a:lnSpc>
                <a:spcPct val="90000"/>
              </a:lnSpc>
            </a:pPr>
            <a:r>
              <a:rPr lang="en-US" dirty="0">
                <a:solidFill>
                  <a:srgbClr val="000000"/>
                </a:solidFill>
                <a:ea typeface="ＭＳ Ｐゴシック" pitchFamily="-84" charset="-128"/>
                <a:cs typeface="ＭＳ Ｐゴシック" pitchFamily="-84" charset="-128"/>
              </a:rPr>
              <a:t>Testing aspects on Cloud based system</a:t>
            </a:r>
          </a:p>
        </p:txBody>
      </p:sp>
      <p:sp>
        <p:nvSpPr>
          <p:cNvPr id="4" name="Date Placeholder 3"/>
          <p:cNvSpPr>
            <a:spLocks noGrp="1"/>
          </p:cNvSpPr>
          <p:nvPr>
            <p:ph type="dt" sz="half" idx="10"/>
          </p:nvPr>
        </p:nvSpPr>
        <p:spPr/>
        <p:txBody>
          <a:bodyPr/>
          <a:lstStyle/>
          <a:p>
            <a:r>
              <a:rPr lang="en-US"/>
              <a:t>11 Oct 2017</a:t>
            </a:r>
          </a:p>
        </p:txBody>
      </p:sp>
      <p:sp>
        <p:nvSpPr>
          <p:cNvPr id="5" name="Footer Placeholder 4"/>
          <p:cNvSpPr>
            <a:spLocks noGrp="1"/>
          </p:cNvSpPr>
          <p:nvPr>
            <p:ph type="ftr" sz="quarter" idx="11"/>
          </p:nvPr>
        </p:nvSpPr>
        <p:spPr/>
        <p:txBody>
          <a:bodyPr/>
          <a:lstStyle/>
          <a:p>
            <a:r>
              <a:rPr lang="is-IS"/>
              <a:t>GDAP 2017</a:t>
            </a:r>
            <a:endParaRPr lang="en-US"/>
          </a:p>
        </p:txBody>
      </p:sp>
      <p:sp>
        <p:nvSpPr>
          <p:cNvPr id="6" name="Slide Number Placeholder 5"/>
          <p:cNvSpPr>
            <a:spLocks noGrp="1"/>
          </p:cNvSpPr>
          <p:nvPr>
            <p:ph type="sldNum" sz="quarter" idx="12"/>
          </p:nvPr>
        </p:nvSpPr>
        <p:spPr/>
        <p:txBody>
          <a:bodyPr/>
          <a:lstStyle/>
          <a:p>
            <a:fld id="{6E5F281C-EBB7-4C38-8F94-6275EC6452EB}" type="slidenum">
              <a:rPr lang="en-US" smtClean="0"/>
              <a:pPr/>
              <a:t>17</a:t>
            </a:fld>
            <a:endParaRPr lang="en-US"/>
          </a:p>
        </p:txBody>
      </p:sp>
    </p:spTree>
    <p:extLst>
      <p:ext uri="{BB962C8B-B14F-4D97-AF65-F5344CB8AC3E}">
        <p14:creationId xmlns:p14="http://schemas.microsoft.com/office/powerpoint/2010/main" val="527842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lvl="3"/>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39212" r="28067"/>
          <a:stretch>
            <a:fillRect/>
          </a:stretch>
        </p:blipFill>
        <p:spPr bwMode="auto">
          <a:xfrm>
            <a:off x="1528763" y="4460876"/>
            <a:ext cx="111125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100_1271"/>
          <p:cNvPicPr>
            <a:picLocks noChangeAspect="1" noChangeArrowheads="1"/>
          </p:cNvPicPr>
          <p:nvPr/>
        </p:nvPicPr>
        <p:blipFill>
          <a:blip r:embed="rId3">
            <a:extLst>
              <a:ext uri="{28A0092B-C50C-407E-A947-70E740481C1C}">
                <a14:useLocalDpi xmlns:a14="http://schemas.microsoft.com/office/drawing/2010/main" val="0"/>
              </a:ext>
            </a:extLst>
          </a:blip>
          <a:srcRect t="10695" r="25960" b="2673"/>
          <a:stretch>
            <a:fillRect/>
          </a:stretch>
        </p:blipFill>
        <p:spPr bwMode="auto">
          <a:xfrm>
            <a:off x="2782889" y="5653088"/>
            <a:ext cx="158432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3371974" y="64582"/>
            <a:ext cx="7260530" cy="5308635"/>
          </a:xfrm>
          <a:prstGeom prst="rect">
            <a:avLst/>
          </a:prstGeom>
        </p:spPr>
      </p:pic>
      <p:sp>
        <p:nvSpPr>
          <p:cNvPr id="7" name="TextBox 6"/>
          <p:cNvSpPr txBox="1"/>
          <p:nvPr/>
        </p:nvSpPr>
        <p:spPr>
          <a:xfrm>
            <a:off x="5047449" y="5746611"/>
            <a:ext cx="4821961" cy="1077218"/>
          </a:xfrm>
          <a:prstGeom prst="rect">
            <a:avLst/>
          </a:prstGeom>
          <a:noFill/>
        </p:spPr>
        <p:txBody>
          <a:bodyPr wrap="none" rtlCol="0">
            <a:spAutoFit/>
          </a:bodyPr>
          <a:lstStyle/>
          <a:p>
            <a:r>
              <a:rPr lang="en-US" sz="4000" b="1" dirty="0">
                <a:solidFill>
                  <a:srgbClr val="7030A0"/>
                </a:solidFill>
              </a:rPr>
              <a:t>MACv2</a:t>
            </a:r>
            <a:r>
              <a:rPr lang="en-US" sz="3200" b="1" dirty="0"/>
              <a:t>  </a:t>
            </a:r>
            <a:r>
              <a:rPr lang="en-US" sz="2400" b="1" dirty="0"/>
              <a:t>from </a:t>
            </a:r>
            <a:r>
              <a:rPr lang="en-US" sz="2400" b="1" dirty="0" err="1"/>
              <a:t>sunphotometry</a:t>
            </a:r>
            <a:endParaRPr lang="en-US" sz="2400" b="1" dirty="0"/>
          </a:p>
          <a:p>
            <a:r>
              <a:rPr lang="en-US" sz="2400" b="1" dirty="0"/>
              <a:t> to aerosol component distributions </a:t>
            </a:r>
          </a:p>
        </p:txBody>
      </p:sp>
      <p:sp>
        <p:nvSpPr>
          <p:cNvPr id="8" name="Chevron 7"/>
          <p:cNvSpPr/>
          <p:nvPr/>
        </p:nvSpPr>
        <p:spPr>
          <a:xfrm rot="18902440">
            <a:off x="2317273" y="3845301"/>
            <a:ext cx="931231" cy="88052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1528764" y="1706031"/>
            <a:ext cx="1269899" cy="1938992"/>
          </a:xfrm>
          <a:prstGeom prst="rect">
            <a:avLst/>
          </a:prstGeom>
          <a:noFill/>
        </p:spPr>
        <p:txBody>
          <a:bodyPr wrap="none" rtlCol="0">
            <a:spAutoFit/>
          </a:bodyPr>
          <a:lstStyle/>
          <a:p>
            <a:r>
              <a:rPr lang="en-US" sz="2000" b="1" dirty="0"/>
              <a:t>spatial</a:t>
            </a:r>
            <a:br>
              <a:rPr lang="en-US" sz="2000" b="1" dirty="0"/>
            </a:br>
            <a:r>
              <a:rPr lang="en-US" sz="2000" b="1" dirty="0"/>
              <a:t>context</a:t>
            </a:r>
            <a:br>
              <a:rPr lang="en-US" sz="2000" b="1" dirty="0"/>
            </a:br>
            <a:r>
              <a:rPr lang="en-US" sz="2000" b="1" dirty="0"/>
              <a:t>by global</a:t>
            </a:r>
          </a:p>
          <a:p>
            <a:r>
              <a:rPr lang="en-US" sz="2000" b="1" dirty="0"/>
              <a:t>Modeling:</a:t>
            </a:r>
          </a:p>
          <a:p>
            <a:endParaRPr lang="en-US" sz="2000" b="1" dirty="0"/>
          </a:p>
          <a:p>
            <a:r>
              <a:rPr lang="en-US" sz="2000" b="1" dirty="0" err="1"/>
              <a:t>AeroCom</a:t>
            </a:r>
            <a:endParaRPr lang="en-US" sz="2000" b="1" dirty="0"/>
          </a:p>
        </p:txBody>
      </p:sp>
      <p:sp>
        <p:nvSpPr>
          <p:cNvPr id="10" name="ZoneTexte 9"/>
          <p:cNvSpPr txBox="1"/>
          <p:nvPr/>
        </p:nvSpPr>
        <p:spPr>
          <a:xfrm>
            <a:off x="110836" y="88034"/>
            <a:ext cx="3589572" cy="1323439"/>
          </a:xfrm>
          <a:prstGeom prst="rect">
            <a:avLst/>
          </a:prstGeom>
          <a:noFill/>
        </p:spPr>
        <p:txBody>
          <a:bodyPr wrap="none" rtlCol="0">
            <a:spAutoFit/>
          </a:bodyPr>
          <a:lstStyle/>
          <a:p>
            <a:r>
              <a:rPr lang="fr-FR" sz="4000" b="1" dirty="0" err="1">
                <a:solidFill>
                  <a:srgbClr val="FF0000"/>
                </a:solidFill>
              </a:rPr>
              <a:t>Aerosols</a:t>
            </a:r>
            <a:r>
              <a:rPr lang="fr-FR" sz="4000" b="1" dirty="0">
                <a:solidFill>
                  <a:srgbClr val="FF0000"/>
                </a:solidFill>
              </a:rPr>
              <a:t> </a:t>
            </a:r>
          </a:p>
          <a:p>
            <a:r>
              <a:rPr lang="fr-FR" sz="4000" b="1" dirty="0">
                <a:solidFill>
                  <a:srgbClr val="FF0000"/>
                </a:solidFill>
              </a:rPr>
              <a:t>(Stephan </a:t>
            </a:r>
            <a:r>
              <a:rPr lang="fr-FR" sz="4000" b="1" dirty="0" err="1">
                <a:solidFill>
                  <a:srgbClr val="FF0000"/>
                </a:solidFill>
              </a:rPr>
              <a:t>Kinne</a:t>
            </a:r>
            <a:r>
              <a:rPr lang="fr-FR" sz="4000" b="1" dirty="0">
                <a:solidFill>
                  <a:srgbClr val="FF0000"/>
                </a:solidFill>
              </a:rPr>
              <a:t>)</a:t>
            </a:r>
          </a:p>
        </p:txBody>
      </p:sp>
    </p:spTree>
    <p:extLst>
      <p:ext uri="{BB962C8B-B14F-4D97-AF65-F5344CB8AC3E}">
        <p14:creationId xmlns:p14="http://schemas.microsoft.com/office/powerpoint/2010/main" val="2836925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Timeline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618" y="2185908"/>
            <a:ext cx="9337963" cy="4672092"/>
          </a:xfrm>
          <a:prstGeom prst="rect">
            <a:avLst/>
          </a:prstGeom>
        </p:spPr>
      </p:pic>
      <p:sp>
        <p:nvSpPr>
          <p:cNvPr id="2" name="Content Placeholder 1"/>
          <p:cNvSpPr>
            <a:spLocks noGrp="1"/>
          </p:cNvSpPr>
          <p:nvPr>
            <p:ph idx="1"/>
          </p:nvPr>
        </p:nvSpPr>
        <p:spPr>
          <a:xfrm>
            <a:off x="6155051" y="138547"/>
            <a:ext cx="5870696" cy="2604654"/>
          </a:xfrm>
        </p:spPr>
        <p:txBody>
          <a:bodyPr>
            <a:normAutofit fontScale="70000" lnSpcReduction="20000"/>
          </a:bodyPr>
          <a:lstStyle/>
          <a:p>
            <a:r>
              <a:rPr lang="en-US" dirty="0"/>
              <a:t>Test period: 1 Jan 2007 – 31 Dec 2007</a:t>
            </a:r>
          </a:p>
          <a:p>
            <a:r>
              <a:rPr lang="en-US" b="1" dirty="0"/>
              <a:t>1°, 3-hourly equal-area grid</a:t>
            </a:r>
            <a:endParaRPr lang="en-US" dirty="0"/>
          </a:p>
          <a:p>
            <a:r>
              <a:rPr lang="en-US" dirty="0"/>
              <a:t>ISCCP Clouds, MAC V2.0 Aerosols, SRB Radiation (TOA &amp; </a:t>
            </a:r>
            <a:r>
              <a:rPr lang="en-US" dirty="0" err="1"/>
              <a:t>Sfc</a:t>
            </a:r>
            <a:r>
              <a:rPr lang="en-US" dirty="0"/>
              <a:t>)</a:t>
            </a:r>
          </a:p>
          <a:p>
            <a:r>
              <a:rPr lang="en-US" dirty="0"/>
              <a:t>Land/SeaFlux for Sensible and Latent heat flux, </a:t>
            </a:r>
          </a:p>
          <a:p>
            <a:r>
              <a:rPr lang="en-US" dirty="0"/>
              <a:t>GPCP Precipitation</a:t>
            </a:r>
          </a:p>
          <a:p>
            <a:r>
              <a:rPr lang="en-US" dirty="0"/>
              <a:t>ERA-Interim for Water Vapor transport, CAPE, dynamical context</a:t>
            </a:r>
          </a:p>
        </p:txBody>
      </p:sp>
      <p:sp>
        <p:nvSpPr>
          <p:cNvPr id="3" name="Title 2"/>
          <p:cNvSpPr>
            <a:spLocks noGrp="1"/>
          </p:cNvSpPr>
          <p:nvPr>
            <p:ph type="title"/>
          </p:nvPr>
        </p:nvSpPr>
        <p:spPr>
          <a:xfrm>
            <a:off x="0" y="-105930"/>
            <a:ext cx="10515600" cy="1325563"/>
          </a:xfrm>
        </p:spPr>
        <p:txBody>
          <a:bodyPr/>
          <a:lstStyle/>
          <a:p>
            <a:r>
              <a:rPr lang="en-US" dirty="0"/>
              <a:t>The “Integrated Product”</a:t>
            </a:r>
          </a:p>
        </p:txBody>
      </p:sp>
    </p:spTree>
    <p:extLst>
      <p:ext uri="{BB962C8B-B14F-4D97-AF65-F5344CB8AC3E}">
        <p14:creationId xmlns:p14="http://schemas.microsoft.com/office/powerpoint/2010/main" val="1882269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991102" cy="6858000"/>
          </a:xfrm>
          <a:prstGeom prst="rect">
            <a:avLst/>
          </a:prstGeom>
        </p:spPr>
      </p:pic>
      <p:pic>
        <p:nvPicPr>
          <p:cNvPr id="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076" y="6429322"/>
            <a:ext cx="1971674" cy="455002"/>
          </a:xfrm>
          <a:prstGeom prst="rect">
            <a:avLst/>
          </a:prstGeom>
          <a:noFill/>
          <a:ln>
            <a:noFill/>
          </a:ln>
          <a:effectLst/>
          <a:extLst>
            <a:ext uri="{909E8E84-426E-40dd-AFC4-6F175D3DCCD1}">
              <a14:hiddenFill xmlns:a14="http://schemas.microsoft.com/office/drawing/2010/main" xmlns="">
                <a:blipFill dpi="0" rotWithShape="0">
                  <a:blip/>
                  <a:srcRect l="1469" t="5940" r="48366" b="40027"/>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 name="TextBox 6"/>
          <p:cNvSpPr txBox="1"/>
          <p:nvPr/>
        </p:nvSpPr>
        <p:spPr>
          <a:xfrm>
            <a:off x="5476352" y="2392454"/>
            <a:ext cx="7948245" cy="3539430"/>
          </a:xfrm>
          <a:prstGeom prst="rect">
            <a:avLst/>
          </a:prstGeom>
          <a:noFill/>
        </p:spPr>
        <p:txBody>
          <a:bodyPr wrap="square" rtlCol="0">
            <a:spAutoFit/>
          </a:bodyPr>
          <a:lstStyle/>
          <a:p>
            <a:r>
              <a:rPr lang="en-US" sz="28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GEWEX</a:t>
            </a:r>
          </a:p>
          <a:p>
            <a:endParaRPr lang="en-US" sz="28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a:p>
            <a:r>
              <a:rPr lang="en-US" sz="28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We  as a community part of the World Climate Research </a:t>
            </a:r>
            <a:r>
              <a:rPr lang="en-US" sz="2800" dirty="0" err="1">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Programme</a:t>
            </a:r>
            <a:r>
              <a:rPr lang="en-US" sz="2800" dirty="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initiate, stimulate, facilitate and foster international research collaboration on energy and water cycle related processes in climate and weather science</a:t>
            </a:r>
          </a:p>
        </p:txBody>
      </p:sp>
    </p:spTree>
    <p:extLst>
      <p:ext uri="{BB962C8B-B14F-4D97-AF65-F5344CB8AC3E}">
        <p14:creationId xmlns:p14="http://schemas.microsoft.com/office/powerpoint/2010/main" val="1671016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919F9-7686-4547-BCA9-919089F5E463}"/>
              </a:ext>
            </a:extLst>
          </p:cNvPr>
          <p:cNvSpPr>
            <a:spLocks noGrp="1"/>
          </p:cNvSpPr>
          <p:nvPr>
            <p:ph type="title"/>
          </p:nvPr>
        </p:nvSpPr>
        <p:spPr/>
        <p:txBody>
          <a:bodyPr/>
          <a:lstStyle/>
          <a:p>
            <a:r>
              <a:rPr lang="en-US" dirty="0"/>
              <a:t>ASSESSMENTS</a:t>
            </a:r>
          </a:p>
        </p:txBody>
      </p:sp>
      <p:sp>
        <p:nvSpPr>
          <p:cNvPr id="3" name="Content Placeholder 2">
            <a:extLst>
              <a:ext uri="{FF2B5EF4-FFF2-40B4-BE49-F238E27FC236}">
                <a16:creationId xmlns:a16="http://schemas.microsoft.com/office/drawing/2014/main" id="{3ACC917F-1665-1F46-8E99-26BEB4AA2682}"/>
              </a:ext>
            </a:extLst>
          </p:cNvPr>
          <p:cNvSpPr>
            <a:spLocks noGrp="1"/>
          </p:cNvSpPr>
          <p:nvPr>
            <p:ph idx="1"/>
          </p:nvPr>
        </p:nvSpPr>
        <p:spPr/>
        <p:txBody>
          <a:bodyPr/>
          <a:lstStyle/>
          <a:p>
            <a:pPr marL="514350" indent="-514350">
              <a:buFont typeface="+mj-lt"/>
              <a:buAutoNum type="arabicPeriod"/>
            </a:pPr>
            <a:r>
              <a:rPr lang="fr-FR" dirty="0" err="1"/>
              <a:t>Aerosols</a:t>
            </a:r>
            <a:endParaRPr lang="fr-FR" dirty="0"/>
          </a:p>
          <a:p>
            <a:pPr marL="514350" indent="-514350">
              <a:buFont typeface="+mj-lt"/>
              <a:buAutoNum type="arabicPeriod"/>
            </a:pPr>
            <a:r>
              <a:rPr lang="fr-FR" dirty="0" err="1"/>
              <a:t>Soil</a:t>
            </a:r>
            <a:r>
              <a:rPr lang="fr-FR" dirty="0"/>
              <a:t> </a:t>
            </a:r>
            <a:r>
              <a:rPr lang="fr-FR" dirty="0" err="1"/>
              <a:t>moisture</a:t>
            </a:r>
            <a:endParaRPr lang="fr-FR" dirty="0"/>
          </a:p>
          <a:p>
            <a:pPr marL="514350" indent="-514350">
              <a:buFont typeface="+mj-lt"/>
              <a:buAutoNum type="arabicPeriod"/>
            </a:pPr>
            <a:r>
              <a:rPr lang="fr-FR" dirty="0" err="1"/>
              <a:t>Clouds</a:t>
            </a:r>
            <a:r>
              <a:rPr lang="fr-FR" dirty="0"/>
              <a:t> (</a:t>
            </a:r>
            <a:r>
              <a:rPr lang="fr-FR" dirty="0" err="1"/>
              <a:t>with</a:t>
            </a:r>
            <a:r>
              <a:rPr lang="fr-FR" dirty="0"/>
              <a:t> ICWG)</a:t>
            </a:r>
          </a:p>
          <a:p>
            <a:pPr marL="514350" indent="-514350">
              <a:buFont typeface="+mj-lt"/>
              <a:buAutoNum type="arabicPeriod"/>
            </a:pPr>
            <a:r>
              <a:rPr lang="fr-FR" dirty="0"/>
              <a:t>Water </a:t>
            </a:r>
            <a:r>
              <a:rPr lang="fr-FR" dirty="0" err="1"/>
              <a:t>vapor</a:t>
            </a:r>
            <a:endParaRPr lang="fr-FR" dirty="0"/>
          </a:p>
          <a:p>
            <a:pPr marL="514350" indent="-514350">
              <a:buFont typeface="+mj-lt"/>
              <a:buAutoNum type="arabicPeriod"/>
            </a:pPr>
            <a:r>
              <a:rPr lang="fr-FR" dirty="0" err="1"/>
              <a:t>Precipitation</a:t>
            </a:r>
            <a:r>
              <a:rPr lang="fr-FR" dirty="0"/>
              <a:t> (</a:t>
            </a:r>
            <a:r>
              <a:rPr lang="fr-FR" dirty="0" err="1"/>
              <a:t>including</a:t>
            </a:r>
            <a:r>
              <a:rPr lang="fr-FR" dirty="0"/>
              <a:t> the Joint IPWG-GEWEX effort)</a:t>
            </a:r>
          </a:p>
          <a:p>
            <a:pPr marL="514350" indent="-514350">
              <a:buFont typeface="+mj-lt"/>
              <a:buAutoNum type="arabicPeriod"/>
            </a:pPr>
            <a:r>
              <a:rPr lang="fr-FR" dirty="0" err="1"/>
              <a:t>Towards</a:t>
            </a:r>
            <a:r>
              <a:rPr lang="fr-FR" dirty="0"/>
              <a:t> a guide for GEWEX </a:t>
            </a:r>
            <a:r>
              <a:rPr lang="fr-FR" dirty="0" err="1"/>
              <a:t>assessment</a:t>
            </a:r>
            <a:endParaRPr lang="fr-FR" dirty="0"/>
          </a:p>
          <a:p>
            <a:endParaRPr lang="en-US" dirty="0"/>
          </a:p>
        </p:txBody>
      </p:sp>
    </p:spTree>
    <p:extLst>
      <p:ext uri="{BB962C8B-B14F-4D97-AF65-F5344CB8AC3E}">
        <p14:creationId xmlns:p14="http://schemas.microsoft.com/office/powerpoint/2010/main" val="599397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Activities</a:t>
            </a:r>
          </a:p>
        </p:txBody>
      </p:sp>
      <p:sp>
        <p:nvSpPr>
          <p:cNvPr id="3" name="Content Placeholder 2"/>
          <p:cNvSpPr>
            <a:spLocks noGrp="1"/>
          </p:cNvSpPr>
          <p:nvPr>
            <p:ph idx="1"/>
          </p:nvPr>
        </p:nvSpPr>
        <p:spPr>
          <a:xfrm>
            <a:off x="3160449" y="1625600"/>
            <a:ext cx="8616683" cy="5006019"/>
          </a:xfrm>
        </p:spPr>
        <p:txBody>
          <a:bodyPr>
            <a:normAutofit fontScale="92500" lnSpcReduction="20000"/>
          </a:bodyPr>
          <a:lstStyle/>
          <a:p>
            <a:r>
              <a:rPr lang="en-US" dirty="0"/>
              <a:t>GEWEX sponsored or supported datasets on a common 1∘, 3-hourly, equal-area grid</a:t>
            </a:r>
          </a:p>
          <a:p>
            <a:r>
              <a:rPr lang="en-US" dirty="0"/>
              <a:t>Supports regional water and energy budget closure analyses</a:t>
            </a:r>
          </a:p>
          <a:p>
            <a:r>
              <a:rPr lang="en-US" dirty="0"/>
              <a:t>User workshop in Spain in 2019</a:t>
            </a:r>
          </a:p>
          <a:p>
            <a:endParaRPr lang="en-US" dirty="0"/>
          </a:p>
          <a:p>
            <a:r>
              <a:rPr lang="en-US" dirty="0"/>
              <a:t>Advance land-ET and surface radiation measurements by explicitly linking to new/proposed land surface temperature, soil moisture, terrestrial water storage, and ground heat storage assessment activities</a:t>
            </a:r>
          </a:p>
          <a:p>
            <a:endParaRPr lang="en-US" dirty="0"/>
          </a:p>
          <a:p>
            <a:r>
              <a:rPr lang="en-US" dirty="0"/>
              <a:t>Grew out of CLIVAR CONCEPT-HEAT and NASA NEWS</a:t>
            </a:r>
          </a:p>
          <a:p>
            <a:r>
              <a:rPr lang="en-US" dirty="0"/>
              <a:t>Integrated assessment of methods for quantifying fundamental driver of climate and reconciling top-of-atmosphere vs. surface perspectives</a:t>
            </a:r>
          </a:p>
        </p:txBody>
      </p:sp>
      <p:sp>
        <p:nvSpPr>
          <p:cNvPr id="4" name="ZoneTexte 7"/>
          <p:cNvSpPr txBox="1"/>
          <p:nvPr/>
        </p:nvSpPr>
        <p:spPr>
          <a:xfrm>
            <a:off x="1188720" y="1698318"/>
            <a:ext cx="1678378" cy="1200329"/>
          </a:xfrm>
          <a:prstGeom prst="rect">
            <a:avLst/>
          </a:prstGeom>
          <a:solidFill>
            <a:schemeClr val="accent6">
              <a:lumMod val="40000"/>
              <a:lumOff val="60000"/>
            </a:schemeClr>
          </a:solidFill>
          <a:ln>
            <a:noFill/>
          </a:ln>
        </p:spPr>
        <p:txBody>
          <a:bodyPr wrap="square" rtlCol="0">
            <a:spAutoFit/>
          </a:bodyPr>
          <a:lstStyle/>
          <a:p>
            <a:r>
              <a:rPr lang="fr-FR" sz="2400" dirty="0"/>
              <a:t>GEWEX Integrated </a:t>
            </a:r>
            <a:r>
              <a:rPr lang="fr-FR" sz="2400" dirty="0" err="1"/>
              <a:t>Dataset</a:t>
            </a:r>
            <a:endParaRPr lang="fr-FR" sz="2400" dirty="0"/>
          </a:p>
        </p:txBody>
      </p:sp>
      <p:sp>
        <p:nvSpPr>
          <p:cNvPr id="5" name="ZoneTexte 7"/>
          <p:cNvSpPr txBox="1"/>
          <p:nvPr/>
        </p:nvSpPr>
        <p:spPr>
          <a:xfrm>
            <a:off x="1188720" y="5187871"/>
            <a:ext cx="1678378" cy="1200329"/>
          </a:xfrm>
          <a:prstGeom prst="rect">
            <a:avLst/>
          </a:prstGeom>
          <a:solidFill>
            <a:schemeClr val="accent1">
              <a:lumMod val="40000"/>
              <a:lumOff val="60000"/>
            </a:schemeClr>
          </a:solidFill>
          <a:ln>
            <a:noFill/>
          </a:ln>
        </p:spPr>
        <p:txBody>
          <a:bodyPr wrap="square" rtlCol="0">
            <a:spAutoFit/>
          </a:bodyPr>
          <a:lstStyle/>
          <a:p>
            <a:r>
              <a:rPr lang="fr-FR" sz="2400" err="1"/>
              <a:t>Earth’s</a:t>
            </a:r>
            <a:r>
              <a:rPr lang="fr-FR" sz="2400"/>
              <a:t> </a:t>
            </a:r>
            <a:r>
              <a:rPr lang="fr-FR" sz="2400" err="1"/>
              <a:t>Energy</a:t>
            </a:r>
            <a:r>
              <a:rPr lang="fr-FR" sz="2400"/>
              <a:t> </a:t>
            </a:r>
            <a:r>
              <a:rPr lang="fr-FR" sz="2400" err="1"/>
              <a:t>Imbalance</a:t>
            </a:r>
            <a:endParaRPr lang="fr-FR" sz="2400"/>
          </a:p>
        </p:txBody>
      </p:sp>
      <p:sp>
        <p:nvSpPr>
          <p:cNvPr id="6" name="ZoneTexte 7"/>
          <p:cNvSpPr txBox="1"/>
          <p:nvPr/>
        </p:nvSpPr>
        <p:spPr>
          <a:xfrm>
            <a:off x="1188720" y="3413125"/>
            <a:ext cx="1678378" cy="1323439"/>
          </a:xfrm>
          <a:prstGeom prst="rect">
            <a:avLst/>
          </a:prstGeom>
          <a:solidFill>
            <a:schemeClr val="accent2">
              <a:lumMod val="40000"/>
              <a:lumOff val="60000"/>
            </a:schemeClr>
          </a:solidFill>
          <a:ln>
            <a:noFill/>
          </a:ln>
        </p:spPr>
        <p:txBody>
          <a:bodyPr wrap="square" rtlCol="0">
            <a:spAutoFit/>
          </a:bodyPr>
          <a:lstStyle/>
          <a:p>
            <a:r>
              <a:rPr lang="fr-FR" sz="2000" dirty="0"/>
              <a:t>Integrated Surface Water and </a:t>
            </a:r>
            <a:r>
              <a:rPr lang="fr-FR" sz="2000" dirty="0" err="1"/>
              <a:t>Energy</a:t>
            </a:r>
            <a:r>
              <a:rPr lang="fr-FR" sz="2000" dirty="0"/>
              <a:t> </a:t>
            </a:r>
            <a:r>
              <a:rPr lang="fr-FR" sz="2000" dirty="0" err="1"/>
              <a:t>Assessments</a:t>
            </a:r>
            <a:endParaRPr lang="fr-FR" sz="2000" dirty="0"/>
          </a:p>
        </p:txBody>
      </p:sp>
    </p:spTree>
    <p:extLst>
      <p:ext uri="{BB962C8B-B14F-4D97-AF65-F5344CB8AC3E}">
        <p14:creationId xmlns:p14="http://schemas.microsoft.com/office/powerpoint/2010/main" val="571431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AA75-685C-124E-9F9A-F90F3E4FD7C4}"/>
              </a:ext>
            </a:extLst>
          </p:cNvPr>
          <p:cNvSpPr>
            <a:spLocks noGrp="1"/>
          </p:cNvSpPr>
          <p:nvPr>
            <p:ph type="title"/>
          </p:nvPr>
        </p:nvSpPr>
        <p:spPr/>
        <p:txBody>
          <a:bodyPr/>
          <a:lstStyle/>
          <a:p>
            <a:r>
              <a:rPr lang="en-US" dirty="0"/>
              <a:t>Other particular points of interest</a:t>
            </a:r>
          </a:p>
        </p:txBody>
      </p:sp>
      <p:sp>
        <p:nvSpPr>
          <p:cNvPr id="3" name="Content Placeholder 2">
            <a:extLst>
              <a:ext uri="{FF2B5EF4-FFF2-40B4-BE49-F238E27FC236}">
                <a16:creationId xmlns:a16="http://schemas.microsoft.com/office/drawing/2014/main" id="{8998AAFA-0A30-4D42-BB66-B794F54A6D72}"/>
              </a:ext>
            </a:extLst>
          </p:cNvPr>
          <p:cNvSpPr>
            <a:spLocks noGrp="1"/>
          </p:cNvSpPr>
          <p:nvPr>
            <p:ph idx="1"/>
          </p:nvPr>
        </p:nvSpPr>
        <p:spPr/>
        <p:txBody>
          <a:bodyPr>
            <a:normAutofit/>
          </a:bodyPr>
          <a:lstStyle/>
          <a:p>
            <a:r>
              <a:rPr lang="en-US" dirty="0"/>
              <a:t>More attention to extremes </a:t>
            </a:r>
            <a:r>
              <a:rPr lang="en-US" dirty="0" err="1"/>
              <a:t>precip</a:t>
            </a:r>
            <a:r>
              <a:rPr lang="en-US" dirty="0"/>
              <a:t> (and hence high temp/spat </a:t>
            </a:r>
            <a:r>
              <a:rPr lang="en-US" dirty="0" err="1"/>
              <a:t>obs</a:t>
            </a:r>
            <a:r>
              <a:rPr lang="en-US" dirty="0"/>
              <a:t>)  </a:t>
            </a:r>
            <a:br>
              <a:rPr lang="en-US" dirty="0"/>
            </a:br>
            <a:endParaRPr lang="en-US" dirty="0"/>
          </a:p>
          <a:p>
            <a:r>
              <a:rPr lang="en-US" dirty="0"/>
              <a:t>Strong focus on the human dimension on the water cycle e.g.</a:t>
            </a:r>
          </a:p>
          <a:p>
            <a:pPr lvl="1"/>
            <a:r>
              <a:rPr lang="en-US" dirty="0"/>
              <a:t>Better incorporate irrigation (effects) in models</a:t>
            </a:r>
          </a:p>
          <a:p>
            <a:pPr lvl="1"/>
            <a:r>
              <a:rPr lang="en-US" dirty="0"/>
              <a:t>Interface with Socio economics (and their influence on fresh water)</a:t>
            </a:r>
          </a:p>
          <a:p>
            <a:r>
              <a:rPr lang="en-US" dirty="0"/>
              <a:t>Water for the Food Baskets of the World</a:t>
            </a:r>
          </a:p>
          <a:p>
            <a:pPr lvl="1"/>
            <a:r>
              <a:rPr lang="en-US" dirty="0"/>
              <a:t>ANDEX</a:t>
            </a:r>
          </a:p>
          <a:p>
            <a:pPr lvl="1"/>
            <a:r>
              <a:rPr lang="en-US" dirty="0"/>
              <a:t>North America (GWF, Western US)</a:t>
            </a:r>
          </a:p>
          <a:p>
            <a:pPr lvl="1"/>
            <a:r>
              <a:rPr lang="en-US" dirty="0" err="1"/>
              <a:t>Europ</a:t>
            </a:r>
            <a:r>
              <a:rPr lang="en-US" dirty="0"/>
              <a:t> (PANNEX)</a:t>
            </a:r>
          </a:p>
          <a:p>
            <a:pPr lvl="1"/>
            <a:r>
              <a:rPr lang="en-US" dirty="0"/>
              <a:t>Asia (TPE and SE Asia)</a:t>
            </a:r>
          </a:p>
          <a:p>
            <a:endParaRPr lang="en-US" dirty="0"/>
          </a:p>
        </p:txBody>
      </p:sp>
    </p:spTree>
    <p:extLst>
      <p:ext uri="{BB962C8B-B14F-4D97-AF65-F5344CB8AC3E}">
        <p14:creationId xmlns:p14="http://schemas.microsoft.com/office/powerpoint/2010/main" val="4138896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11380" y="2943433"/>
            <a:ext cx="10515600" cy="1325563"/>
          </a:xfrm>
        </p:spPr>
        <p:txBody>
          <a:bodyPr>
            <a:normAutofit/>
          </a:bodyPr>
          <a:lstStyle/>
          <a:p>
            <a:r>
              <a:rPr lang="fr-FR" sz="6000" b="1" dirty="0" err="1">
                <a:solidFill>
                  <a:srgbClr val="002D57"/>
                </a:solidFill>
              </a:rPr>
              <a:t>Thank</a:t>
            </a:r>
            <a:r>
              <a:rPr lang="fr-FR" sz="6000" b="1" dirty="0">
                <a:solidFill>
                  <a:srgbClr val="002D57"/>
                </a:solidFill>
              </a:rPr>
              <a:t> You</a:t>
            </a:r>
          </a:p>
        </p:txBody>
      </p:sp>
    </p:spTree>
    <p:extLst>
      <p:ext uri="{BB962C8B-B14F-4D97-AF65-F5344CB8AC3E}">
        <p14:creationId xmlns:p14="http://schemas.microsoft.com/office/powerpoint/2010/main" val="2864707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6105" y="2470202"/>
            <a:ext cx="5867400" cy="3840657"/>
          </a:xfrm>
        </p:spPr>
        <p:txBody>
          <a:bodyPr/>
          <a:lstStyle/>
          <a:p>
            <a:pPr marL="0" indent="0">
              <a:buNone/>
            </a:pPr>
            <a:r>
              <a:rPr lang="en-US" dirty="0">
                <a:solidFill>
                  <a:schemeClr val="bg1"/>
                </a:solidFill>
              </a:rPr>
              <a:t>Our Vision:</a:t>
            </a: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523067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6105" y="2470202"/>
            <a:ext cx="5867400" cy="3840657"/>
          </a:xfrm>
        </p:spPr>
        <p:txBody>
          <a:bodyPr/>
          <a:lstStyle/>
          <a:p>
            <a:pPr marL="0" indent="0">
              <a:buNone/>
            </a:pPr>
            <a:r>
              <a:rPr lang="en-US" dirty="0">
                <a:solidFill>
                  <a:schemeClr val="bg1"/>
                </a:solidFill>
              </a:rPr>
              <a:t>Our Mission:</a:t>
            </a: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885882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0011" y="2207156"/>
            <a:ext cx="5867400" cy="3840657"/>
          </a:xfrm>
        </p:spPr>
        <p:txBody>
          <a:bodyPr>
            <a:normAutofit fontScale="85000" lnSpcReduction="20000"/>
          </a:bodyPr>
          <a:lstStyle/>
          <a:p>
            <a:pPr marL="0" indent="0">
              <a:buNone/>
            </a:pPr>
            <a:r>
              <a:rPr lang="en-US" dirty="0">
                <a:solidFill>
                  <a:schemeClr val="bg1"/>
                </a:solidFill>
              </a:rPr>
              <a:t>Our Themes:</a:t>
            </a:r>
          </a:p>
          <a:p>
            <a:r>
              <a:rPr lang="en-US" dirty="0">
                <a:solidFill>
                  <a:schemeClr val="bg1"/>
                </a:solidFill>
              </a:rPr>
              <a:t>Water for the Food Baskets</a:t>
            </a:r>
          </a:p>
          <a:p>
            <a:pPr lvl="1"/>
            <a:r>
              <a:rPr lang="en-US" dirty="0">
                <a:solidFill>
                  <a:schemeClr val="bg1"/>
                </a:solidFill>
              </a:rPr>
              <a:t>Supply and demand in a human controlled water cycle</a:t>
            </a:r>
          </a:p>
          <a:p>
            <a:r>
              <a:rPr lang="en-US" dirty="0">
                <a:solidFill>
                  <a:schemeClr val="bg1"/>
                </a:solidFill>
              </a:rPr>
              <a:t>Balancing the Budgets</a:t>
            </a:r>
          </a:p>
          <a:p>
            <a:pPr lvl="1"/>
            <a:r>
              <a:rPr lang="en-US" dirty="0">
                <a:solidFill>
                  <a:schemeClr val="bg1"/>
                </a:solidFill>
              </a:rPr>
              <a:t>Getting the energy and fluxes globally accurate</a:t>
            </a:r>
          </a:p>
          <a:p>
            <a:r>
              <a:rPr lang="en-US" dirty="0">
                <a:solidFill>
                  <a:schemeClr val="bg1"/>
                </a:solidFill>
              </a:rPr>
              <a:t>Dating and Coupling</a:t>
            </a:r>
          </a:p>
          <a:p>
            <a:pPr lvl="1"/>
            <a:r>
              <a:rPr lang="en-US" dirty="0">
                <a:solidFill>
                  <a:schemeClr val="bg1"/>
                </a:solidFill>
              </a:rPr>
              <a:t>Land – Atmosphere interactions processes and benchmarking of models</a:t>
            </a:r>
          </a:p>
          <a:p>
            <a:r>
              <a:rPr lang="en-US" dirty="0">
                <a:solidFill>
                  <a:schemeClr val="bg1"/>
                </a:solidFill>
              </a:rPr>
              <a:t>Science on the Edges</a:t>
            </a:r>
          </a:p>
          <a:p>
            <a:pPr lvl="1"/>
            <a:r>
              <a:rPr lang="en-US" dirty="0">
                <a:solidFill>
                  <a:schemeClr val="bg1"/>
                </a:solidFill>
              </a:rPr>
              <a:t>Extremes in water and energy processes and phenomena</a:t>
            </a: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87531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686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E05B-2512-BB43-AFAE-238F6535652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BE768B9-EF27-1B4B-977D-77EA558926C4}"/>
              </a:ext>
            </a:extLst>
          </p:cNvPr>
          <p:cNvSpPr>
            <a:spLocks noGrp="1"/>
          </p:cNvSpPr>
          <p:nvPr>
            <p:ph idx="1"/>
          </p:nvPr>
        </p:nvSpPr>
        <p:spPr/>
        <p:txBody>
          <a:bodyPr/>
          <a:lstStyle/>
          <a:p>
            <a:r>
              <a:rPr lang="en-US" dirty="0"/>
              <a:t>GEWEX Data and Analysis Panel (GDAP) is the most involved in production, assessments and stewardship of global observational data products</a:t>
            </a:r>
          </a:p>
          <a:p>
            <a:pPr lvl="1"/>
            <a:r>
              <a:rPr lang="en-US" i="1" dirty="0"/>
              <a:t>Co-Chairs: Remy Roca &amp; Tristan </a:t>
            </a:r>
            <a:r>
              <a:rPr lang="en-US" i="1" dirty="0" err="1"/>
              <a:t>L’Ecuyer</a:t>
            </a:r>
            <a:endParaRPr lang="en-US" i="1" dirty="0"/>
          </a:p>
          <a:p>
            <a:endParaRPr lang="en-US" dirty="0"/>
          </a:p>
          <a:p>
            <a:r>
              <a:rPr lang="en-US" dirty="0"/>
              <a:t>GEWEX </a:t>
            </a:r>
            <a:r>
              <a:rPr lang="en-US" dirty="0" err="1"/>
              <a:t>Hydroclimatology</a:t>
            </a:r>
            <a:r>
              <a:rPr lang="en-US" dirty="0"/>
              <a:t> Panel (GHP) more involved at the regional scale, application and evaluation/validation</a:t>
            </a:r>
          </a:p>
          <a:p>
            <a:pPr lvl="1"/>
            <a:r>
              <a:rPr lang="en-US" i="1" dirty="0"/>
              <a:t>Co-Chairs: Jason Evans &amp; Joan </a:t>
            </a:r>
            <a:r>
              <a:rPr lang="en-US" i="1" dirty="0" err="1"/>
              <a:t>Cuxart</a:t>
            </a:r>
            <a:endParaRPr lang="en-US" i="1" dirty="0"/>
          </a:p>
          <a:p>
            <a:endParaRPr lang="en-US" dirty="0"/>
          </a:p>
        </p:txBody>
      </p:sp>
    </p:spTree>
    <p:extLst>
      <p:ext uri="{BB962C8B-B14F-4D97-AF65-F5344CB8AC3E}">
        <p14:creationId xmlns:p14="http://schemas.microsoft.com/office/powerpoint/2010/main" val="163215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921808"/>
          </a:xfrm>
        </p:spPr>
        <p:txBody>
          <a:bodyPr/>
          <a:lstStyle/>
          <a:p>
            <a:r>
              <a:rPr lang="fr-FR" dirty="0">
                <a:solidFill>
                  <a:srgbClr val="002D57"/>
                </a:solidFill>
                <a:latin typeface="Verdana" panose="020B0604030504040204" pitchFamily="34" charset="0"/>
                <a:ea typeface="Verdana" panose="020B0604030504040204" pitchFamily="34" charset="0"/>
                <a:cs typeface="Verdana" panose="020B0604030504040204" pitchFamily="34" charset="0"/>
              </a:rPr>
              <a:t>A New GDAP Vision</a:t>
            </a:r>
          </a:p>
        </p:txBody>
      </p:sp>
      <p:pic>
        <p:nvPicPr>
          <p:cNvPr id="5" name="Image 4"/>
          <p:cNvPicPr>
            <a:picLocks noChangeAspect="1"/>
          </p:cNvPicPr>
          <p:nvPr/>
        </p:nvPicPr>
        <p:blipFill>
          <a:blip r:embed="rId3"/>
          <a:stretch>
            <a:fillRect/>
          </a:stretch>
        </p:blipFill>
        <p:spPr>
          <a:xfrm>
            <a:off x="3635987" y="2009300"/>
            <a:ext cx="4756138" cy="3223280"/>
          </a:xfrm>
          <a:prstGeom prst="rect">
            <a:avLst/>
          </a:prstGeom>
        </p:spPr>
      </p:pic>
      <p:sp>
        <p:nvSpPr>
          <p:cNvPr id="8" name="ZoneTexte 7"/>
          <p:cNvSpPr txBox="1"/>
          <p:nvPr/>
        </p:nvSpPr>
        <p:spPr>
          <a:xfrm>
            <a:off x="6829168" y="684844"/>
            <a:ext cx="5362832" cy="1384995"/>
          </a:xfrm>
          <a:prstGeom prst="rect">
            <a:avLst/>
          </a:prstGeom>
          <a:noFill/>
          <a:ln>
            <a:noFill/>
          </a:ln>
        </p:spPr>
        <p:txBody>
          <a:bodyPr wrap="square" rtlCol="0">
            <a:spAutoFit/>
          </a:bodyPr>
          <a:lstStyle/>
          <a:p>
            <a:r>
              <a:rPr lang="fr-FR" sz="2800" dirty="0">
                <a:solidFill>
                  <a:srgbClr val="002D57"/>
                </a:solidFill>
                <a:effectLst>
                  <a:outerShdw blurRad="50800" dist="38100" dir="2700000" algn="tl" rotWithShape="0">
                    <a:prstClr val="black">
                      <a:alpha val="40000"/>
                    </a:prstClr>
                  </a:outerShdw>
                </a:effectLst>
              </a:rPr>
              <a:t>An </a:t>
            </a:r>
            <a:r>
              <a:rPr lang="fr-FR" sz="2800" dirty="0" err="1">
                <a:solidFill>
                  <a:srgbClr val="002D57"/>
                </a:solidFill>
                <a:effectLst>
                  <a:outerShdw blurRad="50800" dist="38100" dir="2700000" algn="tl" rotWithShape="0">
                    <a:prstClr val="black">
                      <a:alpha val="40000"/>
                    </a:prstClr>
                  </a:outerShdw>
                </a:effectLst>
              </a:rPr>
              <a:t>integrated</a:t>
            </a:r>
            <a:r>
              <a:rPr lang="fr-FR" sz="2800" dirty="0">
                <a:solidFill>
                  <a:srgbClr val="002D57"/>
                </a:solidFill>
                <a:effectLst>
                  <a:outerShdw blurRad="50800" dist="38100" dir="2700000" algn="tl" rotWithShape="0">
                    <a:prstClr val="black">
                      <a:alpha val="40000"/>
                    </a:prstClr>
                  </a:outerShdw>
                </a:effectLst>
              </a:rPr>
              <a:t> </a:t>
            </a:r>
            <a:r>
              <a:rPr lang="fr-FR" sz="2800" dirty="0" err="1">
                <a:solidFill>
                  <a:srgbClr val="002D57"/>
                </a:solidFill>
                <a:effectLst>
                  <a:outerShdw blurRad="50800" dist="38100" dir="2700000" algn="tl" rotWithShape="0">
                    <a:prstClr val="black">
                      <a:alpha val="40000"/>
                    </a:prstClr>
                  </a:outerShdw>
                </a:effectLst>
              </a:rPr>
              <a:t>approach</a:t>
            </a:r>
            <a:r>
              <a:rPr lang="fr-FR" sz="2800" dirty="0">
                <a:solidFill>
                  <a:srgbClr val="002D57"/>
                </a:solidFill>
                <a:effectLst>
                  <a:outerShdw blurRad="50800" dist="38100" dir="2700000" algn="tl" rotWithShape="0">
                    <a:prstClr val="black">
                      <a:alpha val="40000"/>
                    </a:prstClr>
                  </a:outerShdw>
                </a:effectLst>
              </a:rPr>
              <a:t> to </a:t>
            </a:r>
            <a:r>
              <a:rPr lang="fr-FR" sz="2800" dirty="0" err="1">
                <a:solidFill>
                  <a:srgbClr val="002D57"/>
                </a:solidFill>
                <a:effectLst>
                  <a:outerShdw blurRad="50800" dist="38100" dir="2700000" algn="tl" rotWithShape="0">
                    <a:prstClr val="black">
                      <a:alpha val="40000"/>
                    </a:prstClr>
                  </a:outerShdw>
                </a:effectLst>
              </a:rPr>
              <a:t>energy</a:t>
            </a:r>
            <a:r>
              <a:rPr lang="fr-FR" sz="2800" dirty="0">
                <a:solidFill>
                  <a:srgbClr val="002D57"/>
                </a:solidFill>
                <a:effectLst>
                  <a:outerShdw blurRad="50800" dist="38100" dir="2700000" algn="tl" rotWithShape="0">
                    <a:prstClr val="black">
                      <a:alpha val="40000"/>
                    </a:prstClr>
                  </a:outerShdw>
                </a:effectLst>
              </a:rPr>
              <a:t>-water-mass </a:t>
            </a:r>
            <a:r>
              <a:rPr lang="fr-FR" sz="2800" dirty="0" err="1">
                <a:solidFill>
                  <a:srgbClr val="002D57"/>
                </a:solidFill>
                <a:effectLst>
                  <a:outerShdw blurRad="50800" dist="38100" dir="2700000" algn="tl" rotWithShape="0">
                    <a:prstClr val="black">
                      <a:alpha val="40000"/>
                    </a:prstClr>
                  </a:outerShdw>
                </a:effectLst>
              </a:rPr>
              <a:t>consistency</a:t>
            </a:r>
            <a:r>
              <a:rPr lang="fr-FR" sz="2800" dirty="0">
                <a:solidFill>
                  <a:srgbClr val="002D57"/>
                </a:solidFill>
                <a:effectLst>
                  <a:outerShdw blurRad="50800" dist="38100" dir="2700000" algn="tl" rotWithShape="0">
                    <a:prstClr val="black">
                      <a:alpha val="40000"/>
                    </a:prstClr>
                  </a:outerShdw>
                </a:effectLst>
              </a:rPr>
              <a:t> </a:t>
            </a:r>
            <a:r>
              <a:rPr lang="fr-FR" sz="2800" dirty="0" err="1">
                <a:solidFill>
                  <a:srgbClr val="002D57"/>
                </a:solidFill>
                <a:effectLst>
                  <a:outerShdw blurRad="50800" dist="38100" dir="2700000" algn="tl" rotWithShape="0">
                    <a:prstClr val="black">
                      <a:alpha val="40000"/>
                    </a:prstClr>
                  </a:outerShdw>
                </a:effectLst>
              </a:rPr>
              <a:t>based</a:t>
            </a:r>
            <a:r>
              <a:rPr lang="fr-FR" sz="2800" dirty="0">
                <a:solidFill>
                  <a:srgbClr val="002D57"/>
                </a:solidFill>
                <a:effectLst>
                  <a:outerShdw blurRad="50800" dist="38100" dir="2700000" algn="tl" rotWithShape="0">
                    <a:prstClr val="black">
                      <a:alpha val="40000"/>
                    </a:prstClr>
                  </a:outerShdw>
                </a:effectLst>
              </a:rPr>
              <a:t> on </a:t>
            </a:r>
            <a:r>
              <a:rPr lang="fr-FR" sz="2800" dirty="0" err="1">
                <a:solidFill>
                  <a:srgbClr val="002D57"/>
                </a:solidFill>
                <a:effectLst>
                  <a:outerShdw blurRad="50800" dist="38100" dir="2700000" algn="tl" rotWithShape="0">
                    <a:prstClr val="black">
                      <a:alpha val="40000"/>
                    </a:prstClr>
                  </a:outerShdw>
                </a:effectLst>
              </a:rPr>
              <a:t>refined</a:t>
            </a:r>
            <a:r>
              <a:rPr lang="fr-FR" sz="2800" dirty="0">
                <a:solidFill>
                  <a:srgbClr val="002D57"/>
                </a:solidFill>
                <a:effectLst>
                  <a:outerShdw blurRad="50800" dist="38100" dir="2700000" algn="tl" rotWithShape="0">
                    <a:prstClr val="black">
                      <a:alpha val="40000"/>
                    </a:prstClr>
                  </a:outerShdw>
                </a:effectLst>
              </a:rPr>
              <a:t> </a:t>
            </a:r>
            <a:r>
              <a:rPr lang="fr-FR" sz="2800" dirty="0" err="1">
                <a:solidFill>
                  <a:srgbClr val="002D57"/>
                </a:solidFill>
                <a:effectLst>
                  <a:outerShdw blurRad="50800" dist="38100" dir="2700000" algn="tl" rotWithShape="0">
                    <a:prstClr val="black">
                      <a:alpha val="40000"/>
                    </a:prstClr>
                  </a:outerShdw>
                </a:effectLst>
              </a:rPr>
              <a:t>uncertainty</a:t>
            </a:r>
            <a:r>
              <a:rPr lang="fr-FR" sz="2800" dirty="0">
                <a:solidFill>
                  <a:srgbClr val="002D57"/>
                </a:solidFill>
                <a:effectLst>
                  <a:outerShdw blurRad="50800" dist="38100" dir="2700000" algn="tl" rotWithShape="0">
                    <a:prstClr val="black">
                      <a:alpha val="40000"/>
                    </a:prstClr>
                  </a:outerShdw>
                </a:effectLst>
              </a:rPr>
              <a:t> </a:t>
            </a:r>
            <a:r>
              <a:rPr lang="fr-FR" sz="2800" dirty="0" err="1">
                <a:solidFill>
                  <a:srgbClr val="002D57"/>
                </a:solidFill>
                <a:effectLst>
                  <a:outerShdw blurRad="50800" dist="38100" dir="2700000" algn="tl" rotWithShape="0">
                    <a:prstClr val="black">
                      <a:alpha val="40000"/>
                    </a:prstClr>
                  </a:outerShdw>
                </a:effectLst>
              </a:rPr>
              <a:t>characterization</a:t>
            </a:r>
            <a:endParaRPr lang="fr-FR" sz="2800" dirty="0">
              <a:solidFill>
                <a:srgbClr val="002D57"/>
              </a:solidFill>
              <a:effectLst>
                <a:outerShdw blurRad="50800" dist="38100" dir="2700000" algn="tl" rotWithShape="0">
                  <a:prstClr val="black">
                    <a:alpha val="40000"/>
                  </a:prstClr>
                </a:outerShdw>
              </a:effectLst>
            </a:endParaRPr>
          </a:p>
        </p:txBody>
      </p:sp>
      <p:pic>
        <p:nvPicPr>
          <p:cNvPr id="9" name="Picture 10" descr="Jason_series_T-P J  J-2 J-3_20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5910" y="3140825"/>
            <a:ext cx="1983970" cy="111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 descr="GRACE_mission.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57870" y="5327051"/>
            <a:ext cx="1882010" cy="127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10368799" y="2791483"/>
            <a:ext cx="1006814" cy="369332"/>
          </a:xfrm>
          <a:prstGeom prst="rect">
            <a:avLst/>
          </a:prstGeom>
          <a:noFill/>
        </p:spPr>
        <p:txBody>
          <a:bodyPr wrap="none" rtlCol="0">
            <a:spAutoFit/>
          </a:bodyPr>
          <a:lstStyle/>
          <a:p>
            <a:r>
              <a:rPr lang="fr-FR" err="1"/>
              <a:t>Sea</a:t>
            </a:r>
            <a:r>
              <a:rPr lang="fr-FR"/>
              <a:t> </a:t>
            </a:r>
            <a:r>
              <a:rPr lang="fr-FR" err="1"/>
              <a:t>level</a:t>
            </a:r>
            <a:endParaRPr lang="fr-FR"/>
          </a:p>
        </p:txBody>
      </p:sp>
      <p:sp>
        <p:nvSpPr>
          <p:cNvPr id="12" name="ZoneTexte 11"/>
          <p:cNvSpPr txBox="1"/>
          <p:nvPr/>
        </p:nvSpPr>
        <p:spPr>
          <a:xfrm>
            <a:off x="10272547" y="4975724"/>
            <a:ext cx="1230786" cy="369332"/>
          </a:xfrm>
          <a:prstGeom prst="rect">
            <a:avLst/>
          </a:prstGeom>
          <a:noFill/>
        </p:spPr>
        <p:txBody>
          <a:bodyPr wrap="none" rtlCol="0">
            <a:spAutoFit/>
          </a:bodyPr>
          <a:lstStyle/>
          <a:p>
            <a:r>
              <a:rPr lang="fr-FR" err="1"/>
              <a:t>Gravimetry</a:t>
            </a:r>
            <a:endParaRPr lang="fr-FR"/>
          </a:p>
        </p:txBody>
      </p:sp>
      <p:pic>
        <p:nvPicPr>
          <p:cNvPr id="13" name="image8.png" descr="GPM Constellation 4-29-14.png"/>
          <p:cNvPicPr/>
          <p:nvPr/>
        </p:nvPicPr>
        <p:blipFill>
          <a:blip r:embed="rId6" cstate="print">
            <a:extLst>
              <a:ext uri="{28A0092B-C50C-407E-A947-70E740481C1C}">
                <a14:useLocalDpi xmlns:a14="http://schemas.microsoft.com/office/drawing/2010/main"/>
              </a:ext>
            </a:extLst>
          </a:blip>
          <a:stretch>
            <a:fillRect/>
          </a:stretch>
        </p:blipFill>
        <p:spPr>
          <a:xfrm>
            <a:off x="393067" y="2271242"/>
            <a:ext cx="1823357" cy="1523567"/>
          </a:xfrm>
          <a:prstGeom prst="rect">
            <a:avLst/>
          </a:prstGeom>
          <a:ln w="12700">
            <a:miter lim="400000"/>
          </a:ln>
        </p:spPr>
      </p:pic>
      <p:sp>
        <p:nvSpPr>
          <p:cNvPr id="14" name="ZoneTexte 13"/>
          <p:cNvSpPr txBox="1"/>
          <p:nvPr/>
        </p:nvSpPr>
        <p:spPr>
          <a:xfrm>
            <a:off x="517253" y="1900859"/>
            <a:ext cx="1377365" cy="369332"/>
          </a:xfrm>
          <a:prstGeom prst="rect">
            <a:avLst/>
          </a:prstGeom>
          <a:noFill/>
        </p:spPr>
        <p:txBody>
          <a:bodyPr wrap="none" rtlCol="0">
            <a:spAutoFit/>
          </a:bodyPr>
          <a:lstStyle/>
          <a:p>
            <a:r>
              <a:rPr lang="fr-FR" err="1"/>
              <a:t>Precipitation</a:t>
            </a:r>
            <a:endParaRPr lang="fr-FR"/>
          </a:p>
        </p:txBody>
      </p:sp>
      <p:pic>
        <p:nvPicPr>
          <p:cNvPr id="16" name="Imag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255" y="4375363"/>
            <a:ext cx="1856447" cy="1200723"/>
          </a:xfrm>
          <a:prstGeom prst="rect">
            <a:avLst/>
          </a:prstGeom>
        </p:spPr>
      </p:pic>
      <p:sp>
        <p:nvSpPr>
          <p:cNvPr id="17" name="Rectangle 16"/>
          <p:cNvSpPr/>
          <p:nvPr/>
        </p:nvSpPr>
        <p:spPr>
          <a:xfrm>
            <a:off x="806010" y="4037737"/>
            <a:ext cx="1077026" cy="369332"/>
          </a:xfrm>
          <a:prstGeom prst="rect">
            <a:avLst/>
          </a:prstGeom>
        </p:spPr>
        <p:txBody>
          <a:bodyPr wrap="none">
            <a:spAutoFit/>
          </a:bodyPr>
          <a:lstStyle/>
          <a:p>
            <a:r>
              <a:rPr lang="fr-FR"/>
              <a:t>Radiation</a:t>
            </a:r>
          </a:p>
        </p:txBody>
      </p:sp>
      <p:sp>
        <p:nvSpPr>
          <p:cNvPr id="18" name="ZoneTexte 17"/>
          <p:cNvSpPr txBox="1"/>
          <p:nvPr/>
        </p:nvSpPr>
        <p:spPr>
          <a:xfrm>
            <a:off x="6613034" y="5391420"/>
            <a:ext cx="726481" cy="369332"/>
          </a:xfrm>
          <a:prstGeom prst="rect">
            <a:avLst/>
          </a:prstGeom>
          <a:noFill/>
        </p:spPr>
        <p:txBody>
          <a:bodyPr wrap="none" rtlCol="0">
            <a:spAutoFit/>
          </a:bodyPr>
          <a:lstStyle/>
          <a:p>
            <a:r>
              <a:rPr lang="fr-FR"/>
              <a:t>Cloud</a:t>
            </a:r>
          </a:p>
        </p:txBody>
      </p:sp>
      <p:sp>
        <p:nvSpPr>
          <p:cNvPr id="19" name="ZoneTexte 18"/>
          <p:cNvSpPr txBox="1"/>
          <p:nvPr/>
        </p:nvSpPr>
        <p:spPr>
          <a:xfrm>
            <a:off x="3244016" y="5330190"/>
            <a:ext cx="1315104" cy="369332"/>
          </a:xfrm>
          <a:prstGeom prst="rect">
            <a:avLst/>
          </a:prstGeom>
          <a:noFill/>
        </p:spPr>
        <p:txBody>
          <a:bodyPr wrap="none" rtlCol="0">
            <a:spAutoFit/>
          </a:bodyPr>
          <a:lstStyle/>
          <a:p>
            <a:r>
              <a:rPr lang="fr-FR"/>
              <a:t>Surface Flux</a:t>
            </a:r>
          </a:p>
        </p:txBody>
      </p:sp>
      <p:pic>
        <p:nvPicPr>
          <p:cNvPr id="20" name="Imag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16621" y="5681631"/>
            <a:ext cx="1812267" cy="1084929"/>
          </a:xfrm>
          <a:prstGeom prst="rect">
            <a:avLst/>
          </a:prstGeom>
        </p:spPr>
      </p:pic>
      <p:pic>
        <p:nvPicPr>
          <p:cNvPr id="21" name="Imag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0947" y="5728867"/>
            <a:ext cx="1641852" cy="1065380"/>
          </a:xfrm>
          <a:prstGeom prst="rect">
            <a:avLst/>
          </a:prstGeom>
        </p:spPr>
      </p:pic>
      <p:pic>
        <p:nvPicPr>
          <p:cNvPr id="22" name="Picture 45" descr="NEWS"/>
          <p:cNvPicPr>
            <a:picLocks noChangeAspect="1" noChangeArrowheads="1"/>
          </p:cNvPicPr>
          <p:nvPr/>
        </p:nvPicPr>
        <p:blipFill>
          <a:blip r:embed="rId10"/>
          <a:srcRect/>
          <a:stretch>
            <a:fillRect/>
          </a:stretch>
        </p:blipFill>
        <p:spPr bwMode="auto">
          <a:xfrm>
            <a:off x="4040440" y="4908110"/>
            <a:ext cx="1137952" cy="380972"/>
          </a:xfrm>
          <a:prstGeom prst="rect">
            <a:avLst/>
          </a:prstGeom>
          <a:noFill/>
        </p:spPr>
      </p:pic>
      <p:sp>
        <p:nvSpPr>
          <p:cNvPr id="23" name="TextBox 22"/>
          <p:cNvSpPr txBox="1"/>
          <p:nvPr/>
        </p:nvSpPr>
        <p:spPr>
          <a:xfrm>
            <a:off x="1413345" y="1160337"/>
            <a:ext cx="4240007"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FR" sz="2800" dirty="0" err="1">
                <a:solidFill>
                  <a:srgbClr val="FF0000"/>
                </a:solidFill>
                <a:effectLst>
                  <a:outerShdw blurRad="50800" dist="38100" dir="2700000" algn="tl" rotWithShape="0">
                    <a:prstClr val="black">
                      <a:alpha val="40000"/>
                    </a:prstClr>
                  </a:outerShdw>
                </a:effectLst>
              </a:rPr>
              <a:t>Consistency</a:t>
            </a:r>
            <a:r>
              <a:rPr lang="fr-FR" sz="2800" dirty="0">
                <a:solidFill>
                  <a:srgbClr val="FF0000"/>
                </a:solidFill>
                <a:effectLst>
                  <a:outerShdw blurRad="50800" dist="38100" dir="2700000" algn="tl" rotWithShape="0">
                    <a:prstClr val="black">
                      <a:alpha val="40000"/>
                    </a:prstClr>
                  </a:outerShdw>
                </a:effectLst>
              </a:rPr>
              <a:t> as a </a:t>
            </a:r>
            <a:r>
              <a:rPr lang="fr-FR" sz="2800" dirty="0" err="1">
                <a:solidFill>
                  <a:srgbClr val="FF0000"/>
                </a:solidFill>
                <a:effectLst>
                  <a:outerShdw blurRad="50800" dist="38100" dir="2700000" algn="tl" rotWithShape="0">
                    <a:prstClr val="black">
                      <a:alpha val="40000"/>
                    </a:prstClr>
                  </a:outerShdw>
                </a:effectLst>
              </a:rPr>
              <a:t>way</a:t>
            </a:r>
            <a:r>
              <a:rPr lang="fr-FR" sz="2800" dirty="0">
                <a:solidFill>
                  <a:srgbClr val="FF0000"/>
                </a:solidFill>
                <a:effectLst>
                  <a:outerShdw blurRad="50800" dist="38100" dir="2700000" algn="tl" rotWithShape="0">
                    <a:prstClr val="black">
                      <a:alpha val="40000"/>
                    </a:prstClr>
                  </a:outerShdw>
                </a:effectLst>
              </a:rPr>
              <a:t> of life!</a:t>
            </a:r>
            <a:endParaRPr lang="en-US" sz="2800" dirty="0">
              <a:solidFill>
                <a:srgbClr val="FF00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874277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 mission</a:t>
            </a:r>
          </a:p>
        </p:txBody>
      </p:sp>
      <p:sp>
        <p:nvSpPr>
          <p:cNvPr id="4" name="Espace réservé du contenu 2"/>
          <p:cNvSpPr>
            <a:spLocks noGrp="1"/>
          </p:cNvSpPr>
          <p:nvPr>
            <p:ph idx="1"/>
          </p:nvPr>
        </p:nvSpPr>
        <p:spPr>
          <a:xfrm>
            <a:off x="838200" y="1690688"/>
            <a:ext cx="10515600" cy="4351338"/>
          </a:xfrm>
        </p:spPr>
        <p:txBody>
          <a:bodyPr>
            <a:normAutofit fontScale="92500"/>
          </a:bodyPr>
          <a:lstStyle/>
          <a:p>
            <a:pPr marL="0" lvl="1" indent="0">
              <a:spcBef>
                <a:spcPts val="1000"/>
              </a:spcBef>
              <a:buNone/>
            </a:pPr>
            <a:r>
              <a:rPr lang="fr-FR" sz="2800" dirty="0" err="1"/>
              <a:t>Run</a:t>
            </a:r>
            <a:r>
              <a:rPr lang="fr-FR" sz="2800" dirty="0"/>
              <a:t> </a:t>
            </a:r>
            <a:r>
              <a:rPr lang="fr-FR" sz="2800" dirty="0" err="1"/>
              <a:t>Core</a:t>
            </a:r>
            <a:r>
              <a:rPr lang="fr-FR" sz="2800" dirty="0"/>
              <a:t> </a:t>
            </a:r>
            <a:r>
              <a:rPr lang="fr-FR" sz="2800" dirty="0" err="1"/>
              <a:t>buissness</a:t>
            </a:r>
            <a:endParaRPr lang="fr-FR" sz="2800" dirty="0"/>
          </a:p>
          <a:p>
            <a:pPr marL="342900" lvl="1" indent="-342900">
              <a:spcBef>
                <a:spcPts val="1000"/>
              </a:spcBef>
            </a:pPr>
            <a:r>
              <a:rPr lang="fr-FR" dirty="0"/>
              <a:t>Sponsor </a:t>
            </a:r>
            <a:r>
              <a:rPr lang="fr-FR" b="1" dirty="0"/>
              <a:t>production and </a:t>
            </a:r>
            <a:r>
              <a:rPr lang="fr-FR" b="1" dirty="0" err="1"/>
              <a:t>analysis</a:t>
            </a:r>
            <a:r>
              <a:rPr lang="fr-FR" b="1" dirty="0"/>
              <a:t> </a:t>
            </a:r>
            <a:r>
              <a:rPr lang="fr-FR" dirty="0"/>
              <a:t>of </a:t>
            </a:r>
            <a:r>
              <a:rPr lang="fr-FR" dirty="0" err="1"/>
              <a:t>dataset</a:t>
            </a:r>
            <a:r>
              <a:rPr lang="fr-FR" dirty="0"/>
              <a:t> </a:t>
            </a:r>
            <a:r>
              <a:rPr lang="fr-FR" dirty="0" err="1"/>
              <a:t>from</a:t>
            </a:r>
            <a:r>
              <a:rPr lang="fr-FR" dirty="0"/>
              <a:t> satellite (</a:t>
            </a:r>
            <a:r>
              <a:rPr lang="fr-FR" dirty="0" err="1"/>
              <a:t>e.g</a:t>
            </a:r>
            <a:r>
              <a:rPr lang="fr-FR" dirty="0"/>
              <a:t>., ISCCP, GPCP)</a:t>
            </a:r>
          </a:p>
          <a:p>
            <a:pPr marL="342900" lvl="1" indent="-342900">
              <a:spcBef>
                <a:spcPts val="1000"/>
              </a:spcBef>
            </a:pPr>
            <a:r>
              <a:rPr lang="fr-FR" dirty="0"/>
              <a:t>Sponsor </a:t>
            </a:r>
            <a:r>
              <a:rPr lang="fr-FR" b="1" dirty="0" err="1"/>
              <a:t>assessment</a:t>
            </a:r>
            <a:r>
              <a:rPr lang="fr-FR" b="1" dirty="0"/>
              <a:t> of </a:t>
            </a:r>
            <a:r>
              <a:rPr lang="fr-FR" b="1" dirty="0" err="1"/>
              <a:t>dataset</a:t>
            </a:r>
            <a:r>
              <a:rPr lang="fr-FR" b="1" dirty="0"/>
              <a:t> </a:t>
            </a:r>
            <a:r>
              <a:rPr lang="en-GB" dirty="0"/>
              <a:t>to improve uncertainty estimation for data records</a:t>
            </a:r>
          </a:p>
          <a:p>
            <a:pPr marL="342900" lvl="1" indent="-342900">
              <a:spcBef>
                <a:spcPts val="1000"/>
              </a:spcBef>
            </a:pPr>
            <a:r>
              <a:rPr lang="fr-FR" dirty="0"/>
              <a:t>Sponsor </a:t>
            </a:r>
            <a:r>
              <a:rPr lang="fr-FR" b="1" dirty="0" err="1"/>
              <a:t>ground</a:t>
            </a:r>
            <a:r>
              <a:rPr lang="fr-FR" b="1" dirty="0"/>
              <a:t> </a:t>
            </a:r>
            <a:r>
              <a:rPr lang="fr-FR" b="1" dirty="0" err="1"/>
              <a:t>based</a:t>
            </a:r>
            <a:r>
              <a:rPr lang="fr-FR" b="1" dirty="0"/>
              <a:t> network </a:t>
            </a:r>
            <a:r>
              <a:rPr lang="fr-FR" dirty="0"/>
              <a:t>(</a:t>
            </a:r>
            <a:r>
              <a:rPr lang="fr-FR" dirty="0" err="1"/>
              <a:t>e.g</a:t>
            </a:r>
            <a:r>
              <a:rPr lang="fr-FR" dirty="0"/>
              <a:t>., BSRN, GPCC)</a:t>
            </a:r>
          </a:p>
          <a:p>
            <a:pPr marL="0" lvl="1" indent="0">
              <a:spcBef>
                <a:spcPts val="1000"/>
              </a:spcBef>
              <a:buNone/>
            </a:pPr>
            <a:endParaRPr lang="fr-FR" dirty="0"/>
          </a:p>
          <a:p>
            <a:pPr marL="0" indent="0">
              <a:buNone/>
            </a:pPr>
            <a:r>
              <a:rPr lang="fr-FR" dirty="0" err="1"/>
              <a:t>Act</a:t>
            </a:r>
            <a:r>
              <a:rPr lang="fr-FR" dirty="0"/>
              <a:t> as an interface </a:t>
            </a:r>
            <a:r>
              <a:rPr lang="fr-FR" dirty="0" err="1"/>
              <a:t>between</a:t>
            </a:r>
            <a:r>
              <a:rPr lang="fr-FR" dirty="0"/>
              <a:t> the GEWEX </a:t>
            </a:r>
            <a:r>
              <a:rPr lang="fr-FR" dirty="0" err="1"/>
              <a:t>activities</a:t>
            </a:r>
            <a:r>
              <a:rPr lang="fr-FR" dirty="0"/>
              <a:t> and the data</a:t>
            </a:r>
          </a:p>
          <a:p>
            <a:pPr lvl="1"/>
            <a:r>
              <a:rPr lang="fr-FR" dirty="0"/>
              <a:t>PROES, GAP, GASS …, Concept-</a:t>
            </a:r>
            <a:r>
              <a:rPr lang="fr-FR" dirty="0" err="1"/>
              <a:t>Heat</a:t>
            </a:r>
            <a:r>
              <a:rPr lang="fr-FR" dirty="0"/>
              <a:t> , </a:t>
            </a:r>
            <a:r>
              <a:rPr lang="fr-FR" dirty="0" err="1"/>
              <a:t>conference</a:t>
            </a:r>
            <a:r>
              <a:rPr lang="fr-FR" dirty="0"/>
              <a:t> 2018 organisation</a:t>
            </a:r>
          </a:p>
          <a:p>
            <a:pPr marL="0" indent="0">
              <a:buNone/>
            </a:pPr>
            <a:endParaRPr lang="fr-FR" dirty="0"/>
          </a:p>
          <a:p>
            <a:pPr marL="0" indent="0">
              <a:buNone/>
            </a:pPr>
            <a:r>
              <a:rPr lang="fr-FR" dirty="0" err="1"/>
              <a:t>Represent</a:t>
            </a:r>
            <a:r>
              <a:rPr lang="fr-FR" dirty="0"/>
              <a:t> GEWEX at </a:t>
            </a:r>
            <a:r>
              <a:rPr lang="fr-FR" dirty="0" err="1"/>
              <a:t>various</a:t>
            </a:r>
            <a:r>
              <a:rPr lang="fr-FR" dirty="0"/>
              <a:t> WCRP meetings, WMO and </a:t>
            </a:r>
            <a:r>
              <a:rPr lang="fr-FR" dirty="0" err="1"/>
              <a:t>other</a:t>
            </a:r>
            <a:r>
              <a:rPr lang="fr-FR" dirty="0"/>
              <a:t> </a:t>
            </a:r>
            <a:r>
              <a:rPr lang="fr-FR" dirty="0" err="1"/>
              <a:t>requests</a:t>
            </a:r>
            <a:endParaRPr lang="fr-FR" dirty="0"/>
          </a:p>
          <a:p>
            <a:pPr lvl="1"/>
            <a:r>
              <a:rPr lang="en-GB" dirty="0"/>
              <a:t>From to assess adequacy of observing system to data prize to DOI …..</a:t>
            </a:r>
            <a:endParaRPr lang="fr-FR" dirty="0"/>
          </a:p>
          <a:p>
            <a:endParaRPr lang="fr-FR" dirty="0"/>
          </a:p>
          <a:p>
            <a:endParaRPr lang="fr-FR" dirty="0"/>
          </a:p>
        </p:txBody>
      </p:sp>
    </p:spTree>
    <p:extLst>
      <p:ext uri="{BB962C8B-B14F-4D97-AF65-F5344CB8AC3E}">
        <p14:creationId xmlns:p14="http://schemas.microsoft.com/office/powerpoint/2010/main" val="518191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3010-F6FA-1641-98D1-7A25FBAC2B33}"/>
              </a:ext>
            </a:extLst>
          </p:cNvPr>
          <p:cNvSpPr>
            <a:spLocks noGrp="1"/>
          </p:cNvSpPr>
          <p:nvPr>
            <p:ph type="title"/>
          </p:nvPr>
        </p:nvSpPr>
        <p:spPr/>
        <p:txBody>
          <a:bodyPr/>
          <a:lstStyle/>
          <a:p>
            <a:r>
              <a:rPr lang="fr-FR" dirty="0"/>
              <a:t>ENDORSED DATA PRODUCTS</a:t>
            </a:r>
            <a:endParaRPr lang="en-US" dirty="0"/>
          </a:p>
        </p:txBody>
      </p:sp>
      <p:sp>
        <p:nvSpPr>
          <p:cNvPr id="3" name="Content Placeholder 2">
            <a:extLst>
              <a:ext uri="{FF2B5EF4-FFF2-40B4-BE49-F238E27FC236}">
                <a16:creationId xmlns:a16="http://schemas.microsoft.com/office/drawing/2014/main" id="{62122223-AAA0-FC46-8AEF-FFFF55A0C78F}"/>
              </a:ext>
            </a:extLst>
          </p:cNvPr>
          <p:cNvSpPr>
            <a:spLocks noGrp="1"/>
          </p:cNvSpPr>
          <p:nvPr>
            <p:ph idx="1"/>
          </p:nvPr>
        </p:nvSpPr>
        <p:spPr>
          <a:xfrm>
            <a:off x="838199" y="1690688"/>
            <a:ext cx="10944069" cy="4486275"/>
          </a:xfrm>
        </p:spPr>
        <p:txBody>
          <a:bodyPr>
            <a:normAutofit fontScale="77500" lnSpcReduction="20000"/>
          </a:bodyPr>
          <a:lstStyle/>
          <a:p>
            <a:pPr marL="457200" indent="-457200">
              <a:buFont typeface="+mj-lt"/>
              <a:buAutoNum type="arabicPeriod"/>
            </a:pPr>
            <a:r>
              <a:rPr lang="fr-FR" sz="2300" dirty="0">
                <a:latin typeface="Verdana" panose="020B0604030504040204" pitchFamily="34" charset="0"/>
                <a:ea typeface="Verdana" panose="020B0604030504040204" pitchFamily="34" charset="0"/>
                <a:cs typeface="Verdana" panose="020B0604030504040204" pitchFamily="34" charset="0"/>
              </a:rPr>
              <a:t>Cloud (ISCCP):</a:t>
            </a:r>
            <a:r>
              <a:rPr lang="en-US" sz="2300" dirty="0">
                <a:solidFill>
                  <a:srgbClr val="4472C4"/>
                </a:solidFill>
                <a:latin typeface="Verdana" panose="020B0604030504040204" pitchFamily="34" charset="0"/>
                <a:ea typeface="Verdana" panose="020B0604030504040204" pitchFamily="34" charset="0"/>
                <a:cs typeface="Verdana" panose="020B0604030504040204" pitchFamily="34" charset="0"/>
                <a:hlinkClick r:id="rId2">
                  <a:extLst>
                    <a:ext uri="{A12FA001-AC4F-418D-AE19-62706E023703}">
                      <ahyp:hlinkClr xmlns:ahyp="http://schemas.microsoft.com/office/drawing/2018/hyperlinkcolor" val="tx"/>
                    </a:ext>
                  </a:extLst>
                </a:hlinkClick>
              </a:rPr>
              <a:t> </a:t>
            </a:r>
            <a:r>
              <a:rPr lang="en-US" sz="2300" dirty="0">
                <a:solidFill>
                  <a:srgbClr val="4472C4"/>
                </a:solidFill>
                <a:latin typeface="Verdana" panose="020B0604030504040204" pitchFamily="34" charset="0"/>
                <a:ea typeface="Verdana" panose="020B0604030504040204" pitchFamily="34" charset="0"/>
                <a:cs typeface="Verdana" panose="020B0604030504040204" pitchFamily="34" charset="0"/>
              </a:rPr>
              <a:t>			</a:t>
            </a:r>
            <a:r>
              <a:rPr lang="en-US" sz="1800" dirty="0">
                <a:solidFill>
                  <a:srgbClr val="0071BC"/>
                </a:solidFill>
                <a:latin typeface="Verdana" panose="020B0604030504040204" pitchFamily="34" charset="0"/>
                <a:ea typeface="Verdana" panose="020B0604030504040204" pitchFamily="34" charset="0"/>
                <a:cs typeface="Verdana" panose="020B0604030504040204" pitchFamily="34" charset="0"/>
              </a:rPr>
              <a:t>https://www.ncdc.noaa.gov/</a:t>
            </a:r>
            <a:r>
              <a:rPr lang="en-US" sz="1800" dirty="0" err="1">
                <a:solidFill>
                  <a:srgbClr val="0071BC"/>
                </a:solidFill>
                <a:latin typeface="Verdana" panose="020B0604030504040204" pitchFamily="34" charset="0"/>
                <a:ea typeface="Verdana" panose="020B0604030504040204" pitchFamily="34" charset="0"/>
                <a:cs typeface="Verdana" panose="020B0604030504040204" pitchFamily="34" charset="0"/>
              </a:rPr>
              <a:t>isccp</a:t>
            </a:r>
            <a:r>
              <a:rPr lang="en-US" sz="1800" dirty="0">
                <a:solidFill>
                  <a:srgbClr val="0071BC"/>
                </a:solidFill>
                <a:latin typeface="Verdana" panose="020B0604030504040204" pitchFamily="34" charset="0"/>
                <a:ea typeface="Verdana" panose="020B0604030504040204" pitchFamily="34" charset="0"/>
                <a:cs typeface="Verdana" panose="020B0604030504040204" pitchFamily="34" charset="0"/>
              </a:rPr>
              <a:t> </a:t>
            </a:r>
            <a:endParaRPr lang="fr-FR" sz="2300" dirty="0">
              <a:solidFill>
                <a:srgbClr val="0071BC"/>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fr-FR" sz="2300" dirty="0" err="1">
                <a:latin typeface="Verdana" panose="020B0604030504040204" pitchFamily="34" charset="0"/>
                <a:ea typeface="Verdana" panose="020B0604030504040204" pitchFamily="34" charset="0"/>
                <a:cs typeface="Verdana" panose="020B0604030504040204" pitchFamily="34" charset="0"/>
              </a:rPr>
              <a:t>Precipitation</a:t>
            </a:r>
            <a:r>
              <a:rPr lang="fr-FR" sz="2300" dirty="0">
                <a:latin typeface="Verdana" panose="020B0604030504040204" pitchFamily="34" charset="0"/>
                <a:ea typeface="Verdana" panose="020B0604030504040204" pitchFamily="34" charset="0"/>
                <a:cs typeface="Verdana" panose="020B0604030504040204" pitchFamily="34" charset="0"/>
              </a:rPr>
              <a:t> (GPCP): 		</a:t>
            </a:r>
            <a:r>
              <a:rPr lang="fr-FR" sz="1800" dirty="0">
                <a:solidFill>
                  <a:srgbClr val="0071BC"/>
                </a:solidFill>
                <a:latin typeface="Verdana" panose="020B0604030504040204" pitchFamily="34" charset="0"/>
                <a:ea typeface="Verdana" panose="020B0604030504040204" pitchFamily="34" charset="0"/>
                <a:cs typeface="Verdana" panose="020B0604030504040204" pitchFamily="34" charset="0"/>
              </a:rPr>
              <a:t>http://</a:t>
            </a:r>
            <a:r>
              <a:rPr lang="fr-FR" sz="1800" dirty="0" err="1">
                <a:solidFill>
                  <a:srgbClr val="0071BC"/>
                </a:solidFill>
                <a:latin typeface="Verdana" panose="020B0604030504040204" pitchFamily="34" charset="0"/>
                <a:ea typeface="Verdana" panose="020B0604030504040204" pitchFamily="34" charset="0"/>
                <a:cs typeface="Verdana" panose="020B0604030504040204" pitchFamily="34" charset="0"/>
              </a:rPr>
              <a:t>gpcp.umd.edu</a:t>
            </a:r>
            <a:r>
              <a:rPr lang="fr-FR" sz="1800" dirty="0">
                <a:solidFill>
                  <a:srgbClr val="0071BC"/>
                </a:solidFill>
                <a:latin typeface="Verdana" panose="020B0604030504040204" pitchFamily="34" charset="0"/>
                <a:ea typeface="Verdana" panose="020B0604030504040204" pitchFamily="34" charset="0"/>
                <a:cs typeface="Verdana" panose="020B0604030504040204" pitchFamily="34" charset="0"/>
              </a:rPr>
              <a:t>/</a:t>
            </a:r>
            <a:endParaRPr lang="fr-FR" sz="2300" dirty="0">
              <a:solidFill>
                <a:srgbClr val="0071BC"/>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fr-FR" sz="2300" dirty="0">
                <a:latin typeface="Verdana" panose="020B0604030504040204" pitchFamily="34" charset="0"/>
                <a:ea typeface="Verdana" panose="020B0604030504040204" pitchFamily="34" charset="0"/>
                <a:cs typeface="Verdana" panose="020B0604030504040204" pitchFamily="34" charset="0"/>
              </a:rPr>
              <a:t>Surface turbulent flux (</a:t>
            </a:r>
            <a:r>
              <a:rPr lang="fr-FR" sz="2300" dirty="0" err="1">
                <a:latin typeface="Verdana" panose="020B0604030504040204" pitchFamily="34" charset="0"/>
                <a:ea typeface="Verdana" panose="020B0604030504040204" pitchFamily="34" charset="0"/>
                <a:cs typeface="Verdana" panose="020B0604030504040204" pitchFamily="34" charset="0"/>
              </a:rPr>
              <a:t>Seaflux</a:t>
            </a:r>
            <a:r>
              <a:rPr lang="fr-FR" sz="2300" dirty="0">
                <a:latin typeface="Verdana" panose="020B0604030504040204" pitchFamily="34" charset="0"/>
                <a:ea typeface="Verdana" panose="020B0604030504040204" pitchFamily="34" charset="0"/>
                <a:cs typeface="Verdana" panose="020B0604030504040204" pitchFamily="34" charset="0"/>
              </a:rPr>
              <a:t>)	</a:t>
            </a:r>
            <a:r>
              <a:rPr lang="fr-FR" sz="1800" dirty="0">
                <a:solidFill>
                  <a:srgbClr val="0071BC"/>
                </a:solidFill>
                <a:latin typeface="Verdana" panose="020B0604030504040204" pitchFamily="34" charset="0"/>
                <a:ea typeface="Verdana" panose="020B0604030504040204" pitchFamily="34" charset="0"/>
                <a:cs typeface="Verdana" panose="020B0604030504040204" pitchFamily="34" charset="0"/>
              </a:rPr>
              <a:t>http://</a:t>
            </a:r>
            <a:r>
              <a:rPr lang="fr-FR" sz="1800" dirty="0" err="1">
                <a:solidFill>
                  <a:srgbClr val="0071BC"/>
                </a:solidFill>
                <a:latin typeface="Verdana" panose="020B0604030504040204" pitchFamily="34" charset="0"/>
                <a:ea typeface="Verdana" panose="020B0604030504040204" pitchFamily="34" charset="0"/>
                <a:cs typeface="Verdana" panose="020B0604030504040204" pitchFamily="34" charset="0"/>
              </a:rPr>
              <a:t>seaflux.org</a:t>
            </a:r>
            <a:r>
              <a:rPr lang="fr-FR" sz="1800" dirty="0">
                <a:solidFill>
                  <a:srgbClr val="0071BC"/>
                </a:solidFill>
                <a:latin typeface="Verdana" panose="020B0604030504040204" pitchFamily="34" charset="0"/>
                <a:ea typeface="Verdana" panose="020B0604030504040204" pitchFamily="34" charset="0"/>
                <a:cs typeface="Verdana" panose="020B0604030504040204" pitchFamily="34" charset="0"/>
              </a:rPr>
              <a:t>/</a:t>
            </a:r>
          </a:p>
          <a:p>
            <a:pPr marL="457200" indent="-457200">
              <a:buFont typeface="+mj-lt"/>
              <a:buAutoNum type="arabicPeriod"/>
            </a:pPr>
            <a:r>
              <a:rPr lang="fr-FR" sz="2300" dirty="0">
                <a:latin typeface="Verdana" panose="020B0604030504040204" pitchFamily="34" charset="0"/>
                <a:ea typeface="Verdana" panose="020B0604030504040204" pitchFamily="34" charset="0"/>
                <a:cs typeface="Verdana" panose="020B0604030504040204" pitchFamily="34" charset="0"/>
              </a:rPr>
              <a:t>Radiation (surf+ </a:t>
            </a:r>
            <a:r>
              <a:rPr lang="fr-FR" sz="2300" dirty="0" err="1">
                <a:latin typeface="Verdana" panose="020B0604030504040204" pitchFamily="34" charset="0"/>
                <a:ea typeface="Verdana" panose="020B0604030504040204" pitchFamily="34" charset="0"/>
                <a:cs typeface="Verdana" panose="020B0604030504040204" pitchFamily="34" charset="0"/>
              </a:rPr>
              <a:t>toa</a:t>
            </a:r>
            <a:r>
              <a:rPr lang="fr-FR" sz="2300" dirty="0">
                <a:latin typeface="Verdana" panose="020B0604030504040204" pitchFamily="34" charset="0"/>
                <a:ea typeface="Verdana" panose="020B0604030504040204" pitchFamily="34" charset="0"/>
                <a:cs typeface="Verdana" panose="020B0604030504040204" pitchFamily="34" charset="0"/>
              </a:rPr>
              <a:t>) (SRB)	</a:t>
            </a:r>
            <a:r>
              <a:rPr lang="fr-FR" sz="1800" dirty="0">
                <a:solidFill>
                  <a:srgbClr val="0071BC"/>
                </a:solidFill>
                <a:latin typeface="Verdana" panose="020B0604030504040204" pitchFamily="34" charset="0"/>
                <a:ea typeface="Verdana" panose="020B0604030504040204" pitchFamily="34" charset="0"/>
                <a:cs typeface="Verdana" panose="020B0604030504040204" pitchFamily="34" charset="0"/>
              </a:rPr>
              <a:t>https://</a:t>
            </a:r>
            <a:r>
              <a:rPr lang="fr-FR" sz="1800" dirty="0" err="1">
                <a:solidFill>
                  <a:srgbClr val="0071BC"/>
                </a:solidFill>
                <a:latin typeface="Verdana" panose="020B0604030504040204" pitchFamily="34" charset="0"/>
                <a:ea typeface="Verdana" panose="020B0604030504040204" pitchFamily="34" charset="0"/>
                <a:cs typeface="Verdana" panose="020B0604030504040204" pitchFamily="34" charset="0"/>
              </a:rPr>
              <a:t>gewex-srb.larc.nasa.gov</a:t>
            </a:r>
            <a:r>
              <a:rPr lang="fr-FR" sz="1800" dirty="0">
                <a:solidFill>
                  <a:srgbClr val="0071BC"/>
                </a:solidFill>
                <a:latin typeface="Verdana" panose="020B0604030504040204" pitchFamily="34" charset="0"/>
                <a:ea typeface="Verdana" panose="020B0604030504040204" pitchFamily="34" charset="0"/>
                <a:cs typeface="Verdana" panose="020B0604030504040204" pitchFamily="34" charset="0"/>
              </a:rPr>
              <a:t>/</a:t>
            </a:r>
          </a:p>
          <a:p>
            <a:pPr marL="457200" indent="-457200">
              <a:buFont typeface="+mj-lt"/>
              <a:buAutoNum type="arabicPeriod"/>
            </a:pPr>
            <a:r>
              <a:rPr lang="fr-FR" sz="2300" dirty="0" err="1">
                <a:latin typeface="Verdana" panose="020B0604030504040204" pitchFamily="34" charset="0"/>
                <a:ea typeface="Verdana" panose="020B0604030504040204" pitchFamily="34" charset="0"/>
                <a:cs typeface="Verdana" panose="020B0604030504040204" pitchFamily="34" charset="0"/>
              </a:rPr>
              <a:t>Aerosols</a:t>
            </a:r>
            <a:r>
              <a:rPr lang="fr-FR" sz="2300" dirty="0">
                <a:latin typeface="Verdana" panose="020B0604030504040204" pitchFamily="34" charset="0"/>
                <a:ea typeface="Verdana" panose="020B0604030504040204" pitchFamily="34" charset="0"/>
                <a:cs typeface="Verdana" panose="020B0604030504040204" pitchFamily="34" charset="0"/>
              </a:rPr>
              <a:t> 				</a:t>
            </a:r>
            <a:r>
              <a:rPr lang="fr-FR" sz="1800" dirty="0">
                <a:solidFill>
                  <a:srgbClr val="0071BC"/>
                </a:solidFill>
                <a:latin typeface="Verdana" panose="020B0604030504040204" pitchFamily="34" charset="0"/>
                <a:ea typeface="Verdana" panose="020B0604030504040204" pitchFamily="34" charset="0"/>
                <a:cs typeface="Verdana" panose="020B0604030504040204" pitchFamily="34" charset="0"/>
              </a:rPr>
              <a:t>http://</a:t>
            </a:r>
            <a:r>
              <a:rPr lang="fr-FR" sz="1800" dirty="0" err="1">
                <a:solidFill>
                  <a:srgbClr val="0071BC"/>
                </a:solidFill>
                <a:latin typeface="Verdana" panose="020B0604030504040204" pitchFamily="34" charset="0"/>
                <a:ea typeface="Verdana" panose="020B0604030504040204" pitchFamily="34" charset="0"/>
                <a:cs typeface="Verdana" panose="020B0604030504040204" pitchFamily="34" charset="0"/>
              </a:rPr>
              <a:t>aerocom.met.no</a:t>
            </a:r>
            <a:endParaRPr lang="fr-FR" sz="2300" dirty="0">
              <a:solidFill>
                <a:srgbClr val="0071BC"/>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fr-FR" sz="2300" dirty="0">
                <a:latin typeface="Verdana" panose="020B0604030504040204" pitchFamily="34" charset="0"/>
                <a:ea typeface="Verdana" panose="020B0604030504040204" pitchFamily="34" charset="0"/>
                <a:cs typeface="Verdana" panose="020B0604030504040204" pitchFamily="34" charset="0"/>
              </a:rPr>
              <a:t>Land flux*				</a:t>
            </a:r>
            <a:r>
              <a:rPr lang="fr-FR" sz="1800" dirty="0">
                <a:solidFill>
                  <a:srgbClr val="0071BC"/>
                </a:solidFill>
                <a:latin typeface="Verdana" panose="020B0604030504040204" pitchFamily="34" charset="0"/>
                <a:ea typeface="Verdana" panose="020B0604030504040204" pitchFamily="34" charset="0"/>
                <a:cs typeface="Verdana" panose="020B0604030504040204" pitchFamily="34" charset="0"/>
              </a:rPr>
              <a:t>https://</a:t>
            </a:r>
            <a:r>
              <a:rPr lang="fr-FR" sz="1800" dirty="0" err="1">
                <a:solidFill>
                  <a:srgbClr val="0071BC"/>
                </a:solidFill>
                <a:latin typeface="Verdana" panose="020B0604030504040204" pitchFamily="34" charset="0"/>
                <a:ea typeface="Verdana" panose="020B0604030504040204" pitchFamily="34" charset="0"/>
                <a:cs typeface="Verdana" panose="020B0604030504040204" pitchFamily="34" charset="0"/>
              </a:rPr>
              <a:t>halo.kaust.edu.sa</a:t>
            </a:r>
            <a:r>
              <a:rPr lang="fr-FR" sz="1800" dirty="0">
                <a:solidFill>
                  <a:srgbClr val="0071BC"/>
                </a:solidFill>
                <a:latin typeface="Verdana" panose="020B0604030504040204" pitchFamily="34" charset="0"/>
                <a:ea typeface="Verdana" panose="020B0604030504040204" pitchFamily="34" charset="0"/>
                <a:cs typeface="Verdana" panose="020B0604030504040204" pitchFamily="34" charset="0"/>
              </a:rPr>
              <a:t>/Pages/</a:t>
            </a:r>
            <a:r>
              <a:rPr lang="fr-FR" sz="1800" dirty="0" err="1">
                <a:solidFill>
                  <a:srgbClr val="0071BC"/>
                </a:solidFill>
                <a:latin typeface="Verdana" panose="020B0604030504040204" pitchFamily="34" charset="0"/>
                <a:ea typeface="Verdana" panose="020B0604030504040204" pitchFamily="34" charset="0"/>
                <a:cs typeface="Verdana" panose="020B0604030504040204" pitchFamily="34" charset="0"/>
              </a:rPr>
              <a:t>GEWEX_Landflux.aspx</a:t>
            </a:r>
            <a:endParaRPr lang="fr-FR" sz="1800" dirty="0">
              <a:solidFill>
                <a:srgbClr val="0071BC"/>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fr-FR" sz="23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Integrated Product	</a:t>
            </a:r>
          </a:p>
          <a:p>
            <a:pPr marL="457200" indent="-457200">
              <a:buFont typeface="+mj-lt"/>
              <a:buAutoNum type="arabicPeriod"/>
            </a:pPr>
            <a:r>
              <a:rPr lang="fr-FR" sz="2300" dirty="0" err="1">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Soil</a:t>
            </a:r>
            <a:r>
              <a:rPr lang="fr-FR" sz="23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fr-FR" sz="2300" dirty="0" err="1">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moisture</a:t>
            </a:r>
            <a:endParaRPr lang="fr-FR" sz="23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fr-FR" sz="2300" dirty="0">
                <a:solidFill>
                  <a:schemeClr val="bg2"/>
                </a:solidFill>
                <a:latin typeface="Verdana" panose="020B0604030504040204" pitchFamily="34" charset="0"/>
                <a:ea typeface="Verdana" panose="020B0604030504040204" pitchFamily="34" charset="0"/>
                <a:cs typeface="Verdana" panose="020B0604030504040204" pitchFamily="34" charset="0"/>
              </a:rPr>
              <a:t>Ground water</a:t>
            </a:r>
          </a:p>
          <a:p>
            <a:pPr marL="457200" indent="-457200">
              <a:buFont typeface="+mj-lt"/>
              <a:buAutoNum type="arabicPeriod"/>
            </a:pPr>
            <a:r>
              <a:rPr lang="fr-FR" sz="2300" dirty="0">
                <a:solidFill>
                  <a:schemeClr val="bg2"/>
                </a:solidFill>
                <a:latin typeface="Verdana" panose="020B0604030504040204" pitchFamily="34" charset="0"/>
                <a:ea typeface="Verdana" panose="020B0604030504040204" pitchFamily="34" charset="0"/>
                <a:cs typeface="Verdana" panose="020B0604030504040204" pitchFamily="34" charset="0"/>
              </a:rPr>
              <a:t> Surface </a:t>
            </a:r>
            <a:r>
              <a:rPr lang="fr-FR" sz="2300" dirty="0" err="1">
                <a:solidFill>
                  <a:schemeClr val="bg2"/>
                </a:solidFill>
                <a:latin typeface="Verdana" panose="020B0604030504040204" pitchFamily="34" charset="0"/>
                <a:ea typeface="Verdana" panose="020B0604030504040204" pitchFamily="34" charset="0"/>
                <a:cs typeface="Verdana" panose="020B0604030504040204" pitchFamily="34" charset="0"/>
              </a:rPr>
              <a:t>wate</a:t>
            </a:r>
            <a:r>
              <a:rPr lang="fr-FR" sz="2300" dirty="0">
                <a:solidFill>
                  <a:schemeClr val="bg2"/>
                </a:solidFill>
                <a:latin typeface="Verdana" panose="020B0604030504040204" pitchFamily="34" charset="0"/>
                <a:ea typeface="Verdana" panose="020B0604030504040204" pitchFamily="34" charset="0"/>
                <a:cs typeface="Verdana" panose="020B0604030504040204" pitchFamily="34" charset="0"/>
              </a:rPr>
              <a:t>/</a:t>
            </a:r>
            <a:r>
              <a:rPr lang="fr-FR" sz="2300">
                <a:solidFill>
                  <a:schemeClr val="bg2"/>
                </a:solidFill>
                <a:latin typeface="Verdana" panose="020B0604030504040204" pitchFamily="34" charset="0"/>
                <a:ea typeface="Verdana" panose="020B0604030504040204" pitchFamily="34" charset="0"/>
                <a:cs typeface="Verdana" panose="020B0604030504040204" pitchFamily="34" charset="0"/>
              </a:rPr>
              <a:t>runoff</a:t>
            </a:r>
            <a:endParaRPr lang="fr-FR" sz="2300" dirty="0">
              <a:solidFill>
                <a:schemeClr val="bg2"/>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fr-FR" sz="2300" dirty="0">
                <a:solidFill>
                  <a:schemeClr val="bg2"/>
                </a:solidFill>
                <a:latin typeface="Verdana" panose="020B0604030504040204" pitchFamily="34" charset="0"/>
                <a:ea typeface="Verdana" panose="020B0604030504040204" pitchFamily="34" charset="0"/>
                <a:cs typeface="Verdana" panose="020B0604030504040204" pitchFamily="34" charset="0"/>
              </a:rPr>
              <a:t> Snow/</a:t>
            </a:r>
            <a:r>
              <a:rPr lang="fr-FR" sz="2300" dirty="0" err="1">
                <a:solidFill>
                  <a:schemeClr val="bg2"/>
                </a:solidFill>
                <a:latin typeface="Verdana" panose="020B0604030504040204" pitchFamily="34" charset="0"/>
                <a:ea typeface="Verdana" panose="020B0604030504040204" pitchFamily="34" charset="0"/>
                <a:cs typeface="Verdana" panose="020B0604030504040204" pitchFamily="34" charset="0"/>
              </a:rPr>
              <a:t>Icr</a:t>
            </a:r>
            <a:r>
              <a:rPr lang="fr-FR" sz="2300" dirty="0">
                <a:solidFill>
                  <a:schemeClr val="bg2"/>
                </a:solidFill>
                <a:latin typeface="Verdana" panose="020B0604030504040204" pitchFamily="34" charset="0"/>
                <a:ea typeface="Verdana" panose="020B0604030504040204" pitchFamily="34" charset="0"/>
                <a:cs typeface="Verdana" panose="020B0604030504040204" pitchFamily="34" charset="0"/>
              </a:rPr>
              <a:t>	</a:t>
            </a:r>
            <a:r>
              <a:rPr lang="fr-FR" sz="2300" dirty="0">
                <a:latin typeface="Verdana" panose="020B0604030504040204" pitchFamily="34" charset="0"/>
                <a:ea typeface="Verdana" panose="020B0604030504040204" pitchFamily="34" charset="0"/>
                <a:cs typeface="Verdana" panose="020B0604030504040204" pitchFamily="34" charset="0"/>
              </a:rPr>
              <a:t>	</a:t>
            </a:r>
            <a:r>
              <a:rPr lang="fr-FR" sz="2000" dirty="0">
                <a:latin typeface="Verdana" panose="020B0604030504040204" pitchFamily="34" charset="0"/>
                <a:ea typeface="Verdana" panose="020B0604030504040204" pitchFamily="34" charset="0"/>
                <a:cs typeface="Verdana" panose="020B0604030504040204" pitchFamily="34" charset="0"/>
              </a:rPr>
              <a:t>	</a:t>
            </a:r>
          </a:p>
          <a:p>
            <a:pPr marL="457200" indent="-457200">
              <a:buFont typeface="+mj-lt"/>
              <a:buAutoNum type="arabicPeriod"/>
            </a:pPr>
            <a:endParaRPr lang="fr-FR" sz="2000" b="1" dirty="0">
              <a:latin typeface="Verdana" panose="020B0604030504040204" pitchFamily="34" charset="0"/>
              <a:ea typeface="Verdana" panose="020B0604030504040204" pitchFamily="34" charset="0"/>
              <a:cs typeface="Verdana" panose="020B0604030504040204" pitchFamily="34" charset="0"/>
            </a:endParaRPr>
          </a:p>
          <a:p>
            <a:r>
              <a:rPr lang="fr-FR" sz="2000" i="1" dirty="0">
                <a:latin typeface="Verdana" panose="020B0604030504040204" pitchFamily="34" charset="0"/>
                <a:ea typeface="Verdana" panose="020B0604030504040204" pitchFamily="34" charset="0"/>
                <a:cs typeface="Verdana" panose="020B0604030504040204" pitchFamily="34" charset="0"/>
              </a:rPr>
              <a:t>All teams are </a:t>
            </a:r>
            <a:r>
              <a:rPr lang="fr-FR" sz="2000" i="1" dirty="0" err="1">
                <a:latin typeface="Verdana" panose="020B0604030504040204" pitchFamily="34" charset="0"/>
                <a:ea typeface="Verdana" panose="020B0604030504040204" pitchFamily="34" charset="0"/>
                <a:cs typeface="Verdana" panose="020B0604030504040204" pitchFamily="34" charset="0"/>
              </a:rPr>
              <a:t>involved</a:t>
            </a:r>
            <a:r>
              <a:rPr lang="fr-FR" sz="2000" i="1" dirty="0">
                <a:latin typeface="Verdana" panose="020B0604030504040204" pitchFamily="34" charset="0"/>
                <a:ea typeface="Verdana" panose="020B0604030504040204" pitchFamily="34" charset="0"/>
                <a:cs typeface="Verdana" panose="020B0604030504040204" pitchFamily="34" charset="0"/>
              </a:rPr>
              <a:t> in </a:t>
            </a:r>
            <a:r>
              <a:rPr lang="fr-FR" sz="2000" i="1" dirty="0" err="1">
                <a:latin typeface="Verdana" panose="020B0604030504040204" pitchFamily="34" charset="0"/>
                <a:ea typeface="Verdana" panose="020B0604030504040204" pitchFamily="34" charset="0"/>
                <a:cs typeface="Verdana" panose="020B0604030504040204" pitchFamily="34" charset="0"/>
              </a:rPr>
              <a:t>producing</a:t>
            </a:r>
            <a:r>
              <a:rPr lang="fr-FR" sz="2000" i="1" dirty="0">
                <a:latin typeface="Verdana" panose="020B0604030504040204" pitchFamily="34" charset="0"/>
                <a:ea typeface="Verdana" panose="020B0604030504040204" pitchFamily="34" charset="0"/>
                <a:cs typeface="Verdana" panose="020B0604030504040204" pitchFamily="34" charset="0"/>
              </a:rPr>
              <a:t>, </a:t>
            </a:r>
            <a:r>
              <a:rPr lang="fr-FR" sz="2000" i="1" dirty="0" err="1">
                <a:latin typeface="Verdana" panose="020B0604030504040204" pitchFamily="34" charset="0"/>
                <a:ea typeface="Verdana" panose="020B0604030504040204" pitchFamily="34" charset="0"/>
                <a:cs typeface="Verdana" panose="020B0604030504040204" pitchFamily="34" charset="0"/>
              </a:rPr>
              <a:t>validating</a:t>
            </a:r>
            <a:r>
              <a:rPr lang="fr-FR" sz="2000" i="1" dirty="0">
                <a:latin typeface="Verdana" panose="020B0604030504040204" pitchFamily="34" charset="0"/>
                <a:ea typeface="Verdana" panose="020B0604030504040204" pitchFamily="34" charset="0"/>
                <a:cs typeface="Verdana" panose="020B0604030504040204" pitchFamily="34" charset="0"/>
              </a:rPr>
              <a:t> and </a:t>
            </a:r>
            <a:r>
              <a:rPr lang="fr-FR" sz="2000" i="1" dirty="0" err="1">
                <a:latin typeface="Verdana" panose="020B0604030504040204" pitchFamily="34" charset="0"/>
                <a:ea typeface="Verdana" panose="020B0604030504040204" pitchFamily="34" charset="0"/>
                <a:cs typeface="Verdana" panose="020B0604030504040204" pitchFamily="34" charset="0"/>
              </a:rPr>
              <a:t>improving</a:t>
            </a:r>
            <a:r>
              <a:rPr lang="fr-FR" sz="2000" i="1" dirty="0">
                <a:latin typeface="Verdana" panose="020B0604030504040204" pitchFamily="34" charset="0"/>
                <a:ea typeface="Verdana" panose="020B0604030504040204" pitchFamily="34" charset="0"/>
                <a:cs typeface="Verdana" panose="020B0604030504040204" pitchFamily="34" charset="0"/>
              </a:rPr>
              <a:t> </a:t>
            </a:r>
            <a:r>
              <a:rPr lang="fr-FR" sz="2000" i="1" dirty="0" err="1">
                <a:latin typeface="Verdana" panose="020B0604030504040204" pitchFamily="34" charset="0"/>
                <a:ea typeface="Verdana" panose="020B0604030504040204" pitchFamily="34" charset="0"/>
                <a:cs typeface="Verdana" panose="020B0604030504040204" pitchFamily="34" charset="0"/>
              </a:rPr>
              <a:t>their</a:t>
            </a:r>
            <a:r>
              <a:rPr lang="fr-FR" sz="2000" i="1" dirty="0">
                <a:latin typeface="Verdana" panose="020B0604030504040204" pitchFamily="34" charset="0"/>
                <a:ea typeface="Verdana" panose="020B0604030504040204" pitchFamily="34" charset="0"/>
                <a:cs typeface="Verdana" panose="020B0604030504040204" pitchFamily="34" charset="0"/>
              </a:rPr>
              <a:t> </a:t>
            </a:r>
            <a:r>
              <a:rPr lang="fr-FR" sz="2000" i="1" dirty="0" err="1">
                <a:latin typeface="Verdana" panose="020B0604030504040204" pitchFamily="34" charset="0"/>
                <a:ea typeface="Verdana" panose="020B0604030504040204" pitchFamily="34" charset="0"/>
                <a:cs typeface="Verdana" panose="020B0604030504040204" pitchFamily="34" charset="0"/>
              </a:rPr>
              <a:t>products</a:t>
            </a:r>
            <a:endParaRPr lang="fr-FR" sz="2000" i="1" dirty="0">
              <a:latin typeface="Verdana" panose="020B0604030504040204" pitchFamily="34" charset="0"/>
              <a:ea typeface="Verdana" panose="020B0604030504040204" pitchFamily="34" charset="0"/>
              <a:cs typeface="Verdana" panose="020B0604030504040204" pitchFamily="34" charset="0"/>
            </a:endParaRPr>
          </a:p>
          <a:p>
            <a:r>
              <a:rPr lang="fr-FR" sz="2000" i="1" dirty="0">
                <a:latin typeface="Verdana" panose="020B0604030504040204" pitchFamily="34" charset="0"/>
                <a:ea typeface="Verdana" panose="020B0604030504040204" pitchFamily="34" charset="0"/>
                <a:cs typeface="Verdana" panose="020B0604030504040204" pitchFamily="34" charset="0"/>
              </a:rPr>
              <a:t>*</a:t>
            </a:r>
            <a:r>
              <a:rPr lang="fr-FR" sz="2000" i="1" dirty="0" err="1">
                <a:latin typeface="Verdana" panose="020B0604030504040204" pitchFamily="34" charset="0"/>
                <a:ea typeface="Verdana" panose="020B0604030504040204" pitchFamily="34" charset="0"/>
                <a:cs typeface="Verdana" panose="020B0604030504040204" pitchFamily="34" charset="0"/>
              </a:rPr>
              <a:t>unclear</a:t>
            </a:r>
            <a:r>
              <a:rPr lang="fr-FR" sz="2000" i="1" dirty="0">
                <a:latin typeface="Verdana" panose="020B0604030504040204" pitchFamily="34" charset="0"/>
                <a:ea typeface="Verdana" panose="020B0604030504040204" pitchFamily="34" charset="0"/>
                <a:cs typeface="Verdana" panose="020B0604030504040204" pitchFamily="34" charset="0"/>
              </a:rPr>
              <a:t> future continuation</a:t>
            </a:r>
          </a:p>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3927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38E2E-937A-C54C-96D2-51A52212F46C}"/>
              </a:ext>
            </a:extLst>
          </p:cNvPr>
          <p:cNvSpPr>
            <a:spLocks noGrp="1"/>
          </p:cNvSpPr>
          <p:nvPr>
            <p:ph type="title"/>
          </p:nvPr>
        </p:nvSpPr>
        <p:spPr/>
        <p:txBody>
          <a:bodyPr>
            <a:normAutofit fontScale="90000"/>
          </a:bodyPr>
          <a:lstStyle/>
          <a:p>
            <a:r>
              <a:rPr lang="en-US" dirty="0"/>
              <a:t>Int. Sat. Cloud Climatology Project (1982)</a:t>
            </a:r>
            <a:br>
              <a:rPr lang="en-US" dirty="0"/>
            </a:br>
            <a:r>
              <a:rPr lang="en-US" sz="2200" dirty="0">
                <a:solidFill>
                  <a:schemeClr val="accent1"/>
                </a:solidFill>
                <a:hlinkClick r:id="rId2"/>
              </a:rPr>
              <a:t>https://www.ncdc.noaa.gov/isccp</a:t>
            </a:r>
            <a:br>
              <a:rPr lang="en-US" sz="2200" dirty="0">
                <a:solidFill>
                  <a:schemeClr val="accent1"/>
                </a:solidFill>
              </a:rPr>
            </a:br>
            <a:r>
              <a:rPr lang="en-US" sz="2200" dirty="0">
                <a:solidFill>
                  <a:schemeClr val="accent1"/>
                </a:solidFill>
                <a:hlinkClick r:id="rId3"/>
              </a:rPr>
              <a:t>https://isccp.giss.nasa.gov/</a:t>
            </a:r>
            <a:r>
              <a:rPr lang="en-US" sz="2200" dirty="0">
                <a:solidFill>
                  <a:schemeClr val="accent1"/>
                </a:solidFill>
              </a:rPr>
              <a:t>  (legacy product)</a:t>
            </a:r>
            <a:br>
              <a:rPr lang="en-US" sz="2200" dirty="0">
                <a:solidFill>
                  <a:schemeClr val="accent1"/>
                </a:solidFill>
              </a:rPr>
            </a:br>
            <a:r>
              <a:rPr lang="en-US" sz="2200" dirty="0">
                <a:solidFill>
                  <a:schemeClr val="accent1"/>
                </a:solidFill>
                <a:hlinkClick r:id="rId4"/>
              </a:rPr>
              <a:t>https://www.ncdc.noaa.gov/cdr/atmospheric/cloud-properties-isccp</a:t>
            </a:r>
            <a:endParaRPr lang="en-US" dirty="0">
              <a:solidFill>
                <a:schemeClr val="accent1"/>
              </a:solidFill>
            </a:endParaRPr>
          </a:p>
        </p:txBody>
      </p:sp>
      <p:sp>
        <p:nvSpPr>
          <p:cNvPr id="3" name="Content Placeholder 2">
            <a:extLst>
              <a:ext uri="{FF2B5EF4-FFF2-40B4-BE49-F238E27FC236}">
                <a16:creationId xmlns:a16="http://schemas.microsoft.com/office/drawing/2014/main" id="{2647E5F4-A77F-0443-B458-4791C97BE958}"/>
              </a:ext>
            </a:extLst>
          </p:cNvPr>
          <p:cNvSpPr>
            <a:spLocks noGrp="1"/>
          </p:cNvSpPr>
          <p:nvPr>
            <p:ph idx="1"/>
          </p:nvPr>
        </p:nvSpPr>
        <p:spPr/>
        <p:txBody>
          <a:bodyPr>
            <a:normAutofit lnSpcReduction="10000"/>
          </a:bodyPr>
          <a:lstStyle/>
          <a:p>
            <a:r>
              <a:rPr lang="en-US" dirty="0"/>
              <a:t>ISCCP Production NOAA NCEI (National Centers for Environmental Information)</a:t>
            </a:r>
          </a:p>
          <a:p>
            <a:r>
              <a:rPr lang="en-US" dirty="0"/>
              <a:t>To develop the expertise and capabilities to </a:t>
            </a:r>
            <a:r>
              <a:rPr lang="en-US" dirty="0" err="1"/>
              <a:t>producs</a:t>
            </a:r>
            <a:r>
              <a:rPr lang="en-US" dirty="0"/>
              <a:t>, understand, and operationally maintain the International Satellite Cloud Climatology Project (ISCCP) H-Series Climate Data Record</a:t>
            </a:r>
          </a:p>
          <a:p>
            <a:r>
              <a:rPr lang="en-US" dirty="0"/>
              <a:t>Additional Goals to sufficiently maintain the products and expand user base:</a:t>
            </a:r>
          </a:p>
          <a:p>
            <a:pPr lvl="1"/>
            <a:r>
              <a:rPr lang="en-US" dirty="0"/>
              <a:t>Understand end-user needs for ISCCP Cloud Products to shore up stakeholder involvement and feedback</a:t>
            </a:r>
          </a:p>
          <a:p>
            <a:pPr lvl="1"/>
            <a:r>
              <a:rPr lang="en-US" dirty="0"/>
              <a:t>Engage SPC partners to acquire </a:t>
            </a:r>
            <a:r>
              <a:rPr lang="en-US" dirty="0" err="1"/>
              <a:t>QC’d</a:t>
            </a:r>
            <a:r>
              <a:rPr lang="en-US" dirty="0"/>
              <a:t> geostationary data</a:t>
            </a:r>
          </a:p>
          <a:p>
            <a:pPr lvl="1"/>
            <a:r>
              <a:rPr lang="en-US" dirty="0"/>
              <a:t>Drive and support analysis of climate indicators using ISCCP data</a:t>
            </a:r>
          </a:p>
          <a:p>
            <a:endParaRPr lang="en-US" dirty="0"/>
          </a:p>
        </p:txBody>
      </p:sp>
    </p:spTree>
    <p:extLst>
      <p:ext uri="{BB962C8B-B14F-4D97-AF65-F5344CB8AC3E}">
        <p14:creationId xmlns:p14="http://schemas.microsoft.com/office/powerpoint/2010/main" val="120417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Continuing </a:t>
            </a:r>
            <a:r>
              <a:rPr lang="en-US" dirty="0"/>
              <a:t>a Key Climate Data Record</a:t>
            </a:r>
            <a:r>
              <a:rPr lang="en-US"/>
              <a:t>: </a:t>
            </a:r>
            <a:br>
              <a:rPr lang="en-US"/>
            </a:br>
            <a:r>
              <a:rPr lang="en-US"/>
              <a:t>ISCCP-Next </a:t>
            </a:r>
            <a:r>
              <a:rPr lang="en-US" dirty="0"/>
              <a:t>Generation</a:t>
            </a:r>
          </a:p>
        </p:txBody>
      </p:sp>
      <p:sp>
        <p:nvSpPr>
          <p:cNvPr id="3" name="Content Placeholder 2"/>
          <p:cNvSpPr>
            <a:spLocks noGrp="1"/>
          </p:cNvSpPr>
          <p:nvPr>
            <p:ph idx="1"/>
          </p:nvPr>
        </p:nvSpPr>
        <p:spPr>
          <a:xfrm>
            <a:off x="838200" y="1825625"/>
            <a:ext cx="10515600" cy="4812242"/>
          </a:xfrm>
        </p:spPr>
        <p:txBody>
          <a:bodyPr>
            <a:normAutofit fontScale="77500" lnSpcReduction="20000"/>
          </a:bodyPr>
          <a:lstStyle/>
          <a:p>
            <a:r>
              <a:rPr lang="en-US" dirty="0"/>
              <a:t>Cloud properties constitute a core geophysical climate record</a:t>
            </a:r>
          </a:p>
          <a:p>
            <a:r>
              <a:rPr lang="en-US" dirty="0"/>
              <a:t>Instruments and expertise exist to generate a calibrated, global, 10-channel, multi-parameter cloud at 3 km with 30 minute coverage</a:t>
            </a:r>
          </a:p>
          <a:p>
            <a:pPr lvl="1"/>
            <a:r>
              <a:rPr lang="en-US" dirty="0"/>
              <a:t>Heritage to deal with such data volumes also exists (e.g. AIRS and MODIS)</a:t>
            </a:r>
          </a:p>
          <a:p>
            <a:r>
              <a:rPr lang="en-US" dirty="0"/>
              <a:t>Excellent opportunity for coordinated NASA and NOAA activity to maximize scientific benefits of new geostationary and low-earth orbiting satellites</a:t>
            </a:r>
          </a:p>
          <a:p>
            <a:r>
              <a:rPr lang="en-US" dirty="0"/>
              <a:t>GDAP endorses the formation of a team to develop a unified analysis approach built around the current geostationary radiance data record augmented by MODIS/VIIRS and sounder cloud information</a:t>
            </a:r>
          </a:p>
          <a:p>
            <a:pPr lvl="1"/>
            <a:r>
              <a:rPr lang="en-US" dirty="0"/>
              <a:t>Agency support for a series of international workshops</a:t>
            </a:r>
          </a:p>
          <a:p>
            <a:pPr lvl="1"/>
            <a:r>
              <a:rPr lang="en-US" dirty="0"/>
              <a:t>Target 2021 for initial implementation</a:t>
            </a:r>
          </a:p>
          <a:p>
            <a:r>
              <a:rPr lang="en-US" dirty="0"/>
              <a:t>A multi-institutional (multi-national) processing chain similar to ISCCP is encouraged</a:t>
            </a:r>
          </a:p>
          <a:p>
            <a:pPr lvl="1"/>
            <a:r>
              <a:rPr lang="en-US" dirty="0"/>
              <a:t>Individual satellite operators, collect, quality control, and sub-sample radiances and provide these data to an analysis center that would conduct a refined calibration and the quantitative cloud analysis.</a:t>
            </a:r>
          </a:p>
          <a:p>
            <a:pPr lvl="1"/>
            <a:r>
              <a:rPr lang="en-US" dirty="0"/>
              <a:t>Data products to be archived and distributed by existing data centers.</a:t>
            </a:r>
          </a:p>
        </p:txBody>
      </p:sp>
    </p:spTree>
    <p:extLst>
      <p:ext uri="{BB962C8B-B14F-4D97-AF65-F5344CB8AC3E}">
        <p14:creationId xmlns:p14="http://schemas.microsoft.com/office/powerpoint/2010/main" val="142896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spcBef>
                <a:spcPct val="50000"/>
              </a:spcBef>
            </a:pPr>
            <a:r>
              <a:rPr lang="en-US" sz="5400" dirty="0">
                <a:solidFill>
                  <a:srgbClr val="002D57"/>
                </a:solidFill>
              </a:rPr>
              <a:t>GPCP Global Precipitation Products</a:t>
            </a:r>
            <a:br>
              <a:rPr lang="en-US" sz="5400" dirty="0">
                <a:solidFill>
                  <a:srgbClr val="002D57"/>
                </a:solidFill>
              </a:rPr>
            </a:br>
            <a:r>
              <a:rPr lang="en-US" sz="2400" dirty="0">
                <a:solidFill>
                  <a:srgbClr val="002D57"/>
                </a:solidFill>
              </a:rPr>
              <a:t>Version 2.3 </a:t>
            </a:r>
            <a:r>
              <a:rPr lang="en-US" sz="2400" i="1" dirty="0">
                <a:solidFill>
                  <a:srgbClr val="002D57"/>
                </a:solidFill>
              </a:rPr>
              <a:t>NASA, NOAA, DWD, UMD, GMU, others</a:t>
            </a:r>
            <a:br>
              <a:rPr lang="en-US" sz="2400" i="1" dirty="0">
                <a:solidFill>
                  <a:srgbClr val="002D57"/>
                </a:solidFill>
              </a:rPr>
            </a:br>
            <a:r>
              <a:rPr lang="en-US" sz="2400" i="1" dirty="0">
                <a:solidFill>
                  <a:srgbClr val="002D57"/>
                </a:solidFill>
              </a:rPr>
              <a:t>http://</a:t>
            </a:r>
            <a:r>
              <a:rPr lang="en-US" sz="2400" i="1" dirty="0" err="1">
                <a:solidFill>
                  <a:srgbClr val="002D57"/>
                </a:solidFill>
              </a:rPr>
              <a:t>gpcp.umd.edu</a:t>
            </a:r>
            <a:r>
              <a:rPr lang="en-US" sz="2400" i="1" dirty="0">
                <a:solidFill>
                  <a:srgbClr val="002D57"/>
                </a:solidFill>
              </a:rPr>
              <a:t>/</a:t>
            </a:r>
            <a:endParaRPr lang="fr-FR" sz="3200" dirty="0">
              <a:solidFill>
                <a:srgbClr val="002D57"/>
              </a:solidFill>
            </a:endParaRPr>
          </a:p>
        </p:txBody>
      </p:sp>
      <p:sp>
        <p:nvSpPr>
          <p:cNvPr id="4" name="Espace réservé du contenu 2"/>
          <p:cNvSpPr>
            <a:spLocks noGrp="1"/>
          </p:cNvSpPr>
          <p:nvPr>
            <p:ph idx="1"/>
          </p:nvPr>
        </p:nvSpPr>
        <p:spPr>
          <a:xfrm>
            <a:off x="838200" y="1690688"/>
            <a:ext cx="10515600" cy="4351338"/>
          </a:xfrm>
        </p:spPr>
        <p:txBody>
          <a:bodyPr>
            <a:normAutofit/>
          </a:bodyPr>
          <a:lstStyle/>
          <a:p>
            <a:endParaRPr lang="fr-FR" dirty="0"/>
          </a:p>
          <a:p>
            <a:endParaRPr lang="fr-FR" dirty="0"/>
          </a:p>
        </p:txBody>
      </p:sp>
      <p:sp>
        <p:nvSpPr>
          <p:cNvPr id="5" name="Text Box 4">
            <a:extLst>
              <a:ext uri="{FF2B5EF4-FFF2-40B4-BE49-F238E27FC236}">
                <a16:creationId xmlns:a16="http://schemas.microsoft.com/office/drawing/2014/main" id="{F6811BE7-882D-B040-9F95-729CCD6D745A}"/>
              </a:ext>
            </a:extLst>
          </p:cNvPr>
          <p:cNvSpPr txBox="1">
            <a:spLocks noChangeArrowheads="1"/>
          </p:cNvSpPr>
          <p:nvPr/>
        </p:nvSpPr>
        <p:spPr bwMode="auto">
          <a:xfrm>
            <a:off x="3333053" y="5472352"/>
            <a:ext cx="62611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i="1" dirty="0">
                <a:latin typeface="Book Antiqua" charset="0"/>
              </a:rPr>
              <a:t>normally produced </a:t>
            </a:r>
            <a:r>
              <a:rPr lang="en-US" i="1" u="sng" dirty="0">
                <a:latin typeface="Book Antiqua" charset="0"/>
              </a:rPr>
              <a:t>~ 3 months after</a:t>
            </a:r>
            <a:r>
              <a:rPr lang="en-US" i="1" dirty="0">
                <a:latin typeface="Book Antiqua" charset="0"/>
              </a:rPr>
              <a:t> observation time</a:t>
            </a:r>
            <a:endParaRPr lang="en-US" sz="1400" i="1" dirty="0">
              <a:latin typeface="Book Antiqua" charset="0"/>
            </a:endParaRPr>
          </a:p>
        </p:txBody>
      </p:sp>
      <p:sp>
        <p:nvSpPr>
          <p:cNvPr id="6" name="Text Box 6">
            <a:extLst>
              <a:ext uri="{FF2B5EF4-FFF2-40B4-BE49-F238E27FC236}">
                <a16:creationId xmlns:a16="http://schemas.microsoft.com/office/drawing/2014/main" id="{0158A471-D6D1-134E-826A-418B2714D954}"/>
              </a:ext>
            </a:extLst>
          </p:cNvPr>
          <p:cNvSpPr txBox="1">
            <a:spLocks noChangeArrowheads="1"/>
          </p:cNvSpPr>
          <p:nvPr/>
        </p:nvSpPr>
        <p:spPr bwMode="auto">
          <a:xfrm>
            <a:off x="2272603" y="4623060"/>
            <a:ext cx="8382000" cy="646331"/>
          </a:xfrm>
          <a:prstGeom prst="rect">
            <a:avLst/>
          </a:prstGeom>
          <a:noFill/>
          <a:ln w="9525">
            <a:noFill/>
            <a:miter lim="800000"/>
            <a:headEnd/>
            <a:tailEnd/>
          </a:ln>
        </p:spPr>
        <p:txBody>
          <a:bodyPr>
            <a:prstTxWarp prst="textNoShape">
              <a:avLst/>
            </a:prstTxWarp>
            <a:spAutoFit/>
          </a:bodyPr>
          <a:lstStyle/>
          <a:p>
            <a:pPr algn="ctr">
              <a:spcBef>
                <a:spcPct val="50000"/>
              </a:spcBef>
            </a:pPr>
            <a:r>
              <a:rPr lang="en-US" i="1" dirty="0">
                <a:solidFill>
                  <a:srgbClr val="3366FF"/>
                </a:solidFill>
                <a:latin typeface="Book Antiqua" charset="0"/>
              </a:rPr>
              <a:t>[although produced using different data sets and algorithms, products are </a:t>
            </a:r>
            <a:r>
              <a:rPr lang="en-US" i="1" dirty="0" err="1">
                <a:solidFill>
                  <a:srgbClr val="3366FF"/>
                </a:solidFill>
                <a:latin typeface="Book Antiqua" charset="0"/>
              </a:rPr>
              <a:t>integrated,i.e</a:t>
            </a:r>
            <a:r>
              <a:rPr lang="en-US" i="1" dirty="0">
                <a:solidFill>
                  <a:srgbClr val="3366FF"/>
                </a:solidFill>
                <a:latin typeface="Book Antiqua" charset="0"/>
              </a:rPr>
              <a:t>. they add up]</a:t>
            </a:r>
          </a:p>
        </p:txBody>
      </p:sp>
      <p:sp>
        <p:nvSpPr>
          <p:cNvPr id="7" name="Text Box 8">
            <a:extLst>
              <a:ext uri="{FF2B5EF4-FFF2-40B4-BE49-F238E27FC236}">
                <a16:creationId xmlns:a16="http://schemas.microsoft.com/office/drawing/2014/main" id="{026A22C5-E9D1-E243-BA90-BCF01EDA2DFE}"/>
              </a:ext>
            </a:extLst>
          </p:cNvPr>
          <p:cNvSpPr txBox="1">
            <a:spLocks noChangeArrowheads="1"/>
          </p:cNvSpPr>
          <p:nvPr/>
        </p:nvSpPr>
        <p:spPr bwMode="auto">
          <a:xfrm>
            <a:off x="2723104" y="2049933"/>
            <a:ext cx="7543800" cy="2446824"/>
          </a:xfrm>
          <a:prstGeom prst="rect">
            <a:avLst/>
          </a:prstGeom>
          <a:noFill/>
          <a:ln w="9525">
            <a:noFill/>
            <a:miter lim="800000"/>
            <a:headEnd/>
            <a:tailEnd/>
          </a:ln>
        </p:spPr>
        <p:txBody>
          <a:bodyPr>
            <a:prstTxWarp prst="textNoShape">
              <a:avLst/>
            </a:prstTxWarp>
            <a:spAutoFit/>
          </a:bodyPr>
          <a:lstStyle/>
          <a:p>
            <a:pPr>
              <a:spcBef>
                <a:spcPct val="50000"/>
              </a:spcBef>
            </a:pPr>
            <a:r>
              <a:rPr lang="en-US" dirty="0"/>
              <a:t>•  </a:t>
            </a:r>
            <a:r>
              <a:rPr lang="en-US" u="sng" dirty="0"/>
              <a:t>Monthly</a:t>
            </a:r>
            <a:r>
              <a:rPr lang="en-US" dirty="0"/>
              <a:t>, 2.5° Merged Analysis (1979-present)		</a:t>
            </a:r>
            <a:r>
              <a:rPr lang="en-US" i="1" dirty="0"/>
              <a:t>Adler et al. (2003), J. </a:t>
            </a:r>
            <a:r>
              <a:rPr lang="en-US" i="1" dirty="0" err="1"/>
              <a:t>Hydromet</a:t>
            </a:r>
            <a:r>
              <a:rPr lang="en-US" i="1" dirty="0"/>
              <a:t>.</a:t>
            </a:r>
          </a:p>
          <a:p>
            <a:pPr>
              <a:spcBef>
                <a:spcPct val="50000"/>
              </a:spcBef>
            </a:pPr>
            <a:r>
              <a:rPr lang="en-US" i="1" dirty="0"/>
              <a:t>	Huffman et al. (2009) GRL</a:t>
            </a:r>
            <a:endParaRPr lang="en-US" dirty="0"/>
          </a:p>
          <a:p>
            <a:pPr>
              <a:spcBef>
                <a:spcPct val="50000"/>
              </a:spcBef>
            </a:pPr>
            <a:r>
              <a:rPr lang="en-US" dirty="0"/>
              <a:t>•  </a:t>
            </a:r>
            <a:r>
              <a:rPr lang="en-US" u="sng" dirty="0"/>
              <a:t>Pentad</a:t>
            </a:r>
            <a:r>
              <a:rPr lang="en-US" dirty="0"/>
              <a:t>, 2.5° Merged Analysis (1979-present)  		</a:t>
            </a:r>
            <a:r>
              <a:rPr lang="en-US" i="1" dirty="0" err="1"/>
              <a:t>Xie</a:t>
            </a:r>
            <a:r>
              <a:rPr lang="en-US" i="1" dirty="0"/>
              <a:t> et al. (2003) J. Climate</a:t>
            </a:r>
            <a:endParaRPr lang="en-US" dirty="0"/>
          </a:p>
          <a:p>
            <a:pPr>
              <a:spcBef>
                <a:spcPct val="50000"/>
              </a:spcBef>
            </a:pPr>
            <a:r>
              <a:rPr lang="en-US" dirty="0"/>
              <a:t>•  </a:t>
            </a:r>
            <a:r>
              <a:rPr lang="en-US" u="sng" dirty="0"/>
              <a:t>Daily</a:t>
            </a:r>
            <a:r>
              <a:rPr lang="en-US" dirty="0"/>
              <a:t>, 1° Merged Analysis (1997-present)			</a:t>
            </a:r>
            <a:r>
              <a:rPr lang="en-US" i="1" dirty="0"/>
              <a:t>Huffman et al. (2001) J. </a:t>
            </a:r>
            <a:r>
              <a:rPr lang="en-US" i="1" dirty="0" err="1"/>
              <a:t>Hydromet</a:t>
            </a:r>
            <a:r>
              <a:rPr lang="en-US" i="1" dirty="0"/>
              <a:t>.</a:t>
            </a:r>
          </a:p>
        </p:txBody>
      </p:sp>
    </p:spTree>
    <p:extLst>
      <p:ext uri="{BB962C8B-B14F-4D97-AF65-F5344CB8AC3E}">
        <p14:creationId xmlns:p14="http://schemas.microsoft.com/office/powerpoint/2010/main" val="928411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11142</TotalTime>
  <Words>1910</Words>
  <Application>Microsoft Macintosh PowerPoint</Application>
  <PresentationFormat>Widescreen</PresentationFormat>
  <Paragraphs>313</Paragraphs>
  <Slides>27</Slides>
  <Notes>7</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27</vt:i4>
      </vt:variant>
    </vt:vector>
  </HeadingPairs>
  <TitlesOfParts>
    <vt:vector size="44" baseType="lpstr">
      <vt:lpstr>ＭＳ Ｐゴシック</vt:lpstr>
      <vt:lpstr>ＭＳ Ｐゴシック</vt:lpstr>
      <vt:lpstr>ヒラギノ角ゴ ProN W6</vt:lpstr>
      <vt:lpstr>Arial</vt:lpstr>
      <vt:lpstr>Book Antiqua</vt:lpstr>
      <vt:lpstr>Calibri</vt:lpstr>
      <vt:lpstr>Calibri Light</vt:lpstr>
      <vt:lpstr>Gill Sans</vt:lpstr>
      <vt:lpstr>Helvetica</vt:lpstr>
      <vt:lpstr>Helvetica Neue Bold Condensed</vt:lpstr>
      <vt:lpstr>Mangal</vt:lpstr>
      <vt:lpstr>Osaka</vt:lpstr>
      <vt:lpstr>Times New Roman</vt:lpstr>
      <vt:lpstr>Verdana</vt:lpstr>
      <vt:lpstr>Wingdings</vt:lpstr>
      <vt:lpstr>Wingdings 2</vt:lpstr>
      <vt:lpstr>Office Theme</vt:lpstr>
      <vt:lpstr>PowerPoint Presentation</vt:lpstr>
      <vt:lpstr>PowerPoint Presentation</vt:lpstr>
      <vt:lpstr>PowerPoint Presentation</vt:lpstr>
      <vt:lpstr>A New GDAP Vision</vt:lpstr>
      <vt:lpstr>A mission</vt:lpstr>
      <vt:lpstr>ENDORSED DATA PRODUCTS</vt:lpstr>
      <vt:lpstr>Int. Sat. Cloud Climatology Project (1982) https://www.ncdc.noaa.gov/isccp https://isccp.giss.nasa.gov/  (legacy product) https://www.ncdc.noaa.gov/cdr/atmospheric/cloud-properties-isccp</vt:lpstr>
      <vt:lpstr>Continuing a Key Climate Data Record:  ISCCP-Next Generation</vt:lpstr>
      <vt:lpstr>GPCP Global Precipitation Products Version 2.3 NASA, NOAA, DWD, UMD, GMU, others http://gpcp.umd.edu/</vt:lpstr>
      <vt:lpstr>SeaFlux</vt:lpstr>
      <vt:lpstr>SeaFlux CDR version 2</vt:lpstr>
      <vt:lpstr>LandFlux: data production – V1</vt:lpstr>
      <vt:lpstr>The GEWEX Surface Radiation Budget Project: Release 4 Integrated Product Progress and Plans</vt:lpstr>
      <vt:lpstr>SRB Release 3 Data Products (Spatial Resolution: 1o x 1o; 7/83 – 12/07)</vt:lpstr>
      <vt:lpstr>SRB Rel 4 versions, global fluxes: 2007</vt:lpstr>
      <vt:lpstr>PowerPoint Presentation</vt:lpstr>
      <vt:lpstr>GEWEX SRB: Next Steps</vt:lpstr>
      <vt:lpstr>PowerPoint Presentation</vt:lpstr>
      <vt:lpstr>The “Integrated Product”</vt:lpstr>
      <vt:lpstr>ASSESSMENTS</vt:lpstr>
      <vt:lpstr>Related Activities</vt:lpstr>
      <vt:lpstr>Other particular points of interest</vt:lpstr>
      <vt:lpstr>Thank You</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van Oevelen</dc:creator>
  <cp:lastModifiedBy>Peter van Oevelen</cp:lastModifiedBy>
  <cp:revision>21</cp:revision>
  <dcterms:created xsi:type="dcterms:W3CDTF">2017-04-06T18:45:10Z</dcterms:created>
  <dcterms:modified xsi:type="dcterms:W3CDTF">2018-11-13T08:02:19Z</dcterms:modified>
</cp:coreProperties>
</file>