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719" r:id="rId3"/>
    <p:sldMasterId id="2147483743" r:id="rId4"/>
    <p:sldMasterId id="2147483755" r:id="rId5"/>
    <p:sldMasterId id="2147483760" r:id="rId6"/>
    <p:sldMasterId id="2147483766" r:id="rId7"/>
  </p:sldMasterIdLst>
  <p:notesMasterIdLst>
    <p:notesMasterId r:id="rId16"/>
  </p:notesMasterIdLst>
  <p:sldIdLst>
    <p:sldId id="588" r:id="rId8"/>
    <p:sldId id="514" r:id="rId9"/>
    <p:sldId id="609" r:id="rId10"/>
    <p:sldId id="610" r:id="rId11"/>
    <p:sldId id="607" r:id="rId12"/>
    <p:sldId id="608" r:id="rId13"/>
    <p:sldId id="606" r:id="rId14"/>
    <p:sldId id="605"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p:restoredTop sz="86392" autoAdjust="0"/>
  </p:normalViewPr>
  <p:slideViewPr>
    <p:cSldViewPr>
      <p:cViewPr>
        <p:scale>
          <a:sx n="90" d="100"/>
          <a:sy n="90" d="100"/>
        </p:scale>
        <p:origin x="108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5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842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627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90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6969"/>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4/26/18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38739-3AF2-B24E-8470-A4D72EAFACAD}" type="datetimeFigureOut">
              <a:rPr lang="en-US" smtClean="0">
                <a:solidFill>
                  <a:prstClr val="black">
                    <a:tint val="75000"/>
                  </a:prstClr>
                </a:solidFill>
              </a:rPr>
              <a:pPr/>
              <a:t>4/26/18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319908-487A-4549-9287-D14CF48CAD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theme" Target="../theme/theme5.xml"/><Relationship Id="rId6"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theme" Target="../theme/theme6.xml"/><Relationship Id="rId7" Type="http://schemas.openxmlformats.org/officeDocument/2006/relationships/image" Target="../media/image1.jpe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7.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smtClean="0">
                <a:solidFill>
                  <a:srgbClr val="FFFFFF"/>
                </a:solidFill>
                <a:latin typeface="Arial" charset="0"/>
                <a:ea typeface="+mn-ea"/>
                <a:cs typeface="+mn-cs"/>
              </a:rPr>
              <a:t>Phone: +61 2 6249 9111</a:t>
            </a:r>
          </a:p>
          <a:p>
            <a:pPr defTabSz="914400" rtl="0" fontAlgn="base">
              <a:spcAft>
                <a:spcPct val="0"/>
              </a:spcAft>
            </a:pPr>
            <a:r>
              <a:rPr lang="en-AU" kern="1200" dirty="0" smtClean="0">
                <a:solidFill>
                  <a:srgbClr val="FFFFFF"/>
                </a:solidFill>
                <a:latin typeface="Arial" charset="0"/>
                <a:ea typeface="+mn-ea"/>
                <a:cs typeface="+mn-cs"/>
              </a:rPr>
              <a:t>Web: </a:t>
            </a:r>
            <a:r>
              <a:rPr lang="en-AU" kern="1200" dirty="0" err="1" smtClean="0">
                <a:solidFill>
                  <a:srgbClr val="FFFFFF"/>
                </a:solidFill>
                <a:latin typeface="Arial" charset="0"/>
                <a:ea typeface="+mn-ea"/>
                <a:cs typeface="+mn-cs"/>
              </a:rPr>
              <a:t>www.ga.gov.au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Email: </a:t>
            </a:r>
            <a:r>
              <a:rPr lang="en-AU" kern="1200" dirty="0" err="1" smtClean="0">
                <a:solidFill>
                  <a:srgbClr val="FFFFFF"/>
                </a:solidFill>
                <a:latin typeface="Arial" charset="0"/>
                <a:ea typeface="+mn-ea"/>
                <a:cs typeface="+mn-cs"/>
              </a:rPr>
              <a:t>feedback@ga.gov.au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Address: </a:t>
            </a:r>
            <a:r>
              <a:rPr lang="en-AU" kern="1200" dirty="0" err="1" smtClean="0">
                <a:solidFill>
                  <a:srgbClr val="FFFFFF"/>
                </a:solidFill>
                <a:latin typeface="Arial" charset="0"/>
                <a:ea typeface="+mn-ea"/>
                <a:cs typeface="+mn-cs"/>
              </a:rPr>
              <a:t>Cnr</a:t>
            </a:r>
            <a:r>
              <a:rPr lang="en-AU" kern="1200" dirty="0" smtClean="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smtClean="0">
                <a:solidFill>
                  <a:srgbClr val="FFFFFF"/>
                </a:solidFill>
                <a:latin typeface="Arial" charset="0"/>
                <a:ea typeface="+mn-ea"/>
                <a:cs typeface="+mn-cs"/>
              </a:rPr>
              <a:t>Postal Address: GPO Box 378, Canberra ACT 2601</a:t>
            </a: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1532929773"/>
      </p:ext>
    </p:extLst>
  </p:cSld>
  <p:clrMap bg1="lt1" tx1="dk1" bg2="lt2" tx2="dk2" accent1="accent1" accent2="accent2" accent3="accent3" accent4="accent4" accent5="accent5" accent6="accent6" hlink="hlink" folHlink="folHlink"/>
  <p:sldLayoutIdLst>
    <p:sldLayoutId id="2147483720" r:id="rId1"/>
    <p:sldLayoutId id="2147483724"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4/26/18</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25799160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4215304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8648311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C3C38739-3AF2-B24E-8470-A4D72EAFACAD}" type="datetimeFigureOut">
              <a:rPr lang="en-US" kern="1200" smtClean="0">
                <a:solidFill>
                  <a:prstClr val="black">
                    <a:tint val="75000"/>
                  </a:prstClr>
                </a:solidFill>
                <a:latin typeface="Calibri" panose="020F0502020204030204"/>
                <a:ea typeface=""/>
                <a:cs typeface=""/>
              </a:rPr>
              <a:pPr defTabSz="914400" rtl="0"/>
              <a:t>4/26/18</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BD319908-487A-4549-9287-D14CF48CAD59}" type="slidenum">
              <a:rPr lang="en-US" kern="1200" smtClean="0">
                <a:solidFill>
                  <a:prstClr val="black">
                    <a:tint val="75000"/>
                  </a:prstClr>
                </a:solidFill>
                <a:latin typeface="Calibri" panose="020F0502020204030204"/>
                <a:ea typeface=""/>
                <a:cs typeface=""/>
              </a:rPr>
              <a:pPr defTabSz="914400" rtl="0"/>
              <a:t>‹#›</a:t>
            </a:fld>
            <a:endParaRPr lang="en-US" kern="120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6118071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tiff"/><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8305800"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rPr>
              <a:t>Open Data Cubes </a:t>
            </a:r>
            <a:br>
              <a:rPr lang="en-US" sz="3600" b="1" dirty="0" smtClean="0">
                <a:solidFill>
                  <a:srgbClr val="FFFFFF"/>
                </a:solidFill>
              </a:rPr>
            </a:br>
            <a:r>
              <a:rPr lang="en-US" sz="2400" b="1" i="1" dirty="0" smtClean="0">
                <a:solidFill>
                  <a:srgbClr val="FFFFFF"/>
                </a:solidFill>
              </a:rPr>
              <a:t>Cloud Services Experiences and Lessons Learned</a:t>
            </a:r>
            <a:endParaRPr sz="1600" b="0" i="1" dirty="0">
              <a:solidFill>
                <a:srgbClr val="FFFFFF"/>
              </a:solidFill>
            </a:endParaRPr>
          </a:p>
        </p:txBody>
      </p:sp>
      <p:sp>
        <p:nvSpPr>
          <p:cNvPr id="11" name="Shape 11"/>
          <p:cNvSpPr/>
          <p:nvPr/>
        </p:nvSpPr>
        <p:spPr>
          <a:xfrm>
            <a:off x="533400" y="2971800"/>
            <a:ext cx="8153400"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2000" dirty="0" smtClean="0">
                <a:solidFill>
                  <a:srgbClr val="FFFFFF"/>
                </a:solidFill>
                <a:latin typeface="Arial Bold"/>
                <a:ea typeface="Arial Bold"/>
                <a:cs typeface="Arial Bold"/>
                <a:sym typeface="Arial Bold"/>
              </a:rPr>
              <a:t>Future Data Architectures Big Data Workshop</a:t>
            </a:r>
          </a:p>
          <a:p>
            <a:pPr lvl="0" defTabSz="914400">
              <a:defRPr>
                <a:solidFill>
                  <a:srgbClr val="000000"/>
                </a:solidFill>
              </a:defRPr>
            </a:pPr>
            <a:r>
              <a:rPr lang="en-US" sz="2000" dirty="0" smtClean="0">
                <a:solidFill>
                  <a:srgbClr val="FFFFFF"/>
                </a:solidFill>
                <a:latin typeface="Arial Bold"/>
                <a:ea typeface="Arial Bold"/>
                <a:cs typeface="Arial Bold"/>
                <a:sym typeface="Arial Bold"/>
              </a:rPr>
              <a:t>April 26, 2018 </a:t>
            </a: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p>
          <a:p>
            <a:pPr lvl="0" defTabSz="914400">
              <a:defRPr>
                <a:solidFill>
                  <a:srgbClr val="000000"/>
                </a:solidFill>
              </a:defRPr>
            </a:pPr>
            <a:r>
              <a:rPr lang="en-US" sz="2000" dirty="0">
                <a:solidFill>
                  <a:srgbClr val="FFFFFF"/>
                </a:solidFill>
                <a:latin typeface="Arial Bold"/>
                <a:ea typeface="Arial Bold"/>
                <a:cs typeface="Arial Bold"/>
                <a:sym typeface="Arial Bold"/>
              </a:rPr>
              <a:t>CEOS Systems Engineering Office</a:t>
            </a:r>
          </a:p>
          <a:p>
            <a:pPr lvl="0" defTabSz="914400">
              <a:defRPr>
                <a:solidFill>
                  <a:srgbClr val="000000"/>
                </a:solidFill>
              </a:defRPr>
            </a:pPr>
            <a:r>
              <a:rPr lang="en-US" sz="2000" dirty="0">
                <a:solidFill>
                  <a:srgbClr val="FFFFFF"/>
                </a:solidFill>
                <a:latin typeface="Arial Bold"/>
                <a:ea typeface="Arial Bold"/>
                <a:cs typeface="Arial Bold"/>
                <a:sym typeface="Arial Bold"/>
              </a:rPr>
              <a:t>NASA Langley Research </a:t>
            </a:r>
            <a:r>
              <a:rPr lang="en-US" sz="2000" dirty="0" smtClean="0">
                <a:solidFill>
                  <a:srgbClr val="FFFFFF"/>
                </a:solidFill>
                <a:latin typeface="Arial Bold"/>
                <a:ea typeface="Arial Bold"/>
                <a:cs typeface="Arial Bold"/>
                <a:sym typeface="Arial Bold"/>
              </a:rPr>
              <a:t>Center</a:t>
            </a:r>
            <a:br>
              <a:rPr lang="en-US" sz="2000" dirty="0" smtClean="0">
                <a:solidFill>
                  <a:srgbClr val="FFFFFF"/>
                </a:solidFill>
                <a:latin typeface="Arial Bold"/>
                <a:ea typeface="Arial Bold"/>
                <a:cs typeface="Arial Bold"/>
                <a:sym typeface="Arial Bold"/>
              </a:rPr>
            </a:br>
            <a:endParaRPr lang="en-US"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2507906" cy="993132"/>
          </a:xfrm>
          <a:prstGeom prst="rect">
            <a:avLst/>
          </a:prstGeom>
          <a:ln w="12700">
            <a:miter lim="400000"/>
          </a:ln>
        </p:spPr>
      </p:pic>
    </p:spTree>
    <p:extLst>
      <p:ext uri="{BB962C8B-B14F-4D97-AF65-F5344CB8AC3E}">
        <p14:creationId xmlns:p14="http://schemas.microsoft.com/office/powerpoint/2010/main" val="123746749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381000"/>
            <a:ext cx="5486400" cy="430887"/>
          </a:xfrm>
          <a:prstGeom prst="rect">
            <a:avLst/>
          </a:prstGeom>
          <a:ln w="12700">
            <a:miter lim="400000"/>
          </a:ln>
        </p:spPr>
        <p:txBody>
          <a:bodyPr wrap="square" lIns="0" tIns="0" rIns="0" bIns="0">
            <a:spAutoFit/>
          </a:bodyPr>
          <a:lstStyle/>
          <a:p>
            <a:pPr algn="l"/>
            <a:r>
              <a:rPr lang="en-US" sz="2800" b="1" smtClean="0">
                <a:latin typeface="Proxima Nova Regular"/>
                <a:ea typeface="Proxima Nova Regular"/>
                <a:cs typeface="Proxima Nova Regular"/>
              </a:rPr>
              <a:t>Amazon </a:t>
            </a:r>
            <a:r>
              <a:rPr lang="en-US" sz="2800" b="1" dirty="0" smtClean="0">
                <a:latin typeface="Proxima Nova Regular"/>
                <a:ea typeface="Proxima Nova Regular"/>
                <a:cs typeface="Proxima Nova Regular"/>
              </a:rPr>
              <a:t>Web Services (AWS)</a:t>
            </a:r>
            <a:endParaRPr lang="en-US" sz="2800" b="1" dirty="0">
              <a:latin typeface="Proxima Nova Regular"/>
              <a:ea typeface="Proxima Nova Regular"/>
              <a:cs typeface="Proxima Nova Regular"/>
            </a:endParaRPr>
          </a:p>
        </p:txBody>
      </p:sp>
      <p:sp>
        <p:nvSpPr>
          <p:cNvPr id="5" name="Content Placeholder 2"/>
          <p:cNvSpPr txBox="1">
            <a:spLocks/>
          </p:cNvSpPr>
          <p:nvPr/>
        </p:nvSpPr>
        <p:spPr bwMode="auto">
          <a:xfrm>
            <a:off x="152400" y="1371600"/>
            <a:ext cx="5867400" cy="5105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900" dirty="0" smtClean="0">
                <a:solidFill>
                  <a:srgbClr val="002569"/>
                </a:solidFill>
                <a:latin typeface="Calibri" charset="0"/>
                <a:cs typeface="Calibri" charset="0"/>
              </a:rPr>
              <a:t>Since 2016, the SEO has been using annual AWS research credits (~$</a:t>
            </a:r>
            <a:r>
              <a:rPr lang="en-US" sz="1900" dirty="0" smtClean="0">
                <a:solidFill>
                  <a:srgbClr val="002569"/>
                </a:solidFill>
                <a:latin typeface="Calibri" charset="0"/>
                <a:cs typeface="Calibri" charset="0"/>
              </a:rPr>
              <a:t>25,000 </a:t>
            </a:r>
            <a:r>
              <a:rPr lang="en-US" sz="1900" dirty="0" smtClean="0">
                <a:solidFill>
                  <a:srgbClr val="002569"/>
                </a:solidFill>
                <a:latin typeface="Calibri" charset="0"/>
                <a:cs typeface="Calibri" charset="0"/>
              </a:rPr>
              <a:t>per year) to support global Data Cube prototypes and investigate improved approaches for cloud-based analyses.</a:t>
            </a:r>
          </a:p>
          <a:p>
            <a:pPr marL="166688" indent="-166688" defTabSz="914400">
              <a:spcBef>
                <a:spcPct val="20000"/>
              </a:spcBef>
              <a:buFont typeface="Arial"/>
              <a:buChar char="•"/>
            </a:pPr>
            <a:r>
              <a:rPr lang="en-US" sz="1900" dirty="0" smtClean="0">
                <a:solidFill>
                  <a:srgbClr val="002569"/>
                </a:solidFill>
                <a:latin typeface="Calibri" charset="0"/>
                <a:cs typeface="Calibri" charset="0"/>
              </a:rPr>
              <a:t>The SEO uses a combination of S3 storage and EC2 processing instances to support our online Data Cube user interface tool (</a:t>
            </a:r>
            <a:r>
              <a:rPr lang="en-US" sz="1900" dirty="0" err="1" smtClean="0">
                <a:solidFill>
                  <a:srgbClr val="FF0000"/>
                </a:solidFill>
                <a:latin typeface="Calibri" charset="0"/>
                <a:cs typeface="Calibri" charset="0"/>
              </a:rPr>
              <a:t>tinyurl.com</a:t>
            </a:r>
            <a:r>
              <a:rPr lang="en-US" sz="1900" dirty="0" smtClean="0">
                <a:solidFill>
                  <a:srgbClr val="FF0000"/>
                </a:solidFill>
                <a:latin typeface="Calibri" charset="0"/>
                <a:cs typeface="Calibri" charset="0"/>
              </a:rPr>
              <a:t>/</a:t>
            </a:r>
            <a:r>
              <a:rPr lang="en-US" sz="1900" dirty="0" err="1" smtClean="0">
                <a:solidFill>
                  <a:srgbClr val="FF0000"/>
                </a:solidFill>
                <a:latin typeface="Calibri" charset="0"/>
                <a:cs typeface="Calibri" charset="0"/>
              </a:rPr>
              <a:t>datacubeui</a:t>
            </a:r>
            <a:r>
              <a:rPr lang="en-US" sz="1900" dirty="0" smtClean="0">
                <a:solidFill>
                  <a:srgbClr val="002569"/>
                </a:solidFill>
                <a:latin typeface="Calibri" charset="0"/>
                <a:cs typeface="Calibri" charset="0"/>
              </a:rPr>
              <a:t>), prepare datasets (ingestion) and run application analyses. The performance has been excellent!</a:t>
            </a:r>
          </a:p>
          <a:p>
            <a:pPr marL="166688" indent="-166688" defTabSz="914400">
              <a:spcBef>
                <a:spcPct val="20000"/>
              </a:spcBef>
              <a:buFont typeface="Arial"/>
              <a:buChar char="•"/>
            </a:pPr>
            <a:r>
              <a:rPr lang="en-US" sz="1900" dirty="0" smtClean="0">
                <a:solidFill>
                  <a:srgbClr val="002569"/>
                </a:solidFill>
                <a:latin typeface="Calibri" charset="0"/>
                <a:cs typeface="Calibri" charset="0"/>
              </a:rPr>
              <a:t>The Data Cube initiative is interacting with over 40 countries. Many of those countries (~10) desire to use cloud-based storage and computing, to reduce operational costs and enhance analysis performance.</a:t>
            </a:r>
          </a:p>
          <a:p>
            <a:pPr marL="166688" indent="-166688" defTabSz="914400">
              <a:spcBef>
                <a:spcPct val="20000"/>
              </a:spcBef>
              <a:buFont typeface="Arial"/>
              <a:buChar char="•"/>
            </a:pPr>
            <a:r>
              <a:rPr lang="en-US" sz="1900" b="1" dirty="0" smtClean="0">
                <a:solidFill>
                  <a:srgbClr val="002569"/>
                </a:solidFill>
                <a:latin typeface="Calibri" charset="0"/>
                <a:cs typeface="Calibri" charset="0"/>
              </a:rPr>
              <a:t>Lessons Learned </a:t>
            </a:r>
            <a:r>
              <a:rPr lang="en-US" sz="1900" dirty="0" smtClean="0">
                <a:solidFill>
                  <a:srgbClr val="002569"/>
                </a:solidFill>
                <a:latin typeface="Calibri" charset="0"/>
                <a:cs typeface="Calibri" charset="0"/>
              </a:rPr>
              <a:t>... Storage is </a:t>
            </a:r>
            <a:r>
              <a:rPr lang="en-US" sz="1900" dirty="0" smtClean="0">
                <a:solidFill>
                  <a:srgbClr val="002569"/>
                </a:solidFill>
                <a:latin typeface="Calibri" charset="0"/>
                <a:cs typeface="Calibri" charset="0"/>
              </a:rPr>
              <a:t>cheap (~$270/TB/year), </a:t>
            </a:r>
            <a:r>
              <a:rPr lang="en-US" sz="1900" dirty="0" smtClean="0">
                <a:solidFill>
                  <a:srgbClr val="002569"/>
                </a:solidFill>
                <a:latin typeface="Calibri" charset="0"/>
                <a:cs typeface="Calibri" charset="0"/>
              </a:rPr>
              <a:t>egress (in/out) can be costly for large </a:t>
            </a:r>
            <a:r>
              <a:rPr lang="en-US" sz="1900" dirty="0" smtClean="0">
                <a:solidFill>
                  <a:srgbClr val="002569"/>
                </a:solidFill>
                <a:latin typeface="Calibri" charset="0"/>
                <a:cs typeface="Calibri" charset="0"/>
              </a:rPr>
              <a:t>volumes and frequent moves ... processing and analysis </a:t>
            </a:r>
            <a:r>
              <a:rPr lang="en-US" sz="1900" dirty="0" smtClean="0">
                <a:solidFill>
                  <a:srgbClr val="002569"/>
                </a:solidFill>
                <a:latin typeface="Calibri" charset="0"/>
                <a:cs typeface="Calibri" charset="0"/>
              </a:rPr>
              <a:t>is the primary cost. </a:t>
            </a:r>
          </a:p>
        </p:txBody>
      </p:sp>
      <p:pic>
        <p:nvPicPr>
          <p:cNvPr id="10" name="Picture 9"/>
          <p:cNvPicPr>
            <a:picLocks noChangeAspect="1"/>
          </p:cNvPicPr>
          <p:nvPr/>
        </p:nvPicPr>
        <p:blipFill>
          <a:blip r:embed="rId3"/>
          <a:stretch>
            <a:fillRect/>
          </a:stretch>
        </p:blipFill>
        <p:spPr>
          <a:xfrm>
            <a:off x="6061953" y="1371600"/>
            <a:ext cx="2918298" cy="1828800"/>
          </a:xfrm>
          <a:prstGeom prst="rect">
            <a:avLst/>
          </a:prstGeom>
        </p:spPr>
      </p:pic>
      <p:pic>
        <p:nvPicPr>
          <p:cNvPr id="4" name="Picture 3"/>
          <p:cNvPicPr>
            <a:picLocks noChangeAspect="1"/>
          </p:cNvPicPr>
          <p:nvPr/>
        </p:nvPicPr>
        <p:blipFill>
          <a:blip r:embed="rId4"/>
          <a:stretch>
            <a:fillRect/>
          </a:stretch>
        </p:blipFill>
        <p:spPr>
          <a:xfrm>
            <a:off x="6335949" y="3581400"/>
            <a:ext cx="2579451" cy="962901"/>
          </a:xfrm>
          <a:prstGeom prst="rect">
            <a:avLst/>
          </a:prstGeom>
        </p:spPr>
      </p:pic>
    </p:spTree>
    <p:extLst>
      <p:ext uri="{BB962C8B-B14F-4D97-AF65-F5344CB8AC3E}">
        <p14:creationId xmlns:p14="http://schemas.microsoft.com/office/powerpoint/2010/main" val="661583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09800" y="345757"/>
            <a:ext cx="5105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a:defRPr>
                <a:solidFill>
                  <a:srgbClr val="000000"/>
                </a:solidFill>
              </a:defRPr>
            </a:pPr>
            <a:r>
              <a:rPr lang="en-US" sz="3200" b="1" smtClean="0">
                <a:solidFill>
                  <a:srgbClr val="FFFFFF"/>
                </a:solidFill>
                <a:latin typeface="Proxima Nova Regular"/>
                <a:ea typeface="Proxima Nova Regular"/>
                <a:cs typeface="Proxima Nova Regular"/>
                <a:sym typeface="Proxima Nova Regular"/>
              </a:rPr>
              <a:t>Africa Regional Data Cube</a:t>
            </a:r>
            <a:endParaRPr sz="3200" b="1" dirty="0">
              <a:solidFill>
                <a:srgbClr val="FFFFFF"/>
              </a:solidFill>
              <a:latin typeface="Proxima Nova Regular"/>
              <a:ea typeface="Proxima Nova Regular"/>
              <a:cs typeface="Proxima Nova Regular"/>
              <a:sym typeface="Proxima Nova Regula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05843"/>
            <a:ext cx="8534400" cy="4799757"/>
          </a:xfrm>
          <a:prstGeom prst="rect">
            <a:avLst/>
          </a:prstGeom>
        </p:spPr>
      </p:pic>
      <p:sp>
        <p:nvSpPr>
          <p:cNvPr id="7" name="TextBox 6"/>
          <p:cNvSpPr txBox="1"/>
          <p:nvPr/>
        </p:nvSpPr>
        <p:spPr>
          <a:xfrm>
            <a:off x="1143000" y="1295400"/>
            <a:ext cx="702211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b="1" dirty="0" smtClean="0">
                <a:solidFill>
                  <a:srgbClr val="001E59"/>
                </a:solidFill>
                <a:latin typeface="Calibri" charset="0"/>
                <a:ea typeface="Calibri" charset="0"/>
                <a:cs typeface="Calibri" charset="0"/>
              </a:rPr>
              <a:t>Ghana, Kenya, Senegal, Sierra Leone</a:t>
            </a:r>
            <a:r>
              <a:rPr lang="en-US" sz="2800" b="1" smtClean="0">
                <a:solidFill>
                  <a:srgbClr val="001E59"/>
                </a:solidFill>
                <a:latin typeface="Calibri" charset="0"/>
                <a:ea typeface="Calibri" charset="0"/>
                <a:cs typeface="Calibri" charset="0"/>
              </a:rPr>
              <a:t>, Tanzania</a:t>
            </a:r>
            <a:endParaRPr lang="en-US" sz="2800" b="1" dirty="0">
              <a:solidFill>
                <a:srgbClr val="001E59"/>
              </a:solidFill>
              <a:latin typeface="Calibri" charset="0"/>
              <a:ea typeface="Calibri" charset="0"/>
              <a:cs typeface="Calibri" charset="0"/>
            </a:endParaRPr>
          </a:p>
        </p:txBody>
      </p:sp>
    </p:spTree>
    <p:extLst>
      <p:ext uri="{BB962C8B-B14F-4D97-AF65-F5344CB8AC3E}">
        <p14:creationId xmlns:p14="http://schemas.microsoft.com/office/powerpoint/2010/main" val="10471764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684" y="171320"/>
            <a:ext cx="8713423" cy="47154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016" y="2031792"/>
            <a:ext cx="1147947" cy="1317885"/>
          </a:xfrm>
          <a:prstGeom prst="rect">
            <a:avLst/>
          </a:prstGeom>
        </p:spPr>
      </p:pic>
      <p:cxnSp>
        <p:nvCxnSpPr>
          <p:cNvPr id="6" name="Straight Arrow Connector 5"/>
          <p:cNvCxnSpPr/>
          <p:nvPr/>
        </p:nvCxnSpPr>
        <p:spPr bwMode="auto">
          <a:xfrm flipH="1">
            <a:off x="1125998" y="3349677"/>
            <a:ext cx="3022531" cy="2190248"/>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265684" y="5539925"/>
            <a:ext cx="143819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800" b="1" kern="1200" dirty="0" smtClean="0">
                <a:solidFill>
                  <a:prstClr val="black"/>
                </a:solidFill>
                <a:latin typeface="Calibri" panose="020F0502020204030204"/>
                <a:ea typeface=""/>
                <a:cs typeface=""/>
              </a:rPr>
              <a:t>Kenya</a:t>
            </a:r>
            <a:endParaRPr lang="en-US" sz="2800" b="1" kern="1200" dirty="0">
              <a:solidFill>
                <a:prstClr val="black"/>
              </a:solidFill>
              <a:latin typeface="Calibri" panose="020F0502020204030204"/>
              <a:ea typeface=""/>
              <a:cs typeface=""/>
            </a:endParaRPr>
          </a:p>
        </p:txBody>
      </p:sp>
      <p:sp>
        <p:nvSpPr>
          <p:cNvPr id="10" name="TextBox 9"/>
          <p:cNvSpPr txBox="1"/>
          <p:nvPr/>
        </p:nvSpPr>
        <p:spPr>
          <a:xfrm>
            <a:off x="1720384" y="5539925"/>
            <a:ext cx="2177058"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800" b="1" kern="1200" smtClean="0">
                <a:solidFill>
                  <a:prstClr val="black"/>
                </a:solidFill>
                <a:latin typeface="Calibri" panose="020F0502020204030204"/>
                <a:ea typeface=""/>
                <a:cs typeface=""/>
              </a:rPr>
              <a:t>Sierra Leone</a:t>
            </a:r>
            <a:endParaRPr lang="en-US" sz="2800" b="1" kern="1200">
              <a:solidFill>
                <a:prstClr val="black"/>
              </a:solidFill>
              <a:latin typeface="Calibri" panose="020F0502020204030204"/>
              <a:ea typeface=""/>
              <a:cs typeface=""/>
            </a:endParaRPr>
          </a:p>
        </p:txBody>
      </p:sp>
      <p:sp>
        <p:nvSpPr>
          <p:cNvPr id="11" name="TextBox 10"/>
          <p:cNvSpPr txBox="1"/>
          <p:nvPr/>
        </p:nvSpPr>
        <p:spPr>
          <a:xfrm>
            <a:off x="3875281" y="5539925"/>
            <a:ext cx="17088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800" b="1" kern="1200" smtClean="0">
                <a:solidFill>
                  <a:prstClr val="black"/>
                </a:solidFill>
                <a:latin typeface="Calibri" panose="020F0502020204030204"/>
                <a:ea typeface=""/>
                <a:cs typeface=""/>
              </a:rPr>
              <a:t>Senegal</a:t>
            </a:r>
            <a:endParaRPr lang="en-US" sz="2800" b="1" kern="1200">
              <a:solidFill>
                <a:prstClr val="black"/>
              </a:solidFill>
              <a:latin typeface="Calibri" panose="020F0502020204030204"/>
              <a:ea typeface=""/>
              <a:cs typeface=""/>
            </a:endParaRPr>
          </a:p>
        </p:txBody>
      </p:sp>
      <p:sp>
        <p:nvSpPr>
          <p:cNvPr id="12" name="TextBox 11"/>
          <p:cNvSpPr txBox="1"/>
          <p:nvPr/>
        </p:nvSpPr>
        <p:spPr>
          <a:xfrm>
            <a:off x="5740581" y="5550619"/>
            <a:ext cx="1314788"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800" b="1" kern="1200" smtClean="0">
                <a:solidFill>
                  <a:prstClr val="black"/>
                </a:solidFill>
                <a:latin typeface="Calibri" panose="020F0502020204030204"/>
                <a:ea typeface=""/>
                <a:cs typeface=""/>
              </a:rPr>
              <a:t>Ghana</a:t>
            </a:r>
            <a:endParaRPr lang="en-US" sz="2800" b="1" kern="1200" dirty="0">
              <a:solidFill>
                <a:prstClr val="black"/>
              </a:solidFill>
              <a:latin typeface="Calibri" panose="020F0502020204030204"/>
              <a:ea typeface=""/>
              <a:cs typeface=""/>
            </a:endParaRPr>
          </a:p>
        </p:txBody>
      </p:sp>
      <p:sp>
        <p:nvSpPr>
          <p:cNvPr id="13" name="TextBox 12"/>
          <p:cNvSpPr txBox="1"/>
          <p:nvPr/>
        </p:nvSpPr>
        <p:spPr>
          <a:xfrm>
            <a:off x="7055369" y="5539925"/>
            <a:ext cx="1724856"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800" b="1" kern="1200" smtClean="0">
                <a:solidFill>
                  <a:prstClr val="black"/>
                </a:solidFill>
                <a:latin typeface="Calibri" panose="020F0502020204030204"/>
                <a:ea typeface=""/>
                <a:cs typeface=""/>
              </a:rPr>
              <a:t>Tanzania</a:t>
            </a:r>
            <a:endParaRPr lang="en-US" sz="2800" b="1" kern="1200" dirty="0">
              <a:solidFill>
                <a:prstClr val="black"/>
              </a:solidFill>
              <a:latin typeface="Calibri" panose="020F0502020204030204"/>
              <a:ea typeface=""/>
              <a:cs typeface=""/>
            </a:endParaRPr>
          </a:p>
        </p:txBody>
      </p:sp>
      <p:cxnSp>
        <p:nvCxnSpPr>
          <p:cNvPr id="14" name="Straight Arrow Connector 13"/>
          <p:cNvCxnSpPr/>
          <p:nvPr/>
        </p:nvCxnSpPr>
        <p:spPr bwMode="auto">
          <a:xfrm flipH="1">
            <a:off x="2996321" y="3535615"/>
            <a:ext cx="1442804" cy="2004310"/>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endCxn id="11" idx="0"/>
          </p:cNvCxnSpPr>
          <p:nvPr/>
        </p:nvCxnSpPr>
        <p:spPr bwMode="auto">
          <a:xfrm>
            <a:off x="4729720" y="3535615"/>
            <a:ext cx="1" cy="2004310"/>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a:endCxn id="12" idx="0"/>
          </p:cNvCxnSpPr>
          <p:nvPr/>
        </p:nvCxnSpPr>
        <p:spPr bwMode="auto">
          <a:xfrm>
            <a:off x="4917183" y="3472002"/>
            <a:ext cx="1480792" cy="2078617"/>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13" idx="0"/>
          </p:cNvCxnSpPr>
          <p:nvPr/>
        </p:nvCxnSpPr>
        <p:spPr bwMode="auto">
          <a:xfrm flipH="1" flipV="1">
            <a:off x="5119141" y="3349677"/>
            <a:ext cx="2798656" cy="2190248"/>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1976598" y="2022622"/>
            <a:ext cx="2462527"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defTabSz="914400" rtl="0" latinLnBrk="1" hangingPunct="0"/>
            <a:r>
              <a:rPr lang="en-US" sz="2000" b="1" kern="1200" dirty="0" smtClean="0">
                <a:solidFill>
                  <a:prstClr val="black"/>
                </a:solidFill>
                <a:latin typeface="Calibri" panose="020F0502020204030204"/>
                <a:ea typeface=""/>
                <a:cs typeface=""/>
              </a:rPr>
              <a:t>S3 Data Storage</a:t>
            </a:r>
          </a:p>
          <a:p>
            <a:pPr algn="l" defTabSz="914400" rtl="0" latinLnBrk="1" hangingPunct="0"/>
            <a:r>
              <a:rPr lang="en-US" sz="2000" kern="1200" dirty="0" smtClean="0">
                <a:solidFill>
                  <a:prstClr val="black"/>
                </a:solidFill>
                <a:latin typeface="Calibri" panose="020F0502020204030204"/>
                <a:ea typeface=""/>
                <a:cs typeface=""/>
              </a:rPr>
              <a:t>(13 to 23 TB)</a:t>
            </a:r>
          </a:p>
        </p:txBody>
      </p:sp>
      <p:sp>
        <p:nvSpPr>
          <p:cNvPr id="28" name="TextBox 27"/>
          <p:cNvSpPr txBox="1"/>
          <p:nvPr/>
        </p:nvSpPr>
        <p:spPr>
          <a:xfrm>
            <a:off x="1968571" y="2689444"/>
            <a:ext cx="2089348"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defTabSz="914400" rtl="0" latinLnBrk="1" hangingPunct="0"/>
            <a:r>
              <a:rPr lang="en-US" kern="1200" dirty="0" smtClean="0">
                <a:solidFill>
                  <a:srgbClr val="00B050"/>
                </a:solidFill>
                <a:latin typeface="Calibri" panose="020F0502020204030204"/>
                <a:ea typeface=""/>
                <a:cs typeface=""/>
              </a:rPr>
              <a:t>Landsat 7/8</a:t>
            </a:r>
          </a:p>
          <a:p>
            <a:pPr algn="l" defTabSz="914400" rtl="0" latinLnBrk="1" hangingPunct="0"/>
            <a:r>
              <a:rPr lang="en-US" kern="1200" dirty="0" smtClean="0">
                <a:solidFill>
                  <a:srgbClr val="00B050"/>
                </a:solidFill>
                <a:latin typeface="Calibri" panose="020F0502020204030204"/>
                <a:ea typeface=""/>
                <a:cs typeface=""/>
              </a:rPr>
              <a:t>Sentinel-1</a:t>
            </a:r>
          </a:p>
          <a:p>
            <a:pPr algn="l" defTabSz="914400" rtl="0" latinLnBrk="1" hangingPunct="0"/>
            <a:r>
              <a:rPr lang="en-US" kern="1200" dirty="0" smtClean="0">
                <a:solidFill>
                  <a:srgbClr val="00B050"/>
                </a:solidFill>
                <a:latin typeface="Calibri" panose="020F0502020204030204"/>
                <a:ea typeface=""/>
                <a:cs typeface=""/>
              </a:rPr>
              <a:t>Sentinel-2 (year 2)</a:t>
            </a:r>
          </a:p>
        </p:txBody>
      </p:sp>
      <p:sp>
        <p:nvSpPr>
          <p:cNvPr id="29" name="TextBox 28"/>
          <p:cNvSpPr txBox="1"/>
          <p:nvPr/>
        </p:nvSpPr>
        <p:spPr>
          <a:xfrm>
            <a:off x="5331978" y="2032287"/>
            <a:ext cx="3257386" cy="1138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defTabSz="914400" rtl="0" latinLnBrk="1" hangingPunct="0"/>
            <a:r>
              <a:rPr lang="en-US" sz="2000" b="1" kern="1200" dirty="0" smtClean="0">
                <a:solidFill>
                  <a:prstClr val="black"/>
                </a:solidFill>
                <a:latin typeface="Calibri" panose="020F0502020204030204"/>
                <a:ea typeface=""/>
                <a:cs typeface=""/>
              </a:rPr>
              <a:t>EC2 Computing </a:t>
            </a:r>
          </a:p>
          <a:p>
            <a:pPr algn="l" defTabSz="914400" rtl="0" latinLnBrk="1" hangingPunct="0"/>
            <a:r>
              <a:rPr lang="en-US" sz="1600" kern="1200" dirty="0" smtClean="0">
                <a:solidFill>
                  <a:prstClr val="black"/>
                </a:solidFill>
                <a:latin typeface="Calibri" panose="020F0502020204030204"/>
                <a:ea typeface=""/>
                <a:cs typeface=""/>
              </a:rPr>
              <a:t>* Data Cube management, new data </a:t>
            </a:r>
            <a:br>
              <a:rPr lang="en-US" sz="1600" kern="1200" dirty="0" smtClean="0">
                <a:solidFill>
                  <a:prstClr val="black"/>
                </a:solidFill>
                <a:latin typeface="Calibri" panose="020F0502020204030204"/>
                <a:ea typeface=""/>
                <a:cs typeface=""/>
              </a:rPr>
            </a:br>
            <a:r>
              <a:rPr lang="en-US" sz="1600" kern="1200" dirty="0" smtClean="0">
                <a:solidFill>
                  <a:prstClr val="black"/>
                </a:solidFill>
                <a:latin typeface="Calibri" panose="020F0502020204030204"/>
                <a:ea typeface=""/>
                <a:cs typeface=""/>
              </a:rPr>
              <a:t>ingestion, web-based user interface</a:t>
            </a:r>
          </a:p>
          <a:p>
            <a:pPr algn="l" defTabSz="914400" rtl="0" latinLnBrk="1" hangingPunct="0"/>
            <a:r>
              <a:rPr lang="en-US" sz="1600" kern="1200" dirty="0" smtClean="0">
                <a:solidFill>
                  <a:prstClr val="black"/>
                </a:solidFill>
                <a:latin typeface="Calibri" panose="020F0502020204030204"/>
                <a:ea typeface=""/>
                <a:cs typeface=""/>
              </a:rPr>
              <a:t>* Managed by Strathmore</a:t>
            </a:r>
          </a:p>
        </p:txBody>
      </p:sp>
      <p:sp>
        <p:nvSpPr>
          <p:cNvPr id="30" name="TextBox 29"/>
          <p:cNvSpPr txBox="1"/>
          <p:nvPr/>
        </p:nvSpPr>
        <p:spPr>
          <a:xfrm>
            <a:off x="368923" y="6058968"/>
            <a:ext cx="839407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i="1" kern="1200" dirty="0" smtClean="0">
                <a:solidFill>
                  <a:prstClr val="black"/>
                </a:solidFill>
                <a:latin typeface="Calibri" panose="020F0502020204030204"/>
                <a:ea typeface=""/>
                <a:cs typeface=""/>
              </a:rPr>
              <a:t>Each country has its own EC2 Computing “instance” for analysis purposes (User Interface</a:t>
            </a:r>
            <a:br>
              <a:rPr lang="en-US" i="1" kern="1200" dirty="0" smtClean="0">
                <a:solidFill>
                  <a:prstClr val="black"/>
                </a:solidFill>
                <a:latin typeface="Calibri" panose="020F0502020204030204"/>
                <a:ea typeface=""/>
                <a:cs typeface=""/>
              </a:rPr>
            </a:br>
            <a:r>
              <a:rPr lang="en-US" i="1" kern="1200" dirty="0" smtClean="0">
                <a:solidFill>
                  <a:prstClr val="black"/>
                </a:solidFill>
                <a:latin typeface="Calibri" panose="020F0502020204030204"/>
                <a:ea typeface=""/>
                <a:cs typeface=""/>
              </a:rPr>
              <a:t>and </a:t>
            </a:r>
            <a:r>
              <a:rPr lang="en-US" i="1" kern="1200" dirty="0" err="1" smtClean="0">
                <a:solidFill>
                  <a:prstClr val="black"/>
                </a:solidFill>
                <a:latin typeface="Calibri" panose="020F0502020204030204"/>
                <a:ea typeface=""/>
                <a:cs typeface=""/>
              </a:rPr>
              <a:t>Jupyter</a:t>
            </a:r>
            <a:r>
              <a:rPr lang="en-US" i="1" kern="1200" dirty="0" smtClean="0">
                <a:solidFill>
                  <a:prstClr val="black"/>
                </a:solidFill>
                <a:latin typeface="Calibri" panose="020F0502020204030204"/>
                <a:ea typeface=""/>
                <a:cs typeface=""/>
              </a:rPr>
              <a:t> Notebooks), but S3 data storage is shared among countries in the AWS cloud</a:t>
            </a:r>
          </a:p>
        </p:txBody>
      </p:sp>
      <p:cxnSp>
        <p:nvCxnSpPr>
          <p:cNvPr id="31" name="Straight Arrow Connector 30"/>
          <p:cNvCxnSpPr/>
          <p:nvPr/>
        </p:nvCxnSpPr>
        <p:spPr bwMode="auto">
          <a:xfrm flipH="1">
            <a:off x="4917184" y="562277"/>
            <a:ext cx="2138185" cy="1519276"/>
          </a:xfrm>
          <a:prstGeom prst="straightConnector1">
            <a:avLst/>
          </a:prstGeom>
          <a:ln w="76200">
            <a:solidFill>
              <a:srgbClr val="FF0000"/>
            </a:solidFill>
            <a:headEnd type="triangle" w="med" len="med"/>
            <a:tailEnd type="triangle" w="med" len="lg"/>
          </a:ln>
        </p:spPr>
        <p:style>
          <a:lnRef idx="3">
            <a:schemeClr val="accent6"/>
          </a:lnRef>
          <a:fillRef idx="0">
            <a:schemeClr val="accent6"/>
          </a:fillRef>
          <a:effectRef idx="2">
            <a:schemeClr val="accent6"/>
          </a:effectRef>
          <a:fontRef idx="minor">
            <a:schemeClr val="tx1"/>
          </a:fontRef>
        </p:style>
      </p:cxnSp>
      <p:sp>
        <p:nvSpPr>
          <p:cNvPr id="33" name="TextBox 32"/>
          <p:cNvSpPr txBox="1"/>
          <p:nvPr/>
        </p:nvSpPr>
        <p:spPr>
          <a:xfrm>
            <a:off x="6861061" y="182013"/>
            <a:ext cx="2207984"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r>
              <a:rPr lang="en-US" sz="2000" b="1" kern="1200" dirty="0" smtClean="0">
                <a:solidFill>
                  <a:prstClr val="black"/>
                </a:solidFill>
                <a:latin typeface="Calibri" panose="020F0502020204030204"/>
                <a:ea typeface=""/>
                <a:cs typeface=""/>
              </a:rPr>
              <a:t>Strathmore </a:t>
            </a:r>
          </a:p>
          <a:p>
            <a:pPr algn="ctr" defTabSz="914400" rtl="0" latinLnBrk="1" hangingPunct="0"/>
            <a:r>
              <a:rPr lang="en-US" sz="2000" b="1" kern="1200" dirty="0" smtClean="0">
                <a:solidFill>
                  <a:prstClr val="black"/>
                </a:solidFill>
                <a:latin typeface="Calibri" panose="020F0502020204030204"/>
                <a:ea typeface=""/>
                <a:cs typeface=""/>
              </a:rPr>
              <a:t>University</a:t>
            </a:r>
            <a:br>
              <a:rPr lang="en-US" sz="2000" b="1" kern="1200" dirty="0" smtClean="0">
                <a:solidFill>
                  <a:prstClr val="black"/>
                </a:solidFill>
                <a:latin typeface="Calibri" panose="020F0502020204030204"/>
                <a:ea typeface=""/>
                <a:cs typeface=""/>
              </a:rPr>
            </a:br>
            <a:r>
              <a:rPr lang="en-US" sz="2000" kern="1200" dirty="0" smtClean="0">
                <a:solidFill>
                  <a:prstClr val="black"/>
                </a:solidFill>
                <a:latin typeface="Calibri" panose="020F0502020204030204"/>
                <a:ea typeface=""/>
                <a:cs typeface=""/>
              </a:rPr>
              <a:t>(Nairobi, Kenya)</a:t>
            </a:r>
            <a:endParaRPr lang="en-US" sz="2000" kern="1200" dirty="0">
              <a:solidFill>
                <a:prstClr val="black"/>
              </a:solidFill>
              <a:latin typeface="Calibri" panose="020F0502020204030204"/>
              <a:ea typeface=""/>
              <a:cs typeface=""/>
            </a:endParaRPr>
          </a:p>
        </p:txBody>
      </p:sp>
      <p:sp>
        <p:nvSpPr>
          <p:cNvPr id="35" name="TextBox 34"/>
          <p:cNvSpPr txBox="1"/>
          <p:nvPr/>
        </p:nvSpPr>
        <p:spPr>
          <a:xfrm>
            <a:off x="1360242" y="1396541"/>
            <a:ext cx="3911776" cy="400110"/>
          </a:xfrm>
          <a:prstGeom prst="rect">
            <a:avLst/>
          </a:prstGeom>
          <a:noFill/>
        </p:spPr>
        <p:txBody>
          <a:bodyPr wrap="none" rtlCol="0">
            <a:spAutoFit/>
          </a:bodyPr>
          <a:lstStyle/>
          <a:p>
            <a:pPr algn="l" defTabSz="914400" rtl="0"/>
            <a:r>
              <a:rPr lang="en-US" sz="2000" b="1" kern="1200" dirty="0" smtClean="0">
                <a:solidFill>
                  <a:srgbClr val="0070C0"/>
                </a:solidFill>
                <a:latin typeface="Calibri" panose="020F0502020204030204"/>
                <a:ea typeface=""/>
                <a:cs typeface=""/>
              </a:rPr>
              <a:t>Amazon </a:t>
            </a:r>
            <a:r>
              <a:rPr lang="en-US" sz="2000" b="1" kern="1200" smtClean="0">
                <a:solidFill>
                  <a:srgbClr val="0070C0"/>
                </a:solidFill>
                <a:latin typeface="Calibri" panose="020F0502020204030204"/>
                <a:ea typeface=""/>
                <a:cs typeface=""/>
              </a:rPr>
              <a:t>Web Services (AWS) Cloud</a:t>
            </a:r>
            <a:endParaRPr lang="en-US" sz="2000" b="1" kern="1200">
              <a:solidFill>
                <a:srgbClr val="0070C0"/>
              </a:solidFill>
              <a:latin typeface="Calibri" panose="020F0502020204030204"/>
              <a:ea typeface=""/>
              <a:cs typeface=""/>
            </a:endParaRPr>
          </a:p>
        </p:txBody>
      </p:sp>
      <p:sp>
        <p:nvSpPr>
          <p:cNvPr id="36" name="TextBox 35"/>
          <p:cNvSpPr txBox="1"/>
          <p:nvPr/>
        </p:nvSpPr>
        <p:spPr>
          <a:xfrm>
            <a:off x="173337" y="158548"/>
            <a:ext cx="3560463" cy="830997"/>
          </a:xfrm>
          <a:prstGeom prst="rect">
            <a:avLst/>
          </a:prstGeom>
          <a:solidFill>
            <a:schemeClr val="accent4">
              <a:lumMod val="20000"/>
              <a:lumOff val="80000"/>
            </a:schemeClr>
          </a:solidFill>
        </p:spPr>
        <p:txBody>
          <a:bodyPr wrap="none" rtlCol="0">
            <a:spAutoFit/>
          </a:bodyPr>
          <a:lstStyle/>
          <a:p>
            <a:pPr algn="ctr" defTabSz="914400" rtl="0"/>
            <a:r>
              <a:rPr lang="en-US" sz="2400" b="1" kern="1200" smtClean="0">
                <a:solidFill>
                  <a:prstClr val="black"/>
                </a:solidFill>
                <a:latin typeface="Calibri" panose="020F0502020204030204"/>
                <a:ea typeface=""/>
                <a:cs typeface=""/>
              </a:rPr>
              <a:t>Africa Regional Data Cube </a:t>
            </a:r>
            <a:br>
              <a:rPr lang="en-US" sz="2400" b="1" kern="1200" smtClean="0">
                <a:solidFill>
                  <a:prstClr val="black"/>
                </a:solidFill>
                <a:latin typeface="Calibri" panose="020F0502020204030204"/>
                <a:ea typeface=""/>
                <a:cs typeface=""/>
              </a:rPr>
            </a:br>
            <a:r>
              <a:rPr lang="en-US" sz="2400" b="1" kern="1200" smtClean="0">
                <a:solidFill>
                  <a:prstClr val="black"/>
                </a:solidFill>
                <a:latin typeface="Calibri" panose="020F0502020204030204"/>
                <a:ea typeface=""/>
                <a:cs typeface=""/>
              </a:rPr>
              <a:t>Operational </a:t>
            </a:r>
            <a:r>
              <a:rPr lang="en-US" sz="2400" b="1" kern="1200" dirty="0" smtClean="0">
                <a:solidFill>
                  <a:prstClr val="black"/>
                </a:solidFill>
                <a:latin typeface="Calibri" panose="020F0502020204030204"/>
                <a:ea typeface=""/>
                <a:cs typeface=""/>
              </a:rPr>
              <a:t>Model</a:t>
            </a:r>
          </a:p>
        </p:txBody>
      </p:sp>
    </p:spTree>
    <p:extLst>
      <p:ext uri="{BB962C8B-B14F-4D97-AF65-F5344CB8AC3E}">
        <p14:creationId xmlns:p14="http://schemas.microsoft.com/office/powerpoint/2010/main" val="49105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381000"/>
            <a:ext cx="5486400" cy="553998"/>
          </a:xfrm>
          <a:prstGeom prst="rect">
            <a:avLst/>
          </a:prstGeom>
          <a:ln w="12700">
            <a:miter lim="400000"/>
          </a:ln>
        </p:spPr>
        <p:txBody>
          <a:bodyPr wrap="square" lIns="0" tIns="0" rIns="0" bIns="0">
            <a:spAutoFit/>
          </a:bodyPr>
          <a:lstStyle/>
          <a:p>
            <a:pPr algn="l"/>
            <a:r>
              <a:rPr lang="en-US" sz="3600" b="1" smtClean="0">
                <a:latin typeface="Proxima Nova Regular"/>
                <a:ea typeface="Proxima Nova Regular"/>
                <a:cs typeface="Proxima Nova Regular"/>
              </a:rPr>
              <a:t>AWS</a:t>
            </a:r>
            <a:r>
              <a:rPr lang="en-US" sz="3600" b="1">
                <a:latin typeface="Proxima Nova Regular"/>
                <a:ea typeface="Proxima Nova Regular"/>
                <a:cs typeface="Proxima Nova Regular"/>
              </a:rPr>
              <a:t> </a:t>
            </a:r>
            <a:r>
              <a:rPr lang="en-US" sz="3600" b="1" smtClean="0">
                <a:latin typeface="Proxima Nova Regular"/>
                <a:ea typeface="Proxima Nova Regular"/>
                <a:cs typeface="Proxima Nova Regular"/>
              </a:rPr>
              <a:t>Plans for 2018</a:t>
            </a:r>
            <a:endParaRPr lang="en-US" sz="3600" b="1" dirty="0">
              <a:latin typeface="Proxima Nova Regular"/>
              <a:ea typeface="Proxima Nova Regular"/>
              <a:cs typeface="Proxima Nova Regular"/>
            </a:endParaRPr>
          </a:p>
        </p:txBody>
      </p:sp>
      <p:sp>
        <p:nvSpPr>
          <p:cNvPr id="5" name="Content Placeholder 2"/>
          <p:cNvSpPr txBox="1">
            <a:spLocks/>
          </p:cNvSpPr>
          <p:nvPr/>
        </p:nvSpPr>
        <p:spPr bwMode="auto">
          <a:xfrm>
            <a:off x="152399" y="1371600"/>
            <a:ext cx="8757325" cy="5105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2200" dirty="0" smtClean="0">
                <a:solidFill>
                  <a:srgbClr val="002569"/>
                </a:solidFill>
                <a:latin typeface="Calibri" charset="0"/>
                <a:cs typeface="Calibri" charset="0"/>
              </a:rPr>
              <a:t>Develop </a:t>
            </a:r>
            <a:r>
              <a:rPr lang="en-US" sz="2200" dirty="0">
                <a:solidFill>
                  <a:srgbClr val="002569"/>
                </a:solidFill>
                <a:latin typeface="Calibri" charset="0"/>
                <a:cs typeface="Calibri" charset="0"/>
              </a:rPr>
              <a:t>a "data cube on demand" function using hosted AWS datasets</a:t>
            </a: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the use of </a:t>
            </a:r>
            <a:r>
              <a:rPr lang="en-US" sz="2200" dirty="0" smtClean="0">
                <a:solidFill>
                  <a:srgbClr val="002569"/>
                </a:solidFill>
                <a:latin typeface="Calibri" charset="0"/>
                <a:cs typeface="Calibri" charset="0"/>
              </a:rPr>
              <a:t>on-demand "spot</a:t>
            </a:r>
            <a:r>
              <a:rPr lang="en-US" sz="2200" dirty="0">
                <a:solidFill>
                  <a:srgbClr val="002569"/>
                </a:solidFill>
                <a:latin typeface="Calibri" charset="0"/>
                <a:cs typeface="Calibri" charset="0"/>
              </a:rPr>
              <a:t>" </a:t>
            </a:r>
            <a:r>
              <a:rPr lang="en-US" sz="2200" dirty="0" smtClean="0">
                <a:solidFill>
                  <a:srgbClr val="002569"/>
                </a:solidFill>
                <a:latin typeface="Calibri" charset="0"/>
                <a:cs typeface="Calibri" charset="0"/>
              </a:rPr>
              <a:t>processing and analysis</a:t>
            </a:r>
            <a:endParaRPr lang="en-US" sz="2200" dirty="0">
              <a:solidFill>
                <a:srgbClr val="002569"/>
              </a:solidFill>
              <a:latin typeface="Calibri" charset="0"/>
              <a:cs typeface="Calibri" charset="0"/>
            </a:endParaRP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the use of Lambda functions for finding new datasets to ingest into data </a:t>
            </a:r>
            <a:r>
              <a:rPr lang="en-US" sz="2200" dirty="0" smtClean="0">
                <a:solidFill>
                  <a:srgbClr val="002569"/>
                </a:solidFill>
                <a:latin typeface="Calibri" charset="0"/>
                <a:cs typeface="Calibri" charset="0"/>
              </a:rPr>
              <a:t>cubes and running rapid queries</a:t>
            </a:r>
            <a:endParaRPr lang="en-US" sz="2200" dirty="0">
              <a:solidFill>
                <a:srgbClr val="002569"/>
              </a:solidFill>
              <a:latin typeface="Calibri" charset="0"/>
              <a:cs typeface="Calibri" charset="0"/>
            </a:endParaRP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how EC2 instance performance scales with multiple data cube users</a:t>
            </a: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elastic load balancing for horizontal scaling of EC2 </a:t>
            </a:r>
            <a:r>
              <a:rPr lang="en-US" sz="2200" dirty="0" smtClean="0">
                <a:solidFill>
                  <a:srgbClr val="002569"/>
                </a:solidFill>
                <a:latin typeface="Calibri" charset="0"/>
                <a:cs typeface="Calibri" charset="0"/>
              </a:rPr>
              <a:t>instances</a:t>
            </a:r>
            <a:endParaRPr lang="en-US" sz="2200" dirty="0">
              <a:solidFill>
                <a:srgbClr val="002569"/>
              </a:solidFill>
              <a:latin typeface="Calibri" charset="0"/>
              <a:cs typeface="Calibri" charset="0"/>
            </a:endParaRP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AWS "Workspaces" to host QGIS and </a:t>
            </a:r>
            <a:r>
              <a:rPr lang="en-US" sz="2200" dirty="0" err="1">
                <a:solidFill>
                  <a:srgbClr val="002569"/>
                </a:solidFill>
                <a:latin typeface="Calibri" charset="0"/>
                <a:cs typeface="Calibri" charset="0"/>
              </a:rPr>
              <a:t>Jupyter</a:t>
            </a:r>
            <a:r>
              <a:rPr lang="en-US" sz="2200" dirty="0">
                <a:solidFill>
                  <a:srgbClr val="002569"/>
                </a:solidFill>
                <a:latin typeface="Calibri" charset="0"/>
                <a:cs typeface="Calibri" charset="0"/>
              </a:rPr>
              <a:t> Notebooks </a:t>
            </a:r>
          </a:p>
          <a:p>
            <a:pPr marL="166688" indent="-166688" defTabSz="914400">
              <a:spcBef>
                <a:spcPct val="20000"/>
              </a:spcBef>
              <a:buFont typeface="Arial"/>
              <a:buChar char="•"/>
            </a:pPr>
            <a:r>
              <a:rPr lang="en-US" sz="2200" dirty="0" smtClean="0">
                <a:solidFill>
                  <a:srgbClr val="002569"/>
                </a:solidFill>
                <a:latin typeface="Calibri" charset="0"/>
                <a:cs typeface="Calibri" charset="0"/>
              </a:rPr>
              <a:t>Test </a:t>
            </a:r>
            <a:r>
              <a:rPr lang="en-US" sz="2200" dirty="0">
                <a:solidFill>
                  <a:srgbClr val="002569"/>
                </a:solidFill>
                <a:latin typeface="Calibri" charset="0"/>
                <a:cs typeface="Calibri" charset="0"/>
              </a:rPr>
              <a:t>the use of "</a:t>
            </a:r>
            <a:r>
              <a:rPr lang="en-US" sz="2200" dirty="0" err="1">
                <a:solidFill>
                  <a:srgbClr val="002569"/>
                </a:solidFill>
                <a:latin typeface="Calibri" charset="0"/>
                <a:cs typeface="Calibri" charset="0"/>
              </a:rPr>
              <a:t>docker</a:t>
            </a:r>
            <a:r>
              <a:rPr lang="en-US" sz="2200" dirty="0">
                <a:solidFill>
                  <a:srgbClr val="002569"/>
                </a:solidFill>
                <a:latin typeface="Calibri" charset="0"/>
                <a:cs typeface="Calibri" charset="0"/>
              </a:rPr>
              <a:t> containers" for on-demand computing instances</a:t>
            </a:r>
          </a:p>
          <a:p>
            <a:pPr marL="166688" indent="-166688" defTabSz="914400">
              <a:spcBef>
                <a:spcPct val="20000"/>
              </a:spcBef>
              <a:buFont typeface="Arial"/>
              <a:buChar char="•"/>
            </a:pPr>
            <a:r>
              <a:rPr lang="en-US" sz="2200" dirty="0" smtClean="0">
                <a:solidFill>
                  <a:srgbClr val="002569"/>
                </a:solidFill>
                <a:latin typeface="Calibri" charset="0"/>
                <a:cs typeface="Calibri" charset="0"/>
              </a:rPr>
              <a:t>Explore </a:t>
            </a:r>
            <a:r>
              <a:rPr lang="en-US" sz="2200" dirty="0">
                <a:solidFill>
                  <a:srgbClr val="002569"/>
                </a:solidFill>
                <a:latin typeface="Calibri" charset="0"/>
                <a:cs typeface="Calibri" charset="0"/>
              </a:rPr>
              <a:t>the use of QGIS to read data cube content directly from </a:t>
            </a:r>
            <a:r>
              <a:rPr lang="en-US" sz="2200" dirty="0" smtClean="0">
                <a:solidFill>
                  <a:srgbClr val="002569"/>
                </a:solidFill>
                <a:latin typeface="Calibri" charset="0"/>
                <a:cs typeface="Calibri" charset="0"/>
              </a:rPr>
              <a:t>S3</a:t>
            </a:r>
            <a:endParaRPr lang="en-US" sz="2200" dirty="0">
              <a:solidFill>
                <a:srgbClr val="002569"/>
              </a:solidFill>
              <a:latin typeface="Calibri" charset="0"/>
              <a:cs typeface="Calibri" charset="0"/>
            </a:endParaRPr>
          </a:p>
        </p:txBody>
      </p:sp>
      <p:pic>
        <p:nvPicPr>
          <p:cNvPr id="4" name="Picture 3"/>
          <p:cNvPicPr>
            <a:picLocks noChangeAspect="1"/>
          </p:cNvPicPr>
          <p:nvPr/>
        </p:nvPicPr>
        <p:blipFill>
          <a:blip r:embed="rId3"/>
          <a:stretch>
            <a:fillRect/>
          </a:stretch>
        </p:blipFill>
        <p:spPr>
          <a:xfrm>
            <a:off x="5847820" y="5486400"/>
            <a:ext cx="3061906" cy="1143000"/>
          </a:xfrm>
          <a:prstGeom prst="rect">
            <a:avLst/>
          </a:prstGeom>
        </p:spPr>
      </p:pic>
    </p:spTree>
    <p:extLst>
      <p:ext uri="{BB962C8B-B14F-4D97-AF65-F5344CB8AC3E}">
        <p14:creationId xmlns:p14="http://schemas.microsoft.com/office/powerpoint/2010/main" val="163466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381000"/>
            <a:ext cx="5486400" cy="430887"/>
          </a:xfrm>
          <a:prstGeom prst="rect">
            <a:avLst/>
          </a:prstGeom>
          <a:ln w="12700">
            <a:miter lim="400000"/>
          </a:ln>
        </p:spPr>
        <p:txBody>
          <a:bodyPr wrap="square" lIns="0" tIns="0" rIns="0" bIns="0">
            <a:spAutoFit/>
          </a:bodyPr>
          <a:lstStyle/>
          <a:p>
            <a:pPr algn="l"/>
            <a:r>
              <a:rPr lang="en-US" sz="2800" b="1" dirty="0" smtClean="0">
                <a:latin typeface="Proxima Nova Regular"/>
                <a:ea typeface="Proxima Nova Regular"/>
                <a:cs typeface="Proxima Nova Regular"/>
              </a:rPr>
              <a:t>Google Earth Engine (GEE)</a:t>
            </a:r>
            <a:endParaRPr lang="en-US" sz="2800" b="1" dirty="0">
              <a:latin typeface="Proxima Nova Regular"/>
              <a:ea typeface="Proxima Nova Regular"/>
              <a:cs typeface="Proxima Nova Regular"/>
            </a:endParaRPr>
          </a:p>
        </p:txBody>
      </p:sp>
      <p:sp>
        <p:nvSpPr>
          <p:cNvPr id="5" name="Content Placeholder 2"/>
          <p:cNvSpPr txBox="1">
            <a:spLocks/>
          </p:cNvSpPr>
          <p:nvPr/>
        </p:nvSpPr>
        <p:spPr bwMode="auto">
          <a:xfrm>
            <a:off x="228600" y="1447800"/>
            <a:ext cx="8610600" cy="5105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900" dirty="0" smtClean="0">
                <a:solidFill>
                  <a:srgbClr val="002569"/>
                </a:solidFill>
                <a:latin typeface="Calibri" charset="0"/>
                <a:cs typeface="Calibri" charset="0"/>
              </a:rPr>
              <a:t>The Google Earth Engine system is similar to a Data Cube and allows users to interact with satellite data without data downloads</a:t>
            </a:r>
          </a:p>
          <a:p>
            <a:pPr marL="166688" indent="-166688" defTabSz="914400">
              <a:spcBef>
                <a:spcPct val="20000"/>
              </a:spcBef>
              <a:buFont typeface="Arial"/>
              <a:buChar char="•"/>
            </a:pPr>
            <a:r>
              <a:rPr lang="en-US" sz="1900" dirty="0" smtClean="0">
                <a:solidFill>
                  <a:srgbClr val="002569"/>
                </a:solidFill>
                <a:latin typeface="Calibri" charset="0"/>
                <a:cs typeface="Calibri" charset="0"/>
              </a:rPr>
              <a:t>The Data Cube team has been working with the GEE team to investigate approaches to use their satellite datasets and take advantage of the large community of user algorithms</a:t>
            </a:r>
          </a:p>
          <a:p>
            <a:pPr marL="166688" indent="-166688" defTabSz="914400">
              <a:spcBef>
                <a:spcPct val="20000"/>
              </a:spcBef>
              <a:buFont typeface="Arial"/>
              <a:buChar char="•"/>
            </a:pPr>
            <a:r>
              <a:rPr lang="en-US" sz="1900" dirty="0" smtClean="0">
                <a:solidFill>
                  <a:srgbClr val="002569"/>
                </a:solidFill>
                <a:latin typeface="Calibri" charset="0"/>
                <a:cs typeface="Calibri" charset="0"/>
              </a:rPr>
              <a:t>Google sees the Open Data Cube as the “ground based” implementation of their cloud-based solution since there is no good method to supply GEE data to users that desire local deployments.</a:t>
            </a:r>
          </a:p>
          <a:p>
            <a:pPr marL="166688" indent="-166688" defTabSz="914400">
              <a:spcBef>
                <a:spcPct val="20000"/>
              </a:spcBef>
              <a:buFont typeface="Arial"/>
              <a:buChar char="•"/>
            </a:pPr>
            <a:r>
              <a:rPr lang="en-US" sz="1900" b="1" dirty="0" smtClean="0">
                <a:solidFill>
                  <a:srgbClr val="002569"/>
                </a:solidFill>
                <a:latin typeface="Calibri" charset="0"/>
                <a:cs typeface="Calibri" charset="0"/>
              </a:rPr>
              <a:t>One example </a:t>
            </a:r>
            <a:r>
              <a:rPr lang="en-US" sz="1900" dirty="0" smtClean="0">
                <a:solidFill>
                  <a:srgbClr val="002569"/>
                </a:solidFill>
                <a:latin typeface="Calibri" charset="0"/>
                <a:cs typeface="Calibri" charset="0"/>
              </a:rPr>
              <a:t>... We have developed a process to generate a Sentinel-1 data cube “on demand” using the GEE level-2 intensity data (gamma </a:t>
            </a:r>
            <a:r>
              <a:rPr lang="en-US" sz="1900" dirty="0" err="1" smtClean="0">
                <a:solidFill>
                  <a:srgbClr val="002569"/>
                </a:solidFill>
                <a:latin typeface="Calibri" charset="0"/>
                <a:cs typeface="Calibri" charset="0"/>
              </a:rPr>
              <a:t>nought</a:t>
            </a:r>
            <a:r>
              <a:rPr lang="en-US" sz="1900" dirty="0" smtClean="0">
                <a:solidFill>
                  <a:srgbClr val="002569"/>
                </a:solidFill>
                <a:latin typeface="Calibri" charset="0"/>
                <a:cs typeface="Calibri" charset="0"/>
              </a:rPr>
              <a:t>) for any location in the world. GEE is the only known source of level-2 global pre-processed S1 data. Data Cubes can be created at a country size scale within 1 day. This has been demonstrated for Colombia, Switzerland, </a:t>
            </a:r>
            <a:r>
              <a:rPr lang="en-US" sz="1900" dirty="0" smtClean="0">
                <a:solidFill>
                  <a:srgbClr val="002569"/>
                </a:solidFill>
                <a:latin typeface="Calibri" charset="0"/>
                <a:cs typeface="Calibri" charset="0"/>
              </a:rPr>
              <a:t>and Samoa Island.</a:t>
            </a:r>
            <a:endParaRPr lang="en-US" sz="1900" dirty="0" smtClean="0">
              <a:solidFill>
                <a:srgbClr val="002569"/>
              </a:solidFill>
              <a:latin typeface="Calibri" charset="0"/>
              <a:cs typeface="Calibri" charset="0"/>
            </a:endParaRPr>
          </a:p>
          <a:p>
            <a:pPr marL="166688" indent="-166688" defTabSz="914400">
              <a:spcBef>
                <a:spcPct val="20000"/>
              </a:spcBef>
              <a:buFont typeface="Arial"/>
              <a:buChar char="•"/>
            </a:pPr>
            <a:endParaRPr lang="en-US" sz="1900" dirty="0" smtClean="0">
              <a:solidFill>
                <a:srgbClr val="002569"/>
              </a:solidFill>
              <a:latin typeface="Calibri" charset="0"/>
              <a:cs typeface="Calibri" charset="0"/>
            </a:endParaRPr>
          </a:p>
          <a:p>
            <a:pPr marL="166688" indent="-166688" defTabSz="914400">
              <a:spcBef>
                <a:spcPct val="20000"/>
              </a:spcBef>
              <a:buFont typeface="Arial"/>
              <a:buChar char="•"/>
            </a:pPr>
            <a:endParaRPr lang="en-US" sz="1900" dirty="0" smtClean="0">
              <a:solidFill>
                <a:srgbClr val="002569"/>
              </a:solidFill>
              <a:latin typeface="Calibri" charset="0"/>
              <a:cs typeface="Calibri" charset="0"/>
            </a:endParaRPr>
          </a:p>
        </p:txBody>
      </p:sp>
      <p:pic>
        <p:nvPicPr>
          <p:cNvPr id="3" name="Picture 2"/>
          <p:cNvPicPr>
            <a:picLocks noChangeAspect="1"/>
          </p:cNvPicPr>
          <p:nvPr/>
        </p:nvPicPr>
        <p:blipFill>
          <a:blip r:embed="rId3"/>
          <a:stretch>
            <a:fillRect/>
          </a:stretch>
        </p:blipFill>
        <p:spPr>
          <a:xfrm>
            <a:off x="5410200" y="5464184"/>
            <a:ext cx="3733800" cy="13938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530255"/>
            <a:ext cx="990600" cy="1137245"/>
          </a:xfrm>
          <a:prstGeom prst="rect">
            <a:avLst/>
          </a:prstGeom>
        </p:spPr>
      </p:pic>
    </p:spTree>
    <p:extLst>
      <p:ext uri="{BB962C8B-B14F-4D97-AF65-F5344CB8AC3E}">
        <p14:creationId xmlns:p14="http://schemas.microsoft.com/office/powerpoint/2010/main" val="53163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486400" cy="984885"/>
          </a:xfrm>
          <a:ln w="12700">
            <a:miter lim="400000"/>
          </a:ln>
        </p:spPr>
        <p:txBody>
          <a:bodyPr wrap="square" lIns="0" tIns="0" rIns="0" bIns="0">
            <a:spAutoFit/>
          </a:bodyPr>
          <a:lstStyle/>
          <a:p>
            <a:pPr algn="l"/>
            <a:r>
              <a:rPr lang="en-US" b="1" dirty="0">
                <a:latin typeface="Proxima Nova Regular"/>
                <a:ea typeface="Proxima Nova Regular"/>
                <a:cs typeface="Proxima Nova Regular"/>
              </a:rPr>
              <a:t>Why not use </a:t>
            </a:r>
            <a:r>
              <a:rPr lang="en-US" b="1" dirty="0" smtClean="0">
                <a:latin typeface="Proxima Nova Regular"/>
                <a:ea typeface="Proxima Nova Regular"/>
                <a:cs typeface="Proxima Nova Regular"/>
              </a:rPr>
              <a:t>GEE versus the Open Data Cube?</a:t>
            </a:r>
            <a:endParaRPr lang="en-US" b="1" dirty="0">
              <a:latin typeface="Proxima Nova Regular"/>
              <a:ea typeface="Proxima Nova Regular"/>
              <a:cs typeface="Proxima Nova Regular"/>
            </a:endParaRPr>
          </a:p>
        </p:txBody>
      </p:sp>
      <p:sp>
        <p:nvSpPr>
          <p:cNvPr id="5" name="Content Placeholder 2"/>
          <p:cNvSpPr txBox="1">
            <a:spLocks/>
          </p:cNvSpPr>
          <p:nvPr/>
        </p:nvSpPr>
        <p:spPr bwMode="auto">
          <a:xfrm>
            <a:off x="304799" y="1371600"/>
            <a:ext cx="8569325" cy="5257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800" b="1" dirty="0">
                <a:solidFill>
                  <a:srgbClr val="002569"/>
                </a:solidFill>
                <a:latin typeface="Calibri" charset="0"/>
                <a:cs typeface="Calibri" charset="0"/>
              </a:rPr>
              <a:t>PROS</a:t>
            </a:r>
          </a:p>
          <a:p>
            <a:pPr marL="342900" indent="-342900" defTabSz="914400">
              <a:spcBef>
                <a:spcPct val="20000"/>
              </a:spcBef>
              <a:buFont typeface="Arial"/>
              <a:buChar char="•"/>
            </a:pPr>
            <a:r>
              <a:rPr lang="en-US" sz="1800" dirty="0">
                <a:solidFill>
                  <a:srgbClr val="002569"/>
                </a:solidFill>
                <a:latin typeface="Calibri" charset="0"/>
                <a:cs typeface="Calibri" charset="0"/>
              </a:rPr>
              <a:t>Free, open, global </a:t>
            </a:r>
            <a:r>
              <a:rPr lang="en-US" sz="1800" dirty="0" smtClean="0">
                <a:solidFill>
                  <a:srgbClr val="002569"/>
                </a:solidFill>
                <a:latin typeface="Calibri" charset="0"/>
                <a:cs typeface="Calibri" charset="0"/>
              </a:rPr>
              <a:t>datasets (e.g. Landsat, MODIS, Sentinel-1, Sentinel-2)</a:t>
            </a:r>
            <a:endParaRPr lang="en-US" sz="1800" dirty="0">
              <a:solidFill>
                <a:srgbClr val="002569"/>
              </a:solidFill>
              <a:latin typeface="Calibri" charset="0"/>
              <a:cs typeface="Calibri" charset="0"/>
            </a:endParaRPr>
          </a:p>
          <a:p>
            <a:pPr marL="342900" indent="-342900" defTabSz="914400">
              <a:spcBef>
                <a:spcPct val="20000"/>
              </a:spcBef>
              <a:buFont typeface="Arial"/>
              <a:buChar char="•"/>
            </a:pPr>
            <a:r>
              <a:rPr lang="en-US" sz="1800" dirty="0">
                <a:solidFill>
                  <a:srgbClr val="002569"/>
                </a:solidFill>
                <a:latin typeface="Calibri" charset="0"/>
                <a:cs typeface="Calibri" charset="0"/>
              </a:rPr>
              <a:t>Powerful analysis tools </a:t>
            </a:r>
            <a:r>
              <a:rPr lang="en-US" sz="1800" dirty="0" smtClean="0">
                <a:solidFill>
                  <a:srgbClr val="002569"/>
                </a:solidFill>
                <a:latin typeface="Calibri" charset="0"/>
                <a:cs typeface="Calibri" charset="0"/>
              </a:rPr>
              <a:t>using </a:t>
            </a:r>
            <a:r>
              <a:rPr lang="en-US" sz="1800" dirty="0">
                <a:solidFill>
                  <a:srgbClr val="002569"/>
                </a:solidFill>
                <a:latin typeface="Calibri" charset="0"/>
                <a:cs typeface="Calibri" charset="0"/>
              </a:rPr>
              <a:t>Javascript and Python</a:t>
            </a:r>
          </a:p>
          <a:p>
            <a:pPr marL="0" indent="0" defTabSz="914400">
              <a:spcBef>
                <a:spcPct val="20000"/>
              </a:spcBef>
            </a:pPr>
            <a:r>
              <a:rPr lang="en-US" sz="1800" b="1" dirty="0" smtClean="0">
                <a:solidFill>
                  <a:srgbClr val="002569"/>
                </a:solidFill>
                <a:latin typeface="Calibri" charset="0"/>
                <a:cs typeface="Calibri" charset="0"/>
              </a:rPr>
              <a:t>CONS</a:t>
            </a:r>
            <a:endParaRPr lang="en-US" sz="1800" b="1" dirty="0">
              <a:solidFill>
                <a:srgbClr val="002569"/>
              </a:solidFill>
              <a:latin typeface="Calibri" charset="0"/>
              <a:cs typeface="Calibri" charset="0"/>
            </a:endParaRPr>
          </a:p>
          <a:p>
            <a:pPr marL="342900" indent="-342900" defTabSz="914400">
              <a:spcBef>
                <a:spcPct val="20000"/>
              </a:spcBef>
              <a:buFont typeface="Arial"/>
              <a:buChar char="•"/>
            </a:pPr>
            <a:r>
              <a:rPr lang="en-US" sz="1800" dirty="0">
                <a:solidFill>
                  <a:srgbClr val="002569"/>
                </a:solidFill>
                <a:latin typeface="Calibri" charset="0"/>
                <a:cs typeface="Calibri" charset="0"/>
              </a:rPr>
              <a:t>Commercial dependency ... Will it be sustained for the future?</a:t>
            </a:r>
          </a:p>
          <a:p>
            <a:pPr marL="342900" indent="-342900" defTabSz="914400">
              <a:spcBef>
                <a:spcPct val="20000"/>
              </a:spcBef>
              <a:buFont typeface="Arial"/>
              <a:buChar char="•"/>
            </a:pPr>
            <a:r>
              <a:rPr lang="en-US" sz="1800" dirty="0">
                <a:solidFill>
                  <a:srgbClr val="002569"/>
                </a:solidFill>
                <a:latin typeface="Calibri" charset="0"/>
                <a:cs typeface="Calibri" charset="0"/>
              </a:rPr>
              <a:t>Limited time and spatial </a:t>
            </a:r>
            <a:r>
              <a:rPr lang="en-US" sz="1800" dirty="0" smtClean="0">
                <a:solidFill>
                  <a:srgbClr val="002569"/>
                </a:solidFill>
                <a:latin typeface="Calibri" charset="0"/>
                <a:cs typeface="Calibri" charset="0"/>
              </a:rPr>
              <a:t>scales for analyses</a:t>
            </a:r>
            <a:endParaRPr lang="en-US" sz="1800" dirty="0">
              <a:solidFill>
                <a:srgbClr val="002569"/>
              </a:solidFill>
              <a:latin typeface="Calibri" charset="0"/>
              <a:cs typeface="Calibri" charset="0"/>
            </a:endParaRPr>
          </a:p>
          <a:p>
            <a:pPr marL="342900" indent="-342900" defTabSz="914400">
              <a:spcBef>
                <a:spcPct val="20000"/>
              </a:spcBef>
              <a:buFont typeface="Arial"/>
              <a:buChar char="•"/>
            </a:pPr>
            <a:r>
              <a:rPr lang="en-US" sz="1800" dirty="0">
                <a:solidFill>
                  <a:srgbClr val="002569"/>
                </a:solidFill>
                <a:latin typeface="Calibri" charset="0"/>
                <a:cs typeface="Calibri" charset="0"/>
              </a:rPr>
              <a:t>Cloud-based computing only ... No options for </a:t>
            </a:r>
            <a:r>
              <a:rPr lang="en-US" sz="1800" dirty="0" smtClean="0">
                <a:solidFill>
                  <a:srgbClr val="002569"/>
                </a:solidFill>
                <a:latin typeface="Calibri" charset="0"/>
                <a:cs typeface="Calibri" charset="0"/>
              </a:rPr>
              <a:t>local </a:t>
            </a:r>
            <a:r>
              <a:rPr lang="en-US" sz="1800" dirty="0">
                <a:solidFill>
                  <a:srgbClr val="002569"/>
                </a:solidFill>
                <a:latin typeface="Calibri" charset="0"/>
                <a:cs typeface="Calibri" charset="0"/>
              </a:rPr>
              <a:t>computing solutions. Users go to the data for analyses and downloads are not encouraged.</a:t>
            </a:r>
          </a:p>
          <a:p>
            <a:pPr marL="342900" indent="-342900" defTabSz="914400">
              <a:spcBef>
                <a:spcPct val="20000"/>
              </a:spcBef>
              <a:buFont typeface="Arial"/>
              <a:buChar char="•"/>
            </a:pPr>
            <a:r>
              <a:rPr lang="en-US" sz="1800" dirty="0">
                <a:solidFill>
                  <a:srgbClr val="002569"/>
                </a:solidFill>
                <a:latin typeface="Calibri" charset="0"/>
                <a:cs typeface="Calibri" charset="0"/>
              </a:rPr>
              <a:t>Google “owns” all of the data. Some users prefer control and </a:t>
            </a:r>
            <a:r>
              <a:rPr lang="en-US" sz="1800" dirty="0" smtClean="0">
                <a:solidFill>
                  <a:srgbClr val="002569"/>
                </a:solidFill>
                <a:latin typeface="Calibri" charset="0"/>
                <a:cs typeface="Calibri" charset="0"/>
              </a:rPr>
              <a:t>ownership or source data and results.</a:t>
            </a:r>
            <a:endParaRPr lang="en-US" sz="1800" dirty="0">
              <a:solidFill>
                <a:srgbClr val="002569"/>
              </a:solidFill>
              <a:latin typeface="Calibri" charset="0"/>
              <a:cs typeface="Calibri" charset="0"/>
            </a:endParaRPr>
          </a:p>
          <a:p>
            <a:pPr marL="342900" indent="-342900" defTabSz="914400">
              <a:spcBef>
                <a:spcPct val="20000"/>
              </a:spcBef>
              <a:buFont typeface="Arial"/>
              <a:buChar char="•"/>
            </a:pPr>
            <a:r>
              <a:rPr lang="en-US" sz="1800" dirty="0">
                <a:solidFill>
                  <a:srgbClr val="002569"/>
                </a:solidFill>
                <a:latin typeface="Calibri" charset="0"/>
                <a:cs typeface="Calibri" charset="0"/>
              </a:rPr>
              <a:t>Missing datasets .. You get what Google offers</a:t>
            </a:r>
            <a:r>
              <a:rPr lang="en-US" sz="1800" dirty="0" smtClean="0">
                <a:solidFill>
                  <a:srgbClr val="002569"/>
                </a:solidFill>
                <a:latin typeface="Calibri" charset="0"/>
                <a:cs typeface="Calibri" charset="0"/>
              </a:rPr>
              <a:t>. Datasets such as ALOS, CBERS, and SPOT are not included.</a:t>
            </a:r>
            <a:endParaRPr lang="en-US" sz="1800" dirty="0">
              <a:solidFill>
                <a:srgbClr val="002569"/>
              </a:solidFill>
              <a:latin typeface="Calibri" charset="0"/>
              <a:cs typeface="Calibri" charset="0"/>
            </a:endParaRPr>
          </a:p>
          <a:p>
            <a:pPr marL="342900" indent="-342900" defTabSz="914400">
              <a:spcBef>
                <a:spcPct val="20000"/>
              </a:spcBef>
              <a:buFont typeface="Arial"/>
              <a:buChar char="•"/>
            </a:pPr>
            <a:r>
              <a:rPr lang="en-US" sz="1800" dirty="0" smtClean="0">
                <a:solidFill>
                  <a:srgbClr val="002569"/>
                </a:solidFill>
                <a:latin typeface="Calibri" charset="0"/>
                <a:cs typeface="Calibri" charset="0"/>
              </a:rPr>
              <a:t>Difficulty using </a:t>
            </a:r>
            <a:r>
              <a:rPr lang="en-US" sz="1800" dirty="0">
                <a:solidFill>
                  <a:srgbClr val="002569"/>
                </a:solidFill>
                <a:latin typeface="Calibri" charset="0"/>
                <a:cs typeface="Calibri" charset="0"/>
              </a:rPr>
              <a:t>multiple interoperable datasets (space or ground), as they may not be available or not prepared in common grid formats</a:t>
            </a:r>
            <a:r>
              <a:rPr lang="en-US" sz="1800" dirty="0" smtClean="0">
                <a:solidFill>
                  <a:srgbClr val="002569"/>
                </a:solidFill>
                <a:latin typeface="Calibri" charset="0"/>
                <a:cs typeface="Calibri" charset="0"/>
              </a:rPr>
              <a:t>.</a:t>
            </a:r>
          </a:p>
          <a:p>
            <a:pPr marL="342900" indent="-342900" defTabSz="914400">
              <a:spcBef>
                <a:spcPct val="20000"/>
              </a:spcBef>
              <a:buFont typeface="Arial"/>
              <a:buChar char="•"/>
            </a:pPr>
            <a:r>
              <a:rPr lang="en-US" sz="1800" dirty="0" smtClean="0">
                <a:solidFill>
                  <a:srgbClr val="002569"/>
                </a:solidFill>
                <a:latin typeface="Calibri" charset="0"/>
                <a:cs typeface="Calibri" charset="0"/>
              </a:rPr>
              <a:t>Does not allow </a:t>
            </a:r>
            <a:r>
              <a:rPr lang="en-US" sz="1800" dirty="0" err="1" smtClean="0">
                <a:solidFill>
                  <a:srgbClr val="002569"/>
                </a:solidFill>
                <a:latin typeface="Calibri" charset="0"/>
                <a:cs typeface="Calibri" charset="0"/>
              </a:rPr>
              <a:t>commericial</a:t>
            </a:r>
            <a:r>
              <a:rPr lang="en-US" sz="1800" dirty="0" smtClean="0">
                <a:solidFill>
                  <a:srgbClr val="002569"/>
                </a:solidFill>
                <a:latin typeface="Calibri" charset="0"/>
                <a:cs typeface="Calibri" charset="0"/>
              </a:rPr>
              <a:t> or private use</a:t>
            </a:r>
            <a:endParaRPr lang="en-US" sz="1800" dirty="0">
              <a:solidFill>
                <a:srgbClr val="002569"/>
              </a:solidFill>
              <a:latin typeface="Calibri" charset="0"/>
              <a:cs typeface="Calibri" charset="0"/>
            </a:endParaRPr>
          </a:p>
        </p:txBody>
      </p:sp>
      <p:pic>
        <p:nvPicPr>
          <p:cNvPr id="4" name="Picture 3"/>
          <p:cNvPicPr>
            <a:picLocks noChangeAspect="1"/>
          </p:cNvPicPr>
          <p:nvPr/>
        </p:nvPicPr>
        <p:blipFill>
          <a:blip r:embed="rId3"/>
          <a:stretch>
            <a:fillRect/>
          </a:stretch>
        </p:blipFill>
        <p:spPr>
          <a:xfrm>
            <a:off x="5386752" y="5943600"/>
            <a:ext cx="3487373" cy="685800"/>
          </a:xfrm>
          <a:prstGeom prst="rect">
            <a:avLst/>
          </a:prstGeom>
        </p:spPr>
      </p:pic>
    </p:spTree>
    <p:extLst>
      <p:ext uri="{BB962C8B-B14F-4D97-AF65-F5344CB8AC3E}">
        <p14:creationId xmlns:p14="http://schemas.microsoft.com/office/powerpoint/2010/main" val="11313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4800"/>
            <a:ext cx="7991475" cy="609398"/>
          </a:xfrm>
          <a:ln w="12700">
            <a:miter lim="400000"/>
          </a:ln>
        </p:spPr>
        <p:txBody>
          <a:bodyPr wrap="square" lIns="0" tIns="0" rIns="0" bIns="0">
            <a:spAutoFit/>
          </a:bodyPr>
          <a:lstStyle/>
          <a:p>
            <a:pPr algn="l"/>
            <a:r>
              <a:rPr lang="en-US" b="1" dirty="0" smtClean="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Conclusions </a:t>
            </a:r>
            <a:r>
              <a:rPr lang="en-US" b="1" smtClean="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and thoughts ...</a:t>
            </a:r>
            <a:endPar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endParaRPr>
          </a:p>
        </p:txBody>
      </p:sp>
      <p:sp>
        <p:nvSpPr>
          <p:cNvPr id="6" name="Content Placeholder 2"/>
          <p:cNvSpPr txBox="1">
            <a:spLocks/>
          </p:cNvSpPr>
          <p:nvPr/>
        </p:nvSpPr>
        <p:spPr>
          <a:xfrm>
            <a:off x="152400" y="1066800"/>
            <a:ext cx="8686800" cy="51816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65138" lvl="1" indent="-282575" algn="l" defTabSz="914400" rtl="0">
              <a:spcBef>
                <a:spcPts val="0"/>
              </a:spcBef>
              <a:spcAft>
                <a:spcPts val="1200"/>
              </a:spcAft>
              <a:buSzPct val="120000"/>
              <a:buFont typeface="Wingdings" charset="2"/>
              <a:buChar char="§"/>
            </a:pPr>
            <a:r>
              <a:rPr lang="en-AU" sz="2000" kern="1200" dirty="0" smtClean="0">
                <a:solidFill>
                  <a:prstClr val="white"/>
                </a:solidFill>
                <a:latin typeface="Helvetica" charset="0"/>
                <a:ea typeface="Helvetica" charset="0"/>
                <a:cs typeface="Helvetica" charset="0"/>
              </a:rPr>
              <a:t>There is a significant global trend toward the use of cloud-based storage and processing. Due to large data volumes, we need to find ways to avoid downloads and perform analyses near the data.</a:t>
            </a:r>
          </a:p>
          <a:p>
            <a:pPr marL="465138" lvl="1" indent="-282575" algn="l" defTabSz="914400" rtl="0">
              <a:spcBef>
                <a:spcPts val="0"/>
              </a:spcBef>
              <a:spcAft>
                <a:spcPts val="1200"/>
              </a:spcAft>
              <a:buSzPct val="120000"/>
              <a:buFont typeface="Wingdings" charset="2"/>
              <a:buChar char="§"/>
            </a:pPr>
            <a:r>
              <a:rPr lang="en-AU" sz="2000" kern="1200" dirty="0" smtClean="0">
                <a:solidFill>
                  <a:prstClr val="white"/>
                </a:solidFill>
                <a:latin typeface="Helvetica" charset="0"/>
                <a:ea typeface="Helvetica" charset="0"/>
                <a:cs typeface="Helvetica" charset="0"/>
              </a:rPr>
              <a:t>Cloud-based solutions can be significantly cheaper and demonstrate better performance over local computing systems (but not always).</a:t>
            </a:r>
          </a:p>
          <a:p>
            <a:pPr marL="465138" lvl="1" indent="-282575" algn="l" defTabSz="914400" rtl="0">
              <a:spcBef>
                <a:spcPts val="0"/>
              </a:spcBef>
              <a:spcAft>
                <a:spcPts val="1200"/>
              </a:spcAft>
              <a:buSzPct val="120000"/>
              <a:buFont typeface="Wingdings" charset="2"/>
              <a:buChar char="§"/>
            </a:pPr>
            <a:r>
              <a:rPr lang="en-AU" sz="2000" kern="1200" dirty="0" smtClean="0">
                <a:solidFill>
                  <a:prstClr val="white"/>
                </a:solidFill>
                <a:latin typeface="Helvetica" charset="0"/>
                <a:ea typeface="Helvetica" charset="0"/>
                <a:cs typeface="Helvetica" charset="0"/>
              </a:rPr>
              <a:t>We are currently using AWS and GEE for our cloud service testing, but we are open to other options, such as DIAS. The Open Data Cube can be deployed on any cloud platform. We DO NOT want to be “locked in” to specific cloud system vendors.</a:t>
            </a:r>
          </a:p>
          <a:p>
            <a:pPr marL="465138" lvl="1" indent="-282575" algn="l" defTabSz="914400" rtl="0">
              <a:spcBef>
                <a:spcPts val="0"/>
              </a:spcBef>
              <a:spcAft>
                <a:spcPts val="1200"/>
              </a:spcAft>
              <a:buSzPct val="120000"/>
              <a:buFont typeface="Wingdings" charset="2"/>
              <a:buChar char="§"/>
            </a:pPr>
            <a:r>
              <a:rPr lang="en-AU" sz="2000" kern="1200" dirty="0" smtClean="0">
                <a:solidFill>
                  <a:prstClr val="white"/>
                </a:solidFill>
                <a:latin typeface="Helvetica" charset="0"/>
                <a:ea typeface="Helvetica" charset="0"/>
                <a:cs typeface="Helvetica" charset="0"/>
              </a:rPr>
              <a:t>We need to find solutions that produce ARD in the cloud and produce data cubes in the cloud. Egress of large data volumes is costly and inefficient</a:t>
            </a:r>
            <a:r>
              <a:rPr lang="en-AU" sz="2000" kern="1200" dirty="0" smtClean="0">
                <a:solidFill>
                  <a:prstClr val="white"/>
                </a:solidFill>
                <a:latin typeface="Helvetica" charset="0"/>
                <a:ea typeface="Helvetica" charset="0"/>
                <a:cs typeface="Helvetica" charset="0"/>
              </a:rPr>
              <a:t>.</a:t>
            </a:r>
          </a:p>
          <a:p>
            <a:pPr marL="465138" lvl="1" indent="-282575" algn="l" defTabSz="914400" rtl="0">
              <a:spcBef>
                <a:spcPts val="0"/>
              </a:spcBef>
              <a:spcAft>
                <a:spcPts val="1200"/>
              </a:spcAft>
              <a:buSzPct val="120000"/>
              <a:buFont typeface="Wingdings" charset="2"/>
              <a:buChar char="§"/>
            </a:pPr>
            <a:r>
              <a:rPr lang="en-AU" sz="2000" kern="1200" dirty="0" smtClean="0">
                <a:solidFill>
                  <a:prstClr val="white"/>
                </a:solidFill>
                <a:latin typeface="Helvetica" charset="0"/>
                <a:ea typeface="Helvetica" charset="0"/>
                <a:cs typeface="Helvetica" charset="0"/>
              </a:rPr>
              <a:t>We are all comfortable with cloud</a:t>
            </a:r>
            <a:br>
              <a:rPr lang="en-AU" sz="2000" kern="1200" dirty="0" smtClean="0">
                <a:solidFill>
                  <a:prstClr val="white"/>
                </a:solidFill>
                <a:latin typeface="Helvetica" charset="0"/>
                <a:ea typeface="Helvetica" charset="0"/>
                <a:cs typeface="Helvetica" charset="0"/>
              </a:rPr>
            </a:br>
            <a:r>
              <a:rPr lang="en-AU" sz="2000" kern="1200" dirty="0" smtClean="0">
                <a:solidFill>
                  <a:prstClr val="white"/>
                </a:solidFill>
                <a:latin typeface="Helvetica" charset="0"/>
                <a:ea typeface="Helvetica" charset="0"/>
                <a:cs typeface="Helvetica" charset="0"/>
              </a:rPr>
              <a:t>computing, but much of the world still</a:t>
            </a:r>
            <a:br>
              <a:rPr lang="en-AU" sz="2000" kern="1200" dirty="0" smtClean="0">
                <a:solidFill>
                  <a:prstClr val="white"/>
                </a:solidFill>
                <a:latin typeface="Helvetica" charset="0"/>
                <a:ea typeface="Helvetica" charset="0"/>
                <a:cs typeface="Helvetica" charset="0"/>
              </a:rPr>
            </a:br>
            <a:r>
              <a:rPr lang="en-AU" sz="2000" kern="1200" dirty="0" smtClean="0">
                <a:solidFill>
                  <a:prstClr val="white"/>
                </a:solidFill>
                <a:latin typeface="Helvetica" charset="0"/>
                <a:ea typeface="Helvetica" charset="0"/>
                <a:cs typeface="Helvetica" charset="0"/>
              </a:rPr>
              <a:t>wants the data locally.</a:t>
            </a:r>
            <a:endParaRPr lang="en-AU" sz="2000" kern="1200" dirty="0" smtClean="0">
              <a:solidFill>
                <a:prstClr val="white"/>
              </a:solidFill>
              <a:latin typeface="Helvetica" charset="0"/>
              <a:ea typeface="Helvetica" charset="0"/>
              <a:cs typeface="Helvetica" charset="0"/>
            </a:endParaRPr>
          </a:p>
          <a:p>
            <a:pPr marL="465138" lvl="1" indent="-282575" algn="l" defTabSz="914400" rtl="0">
              <a:spcBef>
                <a:spcPts val="0"/>
              </a:spcBef>
              <a:spcAft>
                <a:spcPts val="1200"/>
              </a:spcAft>
              <a:buSzPct val="120000"/>
              <a:buFont typeface="Wingdings" charset="2"/>
              <a:buChar char="§"/>
            </a:pPr>
            <a:endParaRPr lang="en-AU" sz="2000" kern="1200" dirty="0" smtClean="0">
              <a:solidFill>
                <a:prstClr val="white"/>
              </a:solidFill>
              <a:latin typeface="Helvetica" charset="0"/>
              <a:ea typeface="Helvetica" charset="0"/>
              <a:cs typeface="Helvetica" charset="0"/>
            </a:endParaRPr>
          </a:p>
          <a:p>
            <a:pPr marL="465138" lvl="1" indent="-282575" algn="l" defTabSz="914400" rtl="0">
              <a:spcBef>
                <a:spcPts val="0"/>
              </a:spcBef>
              <a:spcAft>
                <a:spcPts val="1200"/>
              </a:spcAft>
              <a:buSzPct val="120000"/>
              <a:buFont typeface="Wingdings" charset="2"/>
              <a:buChar char="§"/>
            </a:pPr>
            <a:endParaRPr lang="en-AU" sz="2000" kern="1200" dirty="0" smtClean="0">
              <a:solidFill>
                <a:prstClr val="white"/>
              </a:solidFill>
              <a:latin typeface="Helvetica" charset="0"/>
              <a:ea typeface="Helvetica" charset="0"/>
              <a:cs typeface="Helvetica" charset="0"/>
            </a:endParaRPr>
          </a:p>
        </p:txBody>
      </p:sp>
      <p:pic>
        <p:nvPicPr>
          <p:cNvPr id="7" name="Picture 6"/>
          <p:cNvPicPr>
            <a:picLocks noChangeAspect="1"/>
          </p:cNvPicPr>
          <p:nvPr/>
        </p:nvPicPr>
        <p:blipFill>
          <a:blip r:embed="rId2"/>
          <a:stretch>
            <a:fillRect/>
          </a:stretch>
        </p:blipFill>
        <p:spPr>
          <a:xfrm>
            <a:off x="5852654" y="5181600"/>
            <a:ext cx="2986546" cy="1524000"/>
          </a:xfrm>
          <a:prstGeom prst="rect">
            <a:avLst/>
          </a:prstGeom>
        </p:spPr>
      </p:pic>
    </p:spTree>
    <p:extLst>
      <p:ext uri="{BB962C8B-B14F-4D97-AF65-F5344CB8AC3E}">
        <p14:creationId xmlns:p14="http://schemas.microsoft.com/office/powerpoint/2010/main" val="5062466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4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12347</TotalTime>
  <Words>810</Words>
  <Application>Microsoft Macintosh PowerPoint</Application>
  <PresentationFormat>On-screen Show (4:3)</PresentationFormat>
  <Paragraphs>64</Paragraphs>
  <Slides>8</Slides>
  <Notes>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8</vt:i4>
      </vt:variant>
    </vt:vector>
  </HeadingPairs>
  <TitlesOfParts>
    <vt:vector size="25" baseType="lpstr">
      <vt:lpstr>Arial Bold</vt:lpstr>
      <vt:lpstr>Avenir Roman</vt:lpstr>
      <vt:lpstr>Calibri</vt:lpstr>
      <vt:lpstr>Calibri Light</vt:lpstr>
      <vt:lpstr>Droid Serif</vt:lpstr>
      <vt:lpstr>Helvetica</vt:lpstr>
      <vt:lpstr>ＭＳ Ｐゴシック</vt:lpstr>
      <vt:lpstr>Proxima Nova Regular</vt:lpstr>
      <vt:lpstr>Wingdings</vt:lpstr>
      <vt:lpstr>Arial</vt:lpstr>
      <vt:lpstr>Default</vt:lpstr>
      <vt:lpstr>GA White Pages</vt:lpstr>
      <vt:lpstr>2_Default</vt:lpstr>
      <vt:lpstr>2_Office Theme</vt:lpstr>
      <vt:lpstr>1_Default</vt:lpstr>
      <vt:lpstr>4_Default</vt:lpstr>
      <vt:lpstr>Office Theme</vt:lpstr>
      <vt:lpstr>Open Data Cubes  Cloud Services Experiences and Lessons Learned</vt:lpstr>
      <vt:lpstr>Amazon Web Services (AWS)</vt:lpstr>
      <vt:lpstr>PowerPoint Presentation</vt:lpstr>
      <vt:lpstr>PowerPoint Presentation</vt:lpstr>
      <vt:lpstr>AWS Plans for 2018</vt:lpstr>
      <vt:lpstr>Google Earth Engine (GEE)</vt:lpstr>
      <vt:lpstr>Why not use GEE versus the Open Data Cube?</vt:lpstr>
      <vt:lpstr>Conclusions and thoughts ...</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760</cp:revision>
  <cp:lastPrinted>2015-02-04T17:36:21Z</cp:lastPrinted>
  <dcterms:modified xsi:type="dcterms:W3CDTF">2018-04-26T16:04:50Z</dcterms:modified>
</cp:coreProperties>
</file>