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5"/>
  </p:notesMasterIdLst>
  <p:sldIdLst>
    <p:sldId id="256" r:id="rId3"/>
    <p:sldId id="268" r:id="rId4"/>
    <p:sldId id="269" r:id="rId5"/>
    <p:sldId id="270" r:id="rId6"/>
    <p:sldId id="271" r:id="rId7"/>
    <p:sldId id="272" r:id="rId8"/>
    <p:sldId id="277" r:id="rId9"/>
    <p:sldId id="276" r:id="rId10"/>
    <p:sldId id="275" r:id="rId11"/>
    <p:sldId id="273" r:id="rId12"/>
    <p:sldId id="27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7" autoAdjust="0"/>
  </p:normalViewPr>
  <p:slideViewPr>
    <p:cSldViewPr>
      <p:cViewPr>
        <p:scale>
          <a:sx n="90" d="100"/>
          <a:sy n="90" d="100"/>
        </p:scale>
        <p:origin x="-510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4E0C-1EDB-4339-8F4C-5E9ED9101E02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AB202-51C7-4036-84F3-0F8F684840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20630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3310136" cy="2043658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388843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92825"/>
            <a:ext cx="29051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6241-9489-4930-AC68-D9B9A29E49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6-8 May 2013, Darmstadt, Germany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50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CC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92825"/>
            <a:ext cx="29051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EA3C-1E4B-4568-8544-93F1569E7A7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6-8 May 2013, Darmstadt, Germany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92825"/>
            <a:ext cx="29051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5F52-1437-45AF-B17B-7F733D764DD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6-8 May 2013, Darmstadt, Germany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92825"/>
            <a:ext cx="29051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705-E874-41E9-9A57-62330832C1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6-8 May 2013, Darmstadt, Germany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sm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92825"/>
            <a:ext cx="29051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F362-04E7-432A-BA5F-37C8FADCCF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6-8 May 2013, Darmstadt, Germany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3321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6-8 May 2013, Darmstadt, Germany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1EC8F2-D241-4081-9934-96607176EA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7.png"/><Relationship Id="rId7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ocs.ioccg.or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rcRect l="1639" b="9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Presentation to the 26</a:t>
            </a:r>
            <a:r>
              <a:rPr lang="en-US" sz="2000" b="1" baseline="30000" dirty="0" smtClean="0">
                <a:solidFill>
                  <a:srgbClr val="0000FF"/>
                </a:solidFill>
                <a:latin typeface="Book Antiqua" pitchFamily="18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  CEOS Plenary at Bengaluru, India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6705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Recent update on EUMETSAT</a:t>
            </a:r>
          </a:p>
        </p:txBody>
      </p:sp>
      <p:sp>
        <p:nvSpPr>
          <p:cNvPr id="14" name="Rectangle 43"/>
          <p:cNvSpPr txBox="1">
            <a:spLocks noChangeArrowheads="1"/>
          </p:cNvSpPr>
          <p:nvPr/>
        </p:nvSpPr>
        <p:spPr>
          <a:xfrm>
            <a:off x="1905002" y="2514600"/>
            <a:ext cx="482697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2" y="3429000"/>
            <a:ext cx="482697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Alain Ratier, Director-General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10" name="Rectangle 9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152400"/>
            <a:ext cx="6096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Near Future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1371600"/>
            <a:ext cx="7620000" cy="478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indent="-361950">
              <a:buFontTx/>
              <a:buChar char="•"/>
            </a:pPr>
            <a:r>
              <a:rPr lang="en-GB" sz="2400" b="1" dirty="0" smtClean="0">
                <a:solidFill>
                  <a:schemeClr val="tx2"/>
                </a:solidFill>
              </a:rPr>
              <a:t>Jason-3</a:t>
            </a:r>
            <a:r>
              <a:rPr lang="en-GB" sz="2400" dirty="0" smtClean="0">
                <a:solidFill>
                  <a:schemeClr val="tx2"/>
                </a:solidFill>
              </a:rPr>
              <a:t> launch (with CNES, NOAA and NASA) end 2014</a:t>
            </a:r>
          </a:p>
          <a:p>
            <a:pPr marL="361950" indent="-361950">
              <a:buFontTx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61950" indent="-361950">
              <a:buFontTx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EUMETSAT will operate </a:t>
            </a:r>
            <a:r>
              <a:rPr lang="en-GB" sz="2400" b="1" dirty="0" smtClean="0">
                <a:solidFill>
                  <a:schemeClr val="tx2"/>
                </a:solidFill>
              </a:rPr>
              <a:t>GMES Sentinel-3 </a:t>
            </a:r>
            <a:r>
              <a:rPr lang="en-GB" sz="2400" dirty="0" smtClean="0">
                <a:solidFill>
                  <a:schemeClr val="tx2"/>
                </a:solidFill>
              </a:rPr>
              <a:t>(Marine Mission) after commissioning by ESA, end 2014</a:t>
            </a:r>
          </a:p>
          <a:p>
            <a:pPr marL="361950" indent="-361950">
              <a:buFontTx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61950" indent="-361950">
              <a:buFontTx/>
              <a:buChar char="•"/>
            </a:pPr>
            <a:r>
              <a:rPr lang="en-GB" sz="2400" b="1" dirty="0" smtClean="0">
                <a:solidFill>
                  <a:schemeClr val="tx2"/>
                </a:solidFill>
              </a:rPr>
              <a:t>MSG-4</a:t>
            </a:r>
            <a:r>
              <a:rPr lang="en-GB" sz="2400" dirty="0" smtClean="0">
                <a:solidFill>
                  <a:schemeClr val="tx2"/>
                </a:solidFill>
              </a:rPr>
              <a:t>  launch early 2015 (for in orbit storage)</a:t>
            </a:r>
          </a:p>
          <a:p>
            <a:pPr marL="361950" indent="-361950">
              <a:buFontTx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61950" lvl="1" indent="-361950">
              <a:buFontTx/>
              <a:buChar char="•"/>
            </a:pPr>
            <a:r>
              <a:rPr lang="en-GB" sz="2400" b="1" dirty="0" err="1" smtClean="0">
                <a:solidFill>
                  <a:schemeClr val="tx2"/>
                </a:solidFill>
              </a:rPr>
              <a:t>Metop</a:t>
            </a:r>
            <a:r>
              <a:rPr lang="en-GB" sz="2400" b="1" dirty="0" smtClean="0">
                <a:solidFill>
                  <a:schemeClr val="tx2"/>
                </a:solidFill>
              </a:rPr>
              <a:t>-C</a:t>
            </a:r>
            <a:r>
              <a:rPr lang="en-GB" sz="2400" dirty="0" smtClean="0">
                <a:solidFill>
                  <a:schemeClr val="tx2"/>
                </a:solidFill>
              </a:rPr>
              <a:t> launch planned in Feb 2018 (TBC)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pic>
        <p:nvPicPr>
          <p:cNvPr id="9" name="Content Placeholder 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772400" y="3886200"/>
            <a:ext cx="1371600" cy="1384916"/>
          </a:xfrm>
          <a:prstGeom prst="rect">
            <a:avLst/>
          </a:prstGeom>
        </p:spPr>
      </p:pic>
      <p:pic>
        <p:nvPicPr>
          <p:cNvPr id="12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3226101" y="4607753"/>
            <a:ext cx="2481011" cy="186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52400" y="1828800"/>
            <a:ext cx="1447800" cy="2819400"/>
            <a:chOff x="182" y="831"/>
            <a:chExt cx="2007" cy="290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8" y="831"/>
              <a:ext cx="1991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79" y="1332"/>
              <a:ext cx="13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800" dirty="0">
                  <a:latin typeface="Helvetica" pitchFamily="34" charset="0"/>
                </a:rPr>
                <a:t>Sentinel-3 </a:t>
              </a: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" y="3590"/>
              <a:ext cx="10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" y="3550"/>
              <a:ext cx="64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21" name="Rectangle 20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Future : 2018 - 2040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371600"/>
            <a:ext cx="8445012" cy="478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indent="-361950">
              <a:buFontTx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61950" indent="-361950">
              <a:buFontTx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61950" indent="-361950">
              <a:buFontTx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61950" indent="-361950">
              <a:buFontTx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524000"/>
            <a:ext cx="8991600" cy="4953000"/>
            <a:chOff x="0" y="204952"/>
            <a:chExt cx="9775825" cy="6121838"/>
          </a:xfrm>
        </p:grpSpPr>
        <p:pic>
          <p:nvPicPr>
            <p:cNvPr id="16" name="Picture 5" descr="mtg.png"/>
            <p:cNvPicPr>
              <a:picLocks noChangeAspect="1"/>
            </p:cNvPicPr>
            <p:nvPr/>
          </p:nvPicPr>
          <p:blipFill>
            <a:blip r:embed="rId4" cstate="print"/>
            <a:srcRect l="6841" t="49491" r="68765" b="17909"/>
            <a:stretch>
              <a:fillRect/>
            </a:stretch>
          </p:blipFill>
          <p:spPr bwMode="auto">
            <a:xfrm>
              <a:off x="0" y="204952"/>
              <a:ext cx="3593806" cy="360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eps-sg.png"/>
            <p:cNvPicPr>
              <a:picLocks noChangeAspect="1"/>
            </p:cNvPicPr>
            <p:nvPr/>
          </p:nvPicPr>
          <p:blipFill>
            <a:blip r:embed="rId5" cstate="print"/>
            <a:srcRect l="38553"/>
            <a:stretch>
              <a:fillRect/>
            </a:stretch>
          </p:blipFill>
          <p:spPr bwMode="auto">
            <a:xfrm>
              <a:off x="5188688" y="3799926"/>
              <a:ext cx="3280624" cy="252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Content Placeholder 4" descr="Jason_CS_image_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9738" y="1208543"/>
              <a:ext cx="24955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6630988" y="3137355"/>
              <a:ext cx="31448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2569"/>
                  </a:solidFill>
                </a:rPr>
                <a:t>Jason-CS : Planned</a:t>
              </a:r>
            </a:p>
          </p:txBody>
        </p:sp>
        <p:pic>
          <p:nvPicPr>
            <p:cNvPr id="21" name="Picture 4" descr="eps-sg.png"/>
            <p:cNvPicPr>
              <a:picLocks noChangeAspect="1"/>
            </p:cNvPicPr>
            <p:nvPr/>
          </p:nvPicPr>
          <p:blipFill>
            <a:blip r:embed="rId5" cstate="print"/>
            <a:srcRect t="56575" r="64469"/>
            <a:stretch>
              <a:fillRect/>
            </a:stretch>
          </p:blipFill>
          <p:spPr bwMode="auto">
            <a:xfrm>
              <a:off x="1188807" y="3580600"/>
              <a:ext cx="5661230" cy="248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 descr="mtg.png"/>
            <p:cNvPicPr>
              <a:picLocks noChangeAspect="1"/>
            </p:cNvPicPr>
            <p:nvPr/>
          </p:nvPicPr>
          <p:blipFill>
            <a:blip r:embed="rId4" cstate="print"/>
            <a:srcRect l="32230" t="16418" r="8209" b="17909"/>
            <a:stretch>
              <a:fillRect/>
            </a:stretch>
          </p:blipFill>
          <p:spPr bwMode="auto">
            <a:xfrm>
              <a:off x="2636869" y="869040"/>
              <a:ext cx="3608498" cy="298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286000" y="5867400"/>
            <a:ext cx="2632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569"/>
                </a:solidFill>
              </a:rPr>
              <a:t>EPS-SG : planned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057400" y="3886200"/>
            <a:ext cx="2632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569"/>
                </a:solidFill>
              </a:rPr>
              <a:t>MTG: Approved</a:t>
            </a:r>
            <a:endParaRPr lang="en-GB" sz="2400" dirty="0">
              <a:solidFill>
                <a:srgbClr val="002569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26" name="Rectangle 25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11188" y="1196975"/>
            <a:ext cx="3673475" cy="2044700"/>
          </a:xfrm>
        </p:spPr>
        <p:txBody>
          <a:bodyPr/>
          <a:lstStyle/>
          <a:p>
            <a:pPr eaLnBrk="1" hangingPunct="1"/>
            <a:r>
              <a:rPr lang="en-GB" dirty="0" smtClean="0"/>
              <a:t>IOCCG, NASA and EUMETSAT will host the first meeting of the International Ocean Colour Science group in 2013 ...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Register on ...</a:t>
            </a:r>
            <a:br>
              <a:rPr lang="en-GB" dirty="0" smtClean="0"/>
            </a:br>
            <a:r>
              <a:rPr lang="en-GB" u="sng" dirty="0" smtClean="0">
                <a:hlinkClick r:id="rId2"/>
              </a:rPr>
              <a:t>http://iocs.ioccg.org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dirty="0" smtClean="0"/>
              <a:t>	</a:t>
            </a:r>
            <a:r>
              <a:rPr lang="en-GB" sz="1400" dirty="0" smtClean="0"/>
              <a:t>(as of 1 November 2012)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325" y="3886200"/>
            <a:ext cx="2592388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6-8 May 2013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Darmstadt, Germany</a:t>
            </a:r>
          </a:p>
        </p:txBody>
      </p:sp>
      <p:pic>
        <p:nvPicPr>
          <p:cNvPr id="9220" name="Picture 3" descr="title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68488"/>
            <a:ext cx="43465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MSG-3 Launch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9904" y="1401763"/>
            <a:ext cx="8815754" cy="478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launch of MSG-3 on 5 July 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Ariane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ECA)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Following nominal LEOP, EUMETSAT took control of MSG-3 from ESA/ESOC on 16 July and moved the satellite to its commissioning longitude at 3.4 W  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MSG-3 commissioning is ongoing l</a:t>
            </a:r>
          </a:p>
          <a:p>
            <a:pPr marL="819150" lvl="2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SEVIRI and GERB images on 7 &amp; 10 August, respectively </a:t>
            </a:r>
          </a:p>
          <a:p>
            <a:pPr marL="819150" lvl="2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Trial dissemination started end September 2012</a:t>
            </a:r>
          </a:p>
          <a:p>
            <a:pPr marL="819150" lvl="2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Commissioning Results Review in December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MSG-3 will then be renamed </a:t>
            </a:r>
            <a:r>
              <a:rPr lang="en-GB" sz="2400" b="1" dirty="0" err="1" smtClean="0">
                <a:solidFill>
                  <a:schemeClr val="tx2"/>
                </a:solidFill>
              </a:rPr>
              <a:t>Meteosat</a:t>
            </a:r>
            <a:r>
              <a:rPr lang="en-GB" sz="2400" b="1" dirty="0" smtClean="0">
                <a:solidFill>
                  <a:schemeClr val="tx2"/>
                </a:solidFill>
              </a:rPr>
              <a:t> 10 and be moved to 0°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12" name="Rectangle 11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-53340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MSG-3 first images (SEVIRI &amp; GERB)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2" descr="P:\groups\DIR\Images\2012-08-10-First-MSG-3-GERB-jpg_304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062" y="2268541"/>
            <a:ext cx="4267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70685" y="1587501"/>
            <a:ext cx="219803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002569">
                    <a:lumMod val="75000"/>
                  </a:srgbClr>
                </a:solidFill>
              </a:rPr>
              <a:t>10 August 2012: First GERB Image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6866" y="1140768"/>
            <a:ext cx="229742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002569">
                    <a:lumMod val="75000"/>
                  </a:srgbClr>
                </a:solidFill>
              </a:rPr>
              <a:t>07 August 2012: First SEVIRI Image</a:t>
            </a:r>
          </a:p>
        </p:txBody>
      </p:sp>
      <p:pic>
        <p:nvPicPr>
          <p:cNvPr id="16" name="Picture 9" descr="http://intranet.eumetsat.int/groups/public/@cis/documents/image/JPG_304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55" y="1447800"/>
            <a:ext cx="3307374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815688" y="996094"/>
            <a:ext cx="1250663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ln w="18000">
                  <a:solidFill>
                    <a:srgbClr val="9F2D2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OLD – STG/AFG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20" name="Rectangle 19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err="1" smtClean="0">
                <a:solidFill>
                  <a:schemeClr val="bg1"/>
                </a:solidFill>
              </a:rPr>
              <a:t>Metop</a:t>
            </a:r>
            <a:r>
              <a:rPr lang="en-GB" sz="3200" dirty="0" smtClean="0">
                <a:solidFill>
                  <a:schemeClr val="bg1"/>
                </a:solidFill>
              </a:rPr>
              <a:t>-B Launch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5688" y="996094"/>
            <a:ext cx="1250663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ln w="18000">
                  <a:solidFill>
                    <a:srgbClr val="9F2D2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OLD – STG/AFG</a:t>
            </a:r>
          </a:p>
        </p:txBody>
      </p:sp>
      <p:pic>
        <p:nvPicPr>
          <p:cNvPr id="19" name="Picture 5" descr="P:\groups\DIR\Images\2012-09-17-metopb_lau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24000"/>
            <a:ext cx="6858000" cy="49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12" name="Rectangle 11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err="1" smtClean="0">
                <a:solidFill>
                  <a:schemeClr val="bg1"/>
                </a:solidFill>
              </a:rPr>
              <a:t>Metop</a:t>
            </a:r>
            <a:r>
              <a:rPr lang="en-GB" sz="3200" dirty="0" smtClean="0">
                <a:solidFill>
                  <a:schemeClr val="bg1"/>
                </a:solidFill>
              </a:rPr>
              <a:t>-B Launch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2224" y="1358900"/>
            <a:ext cx="8445012" cy="478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launch of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Metop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 on 17 September (Soyuz 2.1 a)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Following  nominal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LEOP, EUMETSAT took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</a:t>
            </a:r>
            <a:r>
              <a:rPr lang="en-GB" sz="2000" b="1" dirty="0" smtClean="0">
                <a:solidFill>
                  <a:schemeClr val="tx2"/>
                </a:solidFill>
              </a:rPr>
              <a:t>l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Metop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 from ESA/ESOC on 20 September and started commissioning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 In Orbit </a:t>
            </a:r>
            <a:r>
              <a:rPr lang="en-GB" sz="2000" b="1" noProof="0" dirty="0" smtClean="0">
                <a:solidFill>
                  <a:schemeClr val="tx2"/>
                </a:solidFill>
              </a:rPr>
              <a:t>Ve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rification (SIOV) status:</a:t>
            </a:r>
          </a:p>
          <a:p>
            <a:pPr marL="819150" lvl="1" indent="-361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instruments switched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on, </a:t>
            </a:r>
            <a:r>
              <a:rPr lang="en-GB" sz="2000" b="1" noProof="0" dirty="0" smtClean="0">
                <a:solidFill>
                  <a:schemeClr val="tx2"/>
                </a:solidFill>
              </a:rPr>
              <a:t>first data acquired for all (IASI on 23 October)</a:t>
            </a:r>
          </a:p>
          <a:p>
            <a:pPr marL="819150" lvl="1" indent="-361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b="1" noProof="0" dirty="0" smtClean="0">
                <a:solidFill>
                  <a:schemeClr val="tx2"/>
                </a:solidFill>
              </a:rPr>
              <a:t>Trial dissemination of Level 1 products started</a:t>
            </a:r>
          </a:p>
          <a:p>
            <a:pPr marL="819150" lvl="1" indent="-361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Investigation on antenna shared by ARGOS-DCS &amp; Search &amp; Rescue</a:t>
            </a:r>
          </a:p>
          <a:p>
            <a:pPr marL="819150" lvl="1" indent="-361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SIOV expected to be completed in November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Commissioning will continue until February 2013, with staggered release of products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12" name="Rectangle 11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9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err="1" smtClean="0">
                <a:solidFill>
                  <a:schemeClr val="bg1"/>
                </a:solidFill>
              </a:rPr>
              <a:t>Metop</a:t>
            </a:r>
            <a:r>
              <a:rPr lang="en-GB" sz="3200" dirty="0" smtClean="0">
                <a:solidFill>
                  <a:schemeClr val="bg1"/>
                </a:solidFill>
              </a:rPr>
              <a:t>-B first images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6091B59D-26A1-4DFE-84C7-845B726C8B43" descr="6091B59D-26A1-4DFE-84C7-845B726C8B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3" y="1087435"/>
            <a:ext cx="376164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6285" y="2057400"/>
            <a:ext cx="259812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2569">
                    <a:lumMod val="75000"/>
                  </a:srgbClr>
                </a:solidFill>
              </a:rPr>
              <a:t>22 September : First full orbit AVHRR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" y="3935410"/>
            <a:ext cx="1878623" cy="2881312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5969" y="3967167"/>
            <a:ext cx="187862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1065" y="3994147"/>
            <a:ext cx="187862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3311" y="3978275"/>
            <a:ext cx="187862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5380" y="3978275"/>
            <a:ext cx="187862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89038" y="3722685"/>
            <a:ext cx="375138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2569">
                    <a:lumMod val="75000"/>
                  </a:srgbClr>
                </a:solidFill>
              </a:rPr>
              <a:t>MHS Channels 1 to 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22" name="Rectangle 21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-45720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 smtClean="0">
                <a:solidFill>
                  <a:schemeClr val="bg1"/>
                </a:solidFill>
              </a:rPr>
              <a:t>Scatterometer</a:t>
            </a:r>
            <a:r>
              <a:rPr lang="en-GB" sz="2400" dirty="0" smtClean="0">
                <a:solidFill>
                  <a:schemeClr val="bg1"/>
                </a:solidFill>
              </a:rPr>
              <a:t> winds: </a:t>
            </a:r>
            <a:r>
              <a:rPr lang="en-GB" sz="2400" dirty="0" err="1" smtClean="0">
                <a:solidFill>
                  <a:schemeClr val="bg1"/>
                </a:solidFill>
              </a:rPr>
              <a:t>Metop</a:t>
            </a:r>
            <a:r>
              <a:rPr lang="en-GB" sz="2400" dirty="0" smtClean="0">
                <a:solidFill>
                  <a:schemeClr val="bg1"/>
                </a:solidFill>
              </a:rPr>
              <a:t> and Oceansat-2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22" name="Rectangle 21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268762"/>
            <a:ext cx="3497539" cy="49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P:\groups\DIR\Images\201208020110_ma-AVHRR-NCOLASCATcoastalwind_TCSaolaTCDamrey-CN.png"/>
          <p:cNvPicPr>
            <a:picLocks noChangeAspect="1" noChangeArrowheads="1"/>
          </p:cNvPicPr>
          <p:nvPr/>
        </p:nvPicPr>
        <p:blipFill>
          <a:blip r:embed="rId6" cstate="print"/>
          <a:srcRect l="22094" t="9884" r="14386" b="26384"/>
          <a:stretch>
            <a:fillRect/>
          </a:stretch>
        </p:blipFill>
        <p:spPr bwMode="auto">
          <a:xfrm>
            <a:off x="6695728" y="1268760"/>
            <a:ext cx="24482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2012_04_17_0900_ma-ncol_coaw.png"/>
          <p:cNvPicPr>
            <a:picLocks noChangeAspect="1"/>
          </p:cNvPicPr>
          <p:nvPr/>
        </p:nvPicPr>
        <p:blipFill>
          <a:blip r:embed="rId7" cstate="print"/>
          <a:srcRect t="8008" r="57323"/>
          <a:stretch>
            <a:fillRect/>
          </a:stretch>
        </p:blipFill>
        <p:spPr>
          <a:xfrm>
            <a:off x="3491880" y="1268760"/>
            <a:ext cx="3001814" cy="4979640"/>
          </a:xfrm>
          <a:prstGeom prst="rect">
            <a:avLst/>
          </a:prstGeom>
        </p:spPr>
      </p:pic>
      <p:pic>
        <p:nvPicPr>
          <p:cNvPr id="27" name="Picture 4" descr="P:\groups\SAF Network Management\Coop_Agr&amp; logos &amp; legal docts\SAF_Logos_2009\02_OSI SAF\Logo Files\colour\screen\OSISAFLogo_gradient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5808" y="5562600"/>
            <a:ext cx="1728192" cy="7157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79911" y="299695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ASCAT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1412778"/>
            <a:ext cx="199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ASCAT Coastal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7" y="5589242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OSCAT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t0.gstatic.com/images?q=tbn:ANd9GcSlXnH2nIEutR8RDg5B1M0F4EpoNVmxn0mVUoDtESMCakvBJIwk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591" y="1479825"/>
            <a:ext cx="1163819" cy="116881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295400" y="6324600"/>
            <a:ext cx="709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Service declared fully operational on 25 October 2012 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sz="2800" b="1" dirty="0" err="1" smtClean="0"/>
              <a:t>Scatterometer</a:t>
            </a:r>
            <a:r>
              <a:rPr lang="en-GB" sz="2800" b="1" dirty="0" smtClean="0"/>
              <a:t> winds: </a:t>
            </a:r>
            <a:r>
              <a:rPr lang="en-GB" sz="2800" b="1" dirty="0" err="1" smtClean="0"/>
              <a:t>Metop</a:t>
            </a:r>
            <a:r>
              <a:rPr lang="en-GB" sz="2800" b="1" dirty="0" smtClean="0"/>
              <a:t> and Oceansat-2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2"/>
            <a:ext cx="3497539" cy="49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groups\DIR\Images\201208020110_ma-AVHRR-NCOLASCATcoastalwind_TCSaolaTCDamrey-CN.png"/>
          <p:cNvPicPr>
            <a:picLocks noChangeAspect="1" noChangeArrowheads="1"/>
          </p:cNvPicPr>
          <p:nvPr/>
        </p:nvPicPr>
        <p:blipFill>
          <a:blip r:embed="rId3" cstate="print"/>
          <a:srcRect l="22094" t="9884" r="14386" b="26384"/>
          <a:stretch>
            <a:fillRect/>
          </a:stretch>
        </p:blipFill>
        <p:spPr bwMode="auto">
          <a:xfrm>
            <a:off x="6695728" y="1268760"/>
            <a:ext cx="24482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12_04_17_0900_ma-ncol_coaw.png"/>
          <p:cNvPicPr>
            <a:picLocks noChangeAspect="1"/>
          </p:cNvPicPr>
          <p:nvPr/>
        </p:nvPicPr>
        <p:blipFill>
          <a:blip r:embed="rId4" cstate="print"/>
          <a:srcRect t="8008" r="57323"/>
          <a:stretch>
            <a:fillRect/>
          </a:stretch>
        </p:blipFill>
        <p:spPr>
          <a:xfrm>
            <a:off x="3491880" y="1268760"/>
            <a:ext cx="3001814" cy="5301208"/>
          </a:xfrm>
          <a:prstGeom prst="rect">
            <a:avLst/>
          </a:prstGeom>
        </p:spPr>
      </p:pic>
      <p:pic>
        <p:nvPicPr>
          <p:cNvPr id="10" name="Picture 4" descr="P:\groups\SAF Network Management\Coop_Agr&amp; logos &amp; legal docts\SAF_Logos_2009\02_OSI SAF\Logo Files\colour\screen\OSISAFLogo_gradient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949280"/>
            <a:ext cx="1728192" cy="715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1" y="299695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ASCAT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1412778"/>
            <a:ext cx="199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ASCAT Coastal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7" y="5589242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OSCAT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60770" name="Picture 2" descr="http://t0.gstatic.com/images?q=tbn:ANd9GcSlXnH2nIEutR8RDg5B1M0F4EpoNVmxn0mVUoDtESMCakvBJIwk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591" y="1479825"/>
            <a:ext cx="1163819" cy="116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-45720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err="1" smtClean="0">
                <a:solidFill>
                  <a:schemeClr val="bg1"/>
                </a:solidFill>
              </a:rPr>
              <a:t>Metop</a:t>
            </a:r>
            <a:r>
              <a:rPr lang="en-GB" sz="3200" dirty="0" smtClean="0">
                <a:solidFill>
                  <a:schemeClr val="bg1"/>
                </a:solidFill>
              </a:rPr>
              <a:t>-B first IASI </a:t>
            </a:r>
            <a:r>
              <a:rPr lang="en-GB" sz="3200" dirty="0" err="1" smtClean="0">
                <a:solidFill>
                  <a:schemeClr val="bg1"/>
                </a:solidFill>
              </a:rPr>
              <a:t>Interferogram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934200" y="152400"/>
            <a:ext cx="2057400" cy="609600"/>
            <a:chOff x="3505200" y="1524000"/>
            <a:chExt cx="2057400" cy="609600"/>
          </a:xfrm>
        </p:grpSpPr>
        <p:sp>
          <p:nvSpPr>
            <p:cNvPr id="22" name="Rectangle 21"/>
            <p:cNvSpPr/>
            <p:nvPr/>
          </p:nvSpPr>
          <p:spPr>
            <a:xfrm>
              <a:off x="3505200" y="1524000"/>
              <a:ext cx="2057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676400"/>
              <a:ext cx="16504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33310"/>
            <a:ext cx="7391400" cy="52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629400" y="1600200"/>
            <a:ext cx="229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23 October 2012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upload.wikimedia.org/wikipedia/he/f/fd/Logo_cn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1"/>
            <a:ext cx="2895600" cy="90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455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Recent update on EUMETSAT</vt:lpstr>
      <vt:lpstr>Slide 2</vt:lpstr>
      <vt:lpstr>Slide 3</vt:lpstr>
      <vt:lpstr>Slide 4</vt:lpstr>
      <vt:lpstr>Slide 5</vt:lpstr>
      <vt:lpstr>Slide 6</vt:lpstr>
      <vt:lpstr>Slide 7</vt:lpstr>
      <vt:lpstr>Scatterometer winds: Metop and Oceansat-2 </vt:lpstr>
      <vt:lpstr>Slide 9</vt:lpstr>
      <vt:lpstr>Slide 10</vt:lpstr>
      <vt:lpstr>Slide 11</vt:lpstr>
      <vt:lpstr>IOCCG, NASA and EUMETSAT will host the first meeting of the International Ocean Colour Science group in 2013 ...  Register on ... http://iocs.ioccg.org  (as of 1 November 2012)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29</cp:revision>
  <dcterms:created xsi:type="dcterms:W3CDTF">2006-08-16T00:00:00Z</dcterms:created>
  <dcterms:modified xsi:type="dcterms:W3CDTF">2012-10-24T15:14:08Z</dcterms:modified>
</cp:coreProperties>
</file>