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1" r:id="rId5"/>
    <p:sldId id="265" r:id="rId6"/>
    <p:sldId id="263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0" autoAdjust="0"/>
  </p:normalViewPr>
  <p:slideViewPr>
    <p:cSldViewPr>
      <p:cViewPr varScale="1">
        <p:scale>
          <a:sx n="74" d="100"/>
          <a:sy n="74" d="100"/>
        </p:scale>
        <p:origin x="-96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0587E-397E-4FC9-BEB3-E60E4FD89545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660A2002-350C-49FE-B27B-AC18352429B3}">
      <dgm:prSet phldrT="[Text]" custT="1"/>
      <dgm:spPr/>
      <dgm:t>
        <a:bodyPr/>
        <a:lstStyle/>
        <a:p>
          <a:r>
            <a:rPr lang="en-US" sz="2000" b="1" dirty="0" smtClean="0">
              <a:effectLst/>
              <a:latin typeface="Arial Narrow" pitchFamily="34" charset="0"/>
              <a:cs typeface="Arial" pitchFamily="34" charset="0"/>
            </a:rPr>
            <a:t>EO Data Acquisition</a:t>
          </a:r>
        </a:p>
        <a:p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endParaRPr lang="en-US" sz="1600" b="1" dirty="0">
            <a:effectLst/>
            <a:latin typeface="Arial" pitchFamily="34" charset="0"/>
            <a:cs typeface="Arial" pitchFamily="34" charset="0"/>
          </a:endParaRPr>
        </a:p>
      </dgm:t>
    </dgm:pt>
    <dgm:pt modelId="{6778A249-9BEB-4ABB-B90C-4D0BAF3B6062}" type="parTrans" cxnId="{B5CB07A5-BD95-4C89-9D4C-077A1AF07324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6A1904B-157C-409C-B307-048AFAD71EB7}" type="sibTrans" cxnId="{B5CB07A5-BD95-4C89-9D4C-077A1AF07324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93E2982-9412-45FE-A46E-E14D81AEADE5}">
      <dgm:prSet phldrT="[Text]" custT="1"/>
      <dgm:spPr/>
      <dgm:t>
        <a:bodyPr/>
        <a:lstStyle/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b="1" dirty="0" smtClean="0">
            <a:effectLst/>
            <a:latin typeface="Arial Narrow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effectLst/>
              <a:latin typeface="Arial Narrow" pitchFamily="34" charset="0"/>
              <a:cs typeface="Arial" pitchFamily="34" charset="0"/>
            </a:rPr>
            <a:t>Data Processing &amp; Dissemination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</dgm:t>
    </dgm:pt>
    <dgm:pt modelId="{1B12018C-C10F-4734-8C60-27113643B685}" type="parTrans" cxnId="{A032BE5C-077D-41BE-9F5C-B63276F39991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D33034C1-F77E-40E8-8310-1F22E0481006}" type="sibTrans" cxnId="{A032BE5C-077D-41BE-9F5C-B63276F39991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843EC31-7AD3-4E84-8A57-2D046776952F}">
      <dgm:prSet phldrT="[Text]" custT="1"/>
      <dgm:spPr/>
      <dgm:t>
        <a:bodyPr/>
        <a:lstStyle/>
        <a:p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r>
            <a:rPr lang="en-US" sz="2000" b="1" dirty="0" smtClean="0">
              <a:effectLst/>
              <a:latin typeface="Arial Narrow" pitchFamily="34" charset="0"/>
              <a:cs typeface="Arial" pitchFamily="34" charset="0"/>
            </a:rPr>
            <a:t>Products &amp; Services</a:t>
          </a:r>
          <a:endParaRPr lang="en-US" sz="2000" b="1" dirty="0">
            <a:effectLst/>
            <a:latin typeface="Arial Narrow" pitchFamily="34" charset="0"/>
            <a:cs typeface="Arial" pitchFamily="34" charset="0"/>
          </a:endParaRPr>
        </a:p>
      </dgm:t>
    </dgm:pt>
    <dgm:pt modelId="{81D30F3C-766C-41F1-AD4A-938D13A9CFED}" type="sibTrans" cxnId="{D519A9A4-4586-42AC-A13A-3412E2860D39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E6B2156-85FD-4956-941E-4628A3796074}" type="parTrans" cxnId="{D519A9A4-4586-42AC-A13A-3412E2860D39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2C9B57A-54EC-49DA-9082-055AAC9656E1}">
      <dgm:prSet phldrT="[Text]" custT="1"/>
      <dgm:spPr/>
      <dgm:t>
        <a:bodyPr/>
        <a:lstStyle/>
        <a:p>
          <a:r>
            <a:rPr lang="en-US" sz="2000" b="1" dirty="0" smtClean="0">
              <a:effectLst/>
              <a:latin typeface="Arial Narrow" pitchFamily="34" charset="0"/>
              <a:cs typeface="Arial" pitchFamily="34" charset="0"/>
            </a:rPr>
            <a:t>Applications</a:t>
          </a:r>
        </a:p>
        <a:p>
          <a:endParaRPr lang="en-US" sz="1600" b="1" dirty="0" smtClean="0">
            <a:effectLst/>
            <a:latin typeface="Arial" pitchFamily="34" charset="0"/>
            <a:cs typeface="Arial" pitchFamily="34" charset="0"/>
          </a:endParaRPr>
        </a:p>
        <a:p>
          <a:endParaRPr lang="en-US" sz="1600" b="1" dirty="0">
            <a:effectLst/>
            <a:latin typeface="Arial" pitchFamily="34" charset="0"/>
            <a:cs typeface="Arial" pitchFamily="34" charset="0"/>
          </a:endParaRPr>
        </a:p>
      </dgm:t>
    </dgm:pt>
    <dgm:pt modelId="{54A4E43A-127C-48C1-9F81-6564DD8B511A}" type="sibTrans" cxnId="{85C18E6D-225E-42D1-98C9-4B9449D36856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6BEF7479-9658-45EE-9CD2-738930762B1C}" type="parTrans" cxnId="{85C18E6D-225E-42D1-98C9-4B9449D36856}">
      <dgm:prSet/>
      <dgm:spPr/>
      <dgm:t>
        <a:bodyPr/>
        <a:lstStyle/>
        <a:p>
          <a:endParaRPr lang="en-US" sz="2400" b="1">
            <a:solidFill>
              <a:srgbClr val="C000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00274D0D-1A58-429C-844A-B289541DBFBE}" type="pres">
      <dgm:prSet presAssocID="{1EC0587E-397E-4FC9-BEB3-E60E4FD89545}" presName="compositeShape" presStyleCnt="0">
        <dgm:presLayoutVars>
          <dgm:chMax val="7"/>
          <dgm:dir/>
          <dgm:resizeHandles val="exact"/>
        </dgm:presLayoutVars>
      </dgm:prSet>
      <dgm:spPr/>
    </dgm:pt>
    <dgm:pt modelId="{266FC580-0971-459D-B3D9-9D220217ACB2}" type="pres">
      <dgm:prSet presAssocID="{1EC0587E-397E-4FC9-BEB3-E60E4FD89545}" presName="wedge1" presStyleLbl="node1" presStyleIdx="0" presStyleCnt="4" custLinFactNeighborX="185" custLinFactNeighborY="1229"/>
      <dgm:spPr/>
      <dgm:t>
        <a:bodyPr/>
        <a:lstStyle/>
        <a:p>
          <a:endParaRPr lang="en-US"/>
        </a:p>
      </dgm:t>
    </dgm:pt>
    <dgm:pt modelId="{94B4AC79-29A2-4794-8DAF-B7983AAFCB69}" type="pres">
      <dgm:prSet presAssocID="{1EC0587E-397E-4FC9-BEB3-E60E4FD89545}" presName="dummy1a" presStyleCnt="0"/>
      <dgm:spPr/>
    </dgm:pt>
    <dgm:pt modelId="{14C67C34-634D-404B-8896-F3E46B90A826}" type="pres">
      <dgm:prSet presAssocID="{1EC0587E-397E-4FC9-BEB3-E60E4FD89545}" presName="dummy1b" presStyleCnt="0"/>
      <dgm:spPr/>
    </dgm:pt>
    <dgm:pt modelId="{C83834F1-0769-4889-ABC3-C6E9A5563260}" type="pres">
      <dgm:prSet presAssocID="{1EC0587E-397E-4FC9-BEB3-E60E4FD89545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A25C1-7821-4240-BBB5-235C9A915745}" type="pres">
      <dgm:prSet presAssocID="{1EC0587E-397E-4FC9-BEB3-E60E4FD89545}" presName="wedge2" presStyleLbl="node1" presStyleIdx="1" presStyleCnt="4"/>
      <dgm:spPr/>
      <dgm:t>
        <a:bodyPr/>
        <a:lstStyle/>
        <a:p>
          <a:endParaRPr lang="en-US"/>
        </a:p>
      </dgm:t>
    </dgm:pt>
    <dgm:pt modelId="{5A8936E2-420B-452D-847F-D2221864B9BA}" type="pres">
      <dgm:prSet presAssocID="{1EC0587E-397E-4FC9-BEB3-E60E4FD89545}" presName="dummy2a" presStyleCnt="0"/>
      <dgm:spPr/>
    </dgm:pt>
    <dgm:pt modelId="{87C28609-2A66-4F8C-83E9-0A9BAA339F4F}" type="pres">
      <dgm:prSet presAssocID="{1EC0587E-397E-4FC9-BEB3-E60E4FD89545}" presName="dummy2b" presStyleCnt="0"/>
      <dgm:spPr/>
    </dgm:pt>
    <dgm:pt modelId="{4E4300A0-8468-4E10-8D58-DA37FD950E3D}" type="pres">
      <dgm:prSet presAssocID="{1EC0587E-397E-4FC9-BEB3-E60E4FD89545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4A853-F830-4F00-80AE-7854B8BE8736}" type="pres">
      <dgm:prSet presAssocID="{1EC0587E-397E-4FC9-BEB3-E60E4FD89545}" presName="wedge3" presStyleLbl="node1" presStyleIdx="2" presStyleCnt="4"/>
      <dgm:spPr/>
      <dgm:t>
        <a:bodyPr/>
        <a:lstStyle/>
        <a:p>
          <a:endParaRPr lang="en-US"/>
        </a:p>
      </dgm:t>
    </dgm:pt>
    <dgm:pt modelId="{BD5D4A08-BCA9-48FD-919B-0F9E4C012EC0}" type="pres">
      <dgm:prSet presAssocID="{1EC0587E-397E-4FC9-BEB3-E60E4FD89545}" presName="dummy3a" presStyleCnt="0"/>
      <dgm:spPr/>
    </dgm:pt>
    <dgm:pt modelId="{FFA50FB9-51F5-4FC6-8F18-43A5F640FB17}" type="pres">
      <dgm:prSet presAssocID="{1EC0587E-397E-4FC9-BEB3-E60E4FD89545}" presName="dummy3b" presStyleCnt="0"/>
      <dgm:spPr/>
    </dgm:pt>
    <dgm:pt modelId="{3CC5E809-6C6D-4492-9045-0A9D578D9D85}" type="pres">
      <dgm:prSet presAssocID="{1EC0587E-397E-4FC9-BEB3-E60E4FD89545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234F4-F78F-4C63-AB95-C1CA011A6AD3}" type="pres">
      <dgm:prSet presAssocID="{1EC0587E-397E-4FC9-BEB3-E60E4FD89545}" presName="wedge4" presStyleLbl="node1" presStyleIdx="3" presStyleCnt="4"/>
      <dgm:spPr/>
      <dgm:t>
        <a:bodyPr/>
        <a:lstStyle/>
        <a:p>
          <a:endParaRPr lang="en-US"/>
        </a:p>
      </dgm:t>
    </dgm:pt>
    <dgm:pt modelId="{4D659CCA-B849-49BD-877D-A496828DD81C}" type="pres">
      <dgm:prSet presAssocID="{1EC0587E-397E-4FC9-BEB3-E60E4FD89545}" presName="dummy4a" presStyleCnt="0"/>
      <dgm:spPr/>
    </dgm:pt>
    <dgm:pt modelId="{EFA83C3C-C8EF-4790-A4E8-D8EB2DA02085}" type="pres">
      <dgm:prSet presAssocID="{1EC0587E-397E-4FC9-BEB3-E60E4FD89545}" presName="dummy4b" presStyleCnt="0"/>
      <dgm:spPr/>
    </dgm:pt>
    <dgm:pt modelId="{0106B58E-2F04-4202-A74C-959F40AB25B7}" type="pres">
      <dgm:prSet presAssocID="{1EC0587E-397E-4FC9-BEB3-E60E4FD89545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99AE7-551A-425E-BBDA-901033882DDC}" type="pres">
      <dgm:prSet presAssocID="{46A1904B-157C-409C-B307-048AFAD71EB7}" presName="arrowWedge1" presStyleLbl="fgSibTrans2D1" presStyleIdx="0" presStyleCnt="4" custLinFactNeighborX="-934" custLinFactNeighborY="677"/>
      <dgm:spPr/>
    </dgm:pt>
    <dgm:pt modelId="{BDC989B4-8430-4F96-8076-98829643C850}" type="pres">
      <dgm:prSet presAssocID="{D33034C1-F77E-40E8-8310-1F22E0481006}" presName="arrowWedge2" presStyleLbl="fgSibTrans2D1" presStyleIdx="1" presStyleCnt="4" custLinFactNeighborX="-769" custLinFactNeighborY="394"/>
      <dgm:spPr/>
    </dgm:pt>
    <dgm:pt modelId="{C649F5F7-A4B8-4B4E-BD2F-0A804BA5E0B8}" type="pres">
      <dgm:prSet presAssocID="{81D30F3C-766C-41F1-AD4A-938D13A9CFED}" presName="arrowWedge3" presStyleLbl="fgSibTrans2D1" presStyleIdx="2" presStyleCnt="4" custLinFactNeighborX="608" custLinFactNeighborY="394"/>
      <dgm:spPr/>
    </dgm:pt>
    <dgm:pt modelId="{58E96BCD-8D94-4AB0-95C1-3BEA177A3536}" type="pres">
      <dgm:prSet presAssocID="{54A4E43A-127C-48C1-9F81-6564DD8B511A}" presName="arrowWedge4" presStyleLbl="fgSibTrans2D1" presStyleIdx="3" presStyleCnt="4" custLinFactNeighborX="608" custLinFactNeighborY="161"/>
      <dgm:spPr/>
    </dgm:pt>
  </dgm:ptLst>
  <dgm:cxnLst>
    <dgm:cxn modelId="{80195D3E-63FB-4C82-9F97-3169EA6F22B1}" type="presOf" srcId="{660A2002-350C-49FE-B27B-AC18352429B3}" destId="{C83834F1-0769-4889-ABC3-C6E9A5563260}" srcOrd="1" destOrd="0" presId="urn:microsoft.com/office/officeart/2005/8/layout/cycle8"/>
    <dgm:cxn modelId="{D519A9A4-4586-42AC-A13A-3412E2860D39}" srcId="{1EC0587E-397E-4FC9-BEB3-E60E4FD89545}" destId="{4843EC31-7AD3-4E84-8A57-2D046776952F}" srcOrd="2" destOrd="0" parTransId="{7E6B2156-85FD-4956-941E-4628A3796074}" sibTransId="{81D30F3C-766C-41F1-AD4A-938D13A9CFED}"/>
    <dgm:cxn modelId="{224DB52F-9749-4A41-80A9-033A37E8A7DA}" type="presOf" srcId="{4843EC31-7AD3-4E84-8A57-2D046776952F}" destId="{3CC5E809-6C6D-4492-9045-0A9D578D9D85}" srcOrd="1" destOrd="0" presId="urn:microsoft.com/office/officeart/2005/8/layout/cycle8"/>
    <dgm:cxn modelId="{06DCD073-C8B2-44C7-A047-F6EE56C803FF}" type="presOf" srcId="{A2C9B57A-54EC-49DA-9082-055AAC9656E1}" destId="{1BB234F4-F78F-4C63-AB95-C1CA011A6AD3}" srcOrd="0" destOrd="0" presId="urn:microsoft.com/office/officeart/2005/8/layout/cycle8"/>
    <dgm:cxn modelId="{B5CB07A5-BD95-4C89-9D4C-077A1AF07324}" srcId="{1EC0587E-397E-4FC9-BEB3-E60E4FD89545}" destId="{660A2002-350C-49FE-B27B-AC18352429B3}" srcOrd="0" destOrd="0" parTransId="{6778A249-9BEB-4ABB-B90C-4D0BAF3B6062}" sibTransId="{46A1904B-157C-409C-B307-048AFAD71EB7}"/>
    <dgm:cxn modelId="{F22F5851-9116-4C4B-8DA1-75B22C809273}" type="presOf" srcId="{C93E2982-9412-45FE-A46E-E14D81AEADE5}" destId="{1B9A25C1-7821-4240-BBB5-235C9A915745}" srcOrd="0" destOrd="0" presId="urn:microsoft.com/office/officeart/2005/8/layout/cycle8"/>
    <dgm:cxn modelId="{BBB225DD-CA8D-41AE-A39A-C6AD9470645D}" type="presOf" srcId="{C93E2982-9412-45FE-A46E-E14D81AEADE5}" destId="{4E4300A0-8468-4E10-8D58-DA37FD950E3D}" srcOrd="1" destOrd="0" presId="urn:microsoft.com/office/officeart/2005/8/layout/cycle8"/>
    <dgm:cxn modelId="{DC20D35C-0241-482E-905D-72FAB7586C92}" type="presOf" srcId="{1EC0587E-397E-4FC9-BEB3-E60E4FD89545}" destId="{00274D0D-1A58-429C-844A-B289541DBFBE}" srcOrd="0" destOrd="0" presId="urn:microsoft.com/office/officeart/2005/8/layout/cycle8"/>
    <dgm:cxn modelId="{F348FBCC-77CB-471F-802C-24E5E0E6A893}" type="presOf" srcId="{4843EC31-7AD3-4E84-8A57-2D046776952F}" destId="{C104A853-F830-4F00-80AE-7854B8BE8736}" srcOrd="0" destOrd="0" presId="urn:microsoft.com/office/officeart/2005/8/layout/cycle8"/>
    <dgm:cxn modelId="{9A3D1170-231B-466F-8D63-3B51B707D8D7}" type="presOf" srcId="{A2C9B57A-54EC-49DA-9082-055AAC9656E1}" destId="{0106B58E-2F04-4202-A74C-959F40AB25B7}" srcOrd="1" destOrd="0" presId="urn:microsoft.com/office/officeart/2005/8/layout/cycle8"/>
    <dgm:cxn modelId="{EA18212A-784B-4E4D-AA8C-57561B82D126}" type="presOf" srcId="{660A2002-350C-49FE-B27B-AC18352429B3}" destId="{266FC580-0971-459D-B3D9-9D220217ACB2}" srcOrd="0" destOrd="0" presId="urn:microsoft.com/office/officeart/2005/8/layout/cycle8"/>
    <dgm:cxn modelId="{85C18E6D-225E-42D1-98C9-4B9449D36856}" srcId="{1EC0587E-397E-4FC9-BEB3-E60E4FD89545}" destId="{A2C9B57A-54EC-49DA-9082-055AAC9656E1}" srcOrd="3" destOrd="0" parTransId="{6BEF7479-9658-45EE-9CD2-738930762B1C}" sibTransId="{54A4E43A-127C-48C1-9F81-6564DD8B511A}"/>
    <dgm:cxn modelId="{A032BE5C-077D-41BE-9F5C-B63276F39991}" srcId="{1EC0587E-397E-4FC9-BEB3-E60E4FD89545}" destId="{C93E2982-9412-45FE-A46E-E14D81AEADE5}" srcOrd="1" destOrd="0" parTransId="{1B12018C-C10F-4734-8C60-27113643B685}" sibTransId="{D33034C1-F77E-40E8-8310-1F22E0481006}"/>
    <dgm:cxn modelId="{36DA681B-13A8-4A59-9591-C01E777D8141}" type="presParOf" srcId="{00274D0D-1A58-429C-844A-B289541DBFBE}" destId="{266FC580-0971-459D-B3D9-9D220217ACB2}" srcOrd="0" destOrd="0" presId="urn:microsoft.com/office/officeart/2005/8/layout/cycle8"/>
    <dgm:cxn modelId="{7C2C2598-8233-4D85-8150-ABF357383102}" type="presParOf" srcId="{00274D0D-1A58-429C-844A-B289541DBFBE}" destId="{94B4AC79-29A2-4794-8DAF-B7983AAFCB69}" srcOrd="1" destOrd="0" presId="urn:microsoft.com/office/officeart/2005/8/layout/cycle8"/>
    <dgm:cxn modelId="{8097735B-42CF-4D0A-B58A-75B6B195E6DD}" type="presParOf" srcId="{00274D0D-1A58-429C-844A-B289541DBFBE}" destId="{14C67C34-634D-404B-8896-F3E46B90A826}" srcOrd="2" destOrd="0" presId="urn:microsoft.com/office/officeart/2005/8/layout/cycle8"/>
    <dgm:cxn modelId="{C45A68B2-1FD3-4A12-BBBB-7E65A4BD2AD3}" type="presParOf" srcId="{00274D0D-1A58-429C-844A-B289541DBFBE}" destId="{C83834F1-0769-4889-ABC3-C6E9A5563260}" srcOrd="3" destOrd="0" presId="urn:microsoft.com/office/officeart/2005/8/layout/cycle8"/>
    <dgm:cxn modelId="{C8016FFA-F8B4-4048-B71F-69EA3C8E6C60}" type="presParOf" srcId="{00274D0D-1A58-429C-844A-B289541DBFBE}" destId="{1B9A25C1-7821-4240-BBB5-235C9A915745}" srcOrd="4" destOrd="0" presId="urn:microsoft.com/office/officeart/2005/8/layout/cycle8"/>
    <dgm:cxn modelId="{08D6858B-F1E8-4C53-AFC2-B3D9D5224A1D}" type="presParOf" srcId="{00274D0D-1A58-429C-844A-B289541DBFBE}" destId="{5A8936E2-420B-452D-847F-D2221864B9BA}" srcOrd="5" destOrd="0" presId="urn:microsoft.com/office/officeart/2005/8/layout/cycle8"/>
    <dgm:cxn modelId="{EE5736F5-60D7-49A8-8BDB-F0F40B3DBF2F}" type="presParOf" srcId="{00274D0D-1A58-429C-844A-B289541DBFBE}" destId="{87C28609-2A66-4F8C-83E9-0A9BAA339F4F}" srcOrd="6" destOrd="0" presId="urn:microsoft.com/office/officeart/2005/8/layout/cycle8"/>
    <dgm:cxn modelId="{36894E34-CF0F-42BB-A7F5-19FB67DA3B46}" type="presParOf" srcId="{00274D0D-1A58-429C-844A-B289541DBFBE}" destId="{4E4300A0-8468-4E10-8D58-DA37FD950E3D}" srcOrd="7" destOrd="0" presId="urn:microsoft.com/office/officeart/2005/8/layout/cycle8"/>
    <dgm:cxn modelId="{3A699B46-5FD6-45F7-87A7-D904844F792C}" type="presParOf" srcId="{00274D0D-1A58-429C-844A-B289541DBFBE}" destId="{C104A853-F830-4F00-80AE-7854B8BE8736}" srcOrd="8" destOrd="0" presId="urn:microsoft.com/office/officeart/2005/8/layout/cycle8"/>
    <dgm:cxn modelId="{F939C3D3-9035-4112-84C1-24172C2CD379}" type="presParOf" srcId="{00274D0D-1A58-429C-844A-B289541DBFBE}" destId="{BD5D4A08-BCA9-48FD-919B-0F9E4C012EC0}" srcOrd="9" destOrd="0" presId="urn:microsoft.com/office/officeart/2005/8/layout/cycle8"/>
    <dgm:cxn modelId="{49DDCC26-BFA5-42FC-BDF2-C1EDB9267A55}" type="presParOf" srcId="{00274D0D-1A58-429C-844A-B289541DBFBE}" destId="{FFA50FB9-51F5-4FC6-8F18-43A5F640FB17}" srcOrd="10" destOrd="0" presId="urn:microsoft.com/office/officeart/2005/8/layout/cycle8"/>
    <dgm:cxn modelId="{8F1EF917-C8EA-4B6D-9313-4A44F2EAB635}" type="presParOf" srcId="{00274D0D-1A58-429C-844A-B289541DBFBE}" destId="{3CC5E809-6C6D-4492-9045-0A9D578D9D85}" srcOrd="11" destOrd="0" presId="urn:microsoft.com/office/officeart/2005/8/layout/cycle8"/>
    <dgm:cxn modelId="{B33E8575-1122-4EB0-A00D-E2172C223F8E}" type="presParOf" srcId="{00274D0D-1A58-429C-844A-B289541DBFBE}" destId="{1BB234F4-F78F-4C63-AB95-C1CA011A6AD3}" srcOrd="12" destOrd="0" presId="urn:microsoft.com/office/officeart/2005/8/layout/cycle8"/>
    <dgm:cxn modelId="{6BBD968E-0AAA-4674-AD77-8D451E6B1D1C}" type="presParOf" srcId="{00274D0D-1A58-429C-844A-B289541DBFBE}" destId="{4D659CCA-B849-49BD-877D-A496828DD81C}" srcOrd="13" destOrd="0" presId="urn:microsoft.com/office/officeart/2005/8/layout/cycle8"/>
    <dgm:cxn modelId="{72DDE296-904B-4253-AC79-21BA8A48CDB7}" type="presParOf" srcId="{00274D0D-1A58-429C-844A-B289541DBFBE}" destId="{EFA83C3C-C8EF-4790-A4E8-D8EB2DA02085}" srcOrd="14" destOrd="0" presId="urn:microsoft.com/office/officeart/2005/8/layout/cycle8"/>
    <dgm:cxn modelId="{4BE8B752-F4F0-4874-85A9-96A8CEB60420}" type="presParOf" srcId="{00274D0D-1A58-429C-844A-B289541DBFBE}" destId="{0106B58E-2F04-4202-A74C-959F40AB25B7}" srcOrd="15" destOrd="0" presId="urn:microsoft.com/office/officeart/2005/8/layout/cycle8"/>
    <dgm:cxn modelId="{1144C880-9679-49F6-91A5-C5904128B625}" type="presParOf" srcId="{00274D0D-1A58-429C-844A-B289541DBFBE}" destId="{27599AE7-551A-425E-BBDA-901033882DDC}" srcOrd="16" destOrd="0" presId="urn:microsoft.com/office/officeart/2005/8/layout/cycle8"/>
    <dgm:cxn modelId="{A365E0E8-6E12-4609-B09C-773E1E69B24F}" type="presParOf" srcId="{00274D0D-1A58-429C-844A-B289541DBFBE}" destId="{BDC989B4-8430-4F96-8076-98829643C850}" srcOrd="17" destOrd="0" presId="urn:microsoft.com/office/officeart/2005/8/layout/cycle8"/>
    <dgm:cxn modelId="{140901BA-FA47-401D-93C0-25CA4918074B}" type="presParOf" srcId="{00274D0D-1A58-429C-844A-B289541DBFBE}" destId="{C649F5F7-A4B8-4B4E-BD2F-0A804BA5E0B8}" srcOrd="18" destOrd="0" presId="urn:microsoft.com/office/officeart/2005/8/layout/cycle8"/>
    <dgm:cxn modelId="{9B3229E1-96F4-4A84-8736-76E56519D23A}" type="presParOf" srcId="{00274D0D-1A58-429C-844A-B289541DBFBE}" destId="{58E96BCD-8D94-4AB0-95C1-3BEA177A3536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6FC580-0971-459D-B3D9-9D220217ACB2}">
      <dsp:nvSpPr>
        <dsp:cNvPr id="0" name=""/>
        <dsp:cNvSpPr/>
      </dsp:nvSpPr>
      <dsp:spPr>
        <a:xfrm>
          <a:off x="1263163" y="365343"/>
          <a:ext cx="4224528" cy="4224528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/>
              <a:latin typeface="Arial Narrow" pitchFamily="34" charset="0"/>
              <a:cs typeface="Arial" pitchFamily="34" charset="0"/>
            </a:rPr>
            <a:t>EO Data Acquisition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3505683" y="1240927"/>
        <a:ext cx="1559052" cy="1156716"/>
      </dsp:txXfrm>
    </dsp:sp>
    <dsp:sp modelId="{1B9A25C1-7821-4240-BBB5-235C9A915745}">
      <dsp:nvSpPr>
        <dsp:cNvPr id="0" name=""/>
        <dsp:cNvSpPr/>
      </dsp:nvSpPr>
      <dsp:spPr>
        <a:xfrm>
          <a:off x="1255347" y="455247"/>
          <a:ext cx="4224528" cy="4224528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b="1" kern="1200" dirty="0" smtClean="0">
            <a:effectLst/>
            <a:latin typeface="Arial Narrow" pitchFamily="34" charset="0"/>
            <a:cs typeface="Arial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>
              <a:effectLst/>
              <a:latin typeface="Arial Narrow" pitchFamily="34" charset="0"/>
              <a:cs typeface="Arial" pitchFamily="34" charset="0"/>
            </a:rPr>
            <a:t>Data Processing &amp; Dissemination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</dsp:txBody>
      <dsp:txXfrm>
        <a:off x="3497868" y="2647476"/>
        <a:ext cx="1559052" cy="1156716"/>
      </dsp:txXfrm>
    </dsp:sp>
    <dsp:sp modelId="{C104A853-F830-4F00-80AE-7854B8BE8736}">
      <dsp:nvSpPr>
        <dsp:cNvPr id="0" name=""/>
        <dsp:cNvSpPr/>
      </dsp:nvSpPr>
      <dsp:spPr>
        <a:xfrm>
          <a:off x="1113524" y="455247"/>
          <a:ext cx="4224528" cy="4224528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/>
              <a:latin typeface="Arial Narrow" pitchFamily="34" charset="0"/>
              <a:cs typeface="Arial" pitchFamily="34" charset="0"/>
            </a:rPr>
            <a:t>Products &amp; Services</a:t>
          </a:r>
          <a:endParaRPr lang="en-US" sz="2000" b="1" kern="1200" dirty="0">
            <a:effectLst/>
            <a:latin typeface="Arial Narrow" pitchFamily="34" charset="0"/>
            <a:cs typeface="Arial" pitchFamily="34" charset="0"/>
          </a:endParaRPr>
        </a:p>
      </dsp:txBody>
      <dsp:txXfrm>
        <a:off x="1536480" y="2647476"/>
        <a:ext cx="1559052" cy="1156716"/>
      </dsp:txXfrm>
    </dsp:sp>
    <dsp:sp modelId="{1BB234F4-F78F-4C63-AB95-C1CA011A6AD3}">
      <dsp:nvSpPr>
        <dsp:cNvPr id="0" name=""/>
        <dsp:cNvSpPr/>
      </dsp:nvSpPr>
      <dsp:spPr>
        <a:xfrm>
          <a:off x="1113524" y="313424"/>
          <a:ext cx="4224528" cy="4224528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/>
              <a:latin typeface="Arial Narrow" pitchFamily="34" charset="0"/>
              <a:cs typeface="Arial" pitchFamily="34" charset="0"/>
            </a:rPr>
            <a:t>Applications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1536480" y="1189008"/>
        <a:ext cx="1559052" cy="1156716"/>
      </dsp:txXfrm>
    </dsp:sp>
    <dsp:sp modelId="{27599AE7-551A-425E-BBDA-901033882DDC}">
      <dsp:nvSpPr>
        <dsp:cNvPr id="0" name=""/>
        <dsp:cNvSpPr/>
      </dsp:nvSpPr>
      <dsp:spPr>
        <a:xfrm>
          <a:off x="957302" y="135966"/>
          <a:ext cx="4747564" cy="474756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C989B4-8430-4F96-8076-98829643C850}">
      <dsp:nvSpPr>
        <dsp:cNvPr id="0" name=""/>
        <dsp:cNvSpPr/>
      </dsp:nvSpPr>
      <dsp:spPr>
        <a:xfrm>
          <a:off x="957320" y="212434"/>
          <a:ext cx="4747564" cy="474756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49F5F7-A4B8-4B4E-BD2F-0A804BA5E0B8}">
      <dsp:nvSpPr>
        <dsp:cNvPr id="0" name=""/>
        <dsp:cNvSpPr/>
      </dsp:nvSpPr>
      <dsp:spPr>
        <a:xfrm>
          <a:off x="880871" y="212434"/>
          <a:ext cx="4747564" cy="474756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E96BCD-8D94-4AB0-95C1-3BEA177A3536}">
      <dsp:nvSpPr>
        <dsp:cNvPr id="0" name=""/>
        <dsp:cNvSpPr/>
      </dsp:nvSpPr>
      <dsp:spPr>
        <a:xfrm>
          <a:off x="880871" y="59549"/>
          <a:ext cx="4747564" cy="474756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hyperlink" Target="http://www.dataportal.isro.gov.in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hyperlink" Target="http://www.nrsc.gov.in/" TargetMode="External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.JPG"/>
          <p:cNvPicPr>
            <a:picLocks noChangeAspect="1"/>
          </p:cNvPicPr>
          <p:nvPr/>
        </p:nvPicPr>
        <p:blipFill>
          <a:blip r:embed="rId2" cstate="print"/>
          <a:srcRect l="1639" b="929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19200" y="5867400"/>
            <a:ext cx="7010400" cy="7620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Book Antiqua" pitchFamily="18" charset="0"/>
              </a:rPr>
              <a:t>Presentation to the 26</a:t>
            </a:r>
            <a:r>
              <a:rPr lang="en-US" sz="2000" b="1" baseline="30000" dirty="0" smtClean="0">
                <a:solidFill>
                  <a:srgbClr val="0000FF"/>
                </a:solidFill>
                <a:latin typeface="Book Antiqua" pitchFamily="18" charset="0"/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  <a:latin typeface="Book Antiqua" pitchFamily="18" charset="0"/>
              </a:rPr>
              <a:t>  CEOS Plenary at Bengaluru, India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Book Antiqua" pitchFamily="18" charset="0"/>
              </a:rPr>
              <a:t>24-27 October, 2012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6200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ISRO’s Earth Observation System</a:t>
            </a:r>
          </a:p>
        </p:txBody>
      </p:sp>
      <p:sp>
        <p:nvSpPr>
          <p:cNvPr id="15" name="Rectangle 43"/>
          <p:cNvSpPr txBox="1">
            <a:spLocks noChangeArrowheads="1"/>
          </p:cNvSpPr>
          <p:nvPr/>
        </p:nvSpPr>
        <p:spPr>
          <a:xfrm>
            <a:off x="2057400" y="3429000"/>
            <a:ext cx="4826977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PG Diwakar</a:t>
            </a:r>
          </a:p>
        </p:txBody>
      </p:sp>
      <p:pic>
        <p:nvPicPr>
          <p:cNvPr id="9" name="Picture 8" descr="ISRO logo.jpg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Earth Observation System: Components </a:t>
            </a:r>
          </a:p>
        </p:txBody>
      </p:sp>
      <p:pic>
        <p:nvPicPr>
          <p:cNvPr id="43" name="Picture 42" descr="ISRO logo.jpg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6781800" y="3124200"/>
            <a:ext cx="1828800" cy="1384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Users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Cent./ State </a:t>
            </a:r>
            <a:r>
              <a:rPr lang="en-US" sz="1400" b="1" dirty="0" err="1">
                <a:solidFill>
                  <a:prstClr val="black"/>
                </a:solidFill>
                <a:cs typeface="+mn-cs"/>
              </a:rPr>
              <a:t>Govts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Researcher/ Academia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Private/ Industry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International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" y="1752600"/>
            <a:ext cx="22860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Natural Resources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Cartography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Disaster </a:t>
            </a:r>
            <a:r>
              <a:rPr lang="en-US" sz="1400" b="1" dirty="0" smtClean="0">
                <a:solidFill>
                  <a:prstClr val="black"/>
                </a:solidFill>
              </a:rPr>
              <a:t>Management </a:t>
            </a:r>
            <a:r>
              <a:rPr lang="en-US" sz="1400" b="1" dirty="0" smtClean="0">
                <a:solidFill>
                  <a:prstClr val="black"/>
                </a:solidFill>
                <a:cs typeface="+mn-cs"/>
              </a:rPr>
              <a:t>support 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Environmental monitoring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Ocean &amp; Atmos. studies</a:t>
            </a:r>
          </a:p>
        </p:txBody>
      </p:sp>
      <p:graphicFrame>
        <p:nvGraphicFramePr>
          <p:cNvPr id="32" name="Diagram 31"/>
          <p:cNvGraphicFramePr/>
          <p:nvPr/>
        </p:nvGraphicFramePr>
        <p:xfrm>
          <a:off x="1143000" y="1430337"/>
          <a:ext cx="6629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Oval 32"/>
          <p:cNvSpPr/>
          <p:nvPr/>
        </p:nvSpPr>
        <p:spPr bwMode="auto">
          <a:xfrm>
            <a:off x="3429000" y="3030537"/>
            <a:ext cx="1617785" cy="1676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 Narrow" pitchFamily="34" charset="0"/>
                <a:cs typeface="+mn-cs"/>
              </a:rPr>
              <a:t>Satellites, Sensors, Techniques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29400" y="1447800"/>
            <a:ext cx="2438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Ground Segments</a:t>
            </a:r>
          </a:p>
        </p:txBody>
      </p:sp>
      <p:sp>
        <p:nvSpPr>
          <p:cNvPr id="35" name="Rectangle 139"/>
          <p:cNvSpPr>
            <a:spLocks noChangeArrowheads="1"/>
          </p:cNvSpPr>
          <p:nvPr/>
        </p:nvSpPr>
        <p:spPr bwMode="auto">
          <a:xfrm>
            <a:off x="169862" y="1430337"/>
            <a:ext cx="2286000" cy="369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EO Applications</a:t>
            </a:r>
            <a:endParaRPr lang="en-GB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862" y="3733800"/>
            <a:ext cx="1752600" cy="1030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C00000"/>
                </a:solidFill>
              </a:rPr>
              <a:t>Institutionalization</a:t>
            </a:r>
          </a:p>
          <a:p>
            <a:pPr marL="180975" indent="-180975"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MoES</a:t>
            </a:r>
            <a:r>
              <a:rPr lang="en-US" sz="1400" b="1" dirty="0">
                <a:solidFill>
                  <a:prstClr val="black"/>
                </a:solidFill>
              </a:rPr>
              <a:t>  </a:t>
            </a:r>
            <a:r>
              <a:rPr lang="en-US" sz="1400" b="1" dirty="0" err="1">
                <a:solidFill>
                  <a:prstClr val="black"/>
                </a:solidFill>
              </a:rPr>
              <a:t>MoEF</a:t>
            </a:r>
            <a:endParaRPr lang="en-US" sz="1400" b="1" dirty="0">
              <a:solidFill>
                <a:prstClr val="black"/>
              </a:solidFill>
            </a:endParaRPr>
          </a:p>
          <a:p>
            <a:pPr marL="180975" indent="-180975"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MoA</a:t>
            </a:r>
            <a:r>
              <a:rPr lang="en-US" sz="1400" b="1" dirty="0">
                <a:solidFill>
                  <a:prstClr val="black"/>
                </a:solidFill>
              </a:rPr>
              <a:t>     </a:t>
            </a:r>
            <a:r>
              <a:rPr lang="en-US" sz="1400" b="1" dirty="0" err="1">
                <a:solidFill>
                  <a:prstClr val="black"/>
                </a:solidFill>
              </a:rPr>
              <a:t>MoWR</a:t>
            </a:r>
            <a:endParaRPr lang="en-US" sz="1400" b="1" dirty="0">
              <a:solidFill>
                <a:prstClr val="black"/>
              </a:solidFill>
            </a:endParaRPr>
          </a:p>
          <a:p>
            <a:pPr marL="180975" indent="-180975"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</a:rPr>
              <a:t>MRD     DST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3756" y="5410200"/>
            <a:ext cx="2057400" cy="954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Standard Products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Value added products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Data </a:t>
            </a:r>
            <a:r>
              <a:rPr lang="en-US" sz="1400" b="1" dirty="0" smtClean="0">
                <a:solidFill>
                  <a:prstClr val="black"/>
                </a:solidFill>
                <a:cs typeface="+mn-cs"/>
              </a:rPr>
              <a:t>Archival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Free data </a:t>
            </a:r>
            <a:r>
              <a:rPr lang="en-US" sz="1400" b="1" dirty="0" err="1" smtClean="0">
                <a:solidFill>
                  <a:prstClr val="black"/>
                </a:solidFill>
              </a:rPr>
              <a:t>downoad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29400" y="1828800"/>
            <a:ext cx="24384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Spacecraft Control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Payload Programming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Data </a:t>
            </a:r>
            <a:r>
              <a:rPr lang="en-US" sz="1400" b="1" dirty="0" smtClean="0">
                <a:solidFill>
                  <a:prstClr val="black"/>
                </a:solidFill>
                <a:cs typeface="+mn-cs"/>
              </a:rPr>
              <a:t>Acquisition &amp; processing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9862" y="6398823"/>
            <a:ext cx="2420938" cy="33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Satellite Data Products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29400" y="6410325"/>
            <a:ext cx="2260600" cy="33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Enabling Techniques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29400" y="5015805"/>
            <a:ext cx="2195513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DIP, GIS, GPS, DSS, </a:t>
            </a:r>
            <a:r>
              <a:rPr lang="en-US" sz="1400" b="1" dirty="0" err="1">
                <a:solidFill>
                  <a:prstClr val="black"/>
                </a:solidFill>
                <a:cs typeface="+mn-cs"/>
              </a:rPr>
              <a:t>Photogrammetry</a:t>
            </a:r>
            <a:r>
              <a:rPr lang="en-US" sz="1400" b="1" dirty="0">
                <a:solidFill>
                  <a:prstClr val="black"/>
                </a:solidFill>
                <a:cs typeface="+mn-cs"/>
              </a:rPr>
              <a:t>, 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prstClr val="black"/>
                </a:solidFill>
                <a:cs typeface="+mn-cs"/>
              </a:rPr>
              <a:t>Value Added Services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err="1" smtClean="0">
                <a:solidFill>
                  <a:prstClr val="black"/>
                </a:solidFill>
                <a:cs typeface="+mn-cs"/>
              </a:rPr>
              <a:t>Modelling</a:t>
            </a:r>
            <a:r>
              <a:rPr lang="en-US" sz="1400" b="1" dirty="0" smtClean="0">
                <a:solidFill>
                  <a:prstClr val="black"/>
                </a:solidFill>
                <a:cs typeface="+mn-cs"/>
              </a:rPr>
              <a:t>/ Simulations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cs typeface="+mn-cs"/>
              </a:rPr>
              <a:t>Multi-sensor Products</a:t>
            </a:r>
          </a:p>
          <a:p>
            <a:pPr marL="109538" indent="-109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prstClr val="black"/>
                </a:solidFill>
                <a:cs typeface="+mn-cs"/>
              </a:rPr>
              <a:t>Visualisation</a:t>
            </a:r>
            <a:endParaRPr lang="en-US" sz="1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2" name="AutoShape 166"/>
          <p:cNvSpPr>
            <a:spLocks noChangeArrowheads="1"/>
          </p:cNvSpPr>
          <p:nvPr/>
        </p:nvSpPr>
        <p:spPr bwMode="auto">
          <a:xfrm>
            <a:off x="2743200" y="6400800"/>
            <a:ext cx="3657600" cy="377976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10000"/>
              </a:spcBef>
            </a:pPr>
            <a:r>
              <a:rPr lang="en-US" b="1">
                <a:solidFill>
                  <a:srgbClr val="FFFFFF"/>
                </a:solidFill>
                <a:cs typeface="Times New Roman" pitchFamily="18" charset="0"/>
              </a:rPr>
              <a:t>…in sync with country’s priorities…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India EO Satellites - Scenario by 2017</a:t>
            </a:r>
          </a:p>
        </p:txBody>
      </p:sp>
      <p:pic>
        <p:nvPicPr>
          <p:cNvPr id="43" name="Picture 42" descr="ISRO logo.jpg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atconfig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76" y="838200"/>
            <a:ext cx="9156676" cy="605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ISRO EO Satellite since last Plenary</a:t>
            </a:r>
          </a:p>
        </p:txBody>
      </p:sp>
      <p:pic>
        <p:nvPicPr>
          <p:cNvPr id="43" name="Picture 42" descr="ISRO logo.jpg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isro.gov.in/pslv-c19/Imagegallery/launchvehicle_images/pslv-c19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62400"/>
            <a:ext cx="1676400" cy="228952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04800" y="6324600"/>
            <a:ext cx="1451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spc="100" dirty="0" smtClean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April 26, 2012</a:t>
            </a:r>
            <a:endParaRPr lang="en-US" sz="1200" dirty="0"/>
          </a:p>
        </p:txBody>
      </p:sp>
      <p:pic>
        <p:nvPicPr>
          <p:cNvPr id="28" name="Picture 27" descr="risat1-4_im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05" y="1524000"/>
            <a:ext cx="1952660" cy="2209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1000" y="1447800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spc="100" dirty="0" smtClean="0">
                <a:latin typeface="Tahoma" pitchFamily="34" charset="0"/>
                <a:cs typeface="Arial" pitchFamily="34" charset="0"/>
              </a:rPr>
              <a:t>RISAT-1 </a:t>
            </a:r>
            <a:endParaRPr lang="en-US" b="1" spc="100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133600" y="1981200"/>
            <a:ext cx="3581399" cy="1077218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C band SAR 5.35 GHz frequency; 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5 imaging modes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Single, dual &amp; quad polarisation modes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057400" y="4946650"/>
          <a:ext cx="6858000" cy="17882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51807"/>
                <a:gridCol w="1288220"/>
                <a:gridCol w="1079454"/>
                <a:gridCol w="748735"/>
                <a:gridCol w="1094892"/>
                <a:gridCol w="1094892"/>
              </a:tblGrid>
              <a:tr h="2968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Imaging modes *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 FRS-1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 FRS-2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 FRS-2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 MRS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</a:rPr>
                        <a:t> CRS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</a:tr>
              <a:tr h="296857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Slant Range Resolution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/>
                        <a:t>3m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/>
                        <a:t>6m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dirty="0"/>
                        <a:t>9m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dirty="0"/>
                        <a:t>25m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/>
                        <a:t>50m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0849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Swath/Spot (km</a:t>
                      </a:r>
                      <a:r>
                        <a:rPr lang="en-IN" sz="1200" kern="1200" dirty="0" smtClean="0"/>
                        <a:t>)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25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25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/>
                        <a:t>25 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115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223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8187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Polarisation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Linear/ Dual/ Polarimetry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Polarimetry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Quad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Linear/ Dual/ Polarimetry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IN" sz="1200" kern="1200" dirty="0"/>
                        <a:t>Linear/ Dual/ Polarimetry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2209800" y="3429000"/>
            <a:ext cx="3581400" cy="9312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GB" sz="1600" b="1" dirty="0"/>
              <a:t>For applications in agriculture, soil moisture, flood &amp; water spread, geology, snow &amp; glaciers, forest, topography &amp; oceanography.</a:t>
            </a:r>
          </a:p>
        </p:txBody>
      </p:sp>
      <p:pic>
        <p:nvPicPr>
          <p:cNvPr id="15" name="Picture 1" descr="A1_Mumbai_VH-VV_50k.tif"/>
          <p:cNvPicPr>
            <a:picLocks noChangeAspect="1"/>
          </p:cNvPicPr>
          <p:nvPr/>
        </p:nvPicPr>
        <p:blipFill>
          <a:blip r:embed="rId7" cstate="print"/>
          <a:srcRect b="7906"/>
          <a:stretch>
            <a:fillRect/>
          </a:stretch>
        </p:blipFill>
        <p:spPr bwMode="auto">
          <a:xfrm>
            <a:off x="6109996" y="1447800"/>
            <a:ext cx="280540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3" cstate="print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EO – Future Satellites</a:t>
            </a:r>
          </a:p>
        </p:txBody>
      </p:sp>
      <p:pic>
        <p:nvPicPr>
          <p:cNvPr id="43" name="Picture 42" descr="ISRO logo.jpg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1027"/>
          <p:cNvSpPr>
            <a:spLocks noChangeArrowheads="1"/>
          </p:cNvSpPr>
          <p:nvPr/>
        </p:nvSpPr>
        <p:spPr bwMode="auto">
          <a:xfrm>
            <a:off x="27710" y="1371600"/>
            <a:ext cx="4419600" cy="2514600"/>
          </a:xfrm>
          <a:prstGeom prst="roundRect">
            <a:avLst>
              <a:gd name="adj" fmla="val 6088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27710" y="1471613"/>
            <a:ext cx="1328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 Black" pitchFamily="34" charset="0"/>
              </a:rPr>
              <a:t>SARAL</a:t>
            </a:r>
          </a:p>
        </p:txBody>
      </p:sp>
      <p:sp>
        <p:nvSpPr>
          <p:cNvPr id="16" name="Text Box 1047"/>
          <p:cNvSpPr txBox="1">
            <a:spLocks noChangeArrowheads="1"/>
          </p:cNvSpPr>
          <p:nvPr/>
        </p:nvSpPr>
        <p:spPr bwMode="auto">
          <a:xfrm>
            <a:off x="1627910" y="2133600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Payloads</a:t>
            </a:r>
          </a:p>
          <a:p>
            <a:pPr>
              <a:spcBef>
                <a:spcPts val="0"/>
              </a:spcBef>
              <a:buFontTx/>
              <a:buChar char="•"/>
              <a:defRPr/>
            </a:pPr>
            <a:r>
              <a:rPr lang="en-US" sz="1200" b="1" dirty="0">
                <a:latin typeface="Calibri" pitchFamily="34" charset="0"/>
                <a:cs typeface="Times New Roman" pitchFamily="18" charset="0"/>
              </a:rPr>
              <a:t> Ka-band Altimeter (~35.5GHz)</a:t>
            </a:r>
          </a:p>
          <a:p>
            <a:pPr>
              <a:spcBef>
                <a:spcPts val="0"/>
              </a:spcBef>
              <a:buFontTx/>
              <a:buChar char="•"/>
              <a:defRPr/>
            </a:pPr>
            <a:r>
              <a:rPr lang="en-US" sz="1200" b="1" dirty="0">
                <a:latin typeface="Calibri" pitchFamily="34" charset="0"/>
                <a:cs typeface="Times New Roman" pitchFamily="18" charset="0"/>
              </a:rPr>
              <a:t>Dual freq Radiometer (23.8/36.8 GHz</a:t>
            </a:r>
          </a:p>
        </p:txBody>
      </p:sp>
      <p:sp>
        <p:nvSpPr>
          <p:cNvPr id="17" name="Text Box 1048"/>
          <p:cNvSpPr txBox="1">
            <a:spLocks noChangeArrowheads="1"/>
          </p:cNvSpPr>
          <p:nvPr/>
        </p:nvSpPr>
        <p:spPr bwMode="auto">
          <a:xfrm>
            <a:off x="1399310" y="1447800"/>
            <a:ext cx="297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 Satellite with </a:t>
            </a:r>
            <a:r>
              <a:rPr lang="en-US" sz="1600" b="1" dirty="0" err="1">
                <a:solidFill>
                  <a:srgbClr val="006600"/>
                </a:solidFill>
                <a:latin typeface="Calibri" pitchFamily="34" charset="0"/>
              </a:rPr>
              <a:t>ARgos</a:t>
            </a:r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 and </a:t>
            </a:r>
            <a:r>
              <a:rPr lang="en-US" sz="1600" b="1" dirty="0" err="1">
                <a:solidFill>
                  <a:srgbClr val="006600"/>
                </a:solidFill>
                <a:latin typeface="Calibri" pitchFamily="34" charset="0"/>
              </a:rPr>
              <a:t>ALtika</a:t>
            </a:r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- Joint ISRO-CNES Mission</a:t>
            </a:r>
          </a:p>
        </p:txBody>
      </p:sp>
      <p:sp>
        <p:nvSpPr>
          <p:cNvPr id="18" name="Text Box 1049"/>
          <p:cNvSpPr txBox="1">
            <a:spLocks noChangeArrowheads="1"/>
          </p:cNvSpPr>
          <p:nvPr/>
        </p:nvSpPr>
        <p:spPr bwMode="auto">
          <a:xfrm>
            <a:off x="1600200" y="2971800"/>
            <a:ext cx="28194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Status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alibri" pitchFamily="34" charset="0"/>
                <a:cs typeface="Times New Roman" pitchFamily="18" charset="0"/>
              </a:rPr>
              <a:t>Launch by </a:t>
            </a:r>
            <a:r>
              <a:rPr lang="en-US" sz="1400" b="1" dirty="0">
                <a:latin typeface="Calibri" pitchFamily="34" charset="0"/>
              </a:rPr>
              <a:t>PSLV in </a:t>
            </a:r>
            <a:r>
              <a:rPr lang="en-US" sz="1400" b="1" dirty="0" smtClean="0">
                <a:latin typeface="Calibri" pitchFamily="34" charset="0"/>
              </a:rPr>
              <a:t>December 2012</a:t>
            </a:r>
            <a:endParaRPr lang="en-US" sz="1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9" name="Group 1053"/>
          <p:cNvGrpSpPr>
            <a:grpSpLocks/>
          </p:cNvGrpSpPr>
          <p:nvPr/>
        </p:nvGrpSpPr>
        <p:grpSpPr bwMode="auto">
          <a:xfrm>
            <a:off x="-35790" y="2570163"/>
            <a:ext cx="9144000" cy="0"/>
            <a:chOff x="0" y="1731963"/>
            <a:chExt cx="9144000" cy="0"/>
          </a:xfrm>
        </p:grpSpPr>
        <p:sp>
          <p:nvSpPr>
            <p:cNvPr id="20" name="Rectangle 1054"/>
            <p:cNvSpPr>
              <a:spLocks noChangeArrowheads="1"/>
            </p:cNvSpPr>
            <p:nvPr/>
          </p:nvSpPr>
          <p:spPr bwMode="auto">
            <a:xfrm>
              <a:off x="0" y="0"/>
              <a:ext cx="2498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IN">
                <a:latin typeface="Calibri" pitchFamily="34" charset="0"/>
              </a:endParaRPr>
            </a:p>
          </p:txBody>
        </p:sp>
        <p:sp>
          <p:nvSpPr>
            <p:cNvPr id="21" name="Rectangle 1055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IN">
                <a:latin typeface="Calibri" pitchFamily="34" charset="0"/>
              </a:endParaRPr>
            </a:p>
          </p:txBody>
        </p:sp>
      </p:grpSp>
      <p:sp>
        <p:nvSpPr>
          <p:cNvPr id="22" name="AutoShape 1058"/>
          <p:cNvSpPr>
            <a:spLocks noChangeArrowheads="1"/>
          </p:cNvSpPr>
          <p:nvPr/>
        </p:nvSpPr>
        <p:spPr bwMode="auto">
          <a:xfrm>
            <a:off x="27710" y="4038600"/>
            <a:ext cx="4419600" cy="2667000"/>
          </a:xfrm>
          <a:prstGeom prst="roundRect">
            <a:avLst>
              <a:gd name="adj" fmla="val 6088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23" name="Rectangle 1059"/>
          <p:cNvSpPr>
            <a:spLocks noChangeArrowheads="1"/>
          </p:cNvSpPr>
          <p:nvPr/>
        </p:nvSpPr>
        <p:spPr bwMode="auto">
          <a:xfrm>
            <a:off x="27710" y="4343400"/>
            <a:ext cx="1976438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itchFamily="34" charset="0"/>
              </a:rPr>
              <a:t>INSAT - 3D</a:t>
            </a:r>
          </a:p>
        </p:txBody>
      </p:sp>
      <p:sp>
        <p:nvSpPr>
          <p:cNvPr id="24" name="Text Box 1061"/>
          <p:cNvSpPr txBox="1">
            <a:spLocks noChangeArrowheads="1"/>
          </p:cNvSpPr>
          <p:nvPr/>
        </p:nvSpPr>
        <p:spPr bwMode="auto">
          <a:xfrm>
            <a:off x="2008910" y="44196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6600"/>
                </a:solidFill>
                <a:latin typeface="Calibri" pitchFamily="34" charset="0"/>
              </a:rPr>
              <a:t>For improved understanding of weather systems</a:t>
            </a:r>
          </a:p>
        </p:txBody>
      </p:sp>
      <p:sp>
        <p:nvSpPr>
          <p:cNvPr id="25" name="Text Box 1062"/>
          <p:cNvSpPr txBox="1">
            <a:spLocks noChangeArrowheads="1"/>
          </p:cNvSpPr>
          <p:nvPr/>
        </p:nvSpPr>
        <p:spPr bwMode="auto">
          <a:xfrm>
            <a:off x="2021610" y="5238750"/>
            <a:ext cx="2209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fontAlgn="auto">
              <a:spcBef>
                <a:spcPct val="20000"/>
              </a:spcBef>
              <a:spcAft>
                <a:spcPts val="0"/>
              </a:spcAft>
              <a:tabLst>
                <a:tab pos="568325" algn="l"/>
                <a:tab pos="1547813" algn="l"/>
                <a:tab pos="2805113" algn="l"/>
                <a:tab pos="4286250" algn="l"/>
                <a:tab pos="5834063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Payloads</a:t>
            </a:r>
          </a:p>
          <a:p>
            <a:pPr marL="176213" indent="-176213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568325" algn="l"/>
                <a:tab pos="1547813" algn="l"/>
                <a:tab pos="2805113" algn="l"/>
                <a:tab pos="4286250" algn="l"/>
                <a:tab pos="5834063" algn="l"/>
              </a:tabLst>
              <a:defRPr/>
            </a:pPr>
            <a:r>
              <a:rPr lang="en-US" sz="1200" b="1" dirty="0">
                <a:latin typeface="+mn-lt"/>
                <a:ea typeface="MS PGothic"/>
                <a:cs typeface="MS PGothic"/>
              </a:rPr>
              <a:t>19 channel Sounder</a:t>
            </a:r>
          </a:p>
          <a:p>
            <a:pPr marL="176213" indent="-176213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568325" algn="l"/>
                <a:tab pos="1547813" algn="l"/>
                <a:tab pos="2805113" algn="l"/>
                <a:tab pos="4286250" algn="l"/>
                <a:tab pos="5834063" algn="l"/>
              </a:tabLst>
              <a:defRPr/>
            </a:pPr>
            <a:r>
              <a:rPr lang="en-US" sz="1200" b="1" dirty="0">
                <a:latin typeface="+mn-lt"/>
                <a:ea typeface="MS PGothic"/>
                <a:cs typeface="MS PGothic"/>
              </a:rPr>
              <a:t>6 Channel Imager</a:t>
            </a:r>
          </a:p>
        </p:txBody>
      </p:sp>
      <p:sp>
        <p:nvSpPr>
          <p:cNvPr id="26" name="Text Box 1063"/>
          <p:cNvSpPr txBox="1">
            <a:spLocks noChangeArrowheads="1"/>
          </p:cNvSpPr>
          <p:nvPr/>
        </p:nvSpPr>
        <p:spPr bwMode="auto">
          <a:xfrm>
            <a:off x="2008910" y="6019800"/>
            <a:ext cx="23622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Calibri" pitchFamily="34" charset="0"/>
              </a:rPr>
              <a:t>Status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alibri" pitchFamily="34" charset="0"/>
              </a:rPr>
              <a:t>Launch </a:t>
            </a:r>
            <a:r>
              <a:rPr lang="en-US" sz="1400" b="1" dirty="0" smtClean="0">
                <a:latin typeface="Calibri" pitchFamily="34" charset="0"/>
              </a:rPr>
              <a:t>by 2013</a:t>
            </a:r>
            <a:endParaRPr lang="en-US" sz="1400" b="1" dirty="0">
              <a:latin typeface="Calibri" pitchFamily="34" charset="0"/>
            </a:endParaRPr>
          </a:p>
        </p:txBody>
      </p:sp>
      <p:graphicFrame>
        <p:nvGraphicFramePr>
          <p:cNvPr id="27" name="Object 1026"/>
          <p:cNvGraphicFramePr>
            <a:graphicFrameLocks noChangeAspect="1"/>
          </p:cNvGraphicFramePr>
          <p:nvPr/>
        </p:nvGraphicFramePr>
        <p:xfrm>
          <a:off x="484910" y="4953000"/>
          <a:ext cx="1050925" cy="1600200"/>
        </p:xfrm>
        <a:graphic>
          <a:graphicData uri="http://schemas.openxmlformats.org/presentationml/2006/ole">
            <p:oleObj spid="_x0000_s18438" name="Corel Paint!" r:id="rId6" imgW="3021714" imgH="5943612" progId="">
              <p:embed/>
            </p:oleObj>
          </a:graphicData>
        </a:graphic>
      </p:graphicFrame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180110" y="2286000"/>
            <a:ext cx="1447800" cy="698500"/>
            <a:chOff x="912" y="720"/>
            <a:chExt cx="4032" cy="2846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2" y="720"/>
              <a:ext cx="4032" cy="2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Line 10"/>
            <p:cNvSpPr>
              <a:spLocks noChangeShapeType="1"/>
            </p:cNvSpPr>
            <p:nvPr/>
          </p:nvSpPr>
          <p:spPr bwMode="auto">
            <a:xfrm>
              <a:off x="3888" y="2400"/>
              <a:ext cx="432" cy="912"/>
            </a:xfrm>
            <a:prstGeom prst="line">
              <a:avLst/>
            </a:prstGeom>
            <a:noFill/>
            <a:ln w="57150">
              <a:solidFill>
                <a:srgbClr val="0000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>
              <a:off x="1536" y="2256"/>
              <a:ext cx="480" cy="960"/>
            </a:xfrm>
            <a:prstGeom prst="line">
              <a:avLst/>
            </a:prstGeom>
            <a:noFill/>
            <a:ln w="57150">
              <a:solidFill>
                <a:srgbClr val="0000D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AutoShape 1058"/>
          <p:cNvSpPr>
            <a:spLocks noChangeArrowheads="1"/>
          </p:cNvSpPr>
          <p:nvPr/>
        </p:nvSpPr>
        <p:spPr bwMode="auto">
          <a:xfrm>
            <a:off x="4577775" y="1371600"/>
            <a:ext cx="4416425" cy="2514600"/>
          </a:xfrm>
          <a:prstGeom prst="roundRect">
            <a:avLst>
              <a:gd name="adj" fmla="val 6088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 sz="1600">
              <a:latin typeface="Calibri" pitchFamily="34" charset="0"/>
            </a:endParaRPr>
          </a:p>
        </p:txBody>
      </p:sp>
      <p:sp>
        <p:nvSpPr>
          <p:cNvPr id="34" name="Rectangle 1059"/>
          <p:cNvSpPr>
            <a:spLocks noChangeArrowheads="1"/>
          </p:cNvSpPr>
          <p:nvPr/>
        </p:nvSpPr>
        <p:spPr bwMode="auto">
          <a:xfrm>
            <a:off x="4653975" y="1457325"/>
            <a:ext cx="122396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 Black" pitchFamily="34" charset="0"/>
              </a:rPr>
              <a:t>GISAT</a:t>
            </a:r>
          </a:p>
        </p:txBody>
      </p:sp>
      <p:sp>
        <p:nvSpPr>
          <p:cNvPr id="35" name="Text Box 1061"/>
          <p:cNvSpPr txBox="1">
            <a:spLocks noChangeArrowheads="1"/>
          </p:cNvSpPr>
          <p:nvPr/>
        </p:nvSpPr>
        <p:spPr bwMode="auto">
          <a:xfrm>
            <a:off x="6012875" y="1406235"/>
            <a:ext cx="281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Multiple acquisition capability from a Geosynchronous Orbit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1275" y="1981200"/>
            <a:ext cx="118509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5936675" y="1925780"/>
            <a:ext cx="29257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Payloads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High resolution multi-spectral VNIR (HRMX-VNIR): 50m Res.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Hyper spectral VNIR &amp; SWIR: 320m and 192m Res.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High resolution Multi-spectral (HRMX-TIR): 1.5km Res.</a:t>
            </a: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6012875" y="3395662"/>
            <a:ext cx="27432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Status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alibri" pitchFamily="34" charset="0"/>
              </a:rPr>
              <a:t>Launch by PSLV during </a:t>
            </a:r>
            <a:r>
              <a:rPr lang="en-US" sz="1400" b="1" dirty="0" smtClean="0">
                <a:latin typeface="Calibri" pitchFamily="34" charset="0"/>
              </a:rPr>
              <a:t>2016-17</a:t>
            </a:r>
            <a:endParaRPr lang="en-US" sz="1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" name="AutoShape 1058"/>
          <p:cNvSpPr>
            <a:spLocks noChangeArrowheads="1"/>
          </p:cNvSpPr>
          <p:nvPr/>
        </p:nvSpPr>
        <p:spPr bwMode="auto">
          <a:xfrm>
            <a:off x="4599710" y="4038600"/>
            <a:ext cx="4416425" cy="2590800"/>
          </a:xfrm>
          <a:prstGeom prst="roundRect">
            <a:avLst>
              <a:gd name="adj" fmla="val 6088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 sz="1600">
              <a:latin typeface="Calibri" pitchFamily="34" charset="0"/>
            </a:endParaRPr>
          </a:p>
        </p:txBody>
      </p:sp>
      <p:sp>
        <p:nvSpPr>
          <p:cNvPr id="40" name="Rectangle 1059"/>
          <p:cNvSpPr>
            <a:spLocks noChangeArrowheads="1"/>
          </p:cNvSpPr>
          <p:nvPr/>
        </p:nvSpPr>
        <p:spPr bwMode="auto">
          <a:xfrm>
            <a:off x="4675910" y="4200525"/>
            <a:ext cx="284116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Resourcesat-2A</a:t>
            </a:r>
            <a:endParaRPr lang="en-US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1" name="Text Box 1061"/>
          <p:cNvSpPr txBox="1">
            <a:spLocks noChangeArrowheads="1"/>
          </p:cNvSpPr>
          <p:nvPr/>
        </p:nvSpPr>
        <p:spPr bwMode="auto">
          <a:xfrm>
            <a:off x="5895110" y="4572000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Calibri" pitchFamily="34" charset="0"/>
              </a:rPr>
              <a:t>Land and Water Resources Applications – Continuity Mission</a:t>
            </a:r>
            <a:endParaRPr lang="en-US" sz="16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3210" y="4724400"/>
            <a:ext cx="118509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971310" y="5334000"/>
            <a:ext cx="2925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Payloads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+mn-lt"/>
              </a:rPr>
              <a:t>LISS IV </a:t>
            </a:r>
            <a:r>
              <a:rPr lang="en-US" sz="1400" b="1" dirty="0" err="1" smtClean="0">
                <a:solidFill>
                  <a:srgbClr val="002060"/>
                </a:solidFill>
                <a:latin typeface="+mn-lt"/>
              </a:rPr>
              <a:t>Mx</a:t>
            </a:r>
            <a:r>
              <a:rPr lang="en-US" sz="1400" b="1" dirty="0" smtClean="0">
                <a:solidFill>
                  <a:srgbClr val="002060"/>
                </a:solidFill>
                <a:latin typeface="+mn-lt"/>
              </a:rPr>
              <a:t>, LISS III and </a:t>
            </a:r>
            <a:r>
              <a:rPr lang="en-US" sz="1400" b="1" dirty="0" err="1" smtClean="0">
                <a:solidFill>
                  <a:srgbClr val="002060"/>
                </a:solidFill>
                <a:latin typeface="+mn-lt"/>
              </a:rPr>
              <a:t>AWiFS</a:t>
            </a:r>
            <a:endParaRPr lang="en-US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5" name="Rectangle 33"/>
          <p:cNvSpPr>
            <a:spLocks noChangeArrowheads="1"/>
          </p:cNvSpPr>
          <p:nvPr/>
        </p:nvSpPr>
        <p:spPr bwMode="auto">
          <a:xfrm>
            <a:off x="6047510" y="5943600"/>
            <a:ext cx="27432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Status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alibri" pitchFamily="34" charset="0"/>
              </a:rPr>
              <a:t>Launch by PSLV during </a:t>
            </a:r>
            <a:r>
              <a:rPr lang="en-US" sz="1400" b="1" dirty="0" smtClean="0">
                <a:latin typeface="Calibri" pitchFamily="34" charset="0"/>
              </a:rPr>
              <a:t>2015-16</a:t>
            </a:r>
            <a:endParaRPr lang="en-US" sz="1400" b="1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EO - Information Services </a:t>
            </a:r>
          </a:p>
        </p:txBody>
      </p:sp>
      <p:pic>
        <p:nvPicPr>
          <p:cNvPr id="43" name="Picture 42" descr="ISRO logo.jpg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9" y="1"/>
            <a:ext cx="728369" cy="69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32"/>
          <p:cNvPicPr>
            <a:picLocks noChangeAspect="1" noChangeArrowheads="1"/>
          </p:cNvPicPr>
          <p:nvPr/>
        </p:nvPicPr>
        <p:blipFill>
          <a:blip r:embed="rId5" cstate="print"/>
          <a:srcRect r="9196"/>
          <a:stretch>
            <a:fillRect/>
          </a:stretch>
        </p:blipFill>
        <p:spPr bwMode="auto">
          <a:xfrm>
            <a:off x="6324600" y="4114800"/>
            <a:ext cx="2667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rrowheads="1"/>
          </p:cNvPicPr>
          <p:nvPr/>
        </p:nvPicPr>
        <p:blipFill>
          <a:blip r:embed="rId6" cstate="print"/>
          <a:srcRect r="4545" b="4651"/>
          <a:stretch>
            <a:fillRect/>
          </a:stretch>
        </p:blipFill>
        <p:spPr bwMode="auto">
          <a:xfrm>
            <a:off x="0" y="1295400"/>
            <a:ext cx="320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techsurface.com/wp-content/uploads/2009/08/bhuvan.png"/>
          <p:cNvPicPr>
            <a:picLocks noChangeAspect="1" noChangeArrowheads="1"/>
          </p:cNvPicPr>
          <p:nvPr/>
        </p:nvPicPr>
        <p:blipFill rotWithShape="1">
          <a:blip r:embed="rId7" cstate="print"/>
          <a:srcRect t="13153"/>
          <a:stretch/>
        </p:blipFill>
        <p:spPr bwMode="auto">
          <a:xfrm>
            <a:off x="3536556" y="2209800"/>
            <a:ext cx="262076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4114800"/>
            <a:ext cx="2667000" cy="184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22098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149130" y="1828800"/>
            <a:ext cx="827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Bhuvan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1828800"/>
            <a:ext cx="2563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NRSC EO Open Data Archive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00225" y="5909846"/>
            <a:ext cx="256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Natural Resources Database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95825" y="5909846"/>
            <a:ext cx="259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Water Resource Information</a:t>
            </a:r>
            <a:endParaRPr lang="en-US" sz="16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 l="16162" t="16515" r="17172" b="5051"/>
          <a:stretch>
            <a:fillRect/>
          </a:stretch>
        </p:blipFill>
        <p:spPr bwMode="auto">
          <a:xfrm>
            <a:off x="609600" y="4544070"/>
            <a:ext cx="2057400" cy="22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62000" y="6488668"/>
            <a:ext cx="171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25425" indent="-225425"/>
            <a:r>
              <a:rPr lang="en-US" dirty="0" smtClean="0">
                <a:solidFill>
                  <a:srgbClr val="000000"/>
                </a:solidFill>
                <a:hlinkClick r:id="rId11"/>
              </a:rPr>
              <a:t>www.nrsc.gov.in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" y="3962400"/>
            <a:ext cx="28117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25425" indent="-225425"/>
            <a:r>
              <a:rPr lang="en-US" dirty="0" smtClean="0">
                <a:solidFill>
                  <a:srgbClr val="000000"/>
                </a:solidFill>
                <a:hlinkClick r:id="rId12"/>
              </a:rPr>
              <a:t>www.dataportal.isro.gov.in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4"/>
          <p:cNvSpPr txBox="1">
            <a:spLocks noChangeArrowheads="1"/>
          </p:cNvSpPr>
          <p:nvPr/>
        </p:nvSpPr>
        <p:spPr bwMode="auto">
          <a:xfrm>
            <a:off x="0" y="-110982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002060"/>
                </a:solidFill>
              </a:rPr>
              <a:t>Bhuvan</a:t>
            </a:r>
            <a:r>
              <a:rPr lang="en-US" sz="3200" b="1" dirty="0" smtClean="0">
                <a:solidFill>
                  <a:srgbClr val="002060"/>
                </a:solidFill>
              </a:rPr>
              <a:t> Portal Service – Medium for Outreach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80"/>
          <a:stretch>
            <a:fillRect/>
          </a:stretch>
        </p:blipFill>
        <p:spPr bwMode="auto">
          <a:xfrm>
            <a:off x="0" y="381000"/>
            <a:ext cx="91440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5344" y="6010870"/>
            <a:ext cx="30486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800000"/>
                </a:solidFill>
              </a:rPr>
              <a:t>ThankYou</a:t>
            </a:r>
            <a:endParaRPr lang="en-US" sz="5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94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384</Words>
  <Application>Microsoft Office PowerPoint</Application>
  <PresentationFormat>On-screen Show (4:3)</PresentationFormat>
  <Paragraphs>117</Paragraphs>
  <Slides>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Corel Paint!</vt:lpstr>
      <vt:lpstr>ISRO’s Earth Observation System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38</cp:revision>
  <dcterms:created xsi:type="dcterms:W3CDTF">2006-08-16T00:00:00Z</dcterms:created>
  <dcterms:modified xsi:type="dcterms:W3CDTF">2012-10-26T04:05:21Z</dcterms:modified>
</cp:coreProperties>
</file>