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60" r:id="rId2"/>
    <p:sldId id="271" r:id="rId3"/>
    <p:sldId id="305" r:id="rId4"/>
    <p:sldId id="272" r:id="rId5"/>
    <p:sldId id="273" r:id="rId6"/>
    <p:sldId id="275"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304" r:id="rId25"/>
    <p:sldId id="302" r:id="rId26"/>
    <p:sldId id="303" r:id="rId27"/>
    <p:sldId id="306" r:id="rId28"/>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96" autoAdjust="0"/>
  </p:normalViewPr>
  <p:slideViewPr>
    <p:cSldViewPr snapToGrid="0" snapToObjects="1">
      <p:cViewPr varScale="1">
        <p:scale>
          <a:sx n="91" d="100"/>
          <a:sy n="91" d="100"/>
        </p:scale>
        <p:origin x="-102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11/4/13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924FED88-C8D9-234B-BA96-1A673F52337C}" type="slidenum">
              <a:rPr lang="en-US" smtClean="0">
                <a:solidFill>
                  <a:srgbClr val="000000"/>
                </a:solidFill>
              </a:rPr>
              <a:pPr>
                <a:defRPr/>
              </a:pPr>
              <a:t>10</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30C0658B-B092-EF4C-83D6-DB5E25B0F9F2}" type="slidenum">
              <a:rPr lang="en-US" smtClean="0">
                <a:solidFill>
                  <a:srgbClr val="000000"/>
                </a:solidFill>
              </a:rPr>
              <a:pPr>
                <a:defRPr/>
              </a:pPr>
              <a:t>11</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28B4034B-F069-CE49-BB05-BB2ECC784EF5}" type="slidenum">
              <a:rPr lang="en-US" smtClean="0">
                <a:solidFill>
                  <a:srgbClr val="000000"/>
                </a:solidFill>
              </a:rPr>
              <a:pPr>
                <a:defRPr/>
              </a:pPr>
              <a:t>12</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37676379-2BC8-D843-AD8D-FBA416D9D602}" type="slidenum">
              <a:rPr lang="en-US" smtClean="0">
                <a:solidFill>
                  <a:srgbClr val="000000"/>
                </a:solidFill>
              </a:rPr>
              <a:pPr>
                <a:defRPr/>
              </a:pPr>
              <a:t>13</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F0BBB3A9-4B26-7244-8B5F-C42D6C273426}" type="slidenum">
              <a:rPr lang="en-US" smtClean="0">
                <a:solidFill>
                  <a:srgbClr val="000000"/>
                </a:solidFill>
              </a:rPr>
              <a:pPr>
                <a:defRPr/>
              </a:pPr>
              <a:t>14</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3095A688-107C-3C40-928F-76EF84EEE713}" type="slidenum">
              <a:rPr lang="en-US" smtClean="0">
                <a:solidFill>
                  <a:srgbClr val="000000"/>
                </a:solidFill>
              </a:rPr>
              <a:pPr>
                <a:defRPr/>
              </a:pPr>
              <a:t>15</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12F9A43B-5A90-EB4C-A401-492E6D5F9F0E}" type="slidenum">
              <a:rPr lang="en-US" smtClean="0">
                <a:solidFill>
                  <a:srgbClr val="000000"/>
                </a:solidFill>
              </a:rPr>
              <a:pPr>
                <a:defRPr/>
              </a:pPr>
              <a:t>16</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BCAC0E32-ACF9-3C40-A58A-9D70219B19E1}" type="slidenum">
              <a:rPr lang="en-US" smtClean="0">
                <a:solidFill>
                  <a:srgbClr val="000000"/>
                </a:solidFill>
              </a:rPr>
              <a:pPr>
                <a:defRPr/>
              </a:pPr>
              <a:t>17</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B7757670-152B-F84B-A324-60055FE26AC0}" type="slidenum">
              <a:rPr lang="en-US" smtClean="0">
                <a:solidFill>
                  <a:srgbClr val="000000"/>
                </a:solidFill>
              </a:rPr>
              <a:pPr>
                <a:defRPr/>
              </a:pPr>
              <a:t>18</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986D40AC-AA6B-6443-B0E0-4E2068033DDE}" type="slidenum">
              <a:rPr lang="en-US" smtClean="0">
                <a:solidFill>
                  <a:srgbClr val="000000"/>
                </a:solidFill>
              </a:rPr>
              <a:pPr>
                <a:defRPr/>
              </a:pPr>
              <a:t>19</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0847B706-1F05-7449-8CE6-0F02A5B1C2C8}" type="slidenum">
              <a:rPr lang="en-US" smtClean="0">
                <a:solidFill>
                  <a:srgbClr val="000000"/>
                </a:solidFill>
              </a:rPr>
              <a:pPr>
                <a:defRPr/>
              </a:pPr>
              <a:t>2</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0435C5B7-DE4E-CE47-84BC-EC323A3F2D8B}" type="slidenum">
              <a:rPr lang="en-US" smtClean="0">
                <a:solidFill>
                  <a:srgbClr val="000000"/>
                </a:solidFill>
              </a:rPr>
              <a:pPr>
                <a:defRPr/>
              </a:pPr>
              <a:t>20</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9427562-7537-E949-B1C9-94DCC88A49AF}" type="slidenum">
              <a:rPr lang="en-US" smtClean="0">
                <a:solidFill>
                  <a:srgbClr val="000000"/>
                </a:solidFill>
              </a:rPr>
              <a:pPr>
                <a:defRPr/>
              </a:pPr>
              <a:t>21</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83C1D513-DB16-B649-858C-1AF3D892FC92}" type="slidenum">
              <a:rPr lang="en-US" smtClean="0">
                <a:solidFill>
                  <a:srgbClr val="000000"/>
                </a:solidFill>
              </a:rPr>
              <a:pPr>
                <a:defRPr/>
              </a:pPr>
              <a:t>22</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71E3B7F0-6085-7148-BAF1-1519C2CE7523}" type="slidenum">
              <a:rPr lang="en-US" smtClean="0">
                <a:solidFill>
                  <a:srgbClr val="000000"/>
                </a:solidFill>
              </a:rPr>
              <a:pPr>
                <a:defRPr/>
              </a:pPr>
              <a:t>23</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B2C7390D-D2AC-5F46-9D3A-B191D56F790A}" type="slidenum">
              <a:rPr lang="en-US" smtClean="0">
                <a:solidFill>
                  <a:srgbClr val="000000"/>
                </a:solidFill>
              </a:rPr>
              <a:pPr>
                <a:defRPr/>
              </a:pPr>
              <a:t>24</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88161DB5-E909-DC45-BED7-66A86161E81F}" type="slidenum">
              <a:rPr lang="en-US" smtClean="0">
                <a:solidFill>
                  <a:srgbClr val="000000"/>
                </a:solidFill>
              </a:rPr>
              <a:pPr>
                <a:defRPr/>
              </a:pPr>
              <a:t>25</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260846C-9021-9F4D-9672-993C33FD24E3}" type="slidenum">
              <a:rPr lang="en-US" smtClean="0">
                <a:solidFill>
                  <a:srgbClr val="000000"/>
                </a:solidFill>
              </a:rPr>
              <a:pPr>
                <a:defRPr/>
              </a:pPr>
              <a:t>26</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260846C-9021-9F4D-9672-993C33FD24E3}" type="slidenum">
              <a:rPr lang="en-US" smtClean="0">
                <a:solidFill>
                  <a:srgbClr val="000000"/>
                </a:solidFill>
              </a:rPr>
              <a:pPr>
                <a:defRPr/>
              </a:pPr>
              <a:t>27</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15BB6A6E-A1C2-2540-B5A8-F40EF2C6B5A5}" type="slidenum">
              <a:rPr lang="en-US" smtClean="0">
                <a:solidFill>
                  <a:srgbClr val="000000"/>
                </a:solidFill>
              </a:rPr>
              <a:pPr>
                <a:defRPr/>
              </a:pPr>
              <a:t>3</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AC6A007A-140F-5F47-8B20-9044D3E9BB42}" type="slidenum">
              <a:rPr lang="en-US" smtClean="0">
                <a:solidFill>
                  <a:srgbClr val="000000"/>
                </a:solidFill>
              </a:rPr>
              <a:pPr>
                <a:defRPr/>
              </a:pPr>
              <a:t>4</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A470D716-19A3-3540-98F7-E9840FDCDE67}" type="slidenum">
              <a:rPr lang="en-US" smtClean="0">
                <a:solidFill>
                  <a:srgbClr val="000000"/>
                </a:solidFill>
              </a:rPr>
              <a:pPr>
                <a:defRPr/>
              </a:pPr>
              <a:t>5</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FB1ECEC5-9A8D-5E4A-9F27-C76D1E8F57AF}" type="slidenum">
              <a:rPr lang="en-US" smtClean="0">
                <a:solidFill>
                  <a:srgbClr val="000000"/>
                </a:solidFill>
              </a:rPr>
              <a:pPr>
                <a:defRPr/>
              </a:pPr>
              <a:t>6</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44816E30-E83E-4747-99D1-294FC29A60DF}" type="slidenum">
              <a:rPr lang="en-US" smtClean="0">
                <a:solidFill>
                  <a:srgbClr val="000000"/>
                </a:solidFill>
              </a:rPr>
              <a:pPr>
                <a:defRPr/>
              </a:pPr>
              <a:t>7</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77CDE241-D413-B742-A672-8511B97581B9}" type="slidenum">
              <a:rPr lang="en-US" smtClean="0">
                <a:solidFill>
                  <a:srgbClr val="000000"/>
                </a:solidFill>
              </a:rPr>
              <a:pPr>
                <a:defRPr/>
              </a:pPr>
              <a:t>8</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2C9E46EE-0195-4D4B-9A55-81C302D57BAF}" type="slidenum">
              <a:rPr lang="en-US" smtClean="0">
                <a:solidFill>
                  <a:srgbClr val="000000"/>
                </a:solidFill>
              </a:rPr>
              <a:pPr>
                <a:defRPr/>
              </a:pPr>
              <a:t>9</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dirty="0">
              <a:latin typeface="Tahoma" pitchFamily="34" charset="0"/>
            </a:endParaRPr>
          </a:p>
        </p:txBody>
      </p:sp>
      <p:sp>
        <p:nvSpPr>
          <p:cNvPr id="6" name="Rectangle 36"/>
          <p:cNvSpPr>
            <a:spLocks noChangeArrowheads="1"/>
          </p:cNvSpPr>
          <p:nvPr userDrawn="1"/>
        </p:nvSpPr>
        <p:spPr bwMode="auto">
          <a:xfrm>
            <a:off x="158549" y="6494551"/>
            <a:ext cx="4553718" cy="215444"/>
          </a:xfrm>
          <a:prstGeom prst="rect">
            <a:avLst/>
          </a:prstGeom>
          <a:noFill/>
          <a:ln w="9525">
            <a:noFill/>
            <a:miter lim="800000"/>
            <a:headEnd/>
            <a:tailEnd/>
          </a:ln>
        </p:spPr>
        <p:txBody>
          <a:bodyPr wrap="none" lIns="0" tIns="0" rIns="0" bIns="0">
            <a:spAutoFit/>
          </a:bodyPr>
          <a:lstStyle/>
          <a:p>
            <a:pPr algn="l">
              <a:defRPr/>
            </a:pPr>
            <a:r>
              <a:rPr lang="en-US" sz="1400" b="0" noProof="0" dirty="0" smtClean="0">
                <a:solidFill>
                  <a:schemeClr val="tx2">
                    <a:lumMod val="50000"/>
                  </a:schemeClr>
                </a:solidFill>
                <a:latin typeface="Century Gothic" pitchFamily="34" charset="0"/>
              </a:rPr>
              <a:t>27</a:t>
            </a:r>
            <a:r>
              <a:rPr lang="en-US" sz="1400" b="0" baseline="30000" noProof="0" dirty="0" smtClean="0">
                <a:solidFill>
                  <a:schemeClr val="tx2">
                    <a:lumMod val="50000"/>
                  </a:schemeClr>
                </a:solidFill>
                <a:latin typeface="Century Gothic" pitchFamily="34" charset="0"/>
              </a:rPr>
              <a:t>th</a:t>
            </a:r>
            <a:r>
              <a:rPr lang="en-US" sz="1400" b="0" baseline="0" noProof="0" dirty="0" smtClean="0">
                <a:solidFill>
                  <a:schemeClr val="tx2">
                    <a:lumMod val="50000"/>
                  </a:schemeClr>
                </a:solidFill>
                <a:latin typeface="Century Gothic" pitchFamily="34" charset="0"/>
              </a:rPr>
              <a:t> </a:t>
            </a:r>
            <a:r>
              <a:rPr lang="en-US" sz="1400" b="0" noProof="0" dirty="0" smtClean="0">
                <a:solidFill>
                  <a:schemeClr val="tx2">
                    <a:lumMod val="50000"/>
                  </a:schemeClr>
                </a:solidFill>
                <a:latin typeface="Century Gothic" pitchFamily="34" charset="0"/>
              </a:rPr>
              <a:t>CEOS Plenary |</a:t>
            </a:r>
            <a:r>
              <a:rPr lang="en-US" sz="1400" b="0" kern="1200" noProof="0" dirty="0" smtClean="0">
                <a:solidFill>
                  <a:schemeClr val="tx2">
                    <a:lumMod val="50000"/>
                  </a:schemeClr>
                </a:solidFill>
                <a:latin typeface="Century Gothic" pitchFamily="34" charset="0"/>
                <a:ea typeface="ＭＳ Ｐゴシック" pitchFamily="-106" charset="-128"/>
                <a:cs typeface="+mn-cs"/>
              </a:rPr>
              <a:t>Montréal </a:t>
            </a:r>
            <a:r>
              <a:rPr lang="en-US" sz="1400" b="0" noProof="0" dirty="0" smtClean="0">
                <a:solidFill>
                  <a:schemeClr val="tx2">
                    <a:lumMod val="50000"/>
                  </a:schemeClr>
                </a:solidFill>
                <a:latin typeface="Century Gothic" pitchFamily="34" charset="0"/>
              </a:rPr>
              <a:t>| 5 - 6 November 2013</a:t>
            </a:r>
            <a:endParaRPr lang="en-US" sz="1400" b="0" noProof="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val="1796343801"/>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val="1796343801"/>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val="1796343801"/>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val="1796343801"/>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239709634"/>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val="479270165"/>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30"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10" name="Picture 34"/>
          <p:cNvPicPr>
            <a:picLocks noChangeAspect="1" noChangeArrowheads="1"/>
          </p:cNvPicPr>
          <p:nvPr userDrawn="1"/>
        </p:nvPicPr>
        <p:blipFill>
          <a:blip r:embed="rId10"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9" r:id="rId5"/>
    <p:sldLayoutId id="2147483681" r:id="rId6"/>
    <p:sldLayoutId id="2147483682" r:id="rId7"/>
  </p:sldLayoutIdLst>
  <p:transition xmlns:p14="http://schemas.microsoft.com/office/powerpoint/2010/mai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
          <p:cNvSpPr txBox="1">
            <a:spLocks noChangeArrowheads="1"/>
          </p:cNvSpPr>
          <p:nvPr/>
        </p:nvSpPr>
        <p:spPr bwMode="auto">
          <a:xfrm>
            <a:off x="4144963" y="1011238"/>
            <a:ext cx="4832350" cy="1146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dirty="0" smtClean="0">
                <a:ea typeface="ＭＳ Ｐゴシック" charset="0"/>
                <a:cs typeface="ＭＳ Ｐゴシック" charset="0"/>
              </a:rPr>
              <a:t>CEOS Self Study (CSS)</a:t>
            </a:r>
            <a:br>
              <a:rPr lang="en-US" dirty="0" smtClean="0">
                <a:ea typeface="ＭＳ Ｐゴシック" charset="0"/>
                <a:cs typeface="ＭＳ Ｐゴシック" charset="0"/>
              </a:rPr>
            </a:br>
            <a:r>
              <a:rPr lang="en-US" dirty="0" smtClean="0">
                <a:ea typeface="ＭＳ Ｐゴシック" charset="0"/>
                <a:cs typeface="ＭＳ Ｐゴシック" charset="0"/>
              </a:rPr>
              <a:t>Strategic Documents</a:t>
            </a:r>
            <a:endParaRPr lang="en-US" dirty="0">
              <a:solidFill>
                <a:srgbClr val="FFFF00"/>
              </a:solidFill>
              <a:ea typeface="ＭＳ Ｐゴシック" charset="0"/>
              <a:cs typeface="ＭＳ Ｐゴシック" charset="0"/>
            </a:endParaRPr>
          </a:p>
        </p:txBody>
      </p:sp>
      <p:sp>
        <p:nvSpPr>
          <p:cNvPr id="6" name="Rectangle 43"/>
          <p:cNvSpPr txBox="1">
            <a:spLocks noChangeArrowheads="1"/>
          </p:cNvSpPr>
          <p:nvPr/>
        </p:nvSpPr>
        <p:spPr bwMode="auto">
          <a:xfrm>
            <a:off x="4144963" y="2363788"/>
            <a:ext cx="4826000" cy="1192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800" b="1">
                <a:solidFill>
                  <a:schemeClr val="bg1"/>
                </a:solidFill>
                <a:latin typeface="Century Gothic" pitchFamily="34"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eaLnBrk="1" hangingPunct="1"/>
            <a:r>
              <a:rPr lang="en-GB" altLang="ja-JP" sz="2000" b="0" dirty="0">
                <a:latin typeface="Calibri" charset="0"/>
                <a:ea typeface="ＭＳ Ｐゴシック" charset="0"/>
                <a:cs typeface="ＭＳ Ｐゴシック" charset="0"/>
              </a:rPr>
              <a:t>Agenda Item: 6</a:t>
            </a:r>
            <a:r>
              <a:rPr lang="en-GB" altLang="ja-JP" sz="2000" b="0" dirty="0" smtClean="0">
                <a:latin typeface="Calibri" charset="0"/>
                <a:ea typeface="ＭＳ Ｐゴシック" charset="0"/>
                <a:cs typeface="ＭＳ Ｐゴシック" charset="0"/>
              </a:rPr>
              <a:t/>
            </a:r>
            <a:br>
              <a:rPr lang="en-GB" altLang="ja-JP" sz="2000" b="0" dirty="0" smtClean="0">
                <a:latin typeface="Calibri" charset="0"/>
                <a:ea typeface="ＭＳ Ｐゴシック" charset="0"/>
                <a:cs typeface="ＭＳ Ｐゴシック" charset="0"/>
              </a:rPr>
            </a:br>
            <a:r>
              <a:rPr lang="en-GB" altLang="ja-JP" sz="2000" dirty="0">
                <a:solidFill>
                  <a:srgbClr val="FFFF00"/>
                </a:solidFill>
                <a:latin typeface="Calibri" charset="0"/>
                <a:ea typeface="ＭＳ Ｐゴシック" charset="0"/>
                <a:cs typeface="ＭＳ Ｐゴシック" charset="0"/>
              </a:rPr>
              <a:t>Brian Killough, CEOS SEO (NASA)</a:t>
            </a:r>
          </a:p>
          <a:p>
            <a:pPr eaLnBrk="1" hangingPunct="1"/>
            <a:r>
              <a:rPr lang="en-GB" altLang="ja-JP" sz="2000" b="0" dirty="0" smtClean="0">
                <a:latin typeface="Calibri" charset="0"/>
                <a:ea typeface="ＭＳ Ｐゴシック" charset="0"/>
                <a:cs typeface="ＭＳ Ｐゴシック" charset="0"/>
              </a:rPr>
              <a:t>CEOS Plenary, November 5-6, 2013</a:t>
            </a:r>
            <a:br>
              <a:rPr lang="en-GB" altLang="ja-JP" sz="2000" b="0" dirty="0" smtClean="0">
                <a:latin typeface="Calibri" charset="0"/>
                <a:ea typeface="ＭＳ Ｐゴシック" charset="0"/>
                <a:cs typeface="ＭＳ Ｐゴシック" charset="0"/>
              </a:rPr>
            </a:br>
            <a:endParaRPr lang="en-GB" altLang="ja-JP" sz="2000" dirty="0">
              <a:solidFill>
                <a:srgbClr val="FFFF00"/>
              </a:solidFill>
              <a:latin typeface="Calibri" charset="0"/>
              <a:ea typeface="ＭＳ Ｐゴシック" charset="0"/>
              <a:cs typeface="ＭＳ Ｐゴシック" charset="0"/>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1378DCFA-03A2-7349-A7A5-29E603034469}" type="slidenum">
              <a:rPr lang="en-US" sz="1200">
                <a:solidFill>
                  <a:srgbClr val="002569"/>
                </a:solidFill>
                <a:latin typeface="Century Gothic" charset="0"/>
                <a:cs typeface="Calibri" charset="0"/>
              </a:rPr>
              <a:pPr eaLnBrk="1" hangingPunct="1">
                <a:spcBef>
                  <a:spcPct val="0"/>
                </a:spcBef>
              </a:pPr>
              <a:t>10</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FFFF00"/>
                </a:solidFill>
                <a:latin typeface="Tahoma" pitchFamily="-106" charset="0"/>
                <a:cs typeface="Tahoma" pitchFamily="-106" charset="0"/>
              </a:rPr>
              <a:t>Highlights #3</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9219" name="TextBox 6"/>
          <p:cNvSpPr txBox="1">
            <a:spLocks noChangeArrowheads="1"/>
          </p:cNvSpPr>
          <p:nvPr/>
        </p:nvSpPr>
        <p:spPr bwMode="auto">
          <a:xfrm>
            <a:off x="207963" y="1500188"/>
            <a:ext cx="8710612"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Aft>
                <a:spcPts val="600"/>
              </a:spcAft>
              <a:defRPr/>
            </a:pPr>
            <a:r>
              <a:rPr lang="en-US" sz="2000" b="1" dirty="0" smtClean="0"/>
              <a:t>Goals</a:t>
            </a:r>
          </a:p>
          <a:p>
            <a:pPr lvl="1" eaLnBrk="1" hangingPunct="1">
              <a:spcAft>
                <a:spcPts val="600"/>
              </a:spcAft>
              <a:buFont typeface="Arial" charset="0"/>
              <a:buChar char="•"/>
              <a:defRPr/>
            </a:pPr>
            <a:r>
              <a:rPr lang="en-US" sz="2000" dirty="0" smtClean="0"/>
              <a:t>Reduce observational gaps</a:t>
            </a:r>
          </a:p>
          <a:p>
            <a:pPr lvl="1" eaLnBrk="1" hangingPunct="1">
              <a:spcAft>
                <a:spcPts val="600"/>
              </a:spcAft>
              <a:buFont typeface="Arial" charset="0"/>
              <a:buChar char="•"/>
              <a:defRPr/>
            </a:pPr>
            <a:r>
              <a:rPr lang="en-US" sz="2000" dirty="0" smtClean="0"/>
              <a:t>Improve coordination of Earth observations</a:t>
            </a:r>
          </a:p>
          <a:p>
            <a:pPr lvl="1" eaLnBrk="1" hangingPunct="1">
              <a:spcAft>
                <a:spcPts val="600"/>
              </a:spcAft>
              <a:buFont typeface="Arial" charset="0"/>
              <a:buChar char="•"/>
              <a:defRPr/>
            </a:pPr>
            <a:r>
              <a:rPr lang="en-US" sz="2000" dirty="0" smtClean="0"/>
              <a:t>Promote Data Democracy by improving access and use of data</a:t>
            </a:r>
          </a:p>
          <a:p>
            <a:pPr lvl="1" eaLnBrk="1" hangingPunct="1">
              <a:spcAft>
                <a:spcPts val="600"/>
              </a:spcAft>
              <a:buFont typeface="Arial" charset="0"/>
              <a:buChar char="•"/>
              <a:defRPr/>
            </a:pPr>
            <a:r>
              <a:rPr lang="en-US" sz="2000" dirty="0" smtClean="0"/>
              <a:t>Respond to user needs</a:t>
            </a:r>
          </a:p>
          <a:p>
            <a:pPr marL="57150" indent="0" eaLnBrk="1" hangingPunct="1">
              <a:spcAft>
                <a:spcPts val="600"/>
              </a:spcAft>
              <a:defRPr/>
            </a:pPr>
            <a:r>
              <a:rPr lang="en-US" sz="2000" b="1" dirty="0" smtClean="0"/>
              <a:t>Value to Stakeholders</a:t>
            </a:r>
          </a:p>
          <a:p>
            <a:pPr lvl="1" eaLnBrk="1" hangingPunct="1">
              <a:spcAft>
                <a:spcPts val="600"/>
              </a:spcAft>
              <a:buFont typeface="Arial" charset="0"/>
              <a:buChar char="•"/>
              <a:defRPr/>
            </a:pPr>
            <a:r>
              <a:rPr lang="en-US" sz="2000" dirty="0" smtClean="0"/>
              <a:t>Coordinated Earth observation missions and data for societal benefit</a:t>
            </a:r>
          </a:p>
          <a:p>
            <a:pPr lvl="1" eaLnBrk="1" hangingPunct="1">
              <a:spcAft>
                <a:spcPts val="600"/>
              </a:spcAft>
              <a:buFont typeface="Arial" charset="0"/>
              <a:buChar char="•"/>
              <a:defRPr/>
            </a:pPr>
            <a:r>
              <a:rPr lang="en-US" sz="2000" dirty="0"/>
              <a:t>Provide d</a:t>
            </a:r>
            <a:r>
              <a:rPr lang="en-US" sz="2000" dirty="0" smtClean="0"/>
              <a:t>ata processing systems, products and science</a:t>
            </a:r>
          </a:p>
          <a:p>
            <a:pPr lvl="1" eaLnBrk="1" hangingPunct="1">
              <a:spcAft>
                <a:spcPts val="600"/>
              </a:spcAft>
              <a:buFont typeface="Arial" charset="0"/>
              <a:buChar char="•"/>
              <a:defRPr/>
            </a:pPr>
            <a:r>
              <a:rPr lang="en-US" sz="2000" dirty="0" smtClean="0"/>
              <a:t>Forum for partnerships</a:t>
            </a:r>
          </a:p>
          <a:p>
            <a:pPr marL="0" indent="0" eaLnBrk="1" hangingPunct="1">
              <a:spcAft>
                <a:spcPts val="600"/>
              </a:spcAft>
              <a:defRPr/>
            </a:pPr>
            <a:r>
              <a:rPr lang="en-US" sz="2000" b="1" dirty="0" smtClean="0"/>
              <a:t>Approach</a:t>
            </a:r>
          </a:p>
          <a:p>
            <a:pPr lvl="1" eaLnBrk="1" hangingPunct="1">
              <a:spcAft>
                <a:spcPts val="600"/>
              </a:spcAft>
              <a:buFont typeface="Arial" charset="0"/>
              <a:buChar char="•"/>
              <a:defRPr/>
            </a:pPr>
            <a:r>
              <a:rPr lang="en-US" sz="2000" dirty="0" smtClean="0"/>
              <a:t>Internal coordination ... Agencies, Working Groups, Virtual Constellations, Ad Hoc Teams, SEC, SIT and Plenary.</a:t>
            </a:r>
          </a:p>
          <a:p>
            <a:pPr lvl="1" eaLnBrk="1" hangingPunct="1">
              <a:spcAft>
                <a:spcPts val="600"/>
              </a:spcAft>
              <a:buFont typeface="Arial" charset="0"/>
              <a:buChar char="•"/>
              <a:defRPr/>
            </a:pPr>
            <a:r>
              <a:rPr lang="en-US" sz="2000" dirty="0" smtClean="0"/>
              <a:t>External Coordination ... via CEOS Chair with stakeholders</a:t>
            </a:r>
          </a:p>
        </p:txBody>
      </p:sp>
    </p:spTree>
    <p:extLst>
      <p:ext uri="{BB962C8B-B14F-4D97-AF65-F5344CB8AC3E}">
        <p14:creationId xmlns:p14="http://schemas.microsoft.com/office/powerpoint/2010/main" val="33328545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A5DAB6B9-361B-5841-9C96-EE84726F10C9}" type="slidenum">
              <a:rPr lang="en-US" sz="1200">
                <a:solidFill>
                  <a:srgbClr val="002569"/>
                </a:solidFill>
                <a:latin typeface="Century Gothic" charset="0"/>
                <a:cs typeface="Calibri" charset="0"/>
              </a:rPr>
              <a:pPr eaLnBrk="1" hangingPunct="1">
                <a:spcBef>
                  <a:spcPct val="0"/>
                </a:spcBef>
              </a:pPr>
              <a:t>11</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FFFF00"/>
                </a:solidFill>
                <a:latin typeface="Tahoma" pitchFamily="-106" charset="0"/>
                <a:cs typeface="Tahoma" pitchFamily="-106" charset="0"/>
              </a:rPr>
              <a:t>Highlights #4</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19459" name="TextBox 6"/>
          <p:cNvSpPr txBox="1">
            <a:spLocks noChangeArrowheads="1"/>
          </p:cNvSpPr>
          <p:nvPr/>
        </p:nvSpPr>
        <p:spPr bwMode="auto">
          <a:xfrm>
            <a:off x="207963" y="1500188"/>
            <a:ext cx="8710612"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800" b="1" dirty="0"/>
              <a:t>Definition and Measures of Success</a:t>
            </a:r>
          </a:p>
          <a:p>
            <a:pPr lvl="1" eaLnBrk="1" hangingPunct="1">
              <a:spcAft>
                <a:spcPts val="600"/>
              </a:spcAft>
              <a:buFont typeface="Arial" charset="0"/>
              <a:buChar char="•"/>
            </a:pPr>
            <a:r>
              <a:rPr lang="en-US" sz="1800" dirty="0"/>
              <a:t>Achievement of its goals by measureable results for stakeholders.  Sometimes hard to quantify, such as Agencies becoming motivated to contribute or lead</a:t>
            </a:r>
          </a:p>
          <a:p>
            <a:pPr lvl="1" eaLnBrk="1" hangingPunct="1">
              <a:spcAft>
                <a:spcPts val="600"/>
              </a:spcAft>
              <a:buFont typeface="Arial" charset="0"/>
              <a:buChar char="•"/>
            </a:pPr>
            <a:r>
              <a:rPr lang="en-US" sz="1800" dirty="0"/>
              <a:t>Sustainability and engagement are critical to CEOS success</a:t>
            </a:r>
          </a:p>
          <a:p>
            <a:pPr lvl="1" eaLnBrk="1" hangingPunct="1">
              <a:spcAft>
                <a:spcPts val="600"/>
              </a:spcAft>
              <a:buFont typeface="Arial" charset="0"/>
              <a:buChar char="•"/>
            </a:pPr>
            <a:r>
              <a:rPr lang="en-US" sz="1800" dirty="0"/>
              <a:t>Regular review of activities is needed to address viability and commitment</a:t>
            </a:r>
          </a:p>
          <a:p>
            <a:pPr lvl="1" eaLnBrk="1" hangingPunct="1">
              <a:spcAft>
                <a:spcPts val="600"/>
              </a:spcAft>
              <a:buFont typeface="Arial" charset="0"/>
              <a:buChar char="•"/>
            </a:pPr>
            <a:r>
              <a:rPr lang="en-US" sz="1800" dirty="0"/>
              <a:t>Projects should have defined requirements, milestones, schedule and management plans</a:t>
            </a:r>
          </a:p>
          <a:p>
            <a:pPr eaLnBrk="1" hangingPunct="1">
              <a:spcAft>
                <a:spcPts val="600"/>
              </a:spcAft>
            </a:pPr>
            <a:r>
              <a:rPr lang="en-US" sz="1800" b="1" dirty="0"/>
              <a:t>Challenges, Opportunities and Strategic Direction</a:t>
            </a:r>
          </a:p>
          <a:p>
            <a:pPr lvl="1" eaLnBrk="1" hangingPunct="1">
              <a:spcAft>
                <a:spcPts val="600"/>
              </a:spcAft>
              <a:buFont typeface="Arial" charset="0"/>
              <a:buChar char="•"/>
            </a:pPr>
            <a:r>
              <a:rPr lang="en-US" sz="1800" b="1" dirty="0"/>
              <a:t>Challenges</a:t>
            </a:r>
            <a:r>
              <a:rPr lang="en-US" sz="1800" dirty="0"/>
              <a:t>:  Engaging stakeholders, maintaining leadership continuity and participation, managing cyclic and scarce resources</a:t>
            </a:r>
          </a:p>
          <a:p>
            <a:pPr lvl="1" eaLnBrk="1" hangingPunct="1">
              <a:spcAft>
                <a:spcPts val="600"/>
              </a:spcAft>
              <a:buFont typeface="Arial" charset="0"/>
              <a:buChar char="•"/>
            </a:pPr>
            <a:r>
              <a:rPr lang="en-US" sz="1800" b="1" dirty="0"/>
              <a:t>Opportunities:</a:t>
            </a:r>
            <a:r>
              <a:rPr lang="en-US" sz="1800" dirty="0"/>
              <a:t> Building capacity for Earth observation products, identifying gaps and promoting complementarity</a:t>
            </a:r>
          </a:p>
          <a:p>
            <a:pPr lvl="1" eaLnBrk="1" hangingPunct="1">
              <a:spcAft>
                <a:spcPts val="600"/>
              </a:spcAft>
              <a:buFont typeface="Arial" charset="0"/>
              <a:buChar char="•"/>
            </a:pPr>
            <a:r>
              <a:rPr lang="en-US" sz="1800" b="1" dirty="0"/>
              <a:t>Strategic Direction</a:t>
            </a:r>
            <a:r>
              <a:rPr lang="en-US" sz="1800" dirty="0"/>
              <a:t>: Optimize societal benefit, remain the focal point for international coordination of space-based Earth observations</a:t>
            </a:r>
          </a:p>
        </p:txBody>
      </p:sp>
    </p:spTree>
    <p:extLst>
      <p:ext uri="{BB962C8B-B14F-4D97-AF65-F5344CB8AC3E}">
        <p14:creationId xmlns:p14="http://schemas.microsoft.com/office/powerpoint/2010/main" val="26022027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1DE3064-E3F2-A34F-8563-00F49DE19AE8}" type="slidenum">
              <a:rPr lang="en-US" sz="1200">
                <a:solidFill>
                  <a:srgbClr val="002569"/>
                </a:solidFill>
                <a:latin typeface="Century Gothic" charset="0"/>
                <a:cs typeface="Calibri" charset="0"/>
              </a:rPr>
              <a:pPr eaLnBrk="1" hangingPunct="1">
                <a:spcBef>
                  <a:spcPct val="0"/>
                </a:spcBef>
              </a:pPr>
              <a:t>12</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662113" y="188913"/>
            <a:ext cx="7237412" cy="609600"/>
          </a:xfrm>
          <a:prstGeom prst="rect">
            <a:avLst/>
          </a:prstGeom>
          <a:noFill/>
          <a:ln w="9525">
            <a:noFill/>
            <a:miter lim="800000"/>
            <a:headEnd/>
            <a:tailEnd/>
          </a:ln>
        </p:spPr>
        <p:txBody>
          <a:bodyPr anchor="ctr"/>
          <a:lstStyle/>
          <a:p>
            <a:pPr defTabSz="914400">
              <a:defRPr/>
            </a:pPr>
            <a:r>
              <a:rPr lang="en-US" sz="2800" b="1" kern="0" dirty="0">
                <a:solidFill>
                  <a:schemeClr val="bg1"/>
                </a:solidFill>
                <a:latin typeface="Tahoma" pitchFamily="-106" charset="0"/>
                <a:cs typeface="Tahoma" pitchFamily="-106" charset="0"/>
              </a:rPr>
              <a:t>Governance and </a:t>
            </a:r>
            <a:r>
              <a:rPr lang="en-US" sz="2800" b="1" kern="0" dirty="0" smtClean="0">
                <a:solidFill>
                  <a:schemeClr val="bg1"/>
                </a:solidFill>
                <a:latin typeface="Tahoma" pitchFamily="-106" charset="0"/>
                <a:cs typeface="Tahoma" pitchFamily="-106" charset="0"/>
              </a:rPr>
              <a:t>Processes</a:t>
            </a:r>
            <a:br>
              <a:rPr lang="en-US" sz="2800" b="1" kern="0" dirty="0" smtClean="0">
                <a:solidFill>
                  <a:schemeClr val="bg1"/>
                </a:solidFill>
                <a:latin typeface="Tahoma" pitchFamily="-106" charset="0"/>
                <a:cs typeface="Tahoma" pitchFamily="-106" charset="0"/>
              </a:rPr>
            </a:br>
            <a:r>
              <a:rPr lang="en-US" sz="2800" b="1" kern="0" dirty="0" smtClean="0">
                <a:solidFill>
                  <a:srgbClr val="FFFF00"/>
                </a:solidFill>
                <a:latin typeface="Tahoma" pitchFamily="-106" charset="0"/>
                <a:cs typeface="Tahoma" pitchFamily="-106" charset="0"/>
              </a:rPr>
              <a:t>Highlights </a:t>
            </a:r>
            <a:r>
              <a:rPr lang="en-US" sz="2800" b="1" kern="0" dirty="0">
                <a:solidFill>
                  <a:srgbClr val="FFFF00"/>
                </a:solidFill>
                <a:latin typeface="Tahoma" pitchFamily="-106" charset="0"/>
                <a:cs typeface="Tahoma" pitchFamily="-106" charset="0"/>
              </a:rPr>
              <a:t>#1</a:t>
            </a:r>
          </a:p>
        </p:txBody>
      </p:sp>
      <p:sp>
        <p:nvSpPr>
          <p:cNvPr id="21507" name="TextBox 6"/>
          <p:cNvSpPr txBox="1">
            <a:spLocks noChangeArrowheads="1"/>
          </p:cNvSpPr>
          <p:nvPr/>
        </p:nvSpPr>
        <p:spPr bwMode="auto">
          <a:xfrm>
            <a:off x="207963" y="1643063"/>
            <a:ext cx="87106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buFont typeface="Arial" charset="0"/>
              <a:buChar char="•"/>
            </a:pPr>
            <a:r>
              <a:rPr lang="en-US" sz="2000" dirty="0"/>
              <a:t>21 pages including 2 annexes.  15 pages of core content.</a:t>
            </a:r>
          </a:p>
          <a:p>
            <a:pPr eaLnBrk="1" hangingPunct="1">
              <a:spcAft>
                <a:spcPts val="1200"/>
              </a:spcAft>
              <a:buFont typeface="Arial" charset="0"/>
              <a:buChar char="•"/>
            </a:pPr>
            <a:r>
              <a:rPr lang="en-US" sz="2000" dirty="0"/>
              <a:t>C</a:t>
            </a:r>
            <a:r>
              <a:rPr lang="en-US" sz="2000" dirty="0" smtClean="0"/>
              <a:t>onsistent </a:t>
            </a:r>
            <a:r>
              <a:rPr lang="en-US" sz="2000" dirty="0"/>
              <a:t>with the output of the Topical Teams, which were arranged around 5 themes</a:t>
            </a:r>
            <a:r>
              <a:rPr lang="en-US" sz="2000" dirty="0" smtClean="0"/>
              <a:t>.</a:t>
            </a:r>
            <a:endParaRPr lang="en-US" sz="2000" dirty="0"/>
          </a:p>
          <a:p>
            <a:pPr eaLnBrk="1" hangingPunct="1">
              <a:spcAft>
                <a:spcPts val="1200"/>
              </a:spcAft>
              <a:buFont typeface="Arial" charset="0"/>
              <a:buChar char="•"/>
            </a:pPr>
            <a:r>
              <a:rPr lang="en-US" sz="2000" b="1" dirty="0"/>
              <a:t>Governance and Processes (GP)</a:t>
            </a:r>
            <a:r>
              <a:rPr lang="en-US" sz="2000" dirty="0"/>
              <a:t> document </a:t>
            </a:r>
            <a:r>
              <a:rPr lang="en-US" sz="2000" dirty="0" smtClean="0"/>
              <a:t>includes </a:t>
            </a:r>
            <a:r>
              <a:rPr lang="en-US" sz="2000" dirty="0"/>
              <a:t>...</a:t>
            </a:r>
            <a:br>
              <a:rPr lang="en-US" sz="2000" dirty="0"/>
            </a:br>
            <a:r>
              <a:rPr lang="en-US" sz="2000" dirty="0" smtClean="0"/>
              <a:t>Introduction </a:t>
            </a:r>
            <a:r>
              <a:rPr lang="en-US" sz="2000" dirty="0"/>
              <a:t>and Background</a:t>
            </a:r>
            <a:br>
              <a:rPr lang="en-US" sz="2000" dirty="0"/>
            </a:br>
            <a:r>
              <a:rPr lang="en-US" sz="2000" dirty="0"/>
              <a:t>Organizational Roles and Responsibilities</a:t>
            </a:r>
            <a:br>
              <a:rPr lang="en-US" sz="2000" dirty="0"/>
            </a:br>
            <a:r>
              <a:rPr lang="en-US" sz="2000" dirty="0"/>
              <a:t>Decision-Making Process</a:t>
            </a:r>
            <a:br>
              <a:rPr lang="en-US" sz="2000" dirty="0"/>
            </a:br>
            <a:r>
              <a:rPr lang="en-US" sz="2000" dirty="0"/>
              <a:t>Major Meetings</a:t>
            </a:r>
            <a:br>
              <a:rPr lang="en-US" sz="2000" dirty="0"/>
            </a:br>
            <a:r>
              <a:rPr lang="en-US" sz="2000" dirty="0"/>
              <a:t>Membership and Participation</a:t>
            </a:r>
            <a:br>
              <a:rPr lang="en-US" sz="2000" dirty="0"/>
            </a:br>
            <a:r>
              <a:rPr lang="en-US" sz="2000" dirty="0" smtClean="0"/>
              <a:t>Annex </a:t>
            </a:r>
            <a:r>
              <a:rPr lang="en-US" sz="2000" dirty="0"/>
              <a:t>1 – Current list of Working Groups, Virtual Constellations, </a:t>
            </a:r>
            <a:r>
              <a:rPr lang="en-US" sz="2000" dirty="0" smtClean="0"/>
              <a:t/>
            </a:r>
            <a:br>
              <a:rPr lang="en-US" sz="2000" dirty="0" smtClean="0"/>
            </a:br>
            <a:r>
              <a:rPr lang="en-US" sz="2000" dirty="0" smtClean="0"/>
              <a:t>Ad Hoc Teams </a:t>
            </a:r>
            <a:r>
              <a:rPr lang="en-US" sz="2000" b="1" dirty="0" smtClean="0">
                <a:solidFill>
                  <a:srgbClr val="0000FF"/>
                </a:solidFill>
              </a:rPr>
              <a:t>(updated SIT-WS)</a:t>
            </a:r>
            <a:r>
              <a:rPr lang="en-US" sz="2000" b="1" dirty="0">
                <a:solidFill>
                  <a:srgbClr val="0000FF"/>
                </a:solidFill>
              </a:rPr>
              <a:t/>
            </a:r>
            <a:br>
              <a:rPr lang="en-US" sz="2000" b="1" dirty="0">
                <a:solidFill>
                  <a:srgbClr val="0000FF"/>
                </a:solidFill>
              </a:rPr>
            </a:br>
            <a:r>
              <a:rPr lang="en-US" sz="2000" dirty="0"/>
              <a:t>Annex 2 – Current list of CEOS Agencies and year of acceptance</a:t>
            </a:r>
          </a:p>
        </p:txBody>
      </p:sp>
    </p:spTree>
    <p:extLst>
      <p:ext uri="{BB962C8B-B14F-4D97-AF65-F5344CB8AC3E}">
        <p14:creationId xmlns:p14="http://schemas.microsoft.com/office/powerpoint/2010/main" val="40392856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F6B6167-C1DC-454A-93B9-EF0E54A9B14D}" type="slidenum">
              <a:rPr lang="en-US" sz="1200">
                <a:solidFill>
                  <a:srgbClr val="002569"/>
                </a:solidFill>
                <a:latin typeface="Century Gothic" charset="0"/>
                <a:cs typeface="Calibri" charset="0"/>
              </a:rPr>
              <a:pPr eaLnBrk="1" hangingPunct="1">
                <a:spcBef>
                  <a:spcPct val="0"/>
                </a:spcBef>
              </a:pPr>
              <a:t>13</a:t>
            </a:fld>
            <a:endParaRPr lang="en-US" sz="1200" dirty="0">
              <a:solidFill>
                <a:srgbClr val="002569"/>
              </a:solidFill>
              <a:latin typeface="Century Gothic" charset="0"/>
              <a:cs typeface="Calibri" charset="0"/>
            </a:endParaRPr>
          </a:p>
        </p:txBody>
      </p:sp>
      <p:sp>
        <p:nvSpPr>
          <p:cNvPr id="23555" name="TextBox 6"/>
          <p:cNvSpPr txBox="1">
            <a:spLocks noChangeArrowheads="1"/>
          </p:cNvSpPr>
          <p:nvPr/>
        </p:nvSpPr>
        <p:spPr bwMode="auto">
          <a:xfrm>
            <a:off x="6184900" y="1414463"/>
            <a:ext cx="2833688" cy="54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1600" dirty="0"/>
              <a:t>Note Primary and Secondary reporting paths</a:t>
            </a:r>
          </a:p>
          <a:p>
            <a:pPr eaLnBrk="1" hangingPunct="1">
              <a:spcAft>
                <a:spcPts val="600"/>
              </a:spcAft>
              <a:buFont typeface="Arial" charset="0"/>
              <a:buChar char="•"/>
            </a:pPr>
            <a:r>
              <a:rPr lang="en-US" sz="1600" dirty="0"/>
              <a:t>Primary leadership positions have dedicated ToRs</a:t>
            </a:r>
          </a:p>
          <a:p>
            <a:pPr eaLnBrk="1" hangingPunct="1">
              <a:spcAft>
                <a:spcPts val="600"/>
              </a:spcAft>
              <a:buFont typeface="Arial" charset="0"/>
              <a:buChar char="•"/>
            </a:pPr>
            <a:r>
              <a:rPr lang="en-US" sz="1600" dirty="0"/>
              <a:t>VCs have their own Process Paper and ToRs</a:t>
            </a:r>
          </a:p>
          <a:p>
            <a:pPr eaLnBrk="1" hangingPunct="1">
              <a:spcAft>
                <a:spcPts val="600"/>
              </a:spcAft>
              <a:buFont typeface="Arial" charset="0"/>
              <a:buChar char="•"/>
            </a:pPr>
            <a:r>
              <a:rPr lang="en-US" sz="1600" dirty="0"/>
              <a:t>Working Groups also have their own ToRs.</a:t>
            </a:r>
          </a:p>
          <a:p>
            <a:pPr eaLnBrk="1" hangingPunct="1">
              <a:spcAft>
                <a:spcPts val="600"/>
              </a:spcAft>
              <a:buFont typeface="Arial" charset="0"/>
              <a:buChar char="•"/>
            </a:pPr>
            <a:r>
              <a:rPr lang="en-US" sz="1600" dirty="0"/>
              <a:t>GEO SBA Coordinators removed from CEOS structure.  This decision was coordinated with GEO</a:t>
            </a:r>
            <a:r>
              <a:rPr lang="en-US" sz="1600" dirty="0" smtClean="0"/>
              <a:t>.</a:t>
            </a:r>
          </a:p>
          <a:p>
            <a:pPr eaLnBrk="1" hangingPunct="1">
              <a:spcAft>
                <a:spcPts val="600"/>
              </a:spcAft>
              <a:buFont typeface="Arial" charset="0"/>
              <a:buChar char="•"/>
            </a:pPr>
            <a:r>
              <a:rPr lang="en-US" sz="1600" dirty="0" smtClean="0"/>
              <a:t>Temporary “Ad Hoc Teams” have reporting paths to CEOS Chair or SIT Chair. </a:t>
            </a:r>
            <a:br>
              <a:rPr lang="en-US" sz="1600" dirty="0" smtClean="0"/>
            </a:br>
            <a:r>
              <a:rPr lang="en-US" sz="1600" b="1" dirty="0" smtClean="0">
                <a:solidFill>
                  <a:srgbClr val="0000FF"/>
                </a:solidFill>
              </a:rPr>
              <a:t>(updated SIT-WS)</a:t>
            </a:r>
            <a:endParaRPr lang="en-US" sz="1600" b="1" dirty="0">
              <a:solidFill>
                <a:srgbClr val="0000FF"/>
              </a:solidFill>
            </a:endParaRPr>
          </a:p>
        </p:txBody>
      </p:sp>
      <p:sp>
        <p:nvSpPr>
          <p:cNvPr id="8" name="Title 1"/>
          <p:cNvSpPr txBox="1">
            <a:spLocks/>
          </p:cNvSpPr>
          <p:nvPr/>
        </p:nvSpPr>
        <p:spPr bwMode="auto">
          <a:xfrm>
            <a:off x="1511300" y="131763"/>
            <a:ext cx="7473950" cy="609600"/>
          </a:xfrm>
          <a:prstGeom prst="rect">
            <a:avLst/>
          </a:prstGeom>
          <a:noFill/>
          <a:ln w="9525">
            <a:noFill/>
            <a:miter lim="800000"/>
            <a:headEnd/>
            <a:tailEnd/>
          </a:ln>
        </p:spPr>
        <p:txBody>
          <a:bodyPr anchor="ctr"/>
          <a:lstStyle/>
          <a:p>
            <a:pPr defTabSz="914400">
              <a:defRPr/>
            </a:pPr>
            <a:r>
              <a:rPr lang="en-US" sz="2400" b="1" kern="0" dirty="0">
                <a:solidFill>
                  <a:schemeClr val="bg1"/>
                </a:solidFill>
                <a:latin typeface="Tahoma" pitchFamily="-106" charset="0"/>
                <a:cs typeface="Tahoma" pitchFamily="-106" charset="0"/>
              </a:rPr>
              <a:t>Governance and Processes – </a:t>
            </a:r>
            <a:r>
              <a:rPr lang="en-US" sz="2400" b="1" kern="0" dirty="0">
                <a:solidFill>
                  <a:srgbClr val="FFFF00"/>
                </a:solidFill>
                <a:latin typeface="Tahoma" pitchFamily="-106" charset="0"/>
                <a:cs typeface="Tahoma" pitchFamily="-106" charset="0"/>
              </a:rPr>
              <a:t>Highlights #2 Organizational Roles and Responsibilities</a:t>
            </a:r>
          </a:p>
        </p:txBody>
      </p:sp>
      <p:pic>
        <p:nvPicPr>
          <p:cNvPr id="2" name="Picture 1"/>
          <p:cNvPicPr>
            <a:picLocks noChangeAspect="1"/>
          </p:cNvPicPr>
          <p:nvPr/>
        </p:nvPicPr>
        <p:blipFill>
          <a:blip r:embed="rId3"/>
          <a:stretch>
            <a:fillRect/>
          </a:stretch>
        </p:blipFill>
        <p:spPr>
          <a:xfrm>
            <a:off x="209550" y="1509713"/>
            <a:ext cx="6070600" cy="5181600"/>
          </a:xfrm>
          <a:prstGeom prst="rect">
            <a:avLst/>
          </a:prstGeom>
        </p:spPr>
      </p:pic>
    </p:spTree>
    <p:extLst>
      <p:ext uri="{BB962C8B-B14F-4D97-AF65-F5344CB8AC3E}">
        <p14:creationId xmlns:p14="http://schemas.microsoft.com/office/powerpoint/2010/main" val="21249472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29E3D51-FB9C-3149-8FCF-BB4C90EAFE3E}" type="slidenum">
              <a:rPr lang="en-US" sz="1200">
                <a:solidFill>
                  <a:srgbClr val="002569"/>
                </a:solidFill>
                <a:latin typeface="Century Gothic" charset="0"/>
                <a:cs typeface="Calibri" charset="0"/>
              </a:rPr>
              <a:pPr eaLnBrk="1" hangingPunct="1">
                <a:spcBef>
                  <a:spcPct val="0"/>
                </a:spcBef>
              </a:pPr>
              <a:t>14</a:t>
            </a:fld>
            <a:endParaRPr lang="en-US" sz="1200" dirty="0">
              <a:solidFill>
                <a:srgbClr val="002569"/>
              </a:solidFill>
              <a:latin typeface="Century Gothic" charset="0"/>
              <a:cs typeface="Calibri" charset="0"/>
            </a:endParaRPr>
          </a:p>
        </p:txBody>
      </p:sp>
      <p:sp>
        <p:nvSpPr>
          <p:cNvPr id="25602" name="TextBox 6"/>
          <p:cNvSpPr txBox="1">
            <a:spLocks noChangeArrowheads="1"/>
          </p:cNvSpPr>
          <p:nvPr/>
        </p:nvSpPr>
        <p:spPr bwMode="auto">
          <a:xfrm>
            <a:off x="207963" y="1500188"/>
            <a:ext cx="87106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000" dirty="0"/>
              <a:t>The Steering Team developed a Decision Process table to address External Decisions, Internal Decisions, and Working Level </a:t>
            </a:r>
            <a:r>
              <a:rPr lang="en-US" sz="2000" dirty="0" smtClean="0"/>
              <a:t>decisions for new/current activities. </a:t>
            </a:r>
            <a:endParaRPr lang="en-US" sz="2000" dirty="0"/>
          </a:p>
          <a:p>
            <a:pPr eaLnBrk="1" hangingPunct="1">
              <a:spcAft>
                <a:spcPts val="600"/>
              </a:spcAft>
              <a:buFont typeface="Arial" charset="0"/>
              <a:buChar char="•"/>
            </a:pPr>
            <a:r>
              <a:rPr lang="en-US" sz="2000" dirty="0" smtClean="0"/>
              <a:t>Establishes </a:t>
            </a:r>
            <a:r>
              <a:rPr lang="en-US" sz="2000" dirty="0"/>
              <a:t>decision criteria based on (a) alignment with CEOS strategic goals, (b) benefit to stakeholders, and (c) feasibility and affordability.</a:t>
            </a:r>
          </a:p>
          <a:p>
            <a:pPr eaLnBrk="1" hangingPunct="1">
              <a:spcAft>
                <a:spcPts val="600"/>
              </a:spcAft>
              <a:buFont typeface="Arial" charset="0"/>
              <a:buChar char="•"/>
            </a:pPr>
            <a:r>
              <a:rPr lang="en-US" sz="2000" b="1" dirty="0"/>
              <a:t>External Decision </a:t>
            </a:r>
            <a:r>
              <a:rPr lang="en-US" sz="2000" dirty="0"/>
              <a:t>– Decisions made by </a:t>
            </a:r>
            <a:r>
              <a:rPr lang="en-US" sz="2000" u="sng" dirty="0"/>
              <a:t>Principals at Plenary</a:t>
            </a:r>
            <a:r>
              <a:rPr lang="en-US" sz="2000" dirty="0"/>
              <a:t>, consistent with Strategic Guidance document.  </a:t>
            </a:r>
            <a:r>
              <a:rPr lang="en-US" sz="2000" dirty="0" smtClean="0"/>
              <a:t>Example: New CEOS-CGMS Climate Working </a:t>
            </a:r>
            <a:r>
              <a:rPr lang="en-US" sz="2000" dirty="0"/>
              <a:t>Group</a:t>
            </a:r>
          </a:p>
          <a:p>
            <a:pPr eaLnBrk="1" hangingPunct="1">
              <a:spcAft>
                <a:spcPts val="600"/>
              </a:spcAft>
              <a:buFont typeface="Arial" charset="0"/>
              <a:buChar char="•"/>
            </a:pPr>
            <a:r>
              <a:rPr lang="en-US" sz="2000" b="1" dirty="0"/>
              <a:t>Internal Decision </a:t>
            </a:r>
            <a:r>
              <a:rPr lang="en-US" sz="2000" dirty="0"/>
              <a:t>– Decisions made by </a:t>
            </a:r>
            <a:r>
              <a:rPr lang="en-US" sz="2000" u="sng" dirty="0"/>
              <a:t>Principals at SIT or Plenary</a:t>
            </a:r>
            <a:r>
              <a:rPr lang="en-US" sz="2000" dirty="0"/>
              <a:t>, consistent with SG, ToRs and Work Plans. </a:t>
            </a:r>
            <a:r>
              <a:rPr lang="en-US" sz="2000" dirty="0" smtClean="0"/>
              <a:t>Example: Continuation </a:t>
            </a:r>
            <a:r>
              <a:rPr lang="en-US" sz="2000" dirty="0"/>
              <a:t>of </a:t>
            </a:r>
            <a:r>
              <a:rPr lang="en-US" sz="2000" dirty="0" smtClean="0"/>
              <a:t>an Ad Hoc </a:t>
            </a:r>
            <a:r>
              <a:rPr lang="en-US" sz="2000" dirty="0"/>
              <a:t>T</a:t>
            </a:r>
            <a:r>
              <a:rPr lang="en-US" sz="2000" dirty="0" smtClean="0"/>
              <a:t>eam</a:t>
            </a:r>
          </a:p>
          <a:p>
            <a:pPr eaLnBrk="1" hangingPunct="1">
              <a:spcAft>
                <a:spcPts val="600"/>
              </a:spcAft>
              <a:buFont typeface="Arial" charset="0"/>
              <a:buChar char="•"/>
            </a:pPr>
            <a:r>
              <a:rPr lang="en-US" sz="2000" b="1" dirty="0" smtClean="0"/>
              <a:t>Working </a:t>
            </a:r>
            <a:r>
              <a:rPr lang="en-US" sz="2000" b="1" dirty="0"/>
              <a:t>Level Decision </a:t>
            </a:r>
            <a:r>
              <a:rPr lang="en-US" sz="2000" dirty="0"/>
              <a:t>– Decisions made by WG/VC leadership after appropriate consultation with CEOS Chair or SIT Chair.  ToRs, VC Process Paper and Work Plans guide the decisions.  </a:t>
            </a:r>
            <a:r>
              <a:rPr lang="en-US" sz="2000" dirty="0" smtClean="0"/>
              <a:t>Example: Termination </a:t>
            </a:r>
            <a:r>
              <a:rPr lang="en-US" sz="2000" dirty="0"/>
              <a:t>of an activity due to insufficient </a:t>
            </a:r>
            <a:r>
              <a:rPr lang="en-US" sz="2000" dirty="0" smtClean="0"/>
              <a:t>funds.</a:t>
            </a:r>
            <a:endParaRPr lang="en-US" sz="2000" dirty="0"/>
          </a:p>
        </p:txBody>
      </p:sp>
      <p:sp>
        <p:nvSpPr>
          <p:cNvPr id="5" name="Title 1"/>
          <p:cNvSpPr txBox="1">
            <a:spLocks/>
          </p:cNvSpPr>
          <p:nvPr/>
        </p:nvSpPr>
        <p:spPr bwMode="auto">
          <a:xfrm>
            <a:off x="1444625" y="136525"/>
            <a:ext cx="7473950" cy="609600"/>
          </a:xfrm>
          <a:prstGeom prst="rect">
            <a:avLst/>
          </a:prstGeom>
          <a:noFill/>
          <a:ln w="9525">
            <a:noFill/>
            <a:miter lim="800000"/>
            <a:headEnd/>
            <a:tailEnd/>
          </a:ln>
        </p:spPr>
        <p:txBody>
          <a:bodyPr anchor="ctr"/>
          <a:lstStyle/>
          <a:p>
            <a:pPr defTabSz="914400">
              <a:defRPr/>
            </a:pPr>
            <a:r>
              <a:rPr lang="en-US" sz="2400" b="1" kern="0" dirty="0">
                <a:solidFill>
                  <a:schemeClr val="bg1"/>
                </a:solidFill>
                <a:latin typeface="Tahoma" pitchFamily="-106" charset="0"/>
                <a:cs typeface="Tahoma" pitchFamily="-106" charset="0"/>
              </a:rPr>
              <a:t>Governance and Processes – </a:t>
            </a:r>
            <a:r>
              <a:rPr lang="en-US" sz="2400" b="1" kern="0" dirty="0">
                <a:solidFill>
                  <a:srgbClr val="FFFF00"/>
                </a:solidFill>
                <a:latin typeface="Tahoma" pitchFamily="-106" charset="0"/>
                <a:cs typeface="Tahoma" pitchFamily="-106" charset="0"/>
              </a:rPr>
              <a:t>Highlights #3 Decision-Making Process – part 1</a:t>
            </a:r>
          </a:p>
        </p:txBody>
      </p:sp>
    </p:spTree>
    <p:extLst>
      <p:ext uri="{BB962C8B-B14F-4D97-AF65-F5344CB8AC3E}">
        <p14:creationId xmlns:p14="http://schemas.microsoft.com/office/powerpoint/2010/main" val="18244625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7ACFAAB5-823A-AD44-B4D5-089D69AD6E3B}" type="slidenum">
              <a:rPr lang="en-US" sz="1200">
                <a:solidFill>
                  <a:srgbClr val="002569"/>
                </a:solidFill>
                <a:latin typeface="Century Gothic" charset="0"/>
                <a:cs typeface="Calibri" charset="0"/>
              </a:rPr>
              <a:pPr eaLnBrk="1" hangingPunct="1">
                <a:spcBef>
                  <a:spcPct val="0"/>
                </a:spcBef>
              </a:pPr>
              <a:t>15</a:t>
            </a:fld>
            <a:endParaRPr lang="en-US" sz="1200" dirty="0">
              <a:solidFill>
                <a:srgbClr val="002569"/>
              </a:solidFill>
              <a:latin typeface="Century Gothic" charset="0"/>
              <a:cs typeface="Calibri" charset="0"/>
            </a:endParaRPr>
          </a:p>
        </p:txBody>
      </p:sp>
      <p:sp>
        <p:nvSpPr>
          <p:cNvPr id="11267" name="TextBox 6"/>
          <p:cNvSpPr txBox="1">
            <a:spLocks noChangeArrowheads="1"/>
          </p:cNvSpPr>
          <p:nvPr/>
        </p:nvSpPr>
        <p:spPr bwMode="auto">
          <a:xfrm>
            <a:off x="207963" y="1447800"/>
            <a:ext cx="8710612"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Aft>
                <a:spcPts val="600"/>
              </a:spcAft>
              <a:defRPr/>
            </a:pPr>
            <a:r>
              <a:rPr lang="en-US" sz="1800" b="1" dirty="0" smtClean="0"/>
              <a:t>New Activities</a:t>
            </a:r>
          </a:p>
          <a:p>
            <a:pPr eaLnBrk="1" hangingPunct="1">
              <a:spcAft>
                <a:spcPts val="600"/>
              </a:spcAft>
              <a:buFont typeface="Arial" charset="0"/>
              <a:buChar char="•"/>
              <a:defRPr/>
            </a:pPr>
            <a:r>
              <a:rPr lang="en-US" sz="1800" dirty="0" smtClean="0"/>
              <a:t>Utilizes the SEC as a “clearinghouse” for proposals</a:t>
            </a:r>
          </a:p>
          <a:p>
            <a:pPr eaLnBrk="1" hangingPunct="1">
              <a:spcAft>
                <a:spcPts val="600"/>
              </a:spcAft>
              <a:buFont typeface="Arial" charset="0"/>
              <a:buChar char="•"/>
              <a:defRPr/>
            </a:pPr>
            <a:r>
              <a:rPr lang="en-US" sz="1800" dirty="0" smtClean="0"/>
              <a:t>Must be sponsored by a CEOS internal entity</a:t>
            </a:r>
          </a:p>
          <a:p>
            <a:pPr marL="0" indent="0" eaLnBrk="1" hangingPunct="1">
              <a:spcAft>
                <a:spcPts val="600"/>
              </a:spcAft>
              <a:defRPr/>
            </a:pPr>
            <a:r>
              <a:rPr lang="en-US" sz="1800" b="1" dirty="0" smtClean="0"/>
              <a:t>Current Activities</a:t>
            </a:r>
          </a:p>
          <a:p>
            <a:pPr eaLnBrk="1" hangingPunct="1">
              <a:spcAft>
                <a:spcPts val="600"/>
              </a:spcAft>
              <a:buFont typeface="Arial" charset="0"/>
              <a:buChar char="•"/>
              <a:defRPr/>
            </a:pPr>
            <a:r>
              <a:rPr lang="en-US" sz="1800" dirty="0" smtClean="0"/>
              <a:t>Evaluate current activities to ensure they meet the CEOS strategic goals and objectives, benefit stakeholders and are feasible and affordable</a:t>
            </a:r>
          </a:p>
          <a:p>
            <a:pPr eaLnBrk="1" hangingPunct="1">
              <a:spcAft>
                <a:spcPts val="600"/>
              </a:spcAft>
              <a:buFont typeface="Arial" charset="0"/>
              <a:buChar char="•"/>
              <a:defRPr/>
            </a:pPr>
            <a:r>
              <a:rPr lang="en-US" sz="1800" dirty="0" smtClean="0"/>
              <a:t>Activities may be considered for termination, continuation, or transition to a permanent mechanism, as appropriate</a:t>
            </a:r>
          </a:p>
          <a:p>
            <a:pPr marL="0" indent="0" eaLnBrk="1" hangingPunct="1">
              <a:spcAft>
                <a:spcPts val="600"/>
              </a:spcAft>
              <a:defRPr/>
            </a:pPr>
            <a:r>
              <a:rPr lang="en-US" sz="1800" b="1" dirty="0" smtClean="0"/>
              <a:t>Process for Decision Making</a:t>
            </a:r>
          </a:p>
          <a:p>
            <a:pPr eaLnBrk="1" hangingPunct="1">
              <a:spcAft>
                <a:spcPts val="600"/>
              </a:spcAft>
              <a:buFont typeface="Arial" charset="0"/>
              <a:buChar char="•"/>
              <a:defRPr/>
            </a:pPr>
            <a:r>
              <a:rPr lang="en-US" sz="1800" dirty="0" smtClean="0"/>
              <a:t>CEOS uses a “consensus decision-making process”.  This includes a full discussion of the issue with a movement toward a decision that reflects a majority.</a:t>
            </a:r>
          </a:p>
          <a:p>
            <a:pPr eaLnBrk="1" hangingPunct="1">
              <a:spcAft>
                <a:spcPts val="600"/>
              </a:spcAft>
              <a:buFont typeface="Arial" charset="0"/>
              <a:buChar char="•"/>
              <a:defRPr/>
            </a:pPr>
            <a:r>
              <a:rPr lang="en-US" sz="1800" dirty="0" smtClean="0"/>
              <a:t>A formal vote is not required, but significant support is desired.</a:t>
            </a:r>
          </a:p>
          <a:p>
            <a:pPr eaLnBrk="1" hangingPunct="1">
              <a:spcAft>
                <a:spcPts val="600"/>
              </a:spcAft>
              <a:buFont typeface="Arial" charset="0"/>
              <a:buChar char="•"/>
              <a:defRPr/>
            </a:pPr>
            <a:r>
              <a:rPr lang="en-US" sz="1800" dirty="0" smtClean="0"/>
              <a:t>Chair (CEOS or SIT) will summarize the position of the group and attempt to resolve any strong objections.</a:t>
            </a:r>
          </a:p>
          <a:p>
            <a:pPr eaLnBrk="1" hangingPunct="1">
              <a:spcAft>
                <a:spcPts val="600"/>
              </a:spcAft>
              <a:buFont typeface="Arial" charset="0"/>
              <a:buChar char="•"/>
              <a:defRPr/>
            </a:pPr>
            <a:endParaRPr lang="en-US" sz="1800" dirty="0" smtClean="0"/>
          </a:p>
        </p:txBody>
      </p:sp>
      <p:sp>
        <p:nvSpPr>
          <p:cNvPr id="5" name="Title 1"/>
          <p:cNvSpPr txBox="1">
            <a:spLocks/>
          </p:cNvSpPr>
          <p:nvPr/>
        </p:nvSpPr>
        <p:spPr bwMode="auto">
          <a:xfrm>
            <a:off x="1454150" y="136525"/>
            <a:ext cx="7473950" cy="609600"/>
          </a:xfrm>
          <a:prstGeom prst="rect">
            <a:avLst/>
          </a:prstGeom>
          <a:noFill/>
          <a:ln w="9525">
            <a:noFill/>
            <a:miter lim="800000"/>
            <a:headEnd/>
            <a:tailEnd/>
          </a:ln>
        </p:spPr>
        <p:txBody>
          <a:bodyPr anchor="ctr"/>
          <a:lstStyle/>
          <a:p>
            <a:pPr defTabSz="914400">
              <a:defRPr/>
            </a:pPr>
            <a:r>
              <a:rPr lang="en-US" sz="2400" b="1" kern="0" dirty="0">
                <a:solidFill>
                  <a:schemeClr val="bg1"/>
                </a:solidFill>
                <a:latin typeface="Tahoma" pitchFamily="-106" charset="0"/>
                <a:cs typeface="Tahoma" pitchFamily="-106" charset="0"/>
              </a:rPr>
              <a:t>Governance and Processes – </a:t>
            </a:r>
            <a:r>
              <a:rPr lang="en-US" sz="2400" b="1" kern="0" dirty="0">
                <a:solidFill>
                  <a:srgbClr val="FFFF00"/>
                </a:solidFill>
                <a:latin typeface="Tahoma" pitchFamily="-106" charset="0"/>
                <a:cs typeface="Tahoma" pitchFamily="-106" charset="0"/>
              </a:rPr>
              <a:t>Highlights #4 Decision-Making Process – part 2</a:t>
            </a:r>
          </a:p>
        </p:txBody>
      </p:sp>
    </p:spTree>
    <p:extLst>
      <p:ext uri="{BB962C8B-B14F-4D97-AF65-F5344CB8AC3E}">
        <p14:creationId xmlns:p14="http://schemas.microsoft.com/office/powerpoint/2010/main" val="6383613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CC3C6AB7-B367-1947-A9CA-437175DEA7AF}" type="slidenum">
              <a:rPr lang="en-US" sz="1200">
                <a:solidFill>
                  <a:srgbClr val="002569"/>
                </a:solidFill>
                <a:latin typeface="Century Gothic" charset="0"/>
                <a:cs typeface="Calibri" charset="0"/>
              </a:rPr>
              <a:pPr eaLnBrk="1" hangingPunct="1">
                <a:spcBef>
                  <a:spcPct val="0"/>
                </a:spcBef>
              </a:pPr>
              <a:t>16</a:t>
            </a:fld>
            <a:endParaRPr lang="en-US" sz="1200" dirty="0">
              <a:solidFill>
                <a:srgbClr val="002569"/>
              </a:solidFill>
              <a:latin typeface="Century Gothic" charset="0"/>
              <a:cs typeface="Calibri" charset="0"/>
            </a:endParaRPr>
          </a:p>
        </p:txBody>
      </p:sp>
      <p:sp>
        <p:nvSpPr>
          <p:cNvPr id="29698" name="TextBox 6"/>
          <p:cNvSpPr txBox="1">
            <a:spLocks noChangeArrowheads="1"/>
          </p:cNvSpPr>
          <p:nvPr/>
        </p:nvSpPr>
        <p:spPr bwMode="auto">
          <a:xfrm>
            <a:off x="207963" y="1500188"/>
            <a:ext cx="87106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000" dirty="0"/>
              <a:t>Major Meetings include the Plenary, SIT, SIT Workshop, CEOS-GEO Actions Workshop, SEC telecon, and Troika.  </a:t>
            </a:r>
          </a:p>
          <a:p>
            <a:pPr eaLnBrk="1" hangingPunct="1">
              <a:spcAft>
                <a:spcPts val="600"/>
              </a:spcAft>
              <a:buFont typeface="Arial" charset="0"/>
              <a:buChar char="•"/>
            </a:pPr>
            <a:r>
              <a:rPr lang="en-US" sz="2000" dirty="0"/>
              <a:t>A table was developed to summarize the timing, frequency, attendance, objectives and format for each meeting.</a:t>
            </a:r>
          </a:p>
          <a:p>
            <a:pPr eaLnBrk="1" hangingPunct="1">
              <a:spcAft>
                <a:spcPts val="600"/>
              </a:spcAft>
              <a:buFont typeface="Arial" charset="0"/>
              <a:buChar char="•"/>
            </a:pPr>
            <a:r>
              <a:rPr lang="en-US" sz="2000" dirty="0"/>
              <a:t>The purpose, goals and objectives of the CEOS Plenary and SIT meetings are flexible to accommodate variations in organizational needs and leadership.</a:t>
            </a:r>
          </a:p>
          <a:p>
            <a:pPr eaLnBrk="1" hangingPunct="1">
              <a:spcAft>
                <a:spcPts val="600"/>
              </a:spcAft>
              <a:buFont typeface="Arial" charset="0"/>
              <a:buChar char="•"/>
            </a:pPr>
            <a:r>
              <a:rPr lang="en-US" sz="2000" dirty="0"/>
              <a:t>CEOS requires Principals to participate in Plenary and SIT meetings. Due to travel and budget restrictions physical attendance may not be possible</a:t>
            </a:r>
            <a:r>
              <a:rPr lang="en-US" sz="2000" dirty="0" smtClean="0"/>
              <a:t>.  Meeting participation can be achieved by either physical or virtual attendance. </a:t>
            </a:r>
            <a:r>
              <a:rPr lang="en-US" sz="2000" dirty="0"/>
              <a:t>CEOS plans to utilize virtual attendance (</a:t>
            </a:r>
            <a:r>
              <a:rPr lang="en-US" sz="2000" b="1" dirty="0"/>
              <a:t>GoToMeeting</a:t>
            </a:r>
            <a:r>
              <a:rPr lang="en-US" sz="2000" dirty="0"/>
              <a:t>) for all future meetings.</a:t>
            </a:r>
          </a:p>
          <a:p>
            <a:pPr eaLnBrk="1" hangingPunct="1">
              <a:spcAft>
                <a:spcPts val="600"/>
              </a:spcAft>
              <a:buFont typeface="Arial" charset="0"/>
              <a:buChar char="•"/>
            </a:pPr>
            <a:r>
              <a:rPr lang="en-US" sz="2000" dirty="0"/>
              <a:t>Plenary is focused on major matters and decisions by Principals.  SIT meeting is focused on technical matters, including VC efforts</a:t>
            </a:r>
            <a:r>
              <a:rPr lang="en-US" sz="2000" dirty="0" smtClean="0"/>
              <a:t>.</a:t>
            </a:r>
            <a:endParaRPr lang="en-US" sz="2000" dirty="0"/>
          </a:p>
        </p:txBody>
      </p:sp>
      <p:sp>
        <p:nvSpPr>
          <p:cNvPr id="5" name="Title 1"/>
          <p:cNvSpPr txBox="1">
            <a:spLocks/>
          </p:cNvSpPr>
          <p:nvPr/>
        </p:nvSpPr>
        <p:spPr bwMode="auto">
          <a:xfrm>
            <a:off x="1501775" y="207963"/>
            <a:ext cx="7473950" cy="609600"/>
          </a:xfrm>
          <a:prstGeom prst="rect">
            <a:avLst/>
          </a:prstGeom>
          <a:noFill/>
          <a:ln w="9525">
            <a:noFill/>
            <a:miter lim="800000"/>
            <a:headEnd/>
            <a:tailEnd/>
          </a:ln>
        </p:spPr>
        <p:txBody>
          <a:bodyPr anchor="ctr"/>
          <a:lstStyle/>
          <a:p>
            <a:pPr defTabSz="914400">
              <a:defRPr/>
            </a:pPr>
            <a:r>
              <a:rPr lang="en-US" sz="2400" b="1" kern="0" dirty="0">
                <a:solidFill>
                  <a:schemeClr val="bg1"/>
                </a:solidFill>
                <a:latin typeface="Tahoma" pitchFamily="-106" charset="0"/>
                <a:cs typeface="Tahoma" pitchFamily="-106" charset="0"/>
              </a:rPr>
              <a:t>Governance and Processes – </a:t>
            </a:r>
            <a:r>
              <a:rPr lang="en-US" sz="2400" b="1" kern="0" dirty="0">
                <a:solidFill>
                  <a:srgbClr val="FFFF00"/>
                </a:solidFill>
                <a:latin typeface="Tahoma" pitchFamily="-106" charset="0"/>
                <a:cs typeface="Tahoma" pitchFamily="-106" charset="0"/>
              </a:rPr>
              <a:t>Highlights #5</a:t>
            </a:r>
            <a:br>
              <a:rPr lang="en-US" sz="2400" b="1" kern="0" dirty="0">
                <a:solidFill>
                  <a:srgbClr val="FFFF00"/>
                </a:solidFill>
                <a:latin typeface="Tahoma" pitchFamily="-106" charset="0"/>
                <a:cs typeface="Tahoma" pitchFamily="-106" charset="0"/>
              </a:rPr>
            </a:br>
            <a:r>
              <a:rPr lang="en-US" sz="2400" b="1" kern="0" dirty="0">
                <a:solidFill>
                  <a:srgbClr val="FFFF00"/>
                </a:solidFill>
                <a:latin typeface="Tahoma" pitchFamily="-106" charset="0"/>
                <a:cs typeface="Tahoma" pitchFamily="-106" charset="0"/>
              </a:rPr>
              <a:t>Major Meetings</a:t>
            </a:r>
          </a:p>
        </p:txBody>
      </p:sp>
    </p:spTree>
    <p:extLst>
      <p:ext uri="{BB962C8B-B14F-4D97-AF65-F5344CB8AC3E}">
        <p14:creationId xmlns:p14="http://schemas.microsoft.com/office/powerpoint/2010/main" val="39059150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801CB29A-BAF0-F04B-8B9D-5EA61641946A}" type="slidenum">
              <a:rPr lang="en-US" sz="1200">
                <a:solidFill>
                  <a:srgbClr val="002569"/>
                </a:solidFill>
                <a:latin typeface="Century Gothic" charset="0"/>
                <a:cs typeface="Calibri" charset="0"/>
              </a:rPr>
              <a:pPr eaLnBrk="1" hangingPunct="1">
                <a:spcBef>
                  <a:spcPct val="0"/>
                </a:spcBef>
              </a:pPr>
              <a:t>17</a:t>
            </a:fld>
            <a:endParaRPr lang="en-US" sz="1200" dirty="0">
              <a:solidFill>
                <a:srgbClr val="002569"/>
              </a:solidFill>
              <a:latin typeface="Century Gothic" charset="0"/>
              <a:cs typeface="Calibri" charset="0"/>
            </a:endParaRPr>
          </a:p>
        </p:txBody>
      </p:sp>
      <p:sp>
        <p:nvSpPr>
          <p:cNvPr id="31746" name="TextBox 6"/>
          <p:cNvSpPr txBox="1">
            <a:spLocks noChangeArrowheads="1"/>
          </p:cNvSpPr>
          <p:nvPr/>
        </p:nvSpPr>
        <p:spPr bwMode="auto">
          <a:xfrm>
            <a:off x="207963" y="1500188"/>
            <a:ext cx="8710612"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000" dirty="0"/>
              <a:t>Challenge for CEOS is to maximize the engagement and participation of its Members and Associates by demonstrating the benefits of involvement. </a:t>
            </a:r>
          </a:p>
          <a:p>
            <a:pPr eaLnBrk="1" hangingPunct="1">
              <a:spcAft>
                <a:spcPts val="600"/>
              </a:spcAft>
              <a:buFont typeface="Arial" charset="0"/>
              <a:buChar char="•"/>
            </a:pPr>
            <a:r>
              <a:rPr lang="en-US" sz="2000" dirty="0"/>
              <a:t>A “best efforts” organization like CEOS needs a mass of consistently active Agencies (Members and Associates).</a:t>
            </a:r>
          </a:p>
          <a:p>
            <a:pPr eaLnBrk="1" hangingPunct="1">
              <a:spcAft>
                <a:spcPts val="600"/>
              </a:spcAft>
              <a:buFont typeface="Arial" charset="0"/>
              <a:buChar char="•"/>
            </a:pPr>
            <a:r>
              <a:rPr lang="en-US" sz="2000" dirty="0"/>
              <a:t>It is understood that Agencies may choose to not be involved in activities that are not relevant to their organizations or for which they may not have the needed resources.  </a:t>
            </a:r>
          </a:p>
          <a:p>
            <a:pPr eaLnBrk="1" hangingPunct="1">
              <a:spcAft>
                <a:spcPts val="600"/>
              </a:spcAft>
              <a:buFont typeface="Arial" charset="0"/>
              <a:buChar char="•"/>
            </a:pPr>
            <a:r>
              <a:rPr lang="en-US" sz="2000" dirty="0"/>
              <a:t>Some Agencies only participate at the working level (WG or VC), which is considered just as important and valuable to CEOS success.</a:t>
            </a:r>
          </a:p>
          <a:p>
            <a:pPr eaLnBrk="1" hangingPunct="1">
              <a:spcAft>
                <a:spcPts val="600"/>
              </a:spcAft>
              <a:buFont typeface="Arial" charset="0"/>
              <a:buChar char="•"/>
            </a:pPr>
            <a:r>
              <a:rPr lang="en-US" sz="2000" dirty="0"/>
              <a:t>CEOS will continue to examine ways to increase the use of telecommunications technology and leverage other internal and external meetings to maximize the efficient use of resources.</a:t>
            </a:r>
          </a:p>
          <a:p>
            <a:pPr eaLnBrk="1" hangingPunct="1">
              <a:spcAft>
                <a:spcPts val="600"/>
              </a:spcAft>
              <a:buFont typeface="Arial" charset="0"/>
              <a:buChar char="•"/>
            </a:pPr>
            <a:endParaRPr lang="en-US" sz="2000" dirty="0"/>
          </a:p>
        </p:txBody>
      </p:sp>
      <p:sp>
        <p:nvSpPr>
          <p:cNvPr id="5" name="Title 1"/>
          <p:cNvSpPr txBox="1">
            <a:spLocks/>
          </p:cNvSpPr>
          <p:nvPr/>
        </p:nvSpPr>
        <p:spPr bwMode="auto">
          <a:xfrm>
            <a:off x="1422400" y="98425"/>
            <a:ext cx="7473950" cy="776288"/>
          </a:xfrm>
          <a:prstGeom prst="rect">
            <a:avLst/>
          </a:prstGeom>
          <a:noFill/>
          <a:ln w="9525">
            <a:noFill/>
            <a:miter lim="800000"/>
            <a:headEnd/>
            <a:tailEnd/>
          </a:ln>
        </p:spPr>
        <p:txBody>
          <a:bodyPr anchor="ctr"/>
          <a:lstStyle/>
          <a:p>
            <a:pPr defTabSz="914400">
              <a:defRPr/>
            </a:pPr>
            <a:r>
              <a:rPr lang="en-US" sz="2400" b="1" kern="0" dirty="0">
                <a:solidFill>
                  <a:schemeClr val="bg1"/>
                </a:solidFill>
                <a:latin typeface="Tahoma" pitchFamily="-106" charset="0"/>
                <a:cs typeface="Tahoma" pitchFamily="-106" charset="0"/>
              </a:rPr>
              <a:t>Governance and Processes – </a:t>
            </a:r>
            <a:r>
              <a:rPr lang="en-US" sz="2400" b="1" kern="0" dirty="0">
                <a:solidFill>
                  <a:srgbClr val="FFFF00"/>
                </a:solidFill>
                <a:latin typeface="Tahoma" pitchFamily="-106" charset="0"/>
                <a:cs typeface="Tahoma" pitchFamily="-106" charset="0"/>
              </a:rPr>
              <a:t>Highlights #6</a:t>
            </a:r>
            <a:br>
              <a:rPr lang="en-US" sz="2400" b="1" kern="0" dirty="0">
                <a:solidFill>
                  <a:srgbClr val="FFFF00"/>
                </a:solidFill>
                <a:latin typeface="Tahoma" pitchFamily="-106" charset="0"/>
                <a:cs typeface="Tahoma" pitchFamily="-106" charset="0"/>
              </a:rPr>
            </a:br>
            <a:r>
              <a:rPr lang="en-US" sz="2400" b="1" kern="0" dirty="0">
                <a:solidFill>
                  <a:srgbClr val="FFFF00"/>
                </a:solidFill>
                <a:latin typeface="Tahoma" pitchFamily="-106" charset="0"/>
                <a:cs typeface="Tahoma" pitchFamily="-106" charset="0"/>
              </a:rPr>
              <a:t>Membership and Participation</a:t>
            </a:r>
          </a:p>
        </p:txBody>
      </p:sp>
    </p:spTree>
    <p:extLst>
      <p:ext uri="{BB962C8B-B14F-4D97-AF65-F5344CB8AC3E}">
        <p14:creationId xmlns:p14="http://schemas.microsoft.com/office/powerpoint/2010/main" val="23900431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2A794F10-D1D8-914F-A6A6-C142B38C256A}" type="slidenum">
              <a:rPr lang="en-US" sz="1200">
                <a:solidFill>
                  <a:srgbClr val="002569"/>
                </a:solidFill>
                <a:latin typeface="Century Gothic" charset="0"/>
                <a:cs typeface="Calibri" charset="0"/>
              </a:rPr>
              <a:pPr eaLnBrk="1" hangingPunct="1">
                <a:spcBef>
                  <a:spcPct val="0"/>
                </a:spcBef>
              </a:pPr>
              <a:t>18</a:t>
            </a:fld>
            <a:endParaRPr lang="en-US" sz="1200" dirty="0">
              <a:solidFill>
                <a:srgbClr val="002569"/>
              </a:solidFill>
              <a:latin typeface="Century Gothic" charset="0"/>
              <a:cs typeface="Calibri" charset="0"/>
            </a:endParaRPr>
          </a:p>
        </p:txBody>
      </p:sp>
      <p:sp>
        <p:nvSpPr>
          <p:cNvPr id="33794" name="TextBox 6"/>
          <p:cNvSpPr txBox="1">
            <a:spLocks noChangeArrowheads="1"/>
          </p:cNvSpPr>
          <p:nvPr/>
        </p:nvSpPr>
        <p:spPr bwMode="auto">
          <a:xfrm>
            <a:off x="207963" y="1500188"/>
            <a:ext cx="8710612" cy="523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1800" dirty="0"/>
              <a:t>Annex-1 lists the current Working Groups, Virtual Constellations and </a:t>
            </a:r>
            <a:r>
              <a:rPr lang="en-US" sz="1800" dirty="0" smtClean="0"/>
              <a:t/>
            </a:r>
            <a:br>
              <a:rPr lang="en-US" sz="1800" dirty="0" smtClean="0"/>
            </a:br>
            <a:r>
              <a:rPr lang="en-US" sz="1800" dirty="0" smtClean="0"/>
              <a:t>Ad </a:t>
            </a:r>
            <a:r>
              <a:rPr lang="en-US" sz="1800" dirty="0"/>
              <a:t>Hoc </a:t>
            </a:r>
            <a:r>
              <a:rPr lang="en-US" sz="1800" dirty="0" smtClean="0"/>
              <a:t>Teams.</a:t>
            </a:r>
            <a:endParaRPr lang="en-US" sz="1800" dirty="0"/>
          </a:p>
          <a:p>
            <a:pPr eaLnBrk="1" hangingPunct="1">
              <a:spcAft>
                <a:spcPts val="600"/>
              </a:spcAft>
              <a:buFont typeface="Arial" charset="0"/>
              <a:buChar char="•"/>
            </a:pPr>
            <a:r>
              <a:rPr lang="en-US" sz="1800" dirty="0"/>
              <a:t>The </a:t>
            </a:r>
            <a:r>
              <a:rPr lang="en-US" sz="1800" dirty="0" smtClean="0"/>
              <a:t>current 8 </a:t>
            </a:r>
            <a:r>
              <a:rPr lang="en-US" sz="1800" b="1" dirty="0" smtClean="0"/>
              <a:t>Ad </a:t>
            </a:r>
            <a:r>
              <a:rPr lang="en-US" sz="1800" b="1" dirty="0"/>
              <a:t>Hoc </a:t>
            </a:r>
            <a:r>
              <a:rPr lang="en-US" sz="1800" b="1" dirty="0" smtClean="0"/>
              <a:t>Teams </a:t>
            </a:r>
            <a:r>
              <a:rPr lang="en-US" sz="1800" dirty="0" smtClean="0"/>
              <a:t>and their initiation year are </a:t>
            </a:r>
            <a:r>
              <a:rPr lang="en-US" sz="1800" dirty="0"/>
              <a:t>..</a:t>
            </a:r>
            <a:r>
              <a:rPr lang="en-US" sz="1800" dirty="0" smtClean="0"/>
              <a:t>. </a:t>
            </a:r>
            <a:br>
              <a:rPr lang="en-US" sz="1800" dirty="0" smtClean="0"/>
            </a:br>
            <a:r>
              <a:rPr lang="en-US" sz="1800" b="1" dirty="0" smtClean="0">
                <a:solidFill>
                  <a:srgbClr val="0000FF"/>
                </a:solidFill>
              </a:rPr>
              <a:t>(updated after SIT-WS)</a:t>
            </a:r>
            <a:r>
              <a:rPr lang="en-US" sz="1800" b="1" dirty="0">
                <a:solidFill>
                  <a:srgbClr val="0000FF"/>
                </a:solidFill>
              </a:rPr>
              <a:t/>
            </a:r>
            <a:br>
              <a:rPr lang="en-US" sz="1800" b="1" dirty="0">
                <a:solidFill>
                  <a:srgbClr val="0000FF"/>
                </a:solidFill>
              </a:rPr>
            </a:br>
            <a:r>
              <a:rPr lang="en-US" sz="1800" dirty="0"/>
              <a:t>- CEOS Carbon Task Force (2008</a:t>
            </a:r>
            <a:r>
              <a:rPr lang="en-US" sz="1800" dirty="0" smtClean="0"/>
              <a:t>)</a:t>
            </a:r>
            <a:br>
              <a:rPr lang="en-US" sz="1800" dirty="0" smtClean="0"/>
            </a:br>
            <a:r>
              <a:rPr lang="en-US" sz="1800" dirty="0" smtClean="0"/>
              <a:t>- Ad </a:t>
            </a:r>
            <a:r>
              <a:rPr lang="en-US" sz="1800" dirty="0"/>
              <a:t>Hoc Space Data Coordination Group </a:t>
            </a:r>
            <a:r>
              <a:rPr lang="en-US" sz="1800" dirty="0" smtClean="0"/>
              <a:t>(SDCG) for </a:t>
            </a:r>
            <a:r>
              <a:rPr lang="en-US" sz="1800" dirty="0"/>
              <a:t>the Global Forest Observation </a:t>
            </a:r>
            <a:r>
              <a:rPr lang="en-US" sz="1800" dirty="0" smtClean="0"/>
              <a:t>Initiative (GFOI) </a:t>
            </a:r>
            <a:r>
              <a:rPr lang="en-US" sz="1800" dirty="0"/>
              <a:t>(2011</a:t>
            </a:r>
            <a:r>
              <a:rPr lang="en-US" sz="1800" dirty="0" smtClean="0"/>
              <a:t>)</a:t>
            </a:r>
            <a:br>
              <a:rPr lang="en-US" sz="1800" dirty="0" smtClean="0"/>
            </a:br>
            <a:r>
              <a:rPr lang="en-US" sz="1800" dirty="0" smtClean="0"/>
              <a:t>- Ad </a:t>
            </a:r>
            <a:r>
              <a:rPr lang="en-US" sz="1800" dirty="0"/>
              <a:t>Hoc Working Group on Disaster Risk </a:t>
            </a:r>
            <a:r>
              <a:rPr lang="en-US" sz="1800" dirty="0" smtClean="0"/>
              <a:t>Management (DRM) </a:t>
            </a:r>
            <a:r>
              <a:rPr lang="en-US" sz="1800" dirty="0"/>
              <a:t>(2011</a:t>
            </a:r>
            <a:r>
              <a:rPr lang="en-US" sz="1800" dirty="0" smtClean="0"/>
              <a:t>)</a:t>
            </a:r>
            <a:br>
              <a:rPr lang="en-US" sz="1800" dirty="0" smtClean="0"/>
            </a:br>
            <a:r>
              <a:rPr lang="en-US" sz="1800" dirty="0" smtClean="0"/>
              <a:t>- Ad </a:t>
            </a:r>
            <a:r>
              <a:rPr lang="en-US" sz="1800" dirty="0"/>
              <a:t>Hoc Working Group on </a:t>
            </a:r>
            <a:r>
              <a:rPr lang="en-US" sz="1800" dirty="0" smtClean="0"/>
              <a:t>the GEO Global Agriculture Monitoring Initiative (GEOGLAM) </a:t>
            </a:r>
            <a:r>
              <a:rPr lang="en-US" sz="1800" dirty="0"/>
              <a:t>(2011</a:t>
            </a:r>
            <a:r>
              <a:rPr lang="en-US" sz="1800" dirty="0" smtClean="0"/>
              <a:t>)</a:t>
            </a:r>
            <a:br>
              <a:rPr lang="en-US" sz="1800" dirty="0" smtClean="0"/>
            </a:br>
            <a:r>
              <a:rPr lang="en-US" sz="1800" dirty="0" smtClean="0"/>
              <a:t>- Supersites </a:t>
            </a:r>
            <a:r>
              <a:rPr lang="en-US" sz="1800" dirty="0"/>
              <a:t>Coordination Team (SCT) (2011</a:t>
            </a:r>
            <a:r>
              <a:rPr lang="en-US" sz="1800" dirty="0" smtClean="0"/>
              <a:t>)</a:t>
            </a:r>
            <a:br>
              <a:rPr lang="en-US" sz="1800" dirty="0" smtClean="0"/>
            </a:br>
            <a:r>
              <a:rPr lang="en-US" sz="1800" dirty="0" smtClean="0"/>
              <a:t>- CEOS </a:t>
            </a:r>
            <a:r>
              <a:rPr lang="en-US" sz="1800" dirty="0"/>
              <a:t>GEO Post-2015 Team (2012</a:t>
            </a:r>
            <a:r>
              <a:rPr lang="en-US" sz="1800" dirty="0" smtClean="0"/>
              <a:t>)</a:t>
            </a:r>
            <a:br>
              <a:rPr lang="en-US" sz="1800" dirty="0" smtClean="0"/>
            </a:br>
            <a:r>
              <a:rPr lang="en-US" sz="1800" dirty="0" smtClean="0"/>
              <a:t>- Disaster </a:t>
            </a:r>
            <a:r>
              <a:rPr lang="en-US" sz="1800" dirty="0"/>
              <a:t>Study Group (2013</a:t>
            </a:r>
            <a:r>
              <a:rPr lang="en-US" sz="1800" dirty="0" smtClean="0"/>
              <a:t>)</a:t>
            </a:r>
            <a:br>
              <a:rPr lang="en-US" sz="1800" dirty="0" smtClean="0"/>
            </a:br>
            <a:r>
              <a:rPr lang="en-US" sz="1800" dirty="0" smtClean="0"/>
              <a:t>- Land </a:t>
            </a:r>
            <a:r>
              <a:rPr lang="en-US" sz="1800" dirty="0"/>
              <a:t>Surface Imaging Study Group (2013)</a:t>
            </a:r>
          </a:p>
          <a:p>
            <a:pPr eaLnBrk="1" hangingPunct="1">
              <a:spcAft>
                <a:spcPts val="600"/>
              </a:spcAft>
              <a:buFont typeface="Arial" charset="0"/>
              <a:buChar char="•"/>
            </a:pPr>
            <a:r>
              <a:rPr lang="en-US" sz="1800" dirty="0" smtClean="0"/>
              <a:t>Annex</a:t>
            </a:r>
            <a:r>
              <a:rPr lang="en-US" sz="1800" dirty="0"/>
              <a:t>-2 lists the current CEOS Agencies (Members and Associates) along with their date of acceptance since </a:t>
            </a:r>
            <a:r>
              <a:rPr lang="en-US" sz="1800" dirty="0" smtClean="0"/>
              <a:t>1984.  8 </a:t>
            </a:r>
            <a:r>
              <a:rPr lang="en-US" sz="1800" dirty="0"/>
              <a:t>initial Agencies (CNES, CSA, ESA, INPE, ISRO, JAXA, NASA, NOAA</a:t>
            </a:r>
            <a:r>
              <a:rPr lang="en-US" sz="1800" dirty="0" smtClean="0"/>
              <a:t>).  Most </a:t>
            </a:r>
            <a:r>
              <a:rPr lang="en-US" sz="1800" dirty="0"/>
              <a:t>recent addition is ESSO as an Associate in </a:t>
            </a:r>
            <a:r>
              <a:rPr lang="en-US" sz="1800" dirty="0" smtClean="0"/>
              <a:t>2012.</a:t>
            </a:r>
            <a:endParaRPr lang="en-US" sz="1800" dirty="0"/>
          </a:p>
        </p:txBody>
      </p:sp>
      <p:sp>
        <p:nvSpPr>
          <p:cNvPr id="5" name="Title 1"/>
          <p:cNvSpPr txBox="1">
            <a:spLocks/>
          </p:cNvSpPr>
          <p:nvPr/>
        </p:nvSpPr>
        <p:spPr bwMode="auto">
          <a:xfrm>
            <a:off x="1422400" y="98425"/>
            <a:ext cx="7473950" cy="776288"/>
          </a:xfrm>
          <a:prstGeom prst="rect">
            <a:avLst/>
          </a:prstGeom>
          <a:noFill/>
          <a:ln w="9525">
            <a:noFill/>
            <a:miter lim="800000"/>
            <a:headEnd/>
            <a:tailEnd/>
          </a:ln>
        </p:spPr>
        <p:txBody>
          <a:bodyPr anchor="ctr"/>
          <a:lstStyle/>
          <a:p>
            <a:pPr defTabSz="914400">
              <a:defRPr/>
            </a:pPr>
            <a:r>
              <a:rPr lang="en-US" sz="2400" b="1" kern="0" dirty="0">
                <a:solidFill>
                  <a:schemeClr val="bg1"/>
                </a:solidFill>
                <a:latin typeface="Tahoma" pitchFamily="-106" charset="0"/>
                <a:cs typeface="Tahoma" pitchFamily="-106" charset="0"/>
              </a:rPr>
              <a:t>Governance and Processes – </a:t>
            </a:r>
            <a:r>
              <a:rPr lang="en-US" sz="2400" b="1" kern="0" dirty="0">
                <a:solidFill>
                  <a:srgbClr val="FFFF00"/>
                </a:solidFill>
                <a:latin typeface="Tahoma" pitchFamily="-106" charset="0"/>
                <a:cs typeface="Tahoma" pitchFamily="-106" charset="0"/>
              </a:rPr>
              <a:t>Highlights #7</a:t>
            </a:r>
            <a:br>
              <a:rPr lang="en-US" sz="2400" b="1" kern="0" dirty="0">
                <a:solidFill>
                  <a:srgbClr val="FFFF00"/>
                </a:solidFill>
                <a:latin typeface="Tahoma" pitchFamily="-106" charset="0"/>
                <a:cs typeface="Tahoma" pitchFamily="-106" charset="0"/>
              </a:rPr>
            </a:br>
            <a:r>
              <a:rPr lang="en-US" sz="2400" b="1" kern="0" dirty="0">
                <a:solidFill>
                  <a:srgbClr val="FFFF00"/>
                </a:solidFill>
                <a:latin typeface="Tahoma" pitchFamily="-106" charset="0"/>
                <a:cs typeface="Tahoma" pitchFamily="-106" charset="0"/>
              </a:rPr>
              <a:t>Annex 1 and Annex 2</a:t>
            </a:r>
          </a:p>
        </p:txBody>
      </p:sp>
    </p:spTree>
    <p:extLst>
      <p:ext uri="{BB962C8B-B14F-4D97-AF65-F5344CB8AC3E}">
        <p14:creationId xmlns:p14="http://schemas.microsoft.com/office/powerpoint/2010/main" val="41144705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C831053E-8104-D140-A2F0-DD50F411CF5C}" type="slidenum">
              <a:rPr lang="en-US" sz="1200">
                <a:solidFill>
                  <a:srgbClr val="002569"/>
                </a:solidFill>
                <a:latin typeface="Century Gothic" charset="0"/>
                <a:cs typeface="Calibri" charset="0"/>
              </a:rPr>
              <a:pPr eaLnBrk="1" hangingPunct="1">
                <a:spcBef>
                  <a:spcPct val="0"/>
                </a:spcBef>
              </a:pPr>
              <a:t>19</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CEOS Chair ToR - </a:t>
            </a:r>
            <a:r>
              <a:rPr lang="en-US" sz="2800" b="1" kern="0" dirty="0">
                <a:solidFill>
                  <a:srgbClr val="FFFF00"/>
                </a:solidFill>
                <a:latin typeface="Tahoma" pitchFamily="-106" charset="0"/>
                <a:cs typeface="Tahoma" pitchFamily="-106" charset="0"/>
              </a:rPr>
              <a:t>Highlights</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35843" name="TextBox 6"/>
          <p:cNvSpPr txBox="1">
            <a:spLocks noChangeArrowheads="1"/>
          </p:cNvSpPr>
          <p:nvPr/>
        </p:nvSpPr>
        <p:spPr bwMode="auto">
          <a:xfrm>
            <a:off x="207963" y="1500188"/>
            <a:ext cx="87106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000" dirty="0"/>
              <a:t>Provides overall leadership and guidance for CEOS at the highest level.</a:t>
            </a:r>
          </a:p>
          <a:p>
            <a:pPr eaLnBrk="1" hangingPunct="1">
              <a:spcAft>
                <a:spcPts val="600"/>
              </a:spcAft>
              <a:buFont typeface="Arial" charset="0"/>
              <a:buChar char="•"/>
            </a:pPr>
            <a:r>
              <a:rPr lang="en-US" sz="2000" dirty="0"/>
              <a:t>Responsible for all coordination with external stakeholders</a:t>
            </a:r>
          </a:p>
          <a:p>
            <a:pPr eaLnBrk="1" hangingPunct="1">
              <a:spcAft>
                <a:spcPts val="600"/>
              </a:spcAft>
              <a:buFont typeface="Arial" charset="0"/>
              <a:buChar char="•"/>
            </a:pPr>
            <a:r>
              <a:rPr lang="en-US" sz="2000" dirty="0"/>
              <a:t>Organizes and leads the Plenary, Secretariat (SEC) and Troika.</a:t>
            </a:r>
          </a:p>
          <a:p>
            <a:pPr eaLnBrk="1" hangingPunct="1">
              <a:spcAft>
                <a:spcPts val="600"/>
              </a:spcAft>
              <a:buFont typeface="Arial" charset="0"/>
              <a:buChar char="•"/>
            </a:pPr>
            <a:r>
              <a:rPr lang="en-US" sz="2000" dirty="0"/>
              <a:t>Primary reporting connection for Working Groups, CEO and Ad Hoc Teams.</a:t>
            </a:r>
          </a:p>
          <a:p>
            <a:pPr eaLnBrk="1" hangingPunct="1">
              <a:spcAft>
                <a:spcPts val="600"/>
              </a:spcAft>
              <a:buFont typeface="Arial" charset="0"/>
              <a:buChar char="•"/>
            </a:pPr>
            <a:r>
              <a:rPr lang="en-US" sz="2000" dirty="0"/>
              <a:t>Reports to GEO Plenary</a:t>
            </a:r>
          </a:p>
          <a:p>
            <a:pPr eaLnBrk="1" hangingPunct="1">
              <a:spcAft>
                <a:spcPts val="600"/>
              </a:spcAft>
              <a:buFont typeface="Arial" charset="0"/>
              <a:buChar char="•"/>
            </a:pPr>
            <a:r>
              <a:rPr lang="en-US" sz="2000" dirty="0"/>
              <a:t>One year term</a:t>
            </a:r>
          </a:p>
          <a:p>
            <a:pPr eaLnBrk="1" hangingPunct="1">
              <a:spcAft>
                <a:spcPts val="600"/>
              </a:spcAft>
              <a:buFont typeface="Arial" charset="0"/>
              <a:buChar char="•"/>
            </a:pPr>
            <a:r>
              <a:rPr lang="en-US" sz="2000" dirty="0"/>
              <a:t>Every effort should be made to rotate the CEOS Chair responsibility among major geographic regions (the Americas, Europe/Africa, Asia/Pacific) to promote leadership diversity. </a:t>
            </a:r>
          </a:p>
          <a:p>
            <a:pPr eaLnBrk="1" hangingPunct="1">
              <a:spcAft>
                <a:spcPts val="600"/>
              </a:spcAft>
              <a:buFont typeface="Arial" charset="0"/>
              <a:buChar char="•"/>
            </a:pPr>
            <a:endParaRPr lang="en-US" sz="2000" dirty="0"/>
          </a:p>
        </p:txBody>
      </p:sp>
    </p:spTree>
    <p:extLst>
      <p:ext uri="{BB962C8B-B14F-4D97-AF65-F5344CB8AC3E}">
        <p14:creationId xmlns:p14="http://schemas.microsoft.com/office/powerpoint/2010/main" val="15933059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069BE0F-073B-944A-BD34-8824112375D8}" type="slidenum">
              <a:rPr lang="en-US" sz="1200">
                <a:solidFill>
                  <a:srgbClr val="002569"/>
                </a:solidFill>
                <a:latin typeface="Century Gothic" charset="0"/>
                <a:cs typeface="Calibri" charset="0"/>
              </a:rPr>
              <a:pPr eaLnBrk="1" hangingPunct="1">
                <a:spcBef>
                  <a:spcPct val="0"/>
                </a:spcBef>
              </a:pPr>
              <a:t>2</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CSS Outputs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5363" name="TextBox 6"/>
          <p:cNvSpPr txBox="1">
            <a:spLocks noChangeArrowheads="1"/>
          </p:cNvSpPr>
          <p:nvPr/>
        </p:nvSpPr>
        <p:spPr bwMode="auto">
          <a:xfrm>
            <a:off x="223838" y="1576388"/>
            <a:ext cx="871061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0050" eaLnBrk="1" hangingPunct="1">
              <a:spcAft>
                <a:spcPts val="1200"/>
              </a:spcAft>
              <a:buSzPct val="100000"/>
              <a:buFont typeface="Arial"/>
              <a:buChar char="•"/>
              <a:defRPr/>
            </a:pPr>
            <a:r>
              <a:rPr lang="en-US" dirty="0" smtClean="0"/>
              <a:t>The final output of the CEOS Self Study effort is a set of </a:t>
            </a:r>
            <a:r>
              <a:rPr lang="en-US" b="1" dirty="0" smtClean="0"/>
              <a:t>strategic documents </a:t>
            </a:r>
            <a:r>
              <a:rPr lang="en-US" dirty="0" smtClean="0"/>
              <a:t>that will guide CEOS in the future.</a:t>
            </a:r>
          </a:p>
          <a:p>
            <a:pPr marL="857250" lvl="1" indent="-342900" eaLnBrk="1" hangingPunct="1">
              <a:spcAft>
                <a:spcPts val="1200"/>
              </a:spcAft>
              <a:buSzPct val="85000"/>
              <a:buFont typeface="Wingdings" charset="2"/>
              <a:buChar char="Ø"/>
              <a:defRPr/>
            </a:pPr>
            <a:r>
              <a:rPr lang="en-US" sz="2000" b="1" dirty="0"/>
              <a:t>CEOS Terms of Reference </a:t>
            </a:r>
            <a:r>
              <a:rPr lang="en-US" sz="2000" dirty="0"/>
              <a:t>(ToR)</a:t>
            </a:r>
          </a:p>
          <a:p>
            <a:pPr marL="857250" lvl="1" indent="-342900" eaLnBrk="1" hangingPunct="1">
              <a:spcAft>
                <a:spcPts val="1200"/>
              </a:spcAft>
              <a:buSzPct val="85000"/>
              <a:buFont typeface="Wingdings" charset="2"/>
              <a:buChar char="Ø"/>
              <a:defRPr/>
            </a:pPr>
            <a:r>
              <a:rPr lang="en-US" sz="2000" dirty="0" smtClean="0"/>
              <a:t>CEOS </a:t>
            </a:r>
            <a:r>
              <a:rPr lang="en-US" sz="2000" b="1" dirty="0" smtClean="0"/>
              <a:t>Strategic Guidance (SG) </a:t>
            </a:r>
            <a:r>
              <a:rPr lang="en-US" sz="2000" dirty="0" smtClean="0"/>
              <a:t>(~10 year life)</a:t>
            </a:r>
          </a:p>
          <a:p>
            <a:pPr marL="857250" lvl="1" indent="-342900" eaLnBrk="1" hangingPunct="1">
              <a:spcAft>
                <a:spcPts val="1200"/>
              </a:spcAft>
              <a:buSzPct val="85000"/>
              <a:buFont typeface="Wingdings" charset="2"/>
              <a:buChar char="Ø"/>
              <a:defRPr/>
            </a:pPr>
            <a:r>
              <a:rPr lang="en-US" sz="2000" dirty="0" smtClean="0"/>
              <a:t>CEOS </a:t>
            </a:r>
            <a:r>
              <a:rPr lang="en-US" sz="2000" b="1" dirty="0" smtClean="0"/>
              <a:t>Governance &amp; Processes (GP) </a:t>
            </a:r>
            <a:r>
              <a:rPr lang="en-US" sz="2000" dirty="0" smtClean="0"/>
              <a:t>(~5 year life)</a:t>
            </a:r>
          </a:p>
          <a:p>
            <a:pPr marL="857250" lvl="1" indent="-342900" eaLnBrk="1" hangingPunct="1">
              <a:spcAft>
                <a:spcPts val="1200"/>
              </a:spcAft>
              <a:buSzPct val="85000"/>
              <a:buFont typeface="Wingdings" charset="2"/>
              <a:buChar char="Ø"/>
              <a:defRPr/>
            </a:pPr>
            <a:r>
              <a:rPr lang="en-US" sz="2000" b="1" dirty="0"/>
              <a:t>Element ToRs </a:t>
            </a:r>
            <a:r>
              <a:rPr lang="en-US" sz="2000" dirty="0"/>
              <a:t>for: </a:t>
            </a:r>
            <a:r>
              <a:rPr lang="en-US" sz="2000" dirty="0" smtClean="0"/>
              <a:t>CEOS Chair, SEC, SIT Chair, CEO, SEO</a:t>
            </a:r>
          </a:p>
          <a:p>
            <a:pPr marL="457200" eaLnBrk="1" hangingPunct="1">
              <a:spcAft>
                <a:spcPts val="1200"/>
              </a:spcAft>
              <a:buSzPct val="100000"/>
              <a:buFont typeface="Arial"/>
              <a:buChar char="•"/>
              <a:defRPr/>
            </a:pPr>
            <a:r>
              <a:rPr lang="en-US" dirty="0" smtClean="0"/>
              <a:t>Future amendments of the CEOS ToR, SG and GP strategic documents will require review at a SIT Meeting and approval at a subsequent Plenary Meeting.</a:t>
            </a:r>
          </a:p>
        </p:txBody>
      </p:sp>
    </p:spTree>
    <p:extLst>
      <p:ext uri="{BB962C8B-B14F-4D97-AF65-F5344CB8AC3E}">
        <p14:creationId xmlns:p14="http://schemas.microsoft.com/office/powerpoint/2010/main" val="13256507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D566BF76-44BF-124F-95AB-3B95DBEB479F}" type="slidenum">
              <a:rPr lang="en-US" sz="1200">
                <a:solidFill>
                  <a:srgbClr val="002569"/>
                </a:solidFill>
                <a:latin typeface="Century Gothic" charset="0"/>
                <a:cs typeface="Calibri" charset="0"/>
              </a:rPr>
              <a:pPr eaLnBrk="1" hangingPunct="1">
                <a:spcBef>
                  <a:spcPct val="0"/>
                </a:spcBef>
              </a:pPr>
              <a:t>20</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Secretariat (SEC) ToR - </a:t>
            </a:r>
            <a:r>
              <a:rPr lang="en-US" sz="2800" b="1" kern="0" dirty="0">
                <a:solidFill>
                  <a:srgbClr val="FFFF00"/>
                </a:solidFill>
                <a:latin typeface="Tahoma" pitchFamily="-106" charset="0"/>
                <a:cs typeface="Tahoma" pitchFamily="-106" charset="0"/>
              </a:rPr>
              <a:t>Highlights</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37891" name="TextBox 6"/>
          <p:cNvSpPr txBox="1">
            <a:spLocks noChangeArrowheads="1"/>
          </p:cNvSpPr>
          <p:nvPr/>
        </p:nvSpPr>
        <p:spPr bwMode="auto">
          <a:xfrm>
            <a:off x="207963" y="1500188"/>
            <a:ext cx="8710612" cy="490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1800" dirty="0"/>
              <a:t>Ensures progress on and implementation of Plenary and SEC actions; drafts and approves CEOS position statements, major meeting agendas, and minutes; and provides ongoing coordination of CEOS activities through monthly meetings between Plenary sessions</a:t>
            </a:r>
            <a:r>
              <a:rPr lang="en-US" sz="1800" dirty="0" smtClean="0"/>
              <a:t>. </a:t>
            </a:r>
            <a:r>
              <a:rPr lang="en-US" sz="1800" dirty="0"/>
              <a:t>Also covers topics concerning the CEOS Work Plan, MIM database, Newsletter, Outreach</a:t>
            </a:r>
            <a:r>
              <a:rPr lang="en-US" sz="1800" dirty="0" smtClean="0"/>
              <a:t>.</a:t>
            </a:r>
            <a:endParaRPr lang="en-US" sz="1800" dirty="0"/>
          </a:p>
          <a:p>
            <a:pPr eaLnBrk="1" hangingPunct="1">
              <a:spcAft>
                <a:spcPts val="600"/>
              </a:spcAft>
              <a:buFont typeface="Arial" charset="0"/>
              <a:buChar char="•"/>
            </a:pPr>
            <a:r>
              <a:rPr lang="en-US" sz="1800" dirty="0"/>
              <a:t>Permanent SEC maintained by: ESA, EUMETSAT, NASA, NOAA, </a:t>
            </a:r>
            <a:r>
              <a:rPr lang="en-US" sz="1800" dirty="0" smtClean="0"/>
              <a:t/>
            </a:r>
            <a:br>
              <a:rPr lang="en-US" sz="1800" dirty="0" smtClean="0"/>
            </a:br>
            <a:r>
              <a:rPr lang="en-US" sz="1800" dirty="0" smtClean="0"/>
              <a:t>MEXT </a:t>
            </a:r>
            <a:r>
              <a:rPr lang="en-US" sz="1800" dirty="0"/>
              <a:t>and JAXA.</a:t>
            </a:r>
          </a:p>
          <a:p>
            <a:pPr eaLnBrk="1" hangingPunct="1">
              <a:spcAft>
                <a:spcPts val="600"/>
              </a:spcAft>
              <a:buFont typeface="Arial" charset="0"/>
              <a:buChar char="•"/>
            </a:pPr>
            <a:r>
              <a:rPr lang="en-US" sz="1800" dirty="0"/>
              <a:t>Chaired by the CEOS Chair Agency</a:t>
            </a:r>
          </a:p>
          <a:p>
            <a:pPr eaLnBrk="1" hangingPunct="1">
              <a:spcAft>
                <a:spcPts val="600"/>
              </a:spcAft>
              <a:buFont typeface="Arial" charset="0"/>
              <a:buChar char="•"/>
            </a:pPr>
            <a:r>
              <a:rPr lang="en-US" sz="1800" dirty="0"/>
              <a:t>Other </a:t>
            </a:r>
            <a:r>
              <a:rPr lang="en-US" sz="1800" dirty="0" smtClean="0"/>
              <a:t>regular SEC </a:t>
            </a:r>
            <a:r>
              <a:rPr lang="en-US" sz="1800" dirty="0"/>
              <a:t>invitees </a:t>
            </a:r>
            <a:r>
              <a:rPr lang="en-US" sz="1800" dirty="0" smtClean="0"/>
              <a:t>include CEOS management positions: </a:t>
            </a:r>
            <a:br>
              <a:rPr lang="en-US" sz="1800" dirty="0" smtClean="0"/>
            </a:br>
            <a:r>
              <a:rPr lang="en-US" sz="1800" dirty="0" smtClean="0"/>
              <a:t>Past </a:t>
            </a:r>
            <a:r>
              <a:rPr lang="en-US" sz="1800" dirty="0"/>
              <a:t>Chair, Future Chair, SIT Chair, </a:t>
            </a:r>
            <a:r>
              <a:rPr lang="en-US" sz="1800" dirty="0" smtClean="0"/>
              <a:t>SIT </a:t>
            </a:r>
            <a:r>
              <a:rPr lang="en-US" sz="1800" dirty="0"/>
              <a:t>Vice-Chair, CEO, DCEO, SEO and Working Group Chairs</a:t>
            </a:r>
            <a:r>
              <a:rPr lang="en-US" sz="1800" dirty="0" smtClean="0"/>
              <a:t>.</a:t>
            </a:r>
          </a:p>
          <a:p>
            <a:pPr eaLnBrk="1" hangingPunct="1">
              <a:spcAft>
                <a:spcPts val="600"/>
              </a:spcAft>
              <a:buFont typeface="Arial" charset="0"/>
              <a:buChar char="•"/>
            </a:pPr>
            <a:r>
              <a:rPr lang="en-US" sz="1800" dirty="0" smtClean="0"/>
              <a:t>Representatives from other CEOS Agencies and relevant organizations may participate at the invitation of the CEOS Chair for a period not to exceed the term of the Chair. </a:t>
            </a:r>
            <a:r>
              <a:rPr lang="en-US" sz="1800" b="1" dirty="0" smtClean="0">
                <a:solidFill>
                  <a:srgbClr val="0000FF"/>
                </a:solidFill>
              </a:rPr>
              <a:t>(updated SIT-WS)</a:t>
            </a:r>
            <a:endParaRPr lang="en-US" sz="1800" b="1" dirty="0">
              <a:solidFill>
                <a:srgbClr val="0000FF"/>
              </a:solidFill>
            </a:endParaRPr>
          </a:p>
          <a:p>
            <a:pPr eaLnBrk="1" hangingPunct="1">
              <a:spcAft>
                <a:spcPts val="600"/>
              </a:spcAft>
              <a:buFont typeface="Arial" charset="0"/>
              <a:buChar char="•"/>
            </a:pPr>
            <a:r>
              <a:rPr lang="en-US" sz="1800" dirty="0" smtClean="0"/>
              <a:t>Meetings </a:t>
            </a:r>
            <a:r>
              <a:rPr lang="en-US" sz="1800" dirty="0"/>
              <a:t>typically conducted by monthly telecon, but occasionally at major meetings (Plenary and SIT)</a:t>
            </a:r>
            <a:r>
              <a:rPr lang="en-US" sz="1800" dirty="0" smtClean="0"/>
              <a:t>.</a:t>
            </a:r>
          </a:p>
        </p:txBody>
      </p:sp>
    </p:spTree>
    <p:extLst>
      <p:ext uri="{BB962C8B-B14F-4D97-AF65-F5344CB8AC3E}">
        <p14:creationId xmlns:p14="http://schemas.microsoft.com/office/powerpoint/2010/main" val="38885084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A57009F1-90A5-C146-89C5-EE05F3F7238A}" type="slidenum">
              <a:rPr lang="en-US" sz="1200">
                <a:solidFill>
                  <a:srgbClr val="002569"/>
                </a:solidFill>
                <a:latin typeface="Century Gothic" charset="0"/>
                <a:cs typeface="Calibri" charset="0"/>
              </a:rPr>
              <a:pPr eaLnBrk="1" hangingPunct="1">
                <a:spcBef>
                  <a:spcPct val="0"/>
                </a:spcBef>
              </a:pPr>
              <a:t>21</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SIT Chair ToR - </a:t>
            </a:r>
            <a:r>
              <a:rPr lang="en-US" sz="2800" b="1" kern="0" dirty="0">
                <a:solidFill>
                  <a:srgbClr val="FFFF00"/>
                </a:solidFill>
                <a:latin typeface="Tahoma" pitchFamily="-106" charset="0"/>
                <a:cs typeface="Tahoma" pitchFamily="-106" charset="0"/>
              </a:rPr>
              <a:t>Highlights</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39939" name="TextBox 6"/>
          <p:cNvSpPr txBox="1">
            <a:spLocks noChangeArrowheads="1"/>
          </p:cNvSpPr>
          <p:nvPr/>
        </p:nvSpPr>
        <p:spPr bwMode="auto">
          <a:xfrm>
            <a:off x="207963" y="1500188"/>
            <a:ext cx="871061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000" dirty="0"/>
              <a:t>Provides strategic guidance on the direction, progress, and status of implementation activities in relation to the established priorities, commitments, and partnerships of the CEOS organization. </a:t>
            </a:r>
          </a:p>
          <a:p>
            <a:pPr eaLnBrk="1" hangingPunct="1">
              <a:spcAft>
                <a:spcPts val="600"/>
              </a:spcAft>
              <a:buFont typeface="Arial" charset="0"/>
              <a:buChar char="•"/>
            </a:pPr>
            <a:r>
              <a:rPr lang="en-US" sz="2000" dirty="0"/>
              <a:t>Formally reports to the CEOS Chair</a:t>
            </a:r>
          </a:p>
          <a:p>
            <a:pPr eaLnBrk="1" hangingPunct="1">
              <a:spcAft>
                <a:spcPts val="600"/>
              </a:spcAft>
              <a:buFont typeface="Arial" charset="0"/>
              <a:buChar char="•"/>
            </a:pPr>
            <a:r>
              <a:rPr lang="en-US" sz="2000" dirty="0"/>
              <a:t>Primary reporting connection for the Virtual Constellations and SEO.</a:t>
            </a:r>
          </a:p>
          <a:p>
            <a:pPr eaLnBrk="1" hangingPunct="1">
              <a:spcAft>
                <a:spcPts val="600"/>
              </a:spcAft>
              <a:buFont typeface="Arial" charset="0"/>
              <a:buChar char="•"/>
            </a:pPr>
            <a:r>
              <a:rPr lang="en-US" sz="2000" dirty="0"/>
              <a:t>Chair SIT and SIT Workshop meetings.  The SIT Workshop is an “optional” meeting.</a:t>
            </a:r>
          </a:p>
          <a:p>
            <a:pPr eaLnBrk="1" hangingPunct="1">
              <a:spcAft>
                <a:spcPts val="600"/>
              </a:spcAft>
              <a:buFont typeface="Arial" charset="0"/>
              <a:buChar char="•"/>
            </a:pPr>
            <a:r>
              <a:rPr lang="en-US" sz="2000" dirty="0"/>
              <a:t>Working with the CEOS Chair and the CEO, organize and coordinate the CEOS-GEO Actions Meeting.  This meeting will be chaired by the CEO.</a:t>
            </a:r>
          </a:p>
          <a:p>
            <a:pPr eaLnBrk="1" hangingPunct="1">
              <a:spcAft>
                <a:spcPts val="600"/>
              </a:spcAft>
              <a:buFont typeface="Arial" charset="0"/>
              <a:buChar char="•"/>
            </a:pPr>
            <a:r>
              <a:rPr lang="en-US" sz="2000" dirty="0"/>
              <a:t>In cooperation with the CEOS Chair, CEO and SEO, be the principal CEOS interface with GEO for the annual CEOS–GEO Coordination Meeting </a:t>
            </a:r>
          </a:p>
          <a:p>
            <a:pPr eaLnBrk="1" hangingPunct="1">
              <a:spcAft>
                <a:spcPts val="600"/>
              </a:spcAft>
              <a:buFont typeface="Arial" charset="0"/>
              <a:buChar char="•"/>
            </a:pPr>
            <a:r>
              <a:rPr lang="en-US" sz="2000" dirty="0"/>
              <a:t>2-year term.</a:t>
            </a:r>
          </a:p>
          <a:p>
            <a:pPr eaLnBrk="1" hangingPunct="1">
              <a:spcAft>
                <a:spcPts val="600"/>
              </a:spcAft>
              <a:buFont typeface="Arial" charset="0"/>
              <a:buChar char="•"/>
            </a:pPr>
            <a:r>
              <a:rPr lang="en-US" sz="2000" dirty="0"/>
              <a:t>May take on other tasks, as delegated by the CEOS Chair.</a:t>
            </a:r>
          </a:p>
          <a:p>
            <a:pPr eaLnBrk="1" hangingPunct="1">
              <a:spcAft>
                <a:spcPts val="600"/>
              </a:spcAft>
              <a:buFont typeface="Arial" charset="0"/>
              <a:buChar char="•"/>
            </a:pPr>
            <a:endParaRPr lang="en-US" sz="2000" dirty="0"/>
          </a:p>
        </p:txBody>
      </p:sp>
    </p:spTree>
    <p:extLst>
      <p:ext uri="{BB962C8B-B14F-4D97-AF65-F5344CB8AC3E}">
        <p14:creationId xmlns:p14="http://schemas.microsoft.com/office/powerpoint/2010/main" val="1579610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BCF2DF53-9D8E-0A4E-BEE4-F3E2349D2BBD}" type="slidenum">
              <a:rPr lang="en-US" sz="1200">
                <a:solidFill>
                  <a:srgbClr val="002569"/>
                </a:solidFill>
                <a:latin typeface="Century Gothic" charset="0"/>
                <a:cs typeface="Calibri" charset="0"/>
              </a:rPr>
              <a:pPr eaLnBrk="1" hangingPunct="1">
                <a:spcBef>
                  <a:spcPct val="0"/>
                </a:spcBef>
              </a:pPr>
              <a:t>22</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2062163" y="198438"/>
            <a:ext cx="6599237" cy="609600"/>
          </a:xfrm>
          <a:prstGeom prst="rect">
            <a:avLst/>
          </a:prstGeom>
          <a:noFill/>
          <a:ln w="9525">
            <a:noFill/>
            <a:miter lim="800000"/>
            <a:headEnd/>
            <a:tailEnd/>
          </a:ln>
        </p:spPr>
        <p:txBody>
          <a:bodyPr anchor="ctr"/>
          <a:lstStyle/>
          <a:p>
            <a:pPr defTabSz="914400">
              <a:defRPr/>
            </a:pPr>
            <a:r>
              <a:rPr lang="en-US" sz="2800" b="1" kern="0" dirty="0">
                <a:solidFill>
                  <a:schemeClr val="bg1"/>
                </a:solidFill>
                <a:latin typeface="Tahoma" pitchFamily="-106" charset="0"/>
                <a:cs typeface="Tahoma" pitchFamily="-106" charset="0"/>
              </a:rPr>
              <a:t>CEOS Executive Officer (CEO) ToR </a:t>
            </a:r>
            <a:r>
              <a:rPr lang="en-US" sz="2800" b="1" kern="0" dirty="0">
                <a:solidFill>
                  <a:srgbClr val="FFFF00"/>
                </a:solidFill>
                <a:latin typeface="Tahoma" pitchFamily="-106" charset="0"/>
                <a:cs typeface="Tahoma" pitchFamily="-106" charset="0"/>
              </a:rPr>
              <a:t>Highlights</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41987" name="TextBox 6"/>
          <p:cNvSpPr txBox="1">
            <a:spLocks noChangeArrowheads="1"/>
          </p:cNvSpPr>
          <p:nvPr/>
        </p:nvSpPr>
        <p:spPr bwMode="auto">
          <a:xfrm>
            <a:off x="207963" y="1358900"/>
            <a:ext cx="8710612" cy="58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1900" dirty="0"/>
              <a:t>Ensure the efficient conduct of CEOS activities in support of internal and external </a:t>
            </a:r>
            <a:r>
              <a:rPr lang="en-US" sz="1900" dirty="0" smtClean="0"/>
              <a:t>stakeholders. Position </a:t>
            </a:r>
            <a:r>
              <a:rPr lang="en-US" sz="1900" dirty="0"/>
              <a:t>established at the 2006 CEOS Plenary.</a:t>
            </a:r>
          </a:p>
          <a:p>
            <a:pPr eaLnBrk="1" hangingPunct="1">
              <a:spcAft>
                <a:spcPts val="600"/>
              </a:spcAft>
              <a:buFont typeface="Arial" charset="0"/>
              <a:buChar char="•"/>
            </a:pPr>
            <a:r>
              <a:rPr lang="en-US" sz="1900" dirty="0"/>
              <a:t>Reports to CEOS Chair</a:t>
            </a:r>
          </a:p>
          <a:p>
            <a:pPr eaLnBrk="1" hangingPunct="1">
              <a:spcAft>
                <a:spcPts val="600"/>
              </a:spcAft>
              <a:buFont typeface="Arial" charset="0"/>
              <a:buChar char="•"/>
            </a:pPr>
            <a:r>
              <a:rPr lang="en-US" sz="1900" dirty="0"/>
              <a:t>Develops the CEOS Work Plan, under the direction of the CEOS </a:t>
            </a:r>
            <a:r>
              <a:rPr lang="en-US" sz="1900" dirty="0" smtClean="0"/>
              <a:t>Chair.</a:t>
            </a:r>
            <a:endParaRPr lang="en-US" sz="1900" dirty="0"/>
          </a:p>
          <a:p>
            <a:pPr eaLnBrk="1" hangingPunct="1">
              <a:spcAft>
                <a:spcPts val="600"/>
              </a:spcAft>
              <a:buFont typeface="Arial" charset="0"/>
              <a:buChar char="•"/>
            </a:pPr>
            <a:r>
              <a:rPr lang="en-US" sz="1900" dirty="0"/>
              <a:t>Coordinates CEOS contributions to the GEO Work Plan through the CEOS-GEO Actions and leads the annual CEOS-GEO Actions Workshop.</a:t>
            </a:r>
          </a:p>
          <a:p>
            <a:pPr eaLnBrk="1" hangingPunct="1">
              <a:spcAft>
                <a:spcPts val="600"/>
              </a:spcAft>
              <a:buFont typeface="Arial" charset="0"/>
              <a:buChar char="•"/>
            </a:pPr>
            <a:r>
              <a:rPr lang="en-US" sz="1900" dirty="0"/>
              <a:t>Edits major CEOS publications and advises/assists with CEOS outreach efforts.</a:t>
            </a:r>
          </a:p>
          <a:p>
            <a:pPr eaLnBrk="1" hangingPunct="1">
              <a:spcAft>
                <a:spcPts val="600"/>
              </a:spcAft>
              <a:buFont typeface="Arial" charset="0"/>
              <a:buChar char="•"/>
            </a:pPr>
            <a:r>
              <a:rPr lang="en-US" sz="1900" dirty="0"/>
              <a:t>Tracks and reports on upcoming internal and external meetings and events where CEOS representation/participation is required/invited; reports on status of CEOS representation at relevant meetings during monthly SEC telecons.</a:t>
            </a:r>
          </a:p>
          <a:p>
            <a:pPr eaLnBrk="1" hangingPunct="1">
              <a:spcAft>
                <a:spcPts val="600"/>
              </a:spcAft>
              <a:buFont typeface="Arial" charset="0"/>
              <a:buChar char="•"/>
            </a:pPr>
            <a:r>
              <a:rPr lang="en-US" sz="1900" dirty="0"/>
              <a:t>Reviews and manages the CEOS mailing and contact lists.</a:t>
            </a:r>
          </a:p>
          <a:p>
            <a:pPr eaLnBrk="1" hangingPunct="1">
              <a:spcAft>
                <a:spcPts val="600"/>
              </a:spcAft>
              <a:buFont typeface="Arial" charset="0"/>
              <a:buChar char="•"/>
            </a:pPr>
            <a:r>
              <a:rPr lang="en-US" sz="1900" dirty="0"/>
              <a:t>2-year term, full-time basis</a:t>
            </a:r>
          </a:p>
          <a:p>
            <a:pPr eaLnBrk="1" hangingPunct="1">
              <a:spcAft>
                <a:spcPts val="600"/>
              </a:spcAft>
              <a:buFont typeface="Arial" charset="0"/>
              <a:buChar char="•"/>
            </a:pPr>
            <a:r>
              <a:rPr lang="en-US" sz="1900" dirty="0"/>
              <a:t>Deputy CEO (DCEO) is desired (not required), at least half-time basis</a:t>
            </a:r>
          </a:p>
          <a:p>
            <a:pPr eaLnBrk="1" hangingPunct="1">
              <a:spcAft>
                <a:spcPts val="600"/>
              </a:spcAft>
              <a:buFont typeface="Arial" charset="0"/>
              <a:buChar char="•"/>
            </a:pPr>
            <a:endParaRPr lang="en-US" sz="1900" dirty="0"/>
          </a:p>
          <a:p>
            <a:pPr eaLnBrk="1" hangingPunct="1">
              <a:spcAft>
                <a:spcPts val="600"/>
              </a:spcAft>
              <a:buFont typeface="Arial" charset="0"/>
              <a:buChar char="•"/>
            </a:pPr>
            <a:endParaRPr lang="en-US" sz="1900" dirty="0"/>
          </a:p>
        </p:txBody>
      </p:sp>
    </p:spTree>
    <p:extLst>
      <p:ext uri="{BB962C8B-B14F-4D97-AF65-F5344CB8AC3E}">
        <p14:creationId xmlns:p14="http://schemas.microsoft.com/office/powerpoint/2010/main" val="35739315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7905301B-A9BC-7342-B13C-3DD50D11C4ED}" type="slidenum">
              <a:rPr lang="en-US" sz="1200">
                <a:solidFill>
                  <a:srgbClr val="002569"/>
                </a:solidFill>
                <a:latin typeface="Century Gothic" charset="0"/>
                <a:cs typeface="Calibri" charset="0"/>
              </a:rPr>
              <a:pPr eaLnBrk="1" hangingPunct="1">
                <a:spcBef>
                  <a:spcPct val="0"/>
                </a:spcBef>
              </a:pPr>
              <a:t>23</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993900" y="179388"/>
            <a:ext cx="7135813" cy="609600"/>
          </a:xfrm>
          <a:prstGeom prst="rect">
            <a:avLst/>
          </a:prstGeom>
          <a:noFill/>
          <a:ln w="9525">
            <a:noFill/>
            <a:miter lim="800000"/>
            <a:headEnd/>
            <a:tailEnd/>
          </a:ln>
        </p:spPr>
        <p:txBody>
          <a:bodyPr anchor="ctr"/>
          <a:lstStyle/>
          <a:p>
            <a:pPr defTabSz="914400">
              <a:defRPr/>
            </a:pPr>
            <a:r>
              <a:rPr lang="en-US" sz="2800" b="1" kern="0" dirty="0">
                <a:solidFill>
                  <a:schemeClr val="bg1"/>
                </a:solidFill>
                <a:latin typeface="Tahoma" pitchFamily="-106" charset="0"/>
                <a:cs typeface="Tahoma" pitchFamily="-106" charset="0"/>
              </a:rPr>
              <a:t>Systems Engineering Office (SEO) ToR </a:t>
            </a:r>
            <a:r>
              <a:rPr lang="en-US" sz="2800" b="1" kern="0" dirty="0">
                <a:solidFill>
                  <a:srgbClr val="FFFF00"/>
                </a:solidFill>
                <a:latin typeface="Tahoma" pitchFamily="-106" charset="0"/>
                <a:cs typeface="Tahoma" pitchFamily="-106" charset="0"/>
              </a:rPr>
              <a:t>Highlights</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23555" name="TextBox 6"/>
          <p:cNvSpPr txBox="1">
            <a:spLocks noChangeArrowheads="1"/>
          </p:cNvSpPr>
          <p:nvPr/>
        </p:nvSpPr>
        <p:spPr bwMode="auto">
          <a:xfrm>
            <a:off x="207963" y="1500188"/>
            <a:ext cx="871061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defRPr/>
            </a:pPr>
            <a:r>
              <a:rPr lang="en-US" sz="2000" dirty="0" smtClean="0"/>
              <a:t>Provides systems engineering leadership and support to CEOS through technical and management services and the development of tools and products that facilitate systems engineering solutions for societal benefit.</a:t>
            </a:r>
          </a:p>
          <a:p>
            <a:pPr eaLnBrk="1" hangingPunct="1">
              <a:spcAft>
                <a:spcPts val="600"/>
              </a:spcAft>
              <a:buFont typeface="Arial" charset="0"/>
              <a:buChar char="•"/>
              <a:defRPr/>
            </a:pPr>
            <a:r>
              <a:rPr lang="en-US" sz="2000" dirty="0" smtClean="0"/>
              <a:t>Established in 2007 as a NASA contribution to CEOS</a:t>
            </a:r>
          </a:p>
          <a:p>
            <a:pPr eaLnBrk="1" hangingPunct="1">
              <a:spcAft>
                <a:spcPts val="600"/>
              </a:spcAft>
              <a:buFont typeface="Arial" charset="0"/>
              <a:buChar char="•"/>
              <a:defRPr/>
            </a:pPr>
            <a:r>
              <a:rPr lang="en-US" sz="2000" dirty="0" smtClean="0"/>
              <a:t>Primary reporting to SIT Chair but secondary reporting to CEOS Chair</a:t>
            </a:r>
          </a:p>
          <a:p>
            <a:pPr marL="0" indent="0" eaLnBrk="1" hangingPunct="1">
              <a:spcAft>
                <a:spcPts val="600"/>
              </a:spcAft>
              <a:defRPr/>
            </a:pPr>
            <a:r>
              <a:rPr lang="en-US" sz="2000" b="1" dirty="0" smtClean="0"/>
              <a:t>Management Activities</a:t>
            </a:r>
          </a:p>
          <a:p>
            <a:pPr eaLnBrk="1" hangingPunct="1">
              <a:spcAft>
                <a:spcPts val="600"/>
              </a:spcAft>
              <a:buFont typeface="Arial" charset="0"/>
              <a:buChar char="•"/>
              <a:defRPr/>
            </a:pPr>
            <a:r>
              <a:rPr lang="en-US" sz="2000" dirty="0" smtClean="0"/>
              <a:t>Manage website, mailing lists, CEOS-GEO actions database</a:t>
            </a:r>
          </a:p>
          <a:p>
            <a:pPr eaLnBrk="1" hangingPunct="1">
              <a:spcAft>
                <a:spcPts val="600"/>
              </a:spcAft>
              <a:buFont typeface="Arial" charset="0"/>
              <a:buChar char="•"/>
              <a:defRPr/>
            </a:pPr>
            <a:r>
              <a:rPr lang="en-US" sz="2000" dirty="0" smtClean="0"/>
              <a:t>Support CEO with Work Plan and Outreach activities</a:t>
            </a:r>
          </a:p>
          <a:p>
            <a:pPr marL="0" indent="0" eaLnBrk="1" hangingPunct="1">
              <a:spcAft>
                <a:spcPts val="600"/>
              </a:spcAft>
              <a:defRPr/>
            </a:pPr>
            <a:r>
              <a:rPr lang="en-US" sz="2000" b="1" dirty="0" smtClean="0"/>
              <a:t>Technical Activities</a:t>
            </a:r>
          </a:p>
          <a:p>
            <a:pPr eaLnBrk="1" hangingPunct="1">
              <a:spcAft>
                <a:spcPts val="600"/>
              </a:spcAft>
              <a:buFont typeface="Arial" charset="0"/>
              <a:buChar char="•"/>
              <a:defRPr/>
            </a:pPr>
            <a:r>
              <a:rPr lang="en-US" sz="2000" dirty="0" smtClean="0"/>
              <a:t>Develop systems analysis tools (i.e., COVE, Data Policy Portal, ECV Inventory), conduct systems studies and gap assessments, and support data acquisition planning (i.e., SDCG).</a:t>
            </a:r>
          </a:p>
          <a:p>
            <a:pPr eaLnBrk="1" hangingPunct="1">
              <a:spcAft>
                <a:spcPts val="600"/>
              </a:spcAft>
              <a:buFont typeface="Arial" charset="0"/>
              <a:buChar char="•"/>
              <a:defRPr/>
            </a:pPr>
            <a:r>
              <a:rPr lang="en-US" sz="2000" dirty="0" smtClean="0"/>
              <a:t>Work with ESA-funded team on annual CEOS MIM database update and improved content and features</a:t>
            </a:r>
          </a:p>
          <a:p>
            <a:pPr eaLnBrk="1" hangingPunct="1">
              <a:spcAft>
                <a:spcPts val="600"/>
              </a:spcAft>
              <a:buFont typeface="Arial" charset="0"/>
              <a:buChar char="•"/>
              <a:defRPr/>
            </a:pPr>
            <a:endParaRPr lang="en-US" sz="2000" dirty="0" smtClean="0"/>
          </a:p>
        </p:txBody>
      </p:sp>
    </p:spTree>
    <p:extLst>
      <p:ext uri="{BB962C8B-B14F-4D97-AF65-F5344CB8AC3E}">
        <p14:creationId xmlns:p14="http://schemas.microsoft.com/office/powerpoint/2010/main" val="15322452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A5377A69-4299-DC4F-A4B3-61EC8013B5B1}" type="slidenum">
              <a:rPr lang="en-US" sz="1200">
                <a:solidFill>
                  <a:srgbClr val="002569"/>
                </a:solidFill>
                <a:latin typeface="Century Gothic" charset="0"/>
                <a:cs typeface="Calibri" charset="0"/>
              </a:rPr>
              <a:pPr eaLnBrk="1" hangingPunct="1">
                <a:spcBef>
                  <a:spcPct val="0"/>
                </a:spcBef>
              </a:pPr>
              <a:t>24</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Endorsement Decision</a:t>
            </a:r>
            <a:endParaRPr lang="en-US" sz="3200" b="1" kern="0" dirty="0">
              <a:solidFill>
                <a:schemeClr val="bg1"/>
              </a:solidFill>
              <a:latin typeface="Tahoma" pitchFamily="-106" charset="0"/>
              <a:ea typeface="ＭＳ Ｐゴシック" pitchFamily="-106" charset="-128"/>
              <a:cs typeface="Tahoma" pitchFamily="-106" charset="0"/>
            </a:endParaRP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376" y="1646936"/>
            <a:ext cx="4365752" cy="32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14216" y="1504061"/>
            <a:ext cx="4183160" cy="460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b="1" dirty="0" smtClean="0">
                <a:solidFill>
                  <a:srgbClr val="FF0000"/>
                </a:solidFill>
              </a:rPr>
              <a:t>Plenary Decision</a:t>
            </a:r>
            <a:r>
              <a:rPr lang="en-US" dirty="0" smtClean="0">
                <a:solidFill>
                  <a:srgbClr val="FF0000"/>
                </a:solidFill>
              </a:rPr>
              <a:t>:  </a:t>
            </a:r>
            <a:r>
              <a:rPr lang="en-US" dirty="0"/>
              <a:t>The </a:t>
            </a:r>
            <a:r>
              <a:rPr lang="en-US" dirty="0" smtClean="0"/>
              <a:t>CEOS Self Study Steering </a:t>
            </a:r>
            <a:r>
              <a:rPr lang="en-US" dirty="0"/>
              <a:t>Team </a:t>
            </a:r>
            <a:r>
              <a:rPr lang="en-US" dirty="0" smtClean="0"/>
              <a:t>is asking for formal endorsement </a:t>
            </a:r>
            <a:r>
              <a:rPr lang="en-US" dirty="0"/>
              <a:t>of the complete </a:t>
            </a:r>
            <a:r>
              <a:rPr lang="en-US" dirty="0" smtClean="0"/>
              <a:t>set </a:t>
            </a:r>
            <a:r>
              <a:rPr lang="en-US" dirty="0"/>
              <a:t>of documents </a:t>
            </a:r>
            <a:r>
              <a:rPr lang="en-US" dirty="0" smtClean="0"/>
              <a:t>(CEOS ToR, Strategic </a:t>
            </a:r>
            <a:r>
              <a:rPr lang="en-US" dirty="0"/>
              <a:t>Guidance, </a:t>
            </a:r>
            <a:r>
              <a:rPr lang="en-US" dirty="0" smtClean="0"/>
              <a:t>Governance </a:t>
            </a:r>
            <a:r>
              <a:rPr lang="en-US" dirty="0"/>
              <a:t>and Processes, and </a:t>
            </a:r>
            <a:r>
              <a:rPr lang="en-US" dirty="0" smtClean="0"/>
              <a:t>5 CEOS element Terms of Reference) </a:t>
            </a:r>
            <a:r>
              <a:rPr lang="en-US" dirty="0"/>
              <a:t>at </a:t>
            </a:r>
            <a:r>
              <a:rPr lang="en-US" dirty="0" smtClean="0"/>
              <a:t>this CEOS Plenary Meeting. </a:t>
            </a:r>
            <a:endParaRPr lang="en-US" dirty="0"/>
          </a:p>
          <a:p>
            <a:pPr eaLnBrk="1" hangingPunct="1">
              <a:spcAft>
                <a:spcPts val="600"/>
              </a:spcAft>
              <a:buFont typeface="Arial" charset="0"/>
              <a:buChar char="•"/>
            </a:pPr>
            <a:endParaRPr lang="en-US" dirty="0"/>
          </a:p>
        </p:txBody>
      </p:sp>
    </p:spTree>
    <p:extLst>
      <p:ext uri="{BB962C8B-B14F-4D97-AF65-F5344CB8AC3E}">
        <p14:creationId xmlns:p14="http://schemas.microsoft.com/office/powerpoint/2010/main" val="39305529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558D05A-7E8E-114F-8552-6BCD2B630FBF}" type="slidenum">
              <a:rPr lang="en-US" sz="1200">
                <a:solidFill>
                  <a:srgbClr val="002569"/>
                </a:solidFill>
                <a:latin typeface="Century Gothic" charset="0"/>
                <a:cs typeface="Calibri" charset="0"/>
              </a:rPr>
              <a:pPr eaLnBrk="1" hangingPunct="1">
                <a:spcBef>
                  <a:spcPct val="0"/>
                </a:spcBef>
              </a:pPr>
              <a:t>25</a:t>
            </a:fld>
            <a:endParaRPr lang="en-US" sz="1200" dirty="0">
              <a:solidFill>
                <a:srgbClr val="002569"/>
              </a:solidFill>
              <a:latin typeface="Century Gothic" charset="0"/>
              <a:cs typeface="Calibri" charset="0"/>
            </a:endParaRPr>
          </a:p>
        </p:txBody>
      </p:sp>
      <p:pic>
        <p:nvPicPr>
          <p:cNvPr id="2" name="Picture 1"/>
          <p:cNvPicPr>
            <a:picLocks noChangeAspect="1"/>
          </p:cNvPicPr>
          <p:nvPr/>
        </p:nvPicPr>
        <p:blipFill>
          <a:blip r:embed="rId3"/>
          <a:stretch>
            <a:fillRect/>
          </a:stretch>
        </p:blipFill>
        <p:spPr>
          <a:xfrm>
            <a:off x="683639" y="1514494"/>
            <a:ext cx="7838478" cy="4938694"/>
          </a:xfrm>
          <a:prstGeom prst="rect">
            <a:avLst/>
          </a:prstGeom>
        </p:spPr>
      </p:pic>
    </p:spTree>
    <p:extLst>
      <p:ext uri="{BB962C8B-B14F-4D97-AF65-F5344CB8AC3E}">
        <p14:creationId xmlns:p14="http://schemas.microsoft.com/office/powerpoint/2010/main" val="35264003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D8B792A-5123-0E40-90B9-0F3DA559D6C3}" type="slidenum">
              <a:rPr lang="en-US" sz="1200">
                <a:solidFill>
                  <a:srgbClr val="002569"/>
                </a:solidFill>
                <a:latin typeface="Century Gothic" charset="0"/>
                <a:cs typeface="Calibri" charset="0"/>
              </a:rPr>
              <a:pPr eaLnBrk="1" hangingPunct="1">
                <a:spcBef>
                  <a:spcPct val="0"/>
                </a:spcBef>
              </a:pPr>
              <a:t>26</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Beyond the CSS … part 1</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112712" y="1452563"/>
            <a:ext cx="893603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Aft>
                <a:spcPts val="600"/>
              </a:spcAft>
            </a:pPr>
            <a:r>
              <a:rPr lang="en-US" sz="2200" dirty="0" smtClean="0"/>
              <a:t>Here are some future initiatives related to the CSS, </a:t>
            </a:r>
            <a:br>
              <a:rPr lang="en-US" sz="2200" dirty="0" smtClean="0"/>
            </a:br>
            <a:r>
              <a:rPr lang="en-US" sz="2200" dirty="0" smtClean="0"/>
              <a:t>and for consideration in 2014:  </a:t>
            </a:r>
          </a:p>
          <a:p>
            <a:pPr eaLnBrk="1" hangingPunct="1">
              <a:spcAft>
                <a:spcPts val="600"/>
              </a:spcAft>
              <a:buFont typeface="Arial" charset="0"/>
              <a:buChar char="•"/>
            </a:pPr>
            <a:r>
              <a:rPr lang="en-US" sz="2200" b="1" dirty="0" smtClean="0"/>
              <a:t>Work Plan </a:t>
            </a:r>
            <a:r>
              <a:rPr lang="en-US" sz="2200" dirty="0" smtClean="0"/>
              <a:t>… As part of the initial CSS objectives, it was decided that a rolling 3-year CEOS Work Plan would be developed in early 2014 (to be updated annually).  This document </a:t>
            </a:r>
            <a:r>
              <a:rPr lang="en-US" sz="2200" u="sng" dirty="0" smtClean="0"/>
              <a:t>does not impact the endorsement of the other strategic documents</a:t>
            </a:r>
            <a:r>
              <a:rPr lang="en-US" sz="2200" dirty="0" smtClean="0"/>
              <a:t>.  Development of the new Work Plan will be led by Kerry Sawyer (CEO) with support from Lena Braatz (NASA).</a:t>
            </a:r>
          </a:p>
          <a:p>
            <a:pPr eaLnBrk="1" hangingPunct="1">
              <a:spcAft>
                <a:spcPts val="600"/>
              </a:spcAft>
              <a:buFont typeface="Arial" charset="0"/>
              <a:buChar char="•"/>
            </a:pPr>
            <a:r>
              <a:rPr lang="en-US" sz="2200" b="1" dirty="0" smtClean="0"/>
              <a:t>Website </a:t>
            </a:r>
            <a:r>
              <a:rPr lang="en-US" sz="2200" dirty="0" smtClean="0"/>
              <a:t>… The CEOS website will need revisions to the main content (background, org chart, etc.) to accurately reflect the new strategic document content.  This could be led by Brian Killough (SEO) with support from Kerry Sawyer (CEO) and approval from the SEC.</a:t>
            </a:r>
          </a:p>
        </p:txBody>
      </p:sp>
    </p:spTree>
    <p:extLst>
      <p:ext uri="{BB962C8B-B14F-4D97-AF65-F5344CB8AC3E}">
        <p14:creationId xmlns:p14="http://schemas.microsoft.com/office/powerpoint/2010/main" val="36067396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D8B792A-5123-0E40-90B9-0F3DA559D6C3}" type="slidenum">
              <a:rPr lang="en-US" sz="1200">
                <a:solidFill>
                  <a:srgbClr val="002569"/>
                </a:solidFill>
                <a:latin typeface="Century Gothic" charset="0"/>
                <a:cs typeface="Calibri" charset="0"/>
              </a:rPr>
              <a:pPr eaLnBrk="1" hangingPunct="1">
                <a:spcBef>
                  <a:spcPct val="0"/>
                </a:spcBef>
              </a:pPr>
              <a:t>27</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Beyond the CSS … part 2</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112712" y="1452563"/>
            <a:ext cx="8936037" cy="457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200" b="1" dirty="0" smtClean="0"/>
              <a:t>New Working Group </a:t>
            </a:r>
            <a:r>
              <a:rPr lang="en-US" sz="2200" dirty="0"/>
              <a:t>and </a:t>
            </a:r>
            <a:r>
              <a:rPr lang="en-US" sz="2200" b="1" dirty="0"/>
              <a:t>New Initiatives Process Papers </a:t>
            </a:r>
            <a:r>
              <a:rPr lang="en-US" sz="2200" dirty="0"/>
              <a:t>… CEOS </a:t>
            </a:r>
            <a:r>
              <a:rPr lang="en-US" sz="2200" u="sng" dirty="0"/>
              <a:t>does not </a:t>
            </a:r>
            <a:r>
              <a:rPr lang="en-US" sz="2200" dirty="0"/>
              <a:t>have a formal “tactical” process document for new CEOS Working Groups or new CEOS </a:t>
            </a:r>
            <a:r>
              <a:rPr lang="en-US" sz="2200" dirty="0" smtClean="0"/>
              <a:t>Initiatives</a:t>
            </a:r>
            <a:r>
              <a:rPr lang="en-US" sz="2200" dirty="0"/>
              <a:t>.  A Process Paper does exist for New Virtual Constellations, so a similar output is likely needed for Working Groups and New Initiatives. Many CEOS members have expressed a desire for additional details regarding the processes by which new groups or new work are proposed and endorsed by CEOS. </a:t>
            </a:r>
          </a:p>
          <a:p>
            <a:pPr eaLnBrk="1" hangingPunct="1">
              <a:spcAft>
                <a:spcPts val="600"/>
              </a:spcAft>
              <a:buFont typeface="Arial" charset="0"/>
              <a:buChar char="•"/>
            </a:pPr>
            <a:r>
              <a:rPr lang="en-US" sz="2200" b="1" dirty="0"/>
              <a:t>New Document Management System </a:t>
            </a:r>
            <a:r>
              <a:rPr lang="en-US" sz="2200" dirty="0"/>
              <a:t>... CEOS has used several tools for managing documents in the past ... Website and Google-Docs.  These options are not a good long-term solution and do not utilize a consistent organizational scheme.  CEOS should consider options for the future to maintain a record of our key documents.</a:t>
            </a:r>
          </a:p>
        </p:txBody>
      </p:sp>
    </p:spTree>
    <p:extLst>
      <p:ext uri="{BB962C8B-B14F-4D97-AF65-F5344CB8AC3E}">
        <p14:creationId xmlns:p14="http://schemas.microsoft.com/office/powerpoint/2010/main" val="25415258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5B9FB25-1023-2747-BBAF-80A061F302A0}" type="slidenum">
              <a:rPr lang="en-US" sz="1200">
                <a:solidFill>
                  <a:srgbClr val="002569"/>
                </a:solidFill>
                <a:latin typeface="Century Gothic" charset="0"/>
                <a:cs typeface="Calibri" charset="0"/>
              </a:rPr>
              <a:pPr eaLnBrk="1" hangingPunct="1">
                <a:spcBef>
                  <a:spcPct val="0"/>
                </a:spcBef>
              </a:pPr>
              <a:t>3</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ea typeface="ＭＳ Ｐゴシック" pitchFamily="-106" charset="-128"/>
                <a:cs typeface="Tahoma" pitchFamily="-106" charset="0"/>
              </a:rPr>
              <a:t>Where to find the </a:t>
            </a:r>
            <a:r>
              <a:rPr lang="en-US" sz="3200" b="1" kern="0" dirty="0" smtClean="0">
                <a:solidFill>
                  <a:schemeClr val="bg1"/>
                </a:solidFill>
                <a:latin typeface="Tahoma" pitchFamily="-106" charset="0"/>
                <a:ea typeface="ＭＳ Ｐゴシック" pitchFamily="-106" charset="-128"/>
                <a:cs typeface="Tahoma" pitchFamily="-106" charset="0"/>
              </a:rPr>
              <a:t>documents?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9459" name="TextBox 6"/>
          <p:cNvSpPr txBox="1">
            <a:spLocks noChangeArrowheads="1"/>
          </p:cNvSpPr>
          <p:nvPr/>
        </p:nvSpPr>
        <p:spPr bwMode="auto">
          <a:xfrm>
            <a:off x="207963" y="1500188"/>
            <a:ext cx="8710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dirty="0"/>
              <a:t>CEOS website (</a:t>
            </a:r>
            <a:r>
              <a:rPr lang="en-US" dirty="0">
                <a:solidFill>
                  <a:srgbClr val="FF0000"/>
                </a:solidFill>
              </a:rPr>
              <a:t>www.ceos.org</a:t>
            </a:r>
            <a:r>
              <a:rPr lang="en-US" dirty="0"/>
              <a:t>) - Governing Documents</a:t>
            </a:r>
          </a:p>
        </p:txBody>
      </p:sp>
      <p:pic>
        <p:nvPicPr>
          <p:cNvPr id="2" name="Picture 1"/>
          <p:cNvPicPr>
            <a:picLocks noChangeAspect="1"/>
          </p:cNvPicPr>
          <p:nvPr/>
        </p:nvPicPr>
        <p:blipFill>
          <a:blip r:embed="rId3"/>
          <a:stretch>
            <a:fillRect/>
          </a:stretch>
        </p:blipFill>
        <p:spPr>
          <a:xfrm>
            <a:off x="190366" y="2161037"/>
            <a:ext cx="8771072" cy="3845006"/>
          </a:xfrm>
          <a:prstGeom prst="rect">
            <a:avLst/>
          </a:prstGeom>
        </p:spPr>
      </p:pic>
    </p:spTree>
    <p:extLst>
      <p:ext uri="{BB962C8B-B14F-4D97-AF65-F5344CB8AC3E}">
        <p14:creationId xmlns:p14="http://schemas.microsoft.com/office/powerpoint/2010/main" val="26597616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4A62DDA-A0CF-4B45-A8C6-EEAD690BF368}" type="slidenum">
              <a:rPr lang="en-US" sz="1200">
                <a:solidFill>
                  <a:srgbClr val="002569"/>
                </a:solidFill>
                <a:latin typeface="Century Gothic" charset="0"/>
                <a:cs typeface="Calibri" charset="0"/>
              </a:rPr>
              <a:pPr eaLnBrk="1" hangingPunct="1">
                <a:spcBef>
                  <a:spcPct val="0"/>
                </a:spcBef>
              </a:pPr>
              <a:t>4</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Steering Committee</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1267" name="TextBox 6"/>
          <p:cNvSpPr txBox="1">
            <a:spLocks noChangeArrowheads="1"/>
          </p:cNvSpPr>
          <p:nvPr/>
        </p:nvSpPr>
        <p:spPr bwMode="auto">
          <a:xfrm>
            <a:off x="138113" y="1376363"/>
            <a:ext cx="5665787"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1800" dirty="0"/>
              <a:t>Brian Killough – NASA, SEO, CSS Chair #2</a:t>
            </a:r>
          </a:p>
          <a:p>
            <a:pPr eaLnBrk="1" hangingPunct="1">
              <a:spcAft>
                <a:spcPts val="600"/>
              </a:spcAft>
              <a:buFont typeface="Arial" charset="0"/>
              <a:buChar char="•"/>
            </a:pPr>
            <a:r>
              <a:rPr lang="en-US" sz="1800" dirty="0"/>
              <a:t>Pat Jacoberger-Jellison – NASA, CSS Chair #1</a:t>
            </a:r>
          </a:p>
          <a:p>
            <a:pPr eaLnBrk="1" hangingPunct="1">
              <a:spcAft>
                <a:spcPts val="600"/>
              </a:spcAft>
              <a:buFont typeface="Arial" charset="0"/>
              <a:buChar char="•"/>
            </a:pPr>
            <a:r>
              <a:rPr lang="en-US" sz="1800" dirty="0"/>
              <a:t>Lena Braatz – NASA SIT Team</a:t>
            </a:r>
          </a:p>
          <a:p>
            <a:pPr eaLnBrk="1" hangingPunct="1">
              <a:spcAft>
                <a:spcPts val="600"/>
              </a:spcAft>
              <a:buFont typeface="Arial" charset="0"/>
              <a:buChar char="•"/>
            </a:pPr>
            <a:r>
              <a:rPr lang="en-US" sz="1800" dirty="0"/>
              <a:t>Christine Bognar – NASA SIT Team</a:t>
            </a:r>
          </a:p>
          <a:p>
            <a:pPr eaLnBrk="1" hangingPunct="1">
              <a:spcAft>
                <a:spcPts val="600"/>
              </a:spcAft>
              <a:buFont typeface="Arial" charset="0"/>
              <a:buChar char="•"/>
            </a:pPr>
            <a:r>
              <a:rPr lang="en-US" sz="1800" dirty="0"/>
              <a:t>Brent Smith - NOAA</a:t>
            </a:r>
          </a:p>
          <a:p>
            <a:pPr eaLnBrk="1" hangingPunct="1">
              <a:spcAft>
                <a:spcPts val="600"/>
              </a:spcAft>
              <a:buFont typeface="Arial" charset="0"/>
              <a:buChar char="•"/>
            </a:pPr>
            <a:r>
              <a:rPr lang="en-US" sz="1800" dirty="0"/>
              <a:t>Kerry Sawyer – NOAA, CEO</a:t>
            </a:r>
          </a:p>
          <a:p>
            <a:pPr eaLnBrk="1" hangingPunct="1">
              <a:spcAft>
                <a:spcPts val="600"/>
              </a:spcAft>
              <a:buFont typeface="Arial" charset="0"/>
              <a:buChar char="•"/>
            </a:pPr>
            <a:r>
              <a:rPr lang="en-US" sz="1800" dirty="0"/>
              <a:t>Ivan Petiteville - ESA</a:t>
            </a:r>
          </a:p>
          <a:p>
            <a:pPr eaLnBrk="1" hangingPunct="1">
              <a:spcAft>
                <a:spcPts val="600"/>
              </a:spcAft>
              <a:buFont typeface="Arial" charset="0"/>
              <a:buChar char="•"/>
            </a:pPr>
            <a:r>
              <a:rPr lang="en-US" sz="1800" dirty="0"/>
              <a:t>Robert Husband - EUMETSAT</a:t>
            </a:r>
          </a:p>
          <a:p>
            <a:pPr eaLnBrk="1" hangingPunct="1">
              <a:spcAft>
                <a:spcPts val="600"/>
              </a:spcAft>
              <a:buFont typeface="Arial" charset="0"/>
              <a:buChar char="•"/>
            </a:pPr>
            <a:r>
              <a:rPr lang="en-US" sz="1800" dirty="0"/>
              <a:t>Steven Hosford - CNES</a:t>
            </a:r>
          </a:p>
          <a:p>
            <a:pPr eaLnBrk="1" hangingPunct="1">
              <a:spcAft>
                <a:spcPts val="600"/>
              </a:spcAft>
              <a:buFont typeface="Arial" charset="0"/>
              <a:buChar char="•"/>
            </a:pPr>
            <a:r>
              <a:rPr lang="en-US" sz="1800" dirty="0"/>
              <a:t>Marie-Josee Bourassa - CSA</a:t>
            </a:r>
          </a:p>
          <a:p>
            <a:pPr eaLnBrk="1" hangingPunct="1">
              <a:spcAft>
                <a:spcPts val="600"/>
              </a:spcAft>
              <a:buFont typeface="Arial" charset="0"/>
              <a:buChar char="•"/>
            </a:pPr>
            <a:r>
              <a:rPr lang="en-US" sz="1800" dirty="0"/>
              <a:t>Marcia Alvarenga - INPE</a:t>
            </a:r>
          </a:p>
          <a:p>
            <a:pPr eaLnBrk="1" hangingPunct="1">
              <a:spcAft>
                <a:spcPts val="600"/>
              </a:spcAft>
              <a:buFont typeface="Arial" charset="0"/>
              <a:buChar char="•"/>
            </a:pPr>
            <a:r>
              <a:rPr lang="en-US" sz="1800" dirty="0"/>
              <a:t>Julio Dalge - INPE</a:t>
            </a:r>
          </a:p>
          <a:p>
            <a:pPr eaLnBrk="1" hangingPunct="1">
              <a:spcAft>
                <a:spcPts val="600"/>
              </a:spcAft>
              <a:buFont typeface="Arial" charset="0"/>
              <a:buChar char="•"/>
            </a:pPr>
            <a:r>
              <a:rPr lang="en-US" sz="1800" dirty="0"/>
              <a:t>Kazuo Umezawa - JAXA</a:t>
            </a:r>
          </a:p>
          <a:p>
            <a:pPr eaLnBrk="1" hangingPunct="1">
              <a:spcAft>
                <a:spcPts val="600"/>
              </a:spcAft>
              <a:buFont typeface="Arial" charset="0"/>
              <a:buChar char="•"/>
            </a:pPr>
            <a:r>
              <a:rPr lang="en-US" sz="1800" dirty="0"/>
              <a:t>Takayuki Kawai - JAXA</a:t>
            </a:r>
          </a:p>
          <a:p>
            <a:pPr eaLnBrk="1" hangingPunct="1">
              <a:spcAft>
                <a:spcPts val="600"/>
              </a:spcAft>
              <a:buFont typeface="Arial" charset="0"/>
              <a:buChar char="•"/>
            </a:pPr>
            <a:r>
              <a:rPr lang="en-US" sz="1800" dirty="0"/>
              <a:t>Chu Ishida – JAXA</a:t>
            </a:r>
          </a:p>
          <a:p>
            <a:pPr eaLnBrk="1" hangingPunct="1">
              <a:spcAft>
                <a:spcPts val="600"/>
              </a:spcAft>
              <a:buFont typeface="Arial" charset="0"/>
              <a:buChar char="•"/>
            </a:pPr>
            <a:endParaRPr lang="en-US" sz="1800" dirty="0"/>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4089400"/>
            <a:ext cx="38830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3900" y="1536700"/>
            <a:ext cx="275113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4550289" y="4161583"/>
            <a:ext cx="36610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9388" indent="-179388" eaLnBrk="1" hangingPunct="1">
              <a:spcAft>
                <a:spcPts val="600"/>
              </a:spcAft>
              <a:buFont typeface="Arial" charset="0"/>
              <a:buChar char="•"/>
            </a:pPr>
            <a:r>
              <a:rPr lang="en-US" sz="1800" dirty="0" smtClean="0"/>
              <a:t>Luc Brule – CSA, CEOS Chair</a:t>
            </a:r>
          </a:p>
          <a:p>
            <a:pPr marL="179388" indent="-179388" eaLnBrk="1" hangingPunct="1">
              <a:spcAft>
                <a:spcPts val="600"/>
              </a:spcAft>
              <a:buFont typeface="Arial" charset="0"/>
              <a:buChar char="•"/>
            </a:pPr>
            <a:r>
              <a:rPr lang="en-US" sz="1800" dirty="0" smtClean="0"/>
              <a:t>Mike </a:t>
            </a:r>
            <a:r>
              <a:rPr lang="en-US" sz="1800" dirty="0" err="1" smtClean="0"/>
              <a:t>Freilich</a:t>
            </a:r>
            <a:r>
              <a:rPr lang="en-US" sz="1800" dirty="0" smtClean="0"/>
              <a:t> – NASA, SIT Chair</a:t>
            </a:r>
          </a:p>
        </p:txBody>
      </p:sp>
    </p:spTree>
    <p:extLst>
      <p:ext uri="{BB962C8B-B14F-4D97-AF65-F5344CB8AC3E}">
        <p14:creationId xmlns:p14="http://schemas.microsoft.com/office/powerpoint/2010/main" val="29319139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7C70055B-1C3E-DD46-958B-6F35E2182D90}" type="slidenum">
              <a:rPr lang="en-US" sz="1200">
                <a:solidFill>
                  <a:srgbClr val="002569"/>
                </a:solidFill>
                <a:latin typeface="Century Gothic" charset="0"/>
                <a:cs typeface="Calibri" charset="0"/>
              </a:rPr>
              <a:pPr eaLnBrk="1" hangingPunct="1">
                <a:spcBef>
                  <a:spcPct val="0"/>
                </a:spcBef>
              </a:pPr>
              <a:t>5</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Input and Feedback Process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3315" name="TextBox 6"/>
          <p:cNvSpPr txBox="1">
            <a:spLocks noChangeArrowheads="1"/>
          </p:cNvSpPr>
          <p:nvPr/>
        </p:nvSpPr>
        <p:spPr bwMode="auto">
          <a:xfrm>
            <a:off x="207963" y="1500188"/>
            <a:ext cx="871061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b="1" dirty="0"/>
              <a:t>Broadly engage </a:t>
            </a:r>
            <a:r>
              <a:rPr lang="en-US" dirty="0"/>
              <a:t>the CEOS community and leadership during the CSS development and review process to produce a set of strategic documents for endorsement at the 2013 CEOS Plenary. </a:t>
            </a:r>
          </a:p>
          <a:p>
            <a:pPr marL="800100" lvl="1" indent="-342900" eaLnBrk="1" hangingPunct="1">
              <a:spcAft>
                <a:spcPts val="600"/>
              </a:spcAft>
              <a:buFont typeface="Courier New"/>
              <a:buChar char="o"/>
            </a:pPr>
            <a:r>
              <a:rPr lang="en-US" dirty="0"/>
              <a:t>Multiple SIT and Plenary Meetings</a:t>
            </a:r>
          </a:p>
          <a:p>
            <a:pPr marL="800100" lvl="1" indent="-342900" eaLnBrk="1" hangingPunct="1">
              <a:spcAft>
                <a:spcPts val="600"/>
              </a:spcAft>
              <a:buFont typeface="Courier New"/>
              <a:buChar char="o"/>
            </a:pPr>
            <a:r>
              <a:rPr lang="en-US" dirty="0"/>
              <a:t>19 Past and Present Leadership Interviews </a:t>
            </a:r>
          </a:p>
          <a:p>
            <a:pPr marL="800100" lvl="1" indent="-342900" eaLnBrk="1" hangingPunct="1">
              <a:spcAft>
                <a:spcPts val="600"/>
              </a:spcAft>
              <a:buFont typeface="Courier New"/>
              <a:buChar char="o"/>
            </a:pPr>
            <a:r>
              <a:rPr lang="en-US" dirty="0"/>
              <a:t>80 individuals contributed to the Study Reports</a:t>
            </a:r>
          </a:p>
          <a:p>
            <a:pPr marL="800100" lvl="1" indent="-342900" eaLnBrk="1" hangingPunct="1">
              <a:spcAft>
                <a:spcPts val="600"/>
              </a:spcAft>
              <a:buFont typeface="Courier New"/>
              <a:buChar char="o"/>
            </a:pPr>
            <a:r>
              <a:rPr lang="en-US" dirty="0"/>
              <a:t>11 Agencies contributed to the Topical Teams </a:t>
            </a:r>
          </a:p>
          <a:p>
            <a:pPr marL="800100" lvl="1" indent="-342900" eaLnBrk="1" hangingPunct="1">
              <a:spcAft>
                <a:spcPts val="600"/>
              </a:spcAft>
              <a:buFont typeface="Courier New"/>
              <a:buChar char="o"/>
            </a:pPr>
            <a:r>
              <a:rPr lang="en-US" dirty="0"/>
              <a:t>8 Agencies represented on the Steering Team</a:t>
            </a:r>
          </a:p>
          <a:p>
            <a:pPr marL="800100" lvl="1" indent="-342900" eaLnBrk="1" hangingPunct="1">
              <a:spcAft>
                <a:spcPts val="600"/>
              </a:spcAft>
              <a:buFont typeface="Courier New"/>
              <a:buChar char="o"/>
            </a:pPr>
            <a:r>
              <a:rPr lang="en-US" dirty="0" smtClean="0"/>
              <a:t>12 </a:t>
            </a:r>
            <a:r>
              <a:rPr lang="en-US" dirty="0"/>
              <a:t>Agencies provided feedback during 4 Town Hall telecons</a:t>
            </a:r>
          </a:p>
          <a:p>
            <a:pPr eaLnBrk="1" hangingPunct="1">
              <a:spcAft>
                <a:spcPts val="600"/>
              </a:spcAft>
              <a:buFont typeface="Arial" charset="0"/>
              <a:buChar char="•"/>
            </a:pPr>
            <a:endParaRPr lang="en-US" dirty="0"/>
          </a:p>
          <a:p>
            <a:pPr eaLnBrk="1" hangingPunct="1">
              <a:spcAft>
                <a:spcPts val="600"/>
              </a:spcAft>
              <a:buFont typeface="Arial" charset="0"/>
              <a:buChar char="•"/>
            </a:pPr>
            <a:endParaRPr lang="en-US" dirty="0"/>
          </a:p>
        </p:txBody>
      </p:sp>
    </p:spTree>
    <p:extLst>
      <p:ext uri="{BB962C8B-B14F-4D97-AF65-F5344CB8AC3E}">
        <p14:creationId xmlns:p14="http://schemas.microsoft.com/office/powerpoint/2010/main" val="21096035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1D021003-AFF1-CC49-9967-D365FBE2F16C}" type="slidenum">
              <a:rPr lang="en-US" sz="1200">
                <a:solidFill>
                  <a:srgbClr val="002569"/>
                </a:solidFill>
                <a:latin typeface="Century Gothic" charset="0"/>
                <a:cs typeface="Calibri" charset="0"/>
              </a:rPr>
              <a:pPr eaLnBrk="1" hangingPunct="1">
                <a:spcBef>
                  <a:spcPct val="0"/>
                </a:spcBef>
              </a:pPr>
              <a:t>6</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Other Contributions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7411" name="TextBox 6"/>
          <p:cNvSpPr txBox="1">
            <a:spLocks noChangeArrowheads="1"/>
          </p:cNvSpPr>
          <p:nvPr/>
        </p:nvSpPr>
        <p:spPr bwMode="auto">
          <a:xfrm>
            <a:off x="290711" y="1514475"/>
            <a:ext cx="8608814"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dirty="0"/>
              <a:t>The 15 member </a:t>
            </a:r>
            <a:r>
              <a:rPr lang="en-US" b="1" dirty="0"/>
              <a:t>Steering Team </a:t>
            </a:r>
            <a:r>
              <a:rPr lang="en-US" dirty="0"/>
              <a:t>utilized </a:t>
            </a:r>
            <a:r>
              <a:rPr lang="en-US" u="sng" dirty="0"/>
              <a:t>many</a:t>
            </a:r>
            <a:r>
              <a:rPr lang="en-US" dirty="0"/>
              <a:t> weekly telecons (2 more than 4+ hours) to develop the document content and discuss issues.  Much of this was accomplished during the summer holiday </a:t>
            </a:r>
            <a:r>
              <a:rPr lang="en-US" dirty="0" smtClean="0"/>
              <a:t>period.</a:t>
            </a:r>
          </a:p>
          <a:p>
            <a:pPr eaLnBrk="1" hangingPunct="1">
              <a:spcAft>
                <a:spcPts val="600"/>
              </a:spcAft>
              <a:buFont typeface="Arial" charset="0"/>
              <a:buChar char="•"/>
            </a:pPr>
            <a:r>
              <a:rPr lang="en-US" dirty="0" smtClean="0"/>
              <a:t>Following </a:t>
            </a:r>
            <a:r>
              <a:rPr lang="en-US" dirty="0"/>
              <a:t>the recent </a:t>
            </a:r>
            <a:r>
              <a:rPr lang="en-US" b="1" dirty="0"/>
              <a:t>CEOS SIT Workshop </a:t>
            </a:r>
            <a:r>
              <a:rPr lang="en-US" dirty="0"/>
              <a:t>in Pasadena, CA (September 2013), there were a few minor additions and edits to the documents</a:t>
            </a:r>
            <a:r>
              <a:rPr lang="en-US" dirty="0" smtClean="0"/>
              <a:t>. These </a:t>
            </a:r>
            <a:r>
              <a:rPr lang="en-US" dirty="0"/>
              <a:t>changes are noted in the summary slides that follow using a </a:t>
            </a:r>
            <a:r>
              <a:rPr lang="en-US" b="1" dirty="0" smtClean="0">
                <a:solidFill>
                  <a:srgbClr val="0000FF"/>
                </a:solidFill>
              </a:rPr>
              <a:t>(</a:t>
            </a:r>
            <a:r>
              <a:rPr lang="en-US" b="1" dirty="0">
                <a:solidFill>
                  <a:srgbClr val="0000FF"/>
                </a:solidFill>
              </a:rPr>
              <a:t>updated SIT WS) </a:t>
            </a:r>
            <a:r>
              <a:rPr lang="en-US" dirty="0"/>
              <a:t>designation</a:t>
            </a:r>
            <a:r>
              <a:rPr lang="en-US" dirty="0" smtClean="0"/>
              <a:t>.</a:t>
            </a:r>
            <a:endParaRPr lang="en-US" dirty="0"/>
          </a:p>
        </p:txBody>
      </p:sp>
    </p:spTree>
    <p:extLst>
      <p:ext uri="{BB962C8B-B14F-4D97-AF65-F5344CB8AC3E}">
        <p14:creationId xmlns:p14="http://schemas.microsoft.com/office/powerpoint/2010/main" val="36048669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1180BB6F-A7DB-1D4C-84E9-C88A54B41702}" type="slidenum">
              <a:rPr lang="en-US" sz="1200">
                <a:solidFill>
                  <a:srgbClr val="002569"/>
                </a:solidFill>
                <a:latin typeface="Century Gothic" charset="0"/>
                <a:cs typeface="Calibri" charset="0"/>
              </a:rPr>
              <a:pPr eaLnBrk="1" hangingPunct="1">
                <a:spcBef>
                  <a:spcPct val="0"/>
                </a:spcBef>
              </a:pPr>
              <a:t>7</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CEOS Terms of Reference - </a:t>
            </a:r>
            <a:r>
              <a:rPr lang="en-US" sz="2800" b="1" kern="0" dirty="0">
                <a:solidFill>
                  <a:srgbClr val="FFFF00"/>
                </a:solidFill>
                <a:latin typeface="Tahoma" pitchFamily="-106" charset="0"/>
                <a:cs typeface="Tahoma" pitchFamily="-106" charset="0"/>
              </a:rPr>
              <a:t>Highlights</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11267" name="TextBox 6"/>
          <p:cNvSpPr txBox="1">
            <a:spLocks noChangeArrowheads="1"/>
          </p:cNvSpPr>
          <p:nvPr/>
        </p:nvSpPr>
        <p:spPr bwMode="auto">
          <a:xfrm>
            <a:off x="207963" y="1500188"/>
            <a:ext cx="8710612" cy="54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200" dirty="0"/>
              <a:t>Heavily based on the current ToR that has been in existence since 1984, with minor amendments</a:t>
            </a:r>
          </a:p>
          <a:p>
            <a:pPr eaLnBrk="1" hangingPunct="1">
              <a:spcAft>
                <a:spcPts val="600"/>
              </a:spcAft>
              <a:buFont typeface="Arial" charset="0"/>
              <a:buChar char="•"/>
            </a:pPr>
            <a:r>
              <a:rPr lang="en-US" sz="2200" dirty="0"/>
              <a:t>Contains high-level guiding information that is further detailed in the Strategic Guidance (SG) and Governance and Processes (GP) documents.</a:t>
            </a:r>
          </a:p>
          <a:p>
            <a:pPr eaLnBrk="1" hangingPunct="1">
              <a:spcAft>
                <a:spcPts val="600"/>
              </a:spcAft>
              <a:buFont typeface="Arial" charset="0"/>
              <a:buChar char="•"/>
            </a:pPr>
            <a:r>
              <a:rPr lang="en-US" sz="2200" dirty="0"/>
              <a:t>Definition: “</a:t>
            </a:r>
            <a:r>
              <a:rPr lang="en-US" altLang="ja-JP" sz="2200" b="1" dirty="0"/>
              <a:t>CEOS Agencies</a:t>
            </a:r>
            <a:r>
              <a:rPr lang="en-US" sz="2200" dirty="0"/>
              <a:t>”</a:t>
            </a:r>
            <a:r>
              <a:rPr lang="en-US" altLang="ja-JP" sz="2200" dirty="0"/>
              <a:t> = Members and Associates</a:t>
            </a:r>
            <a:br>
              <a:rPr lang="en-US" altLang="ja-JP" sz="2200" dirty="0"/>
            </a:br>
            <a:r>
              <a:rPr lang="en-US" altLang="ja-JP" sz="2200" b="1" dirty="0"/>
              <a:t>Members</a:t>
            </a:r>
            <a:r>
              <a:rPr lang="en-US" altLang="ja-JP" sz="2200" dirty="0"/>
              <a:t> = Government organizations that have currently operating space-based programs or at least in Phase-B (detailed design)</a:t>
            </a:r>
            <a:br>
              <a:rPr lang="en-US" altLang="ja-JP" sz="2200" dirty="0"/>
            </a:br>
            <a:r>
              <a:rPr lang="en-US" altLang="ja-JP" sz="2200" b="1" dirty="0"/>
              <a:t>Associates</a:t>
            </a:r>
            <a:r>
              <a:rPr lang="en-US" altLang="ja-JP" sz="2200" dirty="0"/>
              <a:t> = Coordination groups and scientific or governmental bodies with significant activities that support CEOS objectives.</a:t>
            </a:r>
          </a:p>
          <a:p>
            <a:pPr eaLnBrk="1" hangingPunct="1">
              <a:spcAft>
                <a:spcPts val="600"/>
              </a:spcAft>
              <a:buFont typeface="Arial" charset="0"/>
              <a:buChar char="•"/>
            </a:pPr>
            <a:r>
              <a:rPr lang="en-US" sz="2200" dirty="0" smtClean="0"/>
              <a:t>Provides </a:t>
            </a:r>
            <a:r>
              <a:rPr lang="en-US" sz="2200" dirty="0"/>
              <a:t>a definition of </a:t>
            </a:r>
            <a:r>
              <a:rPr lang="en-US" sz="2200" dirty="0" smtClean="0"/>
              <a:t>temporary “</a:t>
            </a:r>
            <a:r>
              <a:rPr lang="en-US" sz="2200" b="1" dirty="0" smtClean="0"/>
              <a:t>Ad Hoc Teams</a:t>
            </a:r>
            <a:r>
              <a:rPr lang="en-US" sz="2200" dirty="0" smtClean="0"/>
              <a:t>” to </a:t>
            </a:r>
            <a:r>
              <a:rPr lang="en-US" sz="2200" dirty="0"/>
              <a:t>investigate specific areas of interest, cooperation and coordination</a:t>
            </a:r>
            <a:r>
              <a:rPr lang="en-US" sz="2200" dirty="0" smtClean="0"/>
              <a:t>. Continuation requires confirmation at each annual Plenary meeting. </a:t>
            </a:r>
            <a:r>
              <a:rPr lang="en-US" sz="2200" b="1" dirty="0" smtClean="0">
                <a:solidFill>
                  <a:srgbClr val="0000FF"/>
                </a:solidFill>
              </a:rPr>
              <a:t>(updated SIT-WS)</a:t>
            </a:r>
          </a:p>
        </p:txBody>
      </p:sp>
    </p:spTree>
    <p:extLst>
      <p:ext uri="{BB962C8B-B14F-4D97-AF65-F5344CB8AC3E}">
        <p14:creationId xmlns:p14="http://schemas.microsoft.com/office/powerpoint/2010/main" val="4681565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C04CA34E-5061-4648-A9BC-34643369B434}" type="slidenum">
              <a:rPr lang="en-US" sz="1200">
                <a:solidFill>
                  <a:srgbClr val="002569"/>
                </a:solidFill>
                <a:latin typeface="Century Gothic" charset="0"/>
                <a:cs typeface="Calibri" charset="0"/>
              </a:rPr>
              <a:pPr eaLnBrk="1" hangingPunct="1">
                <a:spcBef>
                  <a:spcPct val="0"/>
                </a:spcBef>
              </a:pPr>
              <a:t>8</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FFFF00"/>
                </a:solidFill>
                <a:latin typeface="Tahoma" pitchFamily="-106" charset="0"/>
                <a:cs typeface="Tahoma" pitchFamily="-106" charset="0"/>
              </a:rPr>
              <a:t>Highlights #1</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13315" name="TextBox 6"/>
          <p:cNvSpPr txBox="1">
            <a:spLocks noChangeArrowheads="1"/>
          </p:cNvSpPr>
          <p:nvPr/>
        </p:nvSpPr>
        <p:spPr bwMode="auto">
          <a:xfrm>
            <a:off x="207963" y="1500188"/>
            <a:ext cx="8710612"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000" dirty="0"/>
              <a:t>Short, 9-page document (7 pages of content)</a:t>
            </a:r>
          </a:p>
          <a:p>
            <a:pPr eaLnBrk="1" hangingPunct="1">
              <a:spcAft>
                <a:spcPts val="600"/>
              </a:spcAft>
              <a:buFont typeface="Arial" charset="0"/>
              <a:buChar char="•"/>
            </a:pPr>
            <a:r>
              <a:rPr lang="en-US" sz="2000" dirty="0"/>
              <a:t>Sections are consistent with the final set of CEOS Essential Questions.</a:t>
            </a:r>
            <a:br>
              <a:rPr lang="en-US" sz="2000" dirty="0"/>
            </a:br>
            <a:r>
              <a:rPr lang="en-US" sz="2000" dirty="0">
                <a:solidFill>
                  <a:srgbClr val="0C62FF"/>
                </a:solidFill>
              </a:rPr>
              <a:t>What are CEOS’s scope and Purpose?</a:t>
            </a:r>
            <a:br>
              <a:rPr lang="en-US" sz="2000" dirty="0">
                <a:solidFill>
                  <a:srgbClr val="0C62FF"/>
                </a:solidFill>
              </a:rPr>
            </a:br>
            <a:r>
              <a:rPr lang="en-US" sz="2000" dirty="0">
                <a:solidFill>
                  <a:srgbClr val="0C62FF"/>
                </a:solidFill>
              </a:rPr>
              <a:t>What is the value of CEOS to others?</a:t>
            </a:r>
            <a:br>
              <a:rPr lang="en-US" sz="2000" dirty="0">
                <a:solidFill>
                  <a:srgbClr val="0C62FF"/>
                </a:solidFill>
              </a:rPr>
            </a:br>
            <a:r>
              <a:rPr lang="en-US" sz="2000" dirty="0">
                <a:solidFill>
                  <a:srgbClr val="0C62FF"/>
                </a:solidFill>
              </a:rPr>
              <a:t>What are CEOS’s essential outcomes and relationships?</a:t>
            </a:r>
            <a:br>
              <a:rPr lang="en-US" sz="2000" dirty="0">
                <a:solidFill>
                  <a:srgbClr val="0C62FF"/>
                </a:solidFill>
              </a:rPr>
            </a:br>
            <a:r>
              <a:rPr lang="en-US" sz="2000" dirty="0">
                <a:solidFill>
                  <a:srgbClr val="0C62FF"/>
                </a:solidFill>
              </a:rPr>
              <a:t>How does CEOS define and measure success?</a:t>
            </a:r>
            <a:br>
              <a:rPr lang="en-US" sz="2000" dirty="0">
                <a:solidFill>
                  <a:srgbClr val="0C62FF"/>
                </a:solidFill>
              </a:rPr>
            </a:br>
            <a:r>
              <a:rPr lang="en-US" sz="2000" dirty="0">
                <a:solidFill>
                  <a:srgbClr val="0C62FF"/>
                </a:solidFill>
              </a:rPr>
              <a:t>What are the greatest risks and opportunities for CEOS?</a:t>
            </a:r>
          </a:p>
          <a:p>
            <a:pPr eaLnBrk="1" hangingPunct="1">
              <a:spcAft>
                <a:spcPts val="600"/>
              </a:spcAft>
              <a:buFont typeface="Arial" charset="0"/>
              <a:buChar char="•"/>
            </a:pPr>
            <a:r>
              <a:rPr lang="en-US" sz="2000" dirty="0"/>
              <a:t>The Strategic Guidance (SG) document contains the following sections:</a:t>
            </a:r>
            <a:br>
              <a:rPr lang="en-US" sz="2000" dirty="0"/>
            </a:br>
            <a:r>
              <a:rPr lang="en-US" sz="2000" dirty="0">
                <a:solidFill>
                  <a:srgbClr val="0C62FF"/>
                </a:solidFill>
              </a:rPr>
              <a:t>Introduction and Background</a:t>
            </a:r>
            <a:br>
              <a:rPr lang="en-US" sz="2000" dirty="0">
                <a:solidFill>
                  <a:srgbClr val="0C62FF"/>
                </a:solidFill>
              </a:rPr>
            </a:br>
            <a:r>
              <a:rPr lang="en-US" sz="2000" dirty="0">
                <a:solidFill>
                  <a:srgbClr val="0C62FF"/>
                </a:solidFill>
              </a:rPr>
              <a:t>CEOS Mission and Objectives</a:t>
            </a:r>
            <a:br>
              <a:rPr lang="en-US" sz="2000" dirty="0">
                <a:solidFill>
                  <a:srgbClr val="0C62FF"/>
                </a:solidFill>
              </a:rPr>
            </a:br>
            <a:r>
              <a:rPr lang="en-US" sz="2000" dirty="0">
                <a:solidFill>
                  <a:srgbClr val="0C62FF"/>
                </a:solidFill>
              </a:rPr>
              <a:t>Goals</a:t>
            </a:r>
            <a:br>
              <a:rPr lang="en-US" sz="2000" dirty="0">
                <a:solidFill>
                  <a:srgbClr val="0C62FF"/>
                </a:solidFill>
              </a:rPr>
            </a:br>
            <a:r>
              <a:rPr lang="en-US" sz="2000" dirty="0">
                <a:solidFill>
                  <a:srgbClr val="0C62FF"/>
                </a:solidFill>
              </a:rPr>
              <a:t>Value to Stakeholders</a:t>
            </a:r>
            <a:br>
              <a:rPr lang="en-US" sz="2000" dirty="0">
                <a:solidFill>
                  <a:srgbClr val="0C62FF"/>
                </a:solidFill>
              </a:rPr>
            </a:br>
            <a:r>
              <a:rPr lang="en-US" sz="2000" dirty="0">
                <a:solidFill>
                  <a:srgbClr val="0C62FF"/>
                </a:solidFill>
              </a:rPr>
              <a:t>Approach</a:t>
            </a:r>
            <a:br>
              <a:rPr lang="en-US" sz="2000" dirty="0">
                <a:solidFill>
                  <a:srgbClr val="0C62FF"/>
                </a:solidFill>
              </a:rPr>
            </a:br>
            <a:r>
              <a:rPr lang="en-US" sz="2000" dirty="0">
                <a:solidFill>
                  <a:srgbClr val="0C62FF"/>
                </a:solidFill>
              </a:rPr>
              <a:t>Definition and Measures of Success</a:t>
            </a:r>
            <a:br>
              <a:rPr lang="en-US" sz="2000" dirty="0">
                <a:solidFill>
                  <a:srgbClr val="0C62FF"/>
                </a:solidFill>
              </a:rPr>
            </a:br>
            <a:r>
              <a:rPr lang="en-US" sz="2000" dirty="0">
                <a:solidFill>
                  <a:srgbClr val="0C62FF"/>
                </a:solidFill>
              </a:rPr>
              <a:t>Challenges, Opportunities, and Strategic Direction</a:t>
            </a:r>
          </a:p>
        </p:txBody>
      </p:sp>
    </p:spTree>
    <p:extLst>
      <p:ext uri="{BB962C8B-B14F-4D97-AF65-F5344CB8AC3E}">
        <p14:creationId xmlns:p14="http://schemas.microsoft.com/office/powerpoint/2010/main" val="19550895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4E68D24-E9B1-EC4E-B8FA-B03C25503B6A}" type="slidenum">
              <a:rPr lang="en-US" sz="1200">
                <a:solidFill>
                  <a:srgbClr val="002569"/>
                </a:solidFill>
                <a:latin typeface="Century Gothic" charset="0"/>
                <a:cs typeface="Calibri" charset="0"/>
              </a:rPr>
              <a:pPr eaLnBrk="1" hangingPunct="1">
                <a:spcBef>
                  <a:spcPct val="0"/>
                </a:spcBef>
              </a:pPr>
              <a:t>9</a:t>
            </a:fld>
            <a:endParaRPr lang="en-US" sz="1200" dirty="0">
              <a:solidFill>
                <a:srgbClr val="002569"/>
              </a:solidFill>
              <a:latin typeface="Century Gothic" charset="0"/>
              <a:cs typeface="Calibri" charset="0"/>
            </a:endParaRPr>
          </a:p>
        </p:txBody>
      </p:sp>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FFFF00"/>
                </a:solidFill>
                <a:latin typeface="Tahoma" pitchFamily="-106" charset="0"/>
                <a:cs typeface="Tahoma" pitchFamily="-106" charset="0"/>
              </a:rPr>
              <a:t>Highlights #2</a:t>
            </a:r>
            <a:endParaRPr lang="en-US" sz="2800" b="1" kern="0" dirty="0">
              <a:solidFill>
                <a:srgbClr val="FFFF00"/>
              </a:solidFill>
              <a:latin typeface="Tahoma" pitchFamily="-106" charset="0"/>
              <a:ea typeface="ＭＳ Ｐゴシック" pitchFamily="-106" charset="-128"/>
              <a:cs typeface="Tahoma" pitchFamily="-106" charset="0"/>
            </a:endParaRPr>
          </a:p>
        </p:txBody>
      </p:sp>
      <p:sp>
        <p:nvSpPr>
          <p:cNvPr id="15363" name="TextBox 6"/>
          <p:cNvSpPr txBox="1">
            <a:spLocks noChangeArrowheads="1"/>
          </p:cNvSpPr>
          <p:nvPr/>
        </p:nvSpPr>
        <p:spPr bwMode="auto">
          <a:xfrm>
            <a:off x="207963" y="1500188"/>
            <a:ext cx="8710612"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000" b="1" dirty="0"/>
              <a:t>Introduction and Background</a:t>
            </a:r>
          </a:p>
          <a:p>
            <a:pPr lvl="1" eaLnBrk="1" hangingPunct="1">
              <a:spcAft>
                <a:spcPts val="600"/>
              </a:spcAft>
              <a:buFont typeface="Arial" charset="0"/>
              <a:buChar char="•"/>
            </a:pPr>
            <a:r>
              <a:rPr lang="en-US" sz="2000" dirty="0"/>
              <a:t>CEOS established in 1984</a:t>
            </a:r>
          </a:p>
          <a:p>
            <a:pPr lvl="1" eaLnBrk="1" hangingPunct="1">
              <a:spcAft>
                <a:spcPts val="600"/>
              </a:spcAft>
              <a:buFont typeface="Arial" charset="0"/>
              <a:buChar char="•"/>
            </a:pPr>
            <a:r>
              <a:rPr lang="en-US" sz="2000" dirty="0"/>
              <a:t>Significant increase in Earth observation satellites ... </a:t>
            </a:r>
            <a:r>
              <a:rPr lang="en-US" sz="2000" dirty="0" smtClean="0"/>
              <a:t/>
            </a:r>
            <a:br>
              <a:rPr lang="en-US" sz="2000" dirty="0" smtClean="0"/>
            </a:br>
            <a:r>
              <a:rPr lang="en-US" sz="2000" dirty="0" smtClean="0"/>
              <a:t>107 </a:t>
            </a:r>
            <a:r>
              <a:rPr lang="en-US" sz="2000" dirty="0"/>
              <a:t>currently operated by CEOS Agencies.</a:t>
            </a:r>
          </a:p>
          <a:p>
            <a:pPr lvl="1" eaLnBrk="1" hangingPunct="1">
              <a:spcAft>
                <a:spcPts val="600"/>
              </a:spcAft>
              <a:buFont typeface="Arial" charset="0"/>
              <a:buChar char="•"/>
            </a:pPr>
            <a:r>
              <a:rPr lang="en-US" sz="2000" dirty="0"/>
              <a:t>Expanding user community that is becoming more organized ... GEO, GCOS, UNFCCC, UNISDR, etc.</a:t>
            </a:r>
          </a:p>
          <a:p>
            <a:pPr eaLnBrk="1" hangingPunct="1">
              <a:spcAft>
                <a:spcPts val="600"/>
              </a:spcAft>
            </a:pPr>
            <a:r>
              <a:rPr lang="en-US" sz="2000" b="1" dirty="0"/>
              <a:t>CEOS Mission and Objectives</a:t>
            </a:r>
          </a:p>
          <a:p>
            <a:pPr lvl="1" eaLnBrk="1" hangingPunct="1">
              <a:spcAft>
                <a:spcPts val="600"/>
              </a:spcAft>
              <a:buFont typeface="Arial" charset="0"/>
              <a:buChar char="•"/>
            </a:pPr>
            <a:r>
              <a:rPr lang="en-US" sz="2000" b="1" dirty="0"/>
              <a:t>Mission Statement</a:t>
            </a:r>
            <a:r>
              <a:rPr lang="en-US" sz="2000" dirty="0"/>
              <a:t>: </a:t>
            </a:r>
            <a:r>
              <a:rPr lang="en-US" sz="2000" i="1" dirty="0"/>
              <a:t>CEOS ensures international coordination of civil space-based Earth observation programs and promotes exchange of data to optimize societal benefit and inform decision making for securing a prosperous and sustainable future for humankind.</a:t>
            </a:r>
          </a:p>
          <a:p>
            <a:pPr lvl="1" eaLnBrk="1" hangingPunct="1">
              <a:spcAft>
                <a:spcPts val="600"/>
              </a:spcAft>
              <a:buFont typeface="Arial" charset="0"/>
              <a:buChar char="•"/>
            </a:pPr>
            <a:r>
              <a:rPr lang="en-US" sz="2000" b="1" dirty="0"/>
              <a:t>Objectives</a:t>
            </a:r>
            <a:r>
              <a:rPr lang="en-US" sz="2000" dirty="0"/>
              <a:t>: Optimize benefit of Earth observations, serve as focal point for international coordination, exchange information.</a:t>
            </a:r>
          </a:p>
          <a:p>
            <a:pPr lvl="1" eaLnBrk="1" hangingPunct="1">
              <a:spcAft>
                <a:spcPts val="600"/>
              </a:spcAft>
              <a:buFont typeface="Arial" charset="0"/>
              <a:buChar char="•"/>
            </a:pPr>
            <a:endParaRPr lang="en-US" sz="2000" dirty="0"/>
          </a:p>
        </p:txBody>
      </p:sp>
    </p:spTree>
    <p:extLst>
      <p:ext uri="{BB962C8B-B14F-4D97-AF65-F5344CB8AC3E}">
        <p14:creationId xmlns:p14="http://schemas.microsoft.com/office/powerpoint/2010/main" val="10913447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TotalTime>
  <Words>2283</Words>
  <Application>Microsoft Macintosh PowerPoint</Application>
  <PresentationFormat>On-screen Show (4:3)</PresentationFormat>
  <Paragraphs>231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4_EUM_template_v03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Brian Killough</cp:lastModifiedBy>
  <cp:revision>102</cp:revision>
  <cp:lastPrinted>2013-07-23T19:08:48Z</cp:lastPrinted>
  <dcterms:created xsi:type="dcterms:W3CDTF">2011-11-16T09:23:13Z</dcterms:created>
  <dcterms:modified xsi:type="dcterms:W3CDTF">2013-11-04T22:24:30Z</dcterms:modified>
</cp:coreProperties>
</file>