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60" r:id="rId2"/>
    <p:sldId id="261" r:id="rId3"/>
    <p:sldId id="266" r:id="rId4"/>
    <p:sldId id="268" r:id="rId5"/>
    <p:sldId id="269" r:id="rId6"/>
    <p:sldId id="264" r:id="rId7"/>
    <p:sldId id="263" r:id="rId8"/>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696" autoAdjust="0"/>
  </p:normalViewPr>
  <p:slideViewPr>
    <p:cSldViewPr snapToGrid="0" snapToObjects="1">
      <p:cViewPr varScale="1">
        <p:scale>
          <a:sx n="91" d="100"/>
          <a:sy n="91" d="100"/>
        </p:scale>
        <p:origin x="-102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11/5/13</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dirty="0" smtClean="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dirty="0"/>
          </a:p>
        </p:txBody>
      </p:sp>
    </p:spTree>
    <p:extLst>
      <p:ext uri="{BB962C8B-B14F-4D97-AF65-F5344CB8AC3E}">
        <p14:creationId xmlns:p14="http://schemas.microsoft.com/office/powerpoint/2010/main" val="545310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D6CAE4-CA96-2348-BE26-1BE87078E22C}" type="slidenum">
              <a:rPr lang="en-US" sz="1000">
                <a:solidFill>
                  <a:srgbClr val="000000"/>
                </a:solidFill>
                <a:latin typeface="Calibri" charset="0"/>
                <a:cs typeface="Arial" charset="0"/>
              </a:rPr>
              <a:pPr eaLnBrk="1" hangingPunct="1"/>
              <a:t>4</a:t>
            </a:fld>
            <a:endParaRPr lang="en-US" sz="1000" dirty="0">
              <a:solidFill>
                <a:srgbClr val="000000"/>
              </a:solidFill>
              <a:latin typeface="Calibri" charset="0"/>
              <a:cs typeface="Arial" charset="0"/>
            </a:endParaRPr>
          </a:p>
        </p:txBody>
      </p:sp>
      <p:sp>
        <p:nvSpPr>
          <p:cNvPr id="79876"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515468-047B-024A-809F-3CBAA90A6D81}" type="slidenum">
              <a:rPr lang="en-US" sz="1000">
                <a:solidFill>
                  <a:srgbClr val="000000"/>
                </a:solidFill>
                <a:latin typeface="Calibri" charset="0"/>
                <a:cs typeface="Arial" charset="0"/>
              </a:rPr>
              <a:pPr eaLnBrk="1" hangingPunct="1"/>
              <a:t>5</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88657" eaLnBrk="0" hangingPunct="0">
              <a:defRPr sz="2400">
                <a:solidFill>
                  <a:schemeClr val="tx1"/>
                </a:solidFill>
                <a:latin typeface="Arial" charset="0"/>
                <a:ea typeface="ＭＳ Ｐゴシック" charset="0"/>
                <a:cs typeface="ＭＳ Ｐゴシック" charset="0"/>
              </a:defRPr>
            </a:lvl1pPr>
            <a:lvl2pPr marL="751122" indent="-288893" defTabSz="988657" eaLnBrk="0" hangingPunct="0">
              <a:defRPr sz="2400">
                <a:solidFill>
                  <a:schemeClr val="tx1"/>
                </a:solidFill>
                <a:latin typeface="Arial" charset="0"/>
                <a:ea typeface="ＭＳ Ｐゴシック" charset="0"/>
              </a:defRPr>
            </a:lvl2pPr>
            <a:lvl3pPr marL="1155573" indent="-231115" defTabSz="988657" eaLnBrk="0" hangingPunct="0">
              <a:defRPr sz="2400">
                <a:solidFill>
                  <a:schemeClr val="tx1"/>
                </a:solidFill>
                <a:latin typeface="Arial" charset="0"/>
                <a:ea typeface="ＭＳ Ｐゴシック" charset="0"/>
              </a:defRPr>
            </a:lvl3pPr>
            <a:lvl4pPr marL="1617802" indent="-231115" defTabSz="988657" eaLnBrk="0" hangingPunct="0">
              <a:defRPr sz="2400">
                <a:solidFill>
                  <a:schemeClr val="tx1"/>
                </a:solidFill>
                <a:latin typeface="Arial" charset="0"/>
                <a:ea typeface="ＭＳ Ｐゴシック" charset="0"/>
              </a:defRPr>
            </a:lvl4pPr>
            <a:lvl5pPr marL="2080031" indent="-231115" defTabSz="988657" eaLnBrk="0" hangingPunct="0">
              <a:defRPr sz="2400">
                <a:solidFill>
                  <a:schemeClr val="tx1"/>
                </a:solidFill>
                <a:latin typeface="Arial" charset="0"/>
                <a:ea typeface="ＭＳ Ｐゴシック" charset="0"/>
              </a:defRPr>
            </a:lvl5pPr>
            <a:lvl6pPr marL="2542261" indent="-231115" defTabSz="988657" eaLnBrk="0" fontAlgn="base" hangingPunct="0">
              <a:spcBef>
                <a:spcPct val="0"/>
              </a:spcBef>
              <a:spcAft>
                <a:spcPct val="0"/>
              </a:spcAft>
              <a:defRPr sz="2400">
                <a:solidFill>
                  <a:schemeClr val="tx1"/>
                </a:solidFill>
                <a:latin typeface="Arial" charset="0"/>
                <a:ea typeface="ＭＳ Ｐゴシック" charset="0"/>
              </a:defRPr>
            </a:lvl6pPr>
            <a:lvl7pPr marL="3004490" indent="-231115" defTabSz="988657" eaLnBrk="0" fontAlgn="base" hangingPunct="0">
              <a:spcBef>
                <a:spcPct val="0"/>
              </a:spcBef>
              <a:spcAft>
                <a:spcPct val="0"/>
              </a:spcAft>
              <a:defRPr sz="2400">
                <a:solidFill>
                  <a:schemeClr val="tx1"/>
                </a:solidFill>
                <a:latin typeface="Arial" charset="0"/>
                <a:ea typeface="ＭＳ Ｐゴシック" charset="0"/>
              </a:defRPr>
            </a:lvl7pPr>
            <a:lvl8pPr marL="3466719" indent="-231115" defTabSz="988657" eaLnBrk="0" fontAlgn="base" hangingPunct="0">
              <a:spcBef>
                <a:spcPct val="0"/>
              </a:spcBef>
              <a:spcAft>
                <a:spcPct val="0"/>
              </a:spcAft>
              <a:defRPr sz="2400">
                <a:solidFill>
                  <a:schemeClr val="tx1"/>
                </a:solidFill>
                <a:latin typeface="Arial" charset="0"/>
                <a:ea typeface="ＭＳ Ｐゴシック" charset="0"/>
              </a:defRPr>
            </a:lvl8pPr>
            <a:lvl9pPr marL="3928948" indent="-231115" defTabSz="988657"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6</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7</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8188325" y="6513023"/>
            <a:ext cx="617157" cy="184666"/>
          </a:xfrm>
          <a:prstGeom prst="rect">
            <a:avLst/>
          </a:prstGeom>
          <a:noFill/>
          <a:ln w="9525">
            <a:noFill/>
            <a:miter lim="800000"/>
            <a:headEnd/>
            <a:tailEnd/>
          </a:ln>
        </p:spPr>
        <p:txBody>
          <a:bodyPr wrap="none" lIns="0" tIns="0" rIns="0" bIns="0">
            <a:spAutoFit/>
          </a:bodyPr>
          <a:lstStyle/>
          <a:p>
            <a:pPr algn="l">
              <a:defRPr/>
            </a:pPr>
            <a:r>
              <a:rPr lang="de-DE" sz="1200" dirty="0">
                <a:solidFill>
                  <a:srgbClr val="5F758D"/>
                </a:solidFill>
                <a:latin typeface="Century Gothic" pitchFamily="34" charset="0"/>
              </a:rPr>
              <a:t>Slide: </a:t>
            </a:r>
            <a:fld id="{00674DB5-EA4F-4207-BB2F-8F03D6107A33}" type="slidenum">
              <a:rPr lang="de-DE" sz="1200">
                <a:solidFill>
                  <a:srgbClr val="5F758D"/>
                </a:solidFill>
                <a:latin typeface="Century Gothic" pitchFamily="34" charset="0"/>
              </a:rPr>
              <a:pPr algn="l">
                <a:defRPr/>
              </a:pPr>
              <a:t>‹#›</a:t>
            </a:fld>
            <a:endParaRPr lang="de-DE" sz="1200" dirty="0">
              <a:solidFill>
                <a:srgbClr val="5F758D"/>
              </a:solidFill>
              <a:latin typeface="Century Gothic" pitchFamily="34" charset="0"/>
            </a:endParaRPr>
          </a:p>
        </p:txBody>
      </p:sp>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dirty="0">
              <a:latin typeface="Tahoma" pitchFamily="34" charset="0"/>
            </a:endParaRPr>
          </a:p>
        </p:txBody>
      </p:sp>
      <p:sp>
        <p:nvSpPr>
          <p:cNvPr id="6" name="Rectangle 36"/>
          <p:cNvSpPr>
            <a:spLocks noChangeArrowheads="1"/>
          </p:cNvSpPr>
          <p:nvPr userDrawn="1"/>
        </p:nvSpPr>
        <p:spPr bwMode="auto">
          <a:xfrm>
            <a:off x="158549" y="6494551"/>
            <a:ext cx="4553718" cy="215444"/>
          </a:xfrm>
          <a:prstGeom prst="rect">
            <a:avLst/>
          </a:prstGeom>
          <a:noFill/>
          <a:ln w="9525">
            <a:noFill/>
            <a:miter lim="800000"/>
            <a:headEnd/>
            <a:tailEnd/>
          </a:ln>
        </p:spPr>
        <p:txBody>
          <a:bodyPr wrap="none" lIns="0" tIns="0" rIns="0" bIns="0">
            <a:spAutoFit/>
          </a:bodyPr>
          <a:lstStyle/>
          <a:p>
            <a:pPr algn="l">
              <a:defRPr/>
            </a:pPr>
            <a:r>
              <a:rPr lang="en-US" sz="1400" b="0" noProof="0" dirty="0" smtClean="0">
                <a:solidFill>
                  <a:schemeClr val="tx2">
                    <a:lumMod val="50000"/>
                  </a:schemeClr>
                </a:solidFill>
                <a:latin typeface="Century Gothic" pitchFamily="34" charset="0"/>
              </a:rPr>
              <a:t>27</a:t>
            </a:r>
            <a:r>
              <a:rPr lang="en-US" sz="1400" b="0" baseline="30000" noProof="0" dirty="0" smtClean="0">
                <a:solidFill>
                  <a:schemeClr val="tx2">
                    <a:lumMod val="50000"/>
                  </a:schemeClr>
                </a:solidFill>
                <a:latin typeface="Century Gothic" pitchFamily="34" charset="0"/>
              </a:rPr>
              <a:t>th</a:t>
            </a:r>
            <a:r>
              <a:rPr lang="en-US" sz="1400" b="0" baseline="0" noProof="0" dirty="0" smtClean="0">
                <a:solidFill>
                  <a:schemeClr val="tx2">
                    <a:lumMod val="50000"/>
                  </a:schemeClr>
                </a:solidFill>
                <a:latin typeface="Century Gothic" pitchFamily="34" charset="0"/>
              </a:rPr>
              <a:t> </a:t>
            </a:r>
            <a:r>
              <a:rPr lang="en-US" sz="1400" b="0" noProof="0" dirty="0" smtClean="0">
                <a:solidFill>
                  <a:schemeClr val="tx2">
                    <a:lumMod val="50000"/>
                  </a:schemeClr>
                </a:solidFill>
                <a:latin typeface="Century Gothic" pitchFamily="34" charset="0"/>
              </a:rPr>
              <a:t>CEOS Plenary |</a:t>
            </a:r>
            <a:r>
              <a:rPr lang="en-US" sz="1400" b="0" kern="1200" noProof="0" dirty="0" smtClean="0">
                <a:solidFill>
                  <a:schemeClr val="tx2">
                    <a:lumMod val="50000"/>
                  </a:schemeClr>
                </a:solidFill>
                <a:latin typeface="Century Gothic" pitchFamily="34" charset="0"/>
                <a:ea typeface="ＭＳ Ｐゴシック" pitchFamily="-106" charset="-128"/>
                <a:cs typeface="+mn-cs"/>
              </a:rPr>
              <a:t>Montréal </a:t>
            </a:r>
            <a:r>
              <a:rPr lang="en-US" sz="1400" b="0" noProof="0" dirty="0" smtClean="0">
                <a:solidFill>
                  <a:schemeClr val="tx2">
                    <a:lumMod val="50000"/>
                  </a:schemeClr>
                </a:solidFill>
                <a:latin typeface="Century Gothic" pitchFamily="34" charset="0"/>
              </a:rPr>
              <a:t>| 5 - 6 November 2013</a:t>
            </a:r>
            <a:endParaRPr lang="en-US" sz="1400" b="0" noProof="0" dirty="0">
              <a:solidFill>
                <a:schemeClr val="tx2">
                  <a:lumMod val="50000"/>
                </a:schemeClr>
              </a:solidFill>
              <a:latin typeface="Century Gothic"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712320" y="4881563"/>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1339850"/>
            <a:ext cx="9144000" cy="55181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500" dirty="0">
              <a:solidFill>
                <a:srgbClr val="000000"/>
              </a:solidFill>
              <a:latin typeface="Tahoma" charset="0"/>
            </a:endParaRP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xfrm>
            <a:off x="7239000" y="6400800"/>
            <a:ext cx="1905000" cy="457200"/>
          </a:xfrm>
        </p:spPr>
        <p:txBody>
          <a:bodyPr/>
          <a:lstStyle>
            <a:lvl1pPr>
              <a:defRPr>
                <a:latin typeface="Arial Unicode MS" charset="0"/>
              </a:defRPr>
            </a:lvl1pPr>
          </a:lstStyle>
          <a:p>
            <a:pPr>
              <a:defRPr/>
            </a:pPr>
            <a:fld id="{EC3FFFD2-AA3A-EE4E-9461-7856104AAD48}" type="slidenum">
              <a:rPr lang="en-US"/>
              <a:pPr>
                <a:defRPr/>
              </a:pPr>
              <a:t>‹#›</a:t>
            </a:fld>
            <a:endParaRPr lang="en-US" dirty="0"/>
          </a:p>
        </p:txBody>
      </p:sp>
    </p:spTree>
    <p:extLst>
      <p:ext uri="{BB962C8B-B14F-4D97-AF65-F5344CB8AC3E}">
        <p14:creationId xmlns:p14="http://schemas.microsoft.com/office/powerpoint/2010/main" val="3895736810"/>
      </p:ext>
    </p:extLst>
  </p:cSld>
  <p:clrMapOvr>
    <a:masterClrMapping/>
  </p:clrMapOvr>
  <p:transition xmlns:p14="http://schemas.microsoft.com/office/powerpoint/2010/mai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4" name="TextBox 3"/>
          <p:cNvSpPr txBox="1"/>
          <p:nvPr userDrawn="1"/>
        </p:nvSpPr>
        <p:spPr>
          <a:xfrm>
            <a:off x="-27130" y="568610"/>
            <a:ext cx="1442165" cy="528606"/>
          </a:xfrm>
          <a:prstGeom prst="rect">
            <a:avLst/>
          </a:prstGeom>
          <a:noFill/>
        </p:spPr>
        <p:txBody>
          <a:bodyPr wrap="square">
            <a:spAutoFit/>
          </a:bodyPr>
          <a:lstStyle/>
          <a:p>
            <a:pPr algn="ctr" defTabSz="914400" eaLnBrk="0" hangingPunct="0">
              <a:lnSpc>
                <a:spcPct val="90000"/>
              </a:lnSpc>
              <a:spcBef>
                <a:spcPts val="0"/>
              </a:spcBef>
              <a:defRPr/>
            </a:pPr>
            <a:r>
              <a:rPr lang="en-US" sz="1050" b="1" dirty="0" smtClean="0">
                <a:solidFill>
                  <a:srgbClr val="FFFFFF"/>
                </a:solidFill>
                <a:latin typeface="+mj-lt"/>
                <a:ea typeface="ＭＳ Ｐゴシック" pitchFamily="-105" charset="-128"/>
                <a:cs typeface="ＭＳ Ｐゴシック" pitchFamily="-105" charset="-128"/>
              </a:rPr>
              <a:t>27</a:t>
            </a:r>
            <a:r>
              <a:rPr lang="en-US" sz="1050" b="1" baseline="30000" dirty="0" smtClean="0">
                <a:solidFill>
                  <a:srgbClr val="FFFFFF"/>
                </a:solidFill>
                <a:latin typeface="+mj-lt"/>
                <a:ea typeface="ＭＳ Ｐゴシック" pitchFamily="-105" charset="-128"/>
                <a:cs typeface="ＭＳ Ｐゴシック" pitchFamily="-105" charset="-128"/>
              </a:rPr>
              <a:t>th</a:t>
            </a:r>
            <a:r>
              <a:rPr lang="en-US" sz="1050" b="1" dirty="0" smtClean="0">
                <a:solidFill>
                  <a:srgbClr val="FFFFFF"/>
                </a:solidFill>
                <a:latin typeface="+mj-lt"/>
                <a:ea typeface="ＭＳ Ｐゴシック" pitchFamily="-105" charset="-128"/>
                <a:cs typeface="ＭＳ Ｐゴシック" pitchFamily="-105" charset="-128"/>
              </a:rPr>
              <a:t> CEOS Plenary</a:t>
            </a:r>
            <a:endParaRPr lang="en-US" sz="1050" b="1" dirty="0">
              <a:solidFill>
                <a:srgbClr val="FFFFFF"/>
              </a:solidFill>
              <a:latin typeface="+mj-lt"/>
              <a:ea typeface="ＭＳ Ｐゴシック" pitchFamily="-105" charset="-128"/>
              <a:cs typeface="ＭＳ Ｐゴシック" pitchFamily="-105" charset="-128"/>
            </a:endParaRPr>
          </a:p>
          <a:p>
            <a:pPr algn="ctr" defTabSz="914400" eaLnBrk="0" hangingPunct="0">
              <a:lnSpc>
                <a:spcPct val="90000"/>
              </a:lnSpc>
              <a:spcBef>
                <a:spcPts val="0"/>
              </a:spcBef>
              <a:defRPr/>
            </a:pPr>
            <a:r>
              <a:rPr lang="en-US" sz="1050" b="1" dirty="0" smtClean="0">
                <a:solidFill>
                  <a:srgbClr val="FFFFFF"/>
                </a:solidFill>
                <a:latin typeface="+mj-lt"/>
                <a:ea typeface="ＭＳ Ｐゴシック" pitchFamily="-105" charset="-128"/>
                <a:cs typeface="ＭＳ Ｐゴシック" pitchFamily="-105" charset="-128"/>
              </a:rPr>
              <a:t>Montréal, Canada</a:t>
            </a:r>
            <a:r>
              <a:rPr lang="en-US" sz="1050" b="1" dirty="0">
                <a:solidFill>
                  <a:srgbClr val="FFFFFF"/>
                </a:solidFill>
                <a:latin typeface="+mj-lt"/>
                <a:ea typeface="ＭＳ Ｐゴシック" pitchFamily="-105" charset="-128"/>
                <a:cs typeface="ＭＳ Ｐゴシック" pitchFamily="-105" charset="-128"/>
              </a:rPr>
              <a:t/>
            </a:r>
            <a:br>
              <a:rPr lang="en-US" sz="1050" b="1" dirty="0">
                <a:solidFill>
                  <a:srgbClr val="FFFFFF"/>
                </a:solidFill>
                <a:latin typeface="+mj-lt"/>
                <a:ea typeface="ＭＳ Ｐゴシック" pitchFamily="-105" charset="-128"/>
                <a:cs typeface="ＭＳ Ｐゴシック" pitchFamily="-105" charset="-128"/>
              </a:rPr>
            </a:br>
            <a:r>
              <a:rPr lang="en-US" sz="1050" b="1" dirty="0" smtClean="0">
                <a:solidFill>
                  <a:srgbClr val="FFFFFF"/>
                </a:solidFill>
                <a:latin typeface="+mj-lt"/>
                <a:ea typeface="ＭＳ Ｐゴシック" pitchFamily="-105" charset="-128"/>
                <a:cs typeface="ＭＳ Ｐゴシック" pitchFamily="-105" charset="-128"/>
              </a:rPr>
              <a:t>5-6 November, 2013</a:t>
            </a:r>
            <a:endParaRPr lang="en-US" sz="1050" b="1" dirty="0">
              <a:solidFill>
                <a:srgbClr val="FFFFFF"/>
              </a:solidFill>
              <a:latin typeface="+mj-lt"/>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dirty="0"/>
          </a:p>
        </p:txBody>
      </p:sp>
      <p:pic>
        <p:nvPicPr>
          <p:cNvPr id="10" name="Picture 34"/>
          <p:cNvPicPr>
            <a:picLocks noChangeAspect="1" noChangeArrowheads="1"/>
          </p:cNvPicPr>
          <p:nvPr userDrawn="1"/>
        </p:nvPicPr>
        <p:blipFill>
          <a:blip r:embed="rId6" cstate="print"/>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Lst>
  <p:transition xmlns:p14="http://schemas.microsoft.com/office/powerpoint/2010/main" spd="slow"/>
  <p:hf hdr="0" ftr="0" dt="0"/>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SzPct val="75000"/>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3"/>
          <p:cNvSpPr>
            <a:spLocks noGrp="1" noChangeArrowheads="1"/>
          </p:cNvSpPr>
          <p:nvPr>
            <p:ph type="subTitle" idx="1"/>
          </p:nvPr>
        </p:nvSpPr>
        <p:spPr/>
        <p:txBody>
          <a:bodyPr/>
          <a:lstStyle/>
          <a:p>
            <a:pPr eaLnBrk="1" hangingPunct="1"/>
            <a:r>
              <a:rPr lang="en-GB" altLang="ja-JP" dirty="0" smtClean="0">
                <a:latin typeface="Calibri" pitchFamily="34" charset="0"/>
                <a:ea typeface="ＭＳ Ｐゴシック" pitchFamily="50" charset="-128"/>
              </a:rPr>
              <a:t>Agenda item: 33</a:t>
            </a:r>
          </a:p>
          <a:p>
            <a:pPr eaLnBrk="1" hangingPunct="1"/>
            <a:r>
              <a:rPr lang="en-GB" altLang="ja-JP" dirty="0" smtClean="0">
                <a:solidFill>
                  <a:srgbClr val="FFFF00"/>
                </a:solidFill>
                <a:latin typeface="Calibri" pitchFamily="34" charset="0"/>
                <a:ea typeface="ＭＳ Ｐゴシック" pitchFamily="50" charset="-128"/>
              </a:rPr>
              <a:t>Brian Killough, NASA, CEOS SEO</a:t>
            </a:r>
          </a:p>
          <a:p>
            <a:pPr eaLnBrk="1" hangingPunct="1"/>
            <a:r>
              <a:rPr lang="en-GB" altLang="ja-JP" dirty="0" smtClean="0">
                <a:latin typeface="Calibri" pitchFamily="34" charset="0"/>
                <a:ea typeface="ＭＳ Ｐゴシック" pitchFamily="50" charset="-128"/>
              </a:rPr>
              <a:t>CEOS Plenary, November 5-6, 2013</a:t>
            </a:r>
          </a:p>
        </p:txBody>
      </p:sp>
      <p:sp>
        <p:nvSpPr>
          <p:cNvPr id="13315" name="Rectangle 44"/>
          <p:cNvSpPr>
            <a:spLocks noGrp="1" noChangeArrowheads="1"/>
          </p:cNvSpPr>
          <p:nvPr>
            <p:ph type="ctrTitle"/>
          </p:nvPr>
        </p:nvSpPr>
        <p:spPr/>
        <p:txBody>
          <a:bodyPr/>
          <a:lstStyle/>
          <a:p>
            <a:pPr algn="l"/>
            <a:r>
              <a:rPr lang="en-US" sz="3600" dirty="0" smtClean="0"/>
              <a:t>CEOS Systems Engineering Office (SEO) Report </a:t>
            </a:r>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p:txBody>
          <a:bodyPr/>
          <a:lstStyle/>
          <a:p>
            <a:fld id="{685D9731-F711-4403-8BC4-60A829C86C9C}" type="slidenum">
              <a:rPr lang="en-US" smtClean="0"/>
              <a:pPr/>
              <a:t>2</a:t>
            </a:fld>
            <a:endParaRPr lang="en-US" dirty="0" smtClean="0"/>
          </a:p>
        </p:txBody>
      </p:sp>
      <p:sp>
        <p:nvSpPr>
          <p:cNvPr id="3075" name="Title 1"/>
          <p:cNvSpPr>
            <a:spLocks noGrp="1"/>
          </p:cNvSpPr>
          <p:nvPr>
            <p:ph type="title"/>
          </p:nvPr>
        </p:nvSpPr>
        <p:spPr/>
        <p:txBody>
          <a:bodyPr/>
          <a:lstStyle/>
          <a:p>
            <a:r>
              <a:rPr lang="en-US" dirty="0" smtClean="0"/>
              <a:t>2013 Accomplishments</a:t>
            </a:r>
          </a:p>
        </p:txBody>
      </p:sp>
      <p:sp>
        <p:nvSpPr>
          <p:cNvPr id="6" name="Rectangle 3"/>
          <p:cNvSpPr txBox="1">
            <a:spLocks noChangeArrowheads="1"/>
          </p:cNvSpPr>
          <p:nvPr/>
        </p:nvSpPr>
        <p:spPr bwMode="auto">
          <a:xfrm>
            <a:off x="146280" y="1397749"/>
            <a:ext cx="4949594" cy="31560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fontAlgn="base">
              <a:spcBef>
                <a:spcPct val="20000"/>
              </a:spcBef>
              <a:spcAft>
                <a:spcPct val="0"/>
              </a:spcAft>
              <a:buClr>
                <a:srgbClr val="3B812F"/>
              </a:buClr>
              <a:buSzPct val="60000"/>
              <a:buFont typeface="Wingdings" pitchFamily="2" charset="2"/>
              <a:buChar char="q"/>
              <a:defRPr/>
            </a:pPr>
            <a:r>
              <a:rPr lang="en-US" b="1" kern="0" dirty="0" smtClean="0">
                <a:solidFill>
                  <a:srgbClr val="FF0000"/>
                </a:solidFill>
                <a:latin typeface="Arial"/>
              </a:rPr>
              <a:t>Kim Keith </a:t>
            </a:r>
            <a:r>
              <a:rPr lang="en-US" kern="0" dirty="0" smtClean="0">
                <a:solidFill>
                  <a:srgbClr val="000000"/>
                </a:solidFill>
                <a:latin typeface="Arial"/>
              </a:rPr>
              <a:t>… Continued support for the CEOS website and mailing lists, development of outreach materials and videos, COVE testing and data acquistion analyses for GFOI and GEOGLAM, WGCapD training for Africa, GFOI training and capacity building with SilvaCarbon.</a:t>
            </a:r>
          </a:p>
          <a:p>
            <a:pPr marL="347663" lvl="1" indent="-228600" fontAlgn="base">
              <a:spcBef>
                <a:spcPct val="20000"/>
              </a:spcBef>
              <a:spcAft>
                <a:spcPct val="0"/>
              </a:spcAft>
              <a:buClr>
                <a:srgbClr val="3B812F"/>
              </a:buClr>
              <a:buSzPct val="60000"/>
              <a:buFont typeface="Wingdings" pitchFamily="2" charset="2"/>
              <a:buChar char="q"/>
              <a:defRPr/>
            </a:pPr>
            <a:r>
              <a:rPr lang="en-US" b="1" kern="0" dirty="0" smtClean="0">
                <a:solidFill>
                  <a:srgbClr val="FF0000"/>
                </a:solidFill>
                <a:latin typeface="Arial"/>
              </a:rPr>
              <a:t>Shelley Stover </a:t>
            </a:r>
            <a:r>
              <a:rPr lang="en-US" kern="0" dirty="0" smtClean="0">
                <a:solidFill>
                  <a:srgbClr val="000000"/>
                </a:solidFill>
                <a:latin typeface="Arial"/>
              </a:rPr>
              <a:t>… Supported WGClimate</a:t>
            </a:r>
            <a:r>
              <a:rPr lang="en-US" kern="0" dirty="0">
                <a:solidFill>
                  <a:srgbClr val="000000"/>
                </a:solidFill>
                <a:latin typeface="Arial"/>
              </a:rPr>
              <a:t> </a:t>
            </a:r>
            <a:r>
              <a:rPr lang="en-US" kern="0" dirty="0" smtClean="0">
                <a:solidFill>
                  <a:srgbClr val="000000"/>
                </a:solidFill>
                <a:latin typeface="Arial"/>
              </a:rPr>
              <a:t>(ECV Inventory), MIM Database (with ESA), Disasters (gap analyses), Carbon Task Force (gap analyses). </a:t>
            </a:r>
          </a:p>
        </p:txBody>
      </p:sp>
      <p:sp>
        <p:nvSpPr>
          <p:cNvPr id="10" name="Rectangle 3"/>
          <p:cNvSpPr txBox="1">
            <a:spLocks noChangeArrowheads="1"/>
          </p:cNvSpPr>
          <p:nvPr/>
        </p:nvSpPr>
        <p:spPr bwMode="auto">
          <a:xfrm>
            <a:off x="136122" y="4198604"/>
            <a:ext cx="8839200" cy="23341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19063" lvl="1" fontAlgn="base">
              <a:spcBef>
                <a:spcPct val="20000"/>
              </a:spcBef>
              <a:spcAft>
                <a:spcPct val="0"/>
              </a:spcAft>
              <a:buClr>
                <a:srgbClr val="3B812F"/>
              </a:buClr>
              <a:buSzPct val="60000"/>
              <a:defRPr/>
            </a:pPr>
            <a:endParaRPr lang="en-US" kern="0" dirty="0" smtClean="0">
              <a:solidFill>
                <a:srgbClr val="000000"/>
              </a:solidFill>
              <a:latin typeface="Arial"/>
            </a:endParaRPr>
          </a:p>
          <a:p>
            <a:pPr marL="347663" lvl="1" indent="-228600" fontAlgn="base">
              <a:spcBef>
                <a:spcPct val="20000"/>
              </a:spcBef>
              <a:spcAft>
                <a:spcPct val="0"/>
              </a:spcAft>
              <a:buClr>
                <a:srgbClr val="3B812F"/>
              </a:buClr>
              <a:buSzPct val="60000"/>
              <a:buFont typeface="Wingdings" pitchFamily="2" charset="2"/>
              <a:buChar char="q"/>
              <a:defRPr/>
            </a:pPr>
            <a:r>
              <a:rPr lang="en-US" b="1" kern="0" dirty="0" smtClean="0">
                <a:solidFill>
                  <a:srgbClr val="000000"/>
                </a:solidFill>
                <a:latin typeface="Arial"/>
              </a:rPr>
              <a:t>Data Acquisition Planning </a:t>
            </a:r>
            <a:r>
              <a:rPr lang="en-US" kern="0" dirty="0" smtClean="0">
                <a:solidFill>
                  <a:srgbClr val="000000"/>
                </a:solidFill>
                <a:latin typeface="Arial"/>
              </a:rPr>
              <a:t>and System Analyses (historical coverage, cloud probabilities, mission combination analyses) for GFOI and GEOGLAM.</a:t>
            </a:r>
          </a:p>
          <a:p>
            <a:pPr marL="347663" lvl="1" indent="-228600" fontAlgn="base">
              <a:spcBef>
                <a:spcPct val="20000"/>
              </a:spcBef>
              <a:spcAft>
                <a:spcPct val="0"/>
              </a:spcAft>
              <a:buClr>
                <a:srgbClr val="3B812F"/>
              </a:buClr>
              <a:buSzPct val="60000"/>
              <a:buFont typeface="Wingdings" pitchFamily="2" charset="2"/>
              <a:buChar char="q"/>
              <a:defRPr/>
            </a:pPr>
            <a:r>
              <a:rPr lang="en-US" kern="0" dirty="0" smtClean="0">
                <a:solidFill>
                  <a:srgbClr val="000000"/>
                </a:solidFill>
                <a:latin typeface="Arial"/>
              </a:rPr>
              <a:t>Worked with WGISS to maximize the impact of CWIC, provide an interface with GEO, and manage CWIC development contracts with NASA/NOAA. Completed a </a:t>
            </a:r>
            <a:r>
              <a:rPr lang="en-US" b="1" kern="0" dirty="0" smtClean="0">
                <a:solidFill>
                  <a:srgbClr val="000000"/>
                </a:solidFill>
                <a:latin typeface="Arial"/>
              </a:rPr>
              <a:t>Data Policy Study and Portal</a:t>
            </a:r>
            <a:r>
              <a:rPr lang="en-US" kern="0" dirty="0" smtClean="0">
                <a:solidFill>
                  <a:srgbClr val="000000"/>
                </a:solidFill>
                <a:latin typeface="Arial"/>
              </a:rPr>
              <a:t>. </a:t>
            </a:r>
          </a:p>
          <a:p>
            <a:pPr marL="347663" lvl="1" indent="-228600" fontAlgn="base">
              <a:spcBef>
                <a:spcPct val="20000"/>
              </a:spcBef>
              <a:spcAft>
                <a:spcPct val="0"/>
              </a:spcAft>
              <a:buClr>
                <a:srgbClr val="3B812F"/>
              </a:buClr>
              <a:buSzPct val="60000"/>
              <a:buFont typeface="Wingdings" pitchFamily="2" charset="2"/>
              <a:buChar char="q"/>
              <a:defRPr/>
            </a:pPr>
            <a:r>
              <a:rPr lang="en-US" b="1" kern="0" dirty="0" smtClean="0">
                <a:solidFill>
                  <a:srgbClr val="000000"/>
                </a:solidFill>
                <a:latin typeface="Arial"/>
              </a:rPr>
              <a:t>Enhanced COVE </a:t>
            </a:r>
            <a:r>
              <a:rPr lang="en-US" kern="0" dirty="0" smtClean="0">
                <a:solidFill>
                  <a:srgbClr val="000000"/>
                </a:solidFill>
                <a:latin typeface="Arial"/>
              </a:rPr>
              <a:t>tool to improve support of GFOI and GEOGLAM.  Conversion to Spanish, connections to data archives.</a:t>
            </a:r>
          </a:p>
        </p:txBody>
      </p:sp>
      <p:pic>
        <p:nvPicPr>
          <p:cNvPr id="7" name="Picture 6"/>
          <p:cNvPicPr>
            <a:picLocks noChangeAspect="1"/>
          </p:cNvPicPr>
          <p:nvPr/>
        </p:nvPicPr>
        <p:blipFill>
          <a:blip r:embed="rId3"/>
          <a:stretch>
            <a:fillRect/>
          </a:stretch>
        </p:blipFill>
        <p:spPr>
          <a:xfrm>
            <a:off x="7147502" y="2172248"/>
            <a:ext cx="1770421" cy="2097565"/>
          </a:xfrm>
          <a:prstGeom prst="rect">
            <a:avLst/>
          </a:prstGeom>
        </p:spPr>
      </p:pic>
      <p:pic>
        <p:nvPicPr>
          <p:cNvPr id="2" name="Picture 1" descr="Kim_mugsho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5874" y="1515159"/>
            <a:ext cx="1920875" cy="243567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p:txBody>
          <a:bodyPr/>
          <a:lstStyle/>
          <a:p>
            <a:fld id="{685D9731-F711-4403-8BC4-60A829C86C9C}" type="slidenum">
              <a:rPr lang="en-US" smtClean="0"/>
              <a:pPr/>
              <a:t>3</a:t>
            </a:fld>
            <a:endParaRPr lang="en-US" dirty="0" smtClean="0"/>
          </a:p>
        </p:txBody>
      </p:sp>
      <p:sp>
        <p:nvSpPr>
          <p:cNvPr id="3075" name="Title 1"/>
          <p:cNvSpPr>
            <a:spLocks noGrp="1"/>
          </p:cNvSpPr>
          <p:nvPr>
            <p:ph type="title"/>
          </p:nvPr>
        </p:nvSpPr>
        <p:spPr/>
        <p:txBody>
          <a:bodyPr/>
          <a:lstStyle/>
          <a:p>
            <a:r>
              <a:rPr lang="en-US" dirty="0" smtClean="0"/>
              <a:t>Major SEO Initiatives for 2014 </a:t>
            </a:r>
          </a:p>
        </p:txBody>
      </p:sp>
      <p:sp>
        <p:nvSpPr>
          <p:cNvPr id="6" name="Rectangle 3"/>
          <p:cNvSpPr txBox="1">
            <a:spLocks noChangeArrowheads="1"/>
          </p:cNvSpPr>
          <p:nvPr/>
        </p:nvSpPr>
        <p:spPr bwMode="auto">
          <a:xfrm>
            <a:off x="146279" y="1467535"/>
            <a:ext cx="88392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a:spcBef>
                <a:spcPct val="20000"/>
              </a:spcBef>
              <a:buClr>
                <a:srgbClr val="3B812F"/>
              </a:buClr>
              <a:buSzPct val="60000"/>
              <a:buFont typeface="Wingdings" pitchFamily="2" charset="2"/>
              <a:buChar char="q"/>
              <a:defRPr/>
            </a:pPr>
            <a:r>
              <a:rPr lang="en-US" sz="1900" b="1" kern="0" dirty="0" smtClean="0">
                <a:solidFill>
                  <a:srgbClr val="000000"/>
                </a:solidFill>
                <a:latin typeface="Arial"/>
              </a:rPr>
              <a:t>GEOGLAM and GFOI</a:t>
            </a:r>
            <a:r>
              <a:rPr lang="en-US" sz="1900" kern="0" dirty="0" smtClean="0">
                <a:solidFill>
                  <a:srgbClr val="000000"/>
                </a:solidFill>
                <a:latin typeface="Arial"/>
              </a:rPr>
              <a:t>: Continued support for data acquisition planning and supporting systems analyses. </a:t>
            </a:r>
          </a:p>
          <a:p>
            <a:pPr marL="347663" lvl="1" indent="-228600">
              <a:spcBef>
                <a:spcPct val="20000"/>
              </a:spcBef>
              <a:buClr>
                <a:srgbClr val="3B812F"/>
              </a:buClr>
              <a:buSzPct val="60000"/>
              <a:buFont typeface="Wingdings" pitchFamily="2" charset="2"/>
              <a:buChar char="q"/>
              <a:defRPr/>
            </a:pPr>
            <a:r>
              <a:rPr lang="en-US" sz="1900" kern="0" dirty="0">
                <a:solidFill>
                  <a:srgbClr val="000000"/>
                </a:solidFill>
                <a:latin typeface="Arial"/>
              </a:rPr>
              <a:t>Development of a “</a:t>
            </a:r>
            <a:r>
              <a:rPr lang="en-US" sz="1900" b="1" kern="0" dirty="0">
                <a:solidFill>
                  <a:srgbClr val="000000"/>
                </a:solidFill>
                <a:latin typeface="Arial"/>
              </a:rPr>
              <a:t>Coverage Analyzer</a:t>
            </a:r>
            <a:r>
              <a:rPr lang="en-US" sz="1900" kern="0" dirty="0">
                <a:solidFill>
                  <a:srgbClr val="000000"/>
                </a:solidFill>
                <a:latin typeface="Arial"/>
              </a:rPr>
              <a:t>” tool to support GFOI and GEOGLAM for assessment of historical coverage. </a:t>
            </a:r>
          </a:p>
          <a:p>
            <a:pPr marL="347663" lvl="1" indent="-228600">
              <a:spcBef>
                <a:spcPct val="20000"/>
              </a:spcBef>
              <a:buClr>
                <a:srgbClr val="3B812F"/>
              </a:buClr>
              <a:buSzPct val="60000"/>
              <a:buFont typeface="Wingdings" pitchFamily="2" charset="2"/>
              <a:buChar char="q"/>
              <a:defRPr/>
            </a:pPr>
            <a:r>
              <a:rPr lang="en-US" sz="1900" kern="0" dirty="0" smtClean="0">
                <a:solidFill>
                  <a:srgbClr val="000000"/>
                </a:solidFill>
                <a:latin typeface="Arial"/>
              </a:rPr>
              <a:t>Development of a </a:t>
            </a:r>
            <a:r>
              <a:rPr lang="en-US" sz="1900" b="1" kern="0" dirty="0" smtClean="0">
                <a:solidFill>
                  <a:srgbClr val="000000"/>
                </a:solidFill>
                <a:latin typeface="Arial"/>
              </a:rPr>
              <a:t>Satellite Data Delivery Mechanism </a:t>
            </a:r>
            <a:r>
              <a:rPr lang="en-US" sz="1900" kern="0" dirty="0" smtClean="0">
                <a:solidFill>
                  <a:srgbClr val="000000"/>
                </a:solidFill>
                <a:latin typeface="Arial"/>
              </a:rPr>
              <a:t>for cloud-based storage, processing and distribution of country-specific data for forest cover reporting. Cooperative development with UN-REDD, NSC, SDCG for GFOI.  </a:t>
            </a:r>
          </a:p>
          <a:p>
            <a:pPr marL="347663" lvl="1" indent="-228600">
              <a:spcBef>
                <a:spcPct val="20000"/>
              </a:spcBef>
              <a:buClr>
                <a:srgbClr val="3B812F"/>
              </a:buClr>
              <a:buSzPct val="60000"/>
              <a:buFont typeface="Wingdings" pitchFamily="2" charset="2"/>
              <a:buChar char="q"/>
              <a:defRPr/>
            </a:pPr>
            <a:r>
              <a:rPr lang="en-US" sz="1900" kern="0" dirty="0" smtClean="0">
                <a:solidFill>
                  <a:srgbClr val="000000"/>
                </a:solidFill>
                <a:latin typeface="Arial"/>
              </a:rPr>
              <a:t>Enhancement of the </a:t>
            </a:r>
            <a:r>
              <a:rPr lang="en-US" sz="1900" b="1" kern="0" dirty="0" smtClean="0">
                <a:solidFill>
                  <a:srgbClr val="000000"/>
                </a:solidFill>
                <a:latin typeface="Arial"/>
              </a:rPr>
              <a:t>COVE</a:t>
            </a:r>
            <a:r>
              <a:rPr lang="en-US" sz="1900" kern="0" dirty="0" smtClean="0">
                <a:solidFill>
                  <a:srgbClr val="000000"/>
                </a:solidFill>
                <a:latin typeface="Arial"/>
              </a:rPr>
              <a:t> tool by adding more missions, instruments and modes and adding connections to mission data archives.  Targeting archives from CSA (Radarsat), ESA (many past missions), CNES (SPOT, Pleiades), DLR (TSX, TDX).</a:t>
            </a:r>
          </a:p>
          <a:p>
            <a:pPr marL="347663" lvl="1" indent="-228600">
              <a:spcBef>
                <a:spcPct val="20000"/>
              </a:spcBef>
              <a:buClr>
                <a:srgbClr val="3B812F"/>
              </a:buClr>
              <a:buSzPct val="60000"/>
              <a:buFont typeface="Wingdings" pitchFamily="2" charset="2"/>
              <a:buChar char="q"/>
              <a:defRPr/>
            </a:pPr>
            <a:r>
              <a:rPr lang="en-US" sz="1900" b="1" kern="0" dirty="0" smtClean="0">
                <a:solidFill>
                  <a:srgbClr val="000000"/>
                </a:solidFill>
                <a:latin typeface="Arial"/>
              </a:rPr>
              <a:t>Outreach </a:t>
            </a:r>
            <a:r>
              <a:rPr lang="en-US" sz="1900" kern="0" dirty="0" smtClean="0">
                <a:solidFill>
                  <a:srgbClr val="000000"/>
                </a:solidFill>
                <a:latin typeface="Arial"/>
              </a:rPr>
              <a:t>support for several major meetings using the CEOS </a:t>
            </a:r>
            <a:r>
              <a:rPr lang="en-US" sz="1900" kern="0" dirty="0">
                <a:solidFill>
                  <a:srgbClr val="000000"/>
                </a:solidFill>
                <a:latin typeface="Arial"/>
              </a:rPr>
              <a:t>H</a:t>
            </a:r>
            <a:r>
              <a:rPr lang="en-US" sz="1900" kern="0" dirty="0" smtClean="0">
                <a:solidFill>
                  <a:srgbClr val="000000"/>
                </a:solidFill>
                <a:latin typeface="Arial"/>
              </a:rPr>
              <a:t>yperwall (large video wall).  Including the 2014 GEO Ministerial Meeting and the 2014 IGARSS Conference.  Develop outreach materials and expand the impact of CEOS.</a:t>
            </a:r>
          </a:p>
          <a:p>
            <a:pPr marL="347663" lvl="1" indent="-228600">
              <a:spcBef>
                <a:spcPct val="20000"/>
              </a:spcBef>
              <a:buClr>
                <a:srgbClr val="3B812F"/>
              </a:buClr>
              <a:buSzPct val="60000"/>
              <a:buFont typeface="Wingdings" pitchFamily="2" charset="2"/>
              <a:buChar char="q"/>
              <a:defRPr/>
            </a:pPr>
            <a:endParaRPr lang="en-US" sz="1900" kern="0" dirty="0" smtClean="0">
              <a:solidFill>
                <a:srgbClr val="000000"/>
              </a:solidFill>
              <a:latin typeface="Arial"/>
            </a:endParaRPr>
          </a:p>
        </p:txBody>
      </p:sp>
    </p:spTree>
    <p:extLst>
      <p:ext uri="{BB962C8B-B14F-4D97-AF65-F5344CB8AC3E}">
        <p14:creationId xmlns:p14="http://schemas.microsoft.com/office/powerpoint/2010/main" val="13973482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1531938" y="149225"/>
            <a:ext cx="7493000" cy="522288"/>
          </a:xfrm>
        </p:spPr>
        <p:txBody>
          <a:bodyPr>
            <a:spAutoFit/>
          </a:bodyPr>
          <a:lstStyle/>
          <a:p>
            <a:pPr eaLnBrk="1" hangingPunct="1"/>
            <a:r>
              <a:rPr lang="en-US" sz="2800" dirty="0">
                <a:latin typeface="Tahoma" charset="0"/>
                <a:ea typeface="ＭＳ Ｐゴシック" charset="0"/>
                <a:cs typeface="ＭＳ Ｐゴシック" charset="0"/>
              </a:rPr>
              <a:t>CEOS Visualization Environment (COVE)</a:t>
            </a:r>
            <a:endParaRPr lang="en-US" b="0" dirty="0">
              <a:solidFill>
                <a:srgbClr val="FFD799"/>
              </a:solidFill>
              <a:latin typeface="Tahoma" charset="0"/>
              <a:ea typeface="ＭＳ Ｐゴシック" charset="0"/>
              <a:cs typeface="ＭＳ Ｐゴシック" charset="0"/>
            </a:endParaRPr>
          </a:p>
        </p:txBody>
      </p:sp>
      <p:sp>
        <p:nvSpPr>
          <p:cNvPr id="78850" name="Content Placeholder 2"/>
          <p:cNvSpPr>
            <a:spLocks noGrp="1"/>
          </p:cNvSpPr>
          <p:nvPr>
            <p:ph idx="1"/>
          </p:nvPr>
        </p:nvSpPr>
        <p:spPr>
          <a:xfrm>
            <a:off x="79375" y="1370013"/>
            <a:ext cx="3476625" cy="4418012"/>
          </a:xfrm>
        </p:spPr>
        <p:txBody>
          <a:bodyPr/>
          <a:lstStyle/>
          <a:p>
            <a:pPr marL="169863" indent="-169863" eaLnBrk="1" hangingPunct="1">
              <a:buFont typeface="Wingdings" charset="0"/>
              <a:buChar char="§"/>
            </a:pPr>
            <a:r>
              <a:rPr lang="en-US" b="0" dirty="0">
                <a:solidFill>
                  <a:schemeClr val="tx1"/>
                </a:solidFill>
                <a:latin typeface="Calibri" charset="0"/>
                <a:ea typeface="ＭＳ Ｐゴシック" charset="0"/>
                <a:cs typeface="Calibri" charset="0"/>
              </a:rPr>
              <a:t>Browser-based tool using </a:t>
            </a:r>
            <a:r>
              <a:rPr lang="en-US" dirty="0">
                <a:solidFill>
                  <a:schemeClr val="tx1"/>
                </a:solidFill>
                <a:latin typeface="Calibri" charset="0"/>
                <a:ea typeface="ＭＳ Ｐゴシック" charset="0"/>
                <a:cs typeface="Calibri" charset="0"/>
              </a:rPr>
              <a:t>Google-Earth </a:t>
            </a:r>
            <a:r>
              <a:rPr lang="en-US" b="0" dirty="0">
                <a:solidFill>
                  <a:schemeClr val="tx1"/>
                </a:solidFill>
                <a:latin typeface="Calibri" charset="0"/>
                <a:ea typeface="ＭＳ Ｐゴシック" charset="0"/>
                <a:cs typeface="Calibri" charset="0"/>
              </a:rPr>
              <a:t>to display satellite coverage swaths and calculate coincidence scene locations.</a:t>
            </a:r>
          </a:p>
          <a:p>
            <a:pPr marL="169863" indent="-169863" eaLnBrk="1" hangingPunct="1">
              <a:buFont typeface="Wingdings" charset="0"/>
              <a:buChar char="§"/>
            </a:pPr>
            <a:r>
              <a:rPr lang="en-US" b="0" dirty="0" smtClean="0">
                <a:solidFill>
                  <a:schemeClr val="tx1"/>
                </a:solidFill>
                <a:latin typeface="Calibri" charset="0"/>
                <a:ea typeface="ＭＳ Ｐゴシック" charset="0"/>
                <a:cs typeface="Calibri" charset="0"/>
              </a:rPr>
              <a:t>Mission </a:t>
            </a:r>
            <a:r>
              <a:rPr lang="en-US" b="0" dirty="0">
                <a:solidFill>
                  <a:schemeClr val="tx1"/>
                </a:solidFill>
                <a:latin typeface="Calibri" charset="0"/>
                <a:ea typeface="ＭＳ Ｐゴシック" charset="0"/>
                <a:cs typeface="Calibri" charset="0"/>
              </a:rPr>
              <a:t>database: </a:t>
            </a:r>
            <a:br>
              <a:rPr lang="en-US" b="0" dirty="0">
                <a:solidFill>
                  <a:schemeClr val="tx1"/>
                </a:solidFill>
                <a:latin typeface="Calibri" charset="0"/>
                <a:ea typeface="ＭＳ Ｐゴシック" charset="0"/>
                <a:cs typeface="Calibri" charset="0"/>
              </a:rPr>
            </a:br>
            <a:r>
              <a:rPr lang="en-US" dirty="0">
                <a:solidFill>
                  <a:schemeClr val="tx1"/>
                </a:solidFill>
                <a:latin typeface="Calibri" charset="0"/>
                <a:ea typeface="ＭＳ Ｐゴシック" charset="0"/>
                <a:cs typeface="Calibri" charset="0"/>
              </a:rPr>
              <a:t>127</a:t>
            </a:r>
            <a:r>
              <a:rPr lang="en-US" b="0" dirty="0">
                <a:solidFill>
                  <a:schemeClr val="tx1"/>
                </a:solidFill>
                <a:latin typeface="Calibri" charset="0"/>
                <a:ea typeface="ＭＳ Ｐゴシック" charset="0"/>
                <a:cs typeface="Calibri" charset="0"/>
              </a:rPr>
              <a:t> missions, </a:t>
            </a:r>
            <a:r>
              <a:rPr lang="en-US" dirty="0" smtClean="0">
                <a:solidFill>
                  <a:schemeClr val="tx1"/>
                </a:solidFill>
                <a:latin typeface="Calibri" charset="0"/>
                <a:ea typeface="ＭＳ Ｐゴシック" charset="0"/>
                <a:cs typeface="Calibri" charset="0"/>
              </a:rPr>
              <a:t>267</a:t>
            </a:r>
            <a:r>
              <a:rPr lang="en-US" b="0" dirty="0" smtClean="0">
                <a:solidFill>
                  <a:schemeClr val="tx1"/>
                </a:solidFill>
                <a:latin typeface="Calibri" charset="0"/>
                <a:ea typeface="ＭＳ Ｐゴシック" charset="0"/>
                <a:cs typeface="Calibri" charset="0"/>
              </a:rPr>
              <a:t> </a:t>
            </a:r>
            <a:r>
              <a:rPr lang="en-US" b="0" dirty="0">
                <a:solidFill>
                  <a:schemeClr val="tx1"/>
                </a:solidFill>
                <a:latin typeface="Calibri" charset="0"/>
                <a:ea typeface="ＭＳ Ｐゴシック" charset="0"/>
                <a:cs typeface="Calibri" charset="0"/>
              </a:rPr>
              <a:t>Mission-Instrument </a:t>
            </a:r>
            <a:r>
              <a:rPr lang="en-US" b="0" dirty="0" smtClean="0">
                <a:solidFill>
                  <a:schemeClr val="tx1"/>
                </a:solidFill>
                <a:latin typeface="Calibri" charset="0"/>
                <a:ea typeface="ＭＳ Ｐゴシック" charset="0"/>
                <a:cs typeface="Calibri" charset="0"/>
              </a:rPr>
              <a:t>combinations</a:t>
            </a:r>
          </a:p>
          <a:p>
            <a:pPr marL="169863" indent="-169863" eaLnBrk="1" hangingPunct="1">
              <a:buFont typeface="Wingdings" charset="0"/>
              <a:buChar char="§"/>
            </a:pPr>
            <a:r>
              <a:rPr lang="en-US" dirty="0" smtClean="0">
                <a:solidFill>
                  <a:schemeClr val="tx1"/>
                </a:solidFill>
                <a:latin typeface="Calibri" charset="0"/>
                <a:ea typeface="ＭＳ Ｐゴシック" charset="0"/>
                <a:cs typeface="Calibri" charset="0"/>
              </a:rPr>
              <a:t>Coming in 2014 </a:t>
            </a:r>
            <a:r>
              <a:rPr lang="en-US" b="0" dirty="0" smtClean="0">
                <a:solidFill>
                  <a:schemeClr val="tx1"/>
                </a:solidFill>
                <a:latin typeface="Calibri" charset="0"/>
                <a:ea typeface="ＭＳ Ｐゴシック" charset="0"/>
                <a:cs typeface="Calibri" charset="0"/>
              </a:rPr>
              <a:t>… Links to data archives from CSA, ESA, RapidEye, DLR, CNES and more.</a:t>
            </a:r>
            <a:endParaRPr lang="en-US" b="0" dirty="0">
              <a:solidFill>
                <a:schemeClr val="tx1"/>
              </a:solidFill>
              <a:latin typeface="Calibri" charset="0"/>
              <a:ea typeface="ＭＳ Ｐゴシック" charset="0"/>
              <a:cs typeface="Calibri" charset="0"/>
            </a:endParaRPr>
          </a:p>
        </p:txBody>
      </p:sp>
      <p:sp>
        <p:nvSpPr>
          <p:cNvPr id="78851" name="Slide Number Placeholder 5"/>
          <p:cNvSpPr>
            <a:spLocks noGrp="1"/>
          </p:cNvSpPr>
          <p:nvPr>
            <p:ph type="sldNum" sz="quarter" idx="10"/>
          </p:nvPr>
        </p:nvSpPr>
        <p:spPr bwMode="auto">
          <a:xfrm>
            <a:off x="7231063"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FACAFB-357B-6149-9F4C-E27748FD934C}" type="slidenum">
              <a:rPr lang="en-US" sz="1200">
                <a:solidFill>
                  <a:srgbClr val="002569"/>
                </a:solidFill>
                <a:latin typeface="Calibri" charset="0"/>
                <a:cs typeface="Arial" charset="0"/>
              </a:rPr>
              <a:pPr/>
              <a:t>4</a:t>
            </a:fld>
            <a:endParaRPr lang="en-US" sz="1200" dirty="0">
              <a:solidFill>
                <a:srgbClr val="002569"/>
              </a:solidFill>
              <a:latin typeface="Calibri" charset="0"/>
              <a:cs typeface="Arial" charset="0"/>
            </a:endParaRPr>
          </a:p>
        </p:txBody>
      </p:sp>
      <p:sp>
        <p:nvSpPr>
          <p:cNvPr id="78852" name="TextBox 10"/>
          <p:cNvSpPr txBox="1">
            <a:spLocks noChangeArrowheads="1"/>
          </p:cNvSpPr>
          <p:nvPr/>
        </p:nvSpPr>
        <p:spPr bwMode="auto">
          <a:xfrm>
            <a:off x="3662363" y="1482660"/>
            <a:ext cx="5021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0C62FF"/>
                </a:solidFill>
                <a:latin typeface="Calibri" charset="0"/>
                <a:cs typeface="Calibri" charset="0"/>
              </a:rPr>
              <a:t>Did you know ....</a:t>
            </a:r>
            <a:r>
              <a:rPr lang="en-US" dirty="0">
                <a:latin typeface="Calibri" charset="0"/>
                <a:cs typeface="Calibri" charset="0"/>
              </a:rPr>
              <a:t/>
            </a:r>
            <a:br>
              <a:rPr lang="en-US" dirty="0">
                <a:latin typeface="Calibri" charset="0"/>
                <a:cs typeface="Calibri" charset="0"/>
              </a:rPr>
            </a:br>
            <a:r>
              <a:rPr lang="en-US" dirty="0">
                <a:latin typeface="Calibri" charset="0"/>
                <a:cs typeface="Calibri" charset="0"/>
              </a:rPr>
              <a:t>There are </a:t>
            </a:r>
            <a:r>
              <a:rPr lang="en-US" b="1" dirty="0">
                <a:latin typeface="Calibri" charset="0"/>
                <a:cs typeface="Calibri" charset="0"/>
              </a:rPr>
              <a:t>1046</a:t>
            </a:r>
            <a:r>
              <a:rPr lang="en-US" dirty="0">
                <a:latin typeface="Calibri" charset="0"/>
                <a:cs typeface="Calibri" charset="0"/>
              </a:rPr>
              <a:t> Earth orbiting missions</a:t>
            </a:r>
            <a:br>
              <a:rPr lang="en-US" dirty="0">
                <a:latin typeface="Calibri" charset="0"/>
                <a:cs typeface="Calibri" charset="0"/>
              </a:rPr>
            </a:br>
            <a:r>
              <a:rPr lang="en-US" dirty="0">
                <a:latin typeface="Calibri" charset="0"/>
                <a:cs typeface="Calibri" charset="0"/>
              </a:rPr>
              <a:t>There are </a:t>
            </a:r>
            <a:r>
              <a:rPr lang="en-US" b="1" dirty="0">
                <a:latin typeface="Calibri" charset="0"/>
                <a:cs typeface="Calibri" charset="0"/>
              </a:rPr>
              <a:t>109</a:t>
            </a:r>
            <a:r>
              <a:rPr lang="en-US" dirty="0">
                <a:latin typeface="Calibri" charset="0"/>
                <a:cs typeface="Calibri" charset="0"/>
              </a:rPr>
              <a:t> active CEOS missions</a:t>
            </a:r>
            <a:endParaRPr lang="en-US" b="1" dirty="0">
              <a:latin typeface="Calibri" charset="0"/>
              <a:cs typeface="Calibri" charset="0"/>
            </a:endParaRPr>
          </a:p>
        </p:txBody>
      </p:sp>
      <p:sp>
        <p:nvSpPr>
          <p:cNvPr id="78853" name="TextBox 7"/>
          <p:cNvSpPr txBox="1">
            <a:spLocks noChangeArrowheads="1"/>
          </p:cNvSpPr>
          <p:nvPr/>
        </p:nvSpPr>
        <p:spPr bwMode="auto">
          <a:xfrm>
            <a:off x="1492250" y="520700"/>
            <a:ext cx="3684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solidFill>
                  <a:srgbClr val="FFFF00"/>
                </a:solidFill>
                <a:latin typeface="Tahoma" charset="0"/>
                <a:cs typeface="Tahoma" charset="0"/>
              </a:rPr>
              <a:t>www.ceos-cove.org</a:t>
            </a:r>
          </a:p>
        </p:txBody>
      </p:sp>
      <p:pic>
        <p:nvPicPr>
          <p:cNvPr id="788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269" y="2781640"/>
            <a:ext cx="5101988" cy="308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835256"/>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531938" y="149225"/>
            <a:ext cx="7493000" cy="522288"/>
          </a:xfrm>
        </p:spPr>
        <p:txBody>
          <a:bodyPr>
            <a:spAutoFit/>
          </a:bodyPr>
          <a:lstStyle/>
          <a:p>
            <a:pPr eaLnBrk="1" hangingPunct="1"/>
            <a:r>
              <a:rPr lang="en-US" sz="2800" dirty="0">
                <a:latin typeface="Tahoma" charset="0"/>
                <a:ea typeface="ＭＳ Ｐゴシック" charset="0"/>
                <a:cs typeface="ＭＳ Ｐゴシック" charset="0"/>
              </a:rPr>
              <a:t>New Features in COVE</a:t>
            </a:r>
            <a:endParaRPr lang="en-US" b="0"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79375" y="1370013"/>
            <a:ext cx="4100513" cy="4418012"/>
          </a:xfrm>
        </p:spPr>
        <p:txBody>
          <a:bodyPr/>
          <a:lstStyle/>
          <a:p>
            <a:pPr marL="169863" indent="-169863" eaLnBrk="1" hangingPunct="1">
              <a:buFont typeface="Wingdings" charset="0"/>
              <a:buChar char="§"/>
            </a:pPr>
            <a:r>
              <a:rPr lang="en-US" sz="2200" b="0" dirty="0">
                <a:solidFill>
                  <a:schemeClr val="tx1"/>
                </a:solidFill>
                <a:latin typeface="Calibri" charset="0"/>
                <a:ea typeface="ＭＳ Ｐゴシック" charset="0"/>
                <a:cs typeface="Calibri" charset="0"/>
              </a:rPr>
              <a:t>Landsat 7 and Landsat 8 Actual Acquisitions.  Clicking on any actual scene retrieves the browse image.</a:t>
            </a:r>
          </a:p>
          <a:p>
            <a:pPr marL="169863" indent="-169863" eaLnBrk="1" hangingPunct="1">
              <a:buFont typeface="Wingdings" charset="0"/>
              <a:buChar char="§"/>
            </a:pPr>
            <a:r>
              <a:rPr lang="en-US" sz="2200" b="0" dirty="0">
                <a:solidFill>
                  <a:schemeClr val="tx1"/>
                </a:solidFill>
                <a:latin typeface="Calibri" charset="0"/>
                <a:ea typeface="ＭＳ Ｐゴシック" charset="0"/>
                <a:cs typeface="Calibri" charset="0"/>
              </a:rPr>
              <a:t>2D global output in JPEG format.</a:t>
            </a:r>
          </a:p>
          <a:p>
            <a:pPr marL="169863" indent="-169863" eaLnBrk="1" hangingPunct="1">
              <a:buFont typeface="Wingdings" charset="0"/>
              <a:buChar char="§"/>
            </a:pPr>
            <a:r>
              <a:rPr lang="en-US" sz="2200" b="0" dirty="0">
                <a:solidFill>
                  <a:schemeClr val="tx1"/>
                </a:solidFill>
                <a:latin typeface="Calibri" charset="0"/>
                <a:ea typeface="ＭＳ Ｐゴシック" charset="0"/>
                <a:cs typeface="Calibri" charset="0"/>
              </a:rPr>
              <a:t>Export screen contents to KML for viewing in Google Earth or sending to others.</a:t>
            </a:r>
          </a:p>
          <a:p>
            <a:pPr marL="169863" indent="-169863" eaLnBrk="1" hangingPunct="1">
              <a:buFont typeface="Wingdings" charset="0"/>
              <a:buChar char="§"/>
            </a:pPr>
            <a:r>
              <a:rPr lang="en-US" sz="2200" b="0" dirty="0">
                <a:solidFill>
                  <a:schemeClr val="tx1"/>
                </a:solidFill>
                <a:latin typeface="Calibri" charset="0"/>
                <a:ea typeface="ＭＳ Ｐゴシック" charset="0"/>
                <a:cs typeface="Calibri" charset="0"/>
              </a:rPr>
              <a:t>Overlays ... GlobCover, MODIS Land Cover Classification (LCC), Cloud Cover (global monthly statistics), Precipitation (global monthly statistics).</a:t>
            </a:r>
          </a:p>
          <a:p>
            <a:pPr marL="169863" indent="-169863" eaLnBrk="1" hangingPunct="1">
              <a:buFont typeface="Wingdings" charset="0"/>
              <a:buChar char="§"/>
            </a:pPr>
            <a:r>
              <a:rPr lang="en-US" sz="2200" b="0" dirty="0">
                <a:solidFill>
                  <a:schemeClr val="tx1"/>
                </a:solidFill>
                <a:latin typeface="Calibri" charset="0"/>
                <a:ea typeface="ＭＳ Ｐゴシック" charset="0"/>
                <a:cs typeface="Calibri" charset="0"/>
              </a:rPr>
              <a:t>Conversion to Spanish.</a:t>
            </a:r>
          </a:p>
        </p:txBody>
      </p:sp>
      <p:sp>
        <p:nvSpPr>
          <p:cNvPr id="80899" name="Slide Number Placeholder 5"/>
          <p:cNvSpPr>
            <a:spLocks noGrp="1"/>
          </p:cNvSpPr>
          <p:nvPr>
            <p:ph type="sldNum" sz="quarter" idx="10"/>
          </p:nvPr>
        </p:nvSpPr>
        <p:spPr bwMode="auto">
          <a:xfrm>
            <a:off x="7231063"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CC149D-957A-584A-8A2C-4AA9621F4B66}" type="slidenum">
              <a:rPr lang="en-US" sz="1200">
                <a:solidFill>
                  <a:srgbClr val="002569"/>
                </a:solidFill>
                <a:latin typeface="Calibri" charset="0"/>
                <a:cs typeface="Arial" charset="0"/>
              </a:rPr>
              <a:pPr/>
              <a:t>5</a:t>
            </a:fld>
            <a:endParaRPr lang="en-US" sz="1200" dirty="0">
              <a:solidFill>
                <a:srgbClr val="002569"/>
              </a:solidFill>
              <a:latin typeface="Calibri" charset="0"/>
              <a:cs typeface="Arial" charset="0"/>
            </a:endParaRPr>
          </a:p>
        </p:txBody>
      </p:sp>
      <p:pic>
        <p:nvPicPr>
          <p:cNvPr id="809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9888" y="1546225"/>
            <a:ext cx="2400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Content Placeholder 2"/>
          <p:cNvSpPr txBox="1">
            <a:spLocks/>
          </p:cNvSpPr>
          <p:nvPr/>
        </p:nvSpPr>
        <p:spPr bwMode="auto">
          <a:xfrm>
            <a:off x="4087812" y="3740150"/>
            <a:ext cx="480377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800" dirty="0">
                <a:solidFill>
                  <a:srgbClr val="000000"/>
                </a:solidFill>
                <a:latin typeface="Calibri" charset="0"/>
                <a:cs typeface="Calibri" charset="0"/>
              </a:rPr>
              <a:t>Landsat 8, Aug 1-3, over Europe</a:t>
            </a:r>
            <a:br>
              <a:rPr lang="en-US" sz="1800" dirty="0">
                <a:solidFill>
                  <a:srgbClr val="000000"/>
                </a:solidFill>
                <a:latin typeface="Calibri" charset="0"/>
                <a:cs typeface="Calibri" charset="0"/>
              </a:rPr>
            </a:br>
            <a:r>
              <a:rPr lang="en-US" sz="1800" dirty="0">
                <a:solidFill>
                  <a:srgbClr val="000000"/>
                </a:solidFill>
                <a:latin typeface="Calibri" charset="0"/>
                <a:cs typeface="Calibri" charset="0"/>
              </a:rPr>
              <a:t>Green (potential), Red (actual)</a:t>
            </a:r>
            <a:br>
              <a:rPr lang="en-US" sz="1800" dirty="0">
                <a:solidFill>
                  <a:srgbClr val="000000"/>
                </a:solidFill>
                <a:latin typeface="Calibri" charset="0"/>
                <a:cs typeface="Calibri" charset="0"/>
              </a:rPr>
            </a:br>
            <a:r>
              <a:rPr lang="en-US" sz="1800" dirty="0">
                <a:solidFill>
                  <a:srgbClr val="000000"/>
                </a:solidFill>
                <a:latin typeface="Calibri" charset="0"/>
                <a:cs typeface="Calibri" charset="0"/>
              </a:rPr>
              <a:t>Browse image ... over northern Italy on Aug 3</a:t>
            </a:r>
          </a:p>
        </p:txBody>
      </p:sp>
      <p:pic>
        <p:nvPicPr>
          <p:cNvPr id="8090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3075" y="1660525"/>
            <a:ext cx="2068513"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4818063"/>
            <a:ext cx="3382962"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Content Placeholder 2"/>
          <p:cNvSpPr txBox="1">
            <a:spLocks/>
          </p:cNvSpPr>
          <p:nvPr/>
        </p:nvSpPr>
        <p:spPr bwMode="auto">
          <a:xfrm>
            <a:off x="7640638" y="4860925"/>
            <a:ext cx="1535112"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800" dirty="0">
                <a:solidFill>
                  <a:srgbClr val="000000"/>
                </a:solidFill>
                <a:latin typeface="Calibri" charset="0"/>
                <a:cs typeface="Calibri" charset="0"/>
              </a:rPr>
              <a:t>2D global map of Radarsat-2 (W3 mode) coverage on Aug 1</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cxnSp>
        <p:nvCxnSpPr>
          <p:cNvPr id="6" name="Straight Arrow Connector 5"/>
          <p:cNvCxnSpPr/>
          <p:nvPr/>
        </p:nvCxnSpPr>
        <p:spPr bwMode="auto">
          <a:xfrm flipH="1">
            <a:off x="5675313" y="2389188"/>
            <a:ext cx="2212975" cy="147637"/>
          </a:xfrm>
          <a:prstGeom prst="straightConnector1">
            <a:avLst/>
          </a:prstGeom>
          <a:ln>
            <a:solidFill>
              <a:srgbClr val="FF9A00"/>
            </a:solidFill>
            <a:headEnd type="none" w="med" len="med"/>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01908673"/>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p:txBody>
          <a:bodyPr/>
          <a:lstStyle/>
          <a:p>
            <a:fld id="{685D9731-F711-4403-8BC4-60A829C86C9C}" type="slidenum">
              <a:rPr lang="en-US" smtClean="0"/>
              <a:pPr/>
              <a:t>6</a:t>
            </a:fld>
            <a:endParaRPr lang="en-US" dirty="0" smtClean="0"/>
          </a:p>
        </p:txBody>
      </p:sp>
      <p:sp>
        <p:nvSpPr>
          <p:cNvPr id="3075" name="Title 1"/>
          <p:cNvSpPr>
            <a:spLocks noGrp="1"/>
          </p:cNvSpPr>
          <p:nvPr>
            <p:ph type="title"/>
          </p:nvPr>
        </p:nvSpPr>
        <p:spPr/>
        <p:txBody>
          <a:bodyPr/>
          <a:lstStyle/>
          <a:p>
            <a:r>
              <a:rPr lang="en-US" dirty="0" smtClean="0"/>
              <a:t>Data Policy Study and Portal</a:t>
            </a:r>
          </a:p>
        </p:txBody>
      </p:sp>
      <p:pic>
        <p:nvPicPr>
          <p:cNvPr id="7" name="Picture 4"/>
          <p:cNvPicPr>
            <a:picLocks noChangeAspect="1"/>
          </p:cNvPicPr>
          <p:nvPr/>
        </p:nvPicPr>
        <p:blipFill>
          <a:blip r:embed="rId3"/>
          <a:srcRect/>
          <a:stretch>
            <a:fillRect/>
          </a:stretch>
        </p:blipFill>
        <p:spPr bwMode="auto">
          <a:xfrm>
            <a:off x="7271592" y="1611758"/>
            <a:ext cx="1784357" cy="1448907"/>
          </a:xfrm>
          <a:prstGeom prst="rect">
            <a:avLst/>
          </a:prstGeom>
          <a:noFill/>
          <a:ln w="9525">
            <a:noFill/>
            <a:miter lim="800000"/>
            <a:headEnd/>
            <a:tailEnd/>
          </a:ln>
        </p:spPr>
      </p:pic>
      <p:sp>
        <p:nvSpPr>
          <p:cNvPr id="11" name="Rectangle 3"/>
          <p:cNvSpPr txBox="1">
            <a:spLocks noChangeArrowheads="1"/>
          </p:cNvSpPr>
          <p:nvPr/>
        </p:nvSpPr>
        <p:spPr bwMode="auto">
          <a:xfrm>
            <a:off x="55968" y="1394570"/>
            <a:ext cx="4558543" cy="5054600"/>
          </a:xfrm>
          <a:prstGeom prst="rect">
            <a:avLst/>
          </a:prstGeom>
          <a:noFill/>
          <a:ln w="9525">
            <a:noFill/>
            <a:miter lim="800000"/>
            <a:headEnd/>
            <a:tailEnd/>
          </a:ln>
          <a:effectLst/>
        </p:spPr>
        <p:txBody>
          <a:bodyPr/>
          <a:lstStyle/>
          <a:p>
            <a:pPr marL="107950" lvl="1" indent="11113">
              <a:spcBef>
                <a:spcPct val="20000"/>
              </a:spcBef>
              <a:buClr>
                <a:srgbClr val="3B812F"/>
              </a:buClr>
              <a:buSzPct val="60000"/>
              <a:defRPr/>
            </a:pPr>
            <a:r>
              <a:rPr lang="en-US" b="1" kern="0" dirty="0">
                <a:solidFill>
                  <a:srgbClr val="0000FF"/>
                </a:solidFill>
                <a:latin typeface="Arial"/>
              </a:rPr>
              <a:t>107 Missions, </a:t>
            </a:r>
            <a:br>
              <a:rPr lang="en-US" b="1" kern="0" dirty="0">
                <a:solidFill>
                  <a:srgbClr val="0000FF"/>
                </a:solidFill>
                <a:latin typeface="Arial"/>
              </a:rPr>
            </a:br>
            <a:r>
              <a:rPr lang="en-US" b="1" kern="0" dirty="0">
                <a:solidFill>
                  <a:srgbClr val="0000FF"/>
                </a:solidFill>
                <a:latin typeface="Arial"/>
              </a:rPr>
              <a:t>292 Mission-Instrument </a:t>
            </a:r>
            <a:r>
              <a:rPr lang="en-US" b="1" kern="0" dirty="0" smtClean="0">
                <a:solidFill>
                  <a:srgbClr val="0000FF"/>
                </a:solidFill>
                <a:latin typeface="Arial"/>
              </a:rPr>
              <a:t>Pairs,</a:t>
            </a:r>
            <a:br>
              <a:rPr lang="en-US" b="1" kern="0" dirty="0" smtClean="0">
                <a:solidFill>
                  <a:srgbClr val="0000FF"/>
                </a:solidFill>
                <a:latin typeface="Arial"/>
              </a:rPr>
            </a:br>
            <a:r>
              <a:rPr lang="en-US" b="1" kern="0" dirty="0" smtClean="0">
                <a:solidFill>
                  <a:srgbClr val="0000FF"/>
                </a:solidFill>
                <a:latin typeface="Arial"/>
              </a:rPr>
              <a:t>from </a:t>
            </a:r>
            <a:r>
              <a:rPr lang="en-US" b="1" kern="0" dirty="0">
                <a:solidFill>
                  <a:srgbClr val="0000FF"/>
                </a:solidFill>
                <a:latin typeface="Arial"/>
              </a:rPr>
              <a:t>26 </a:t>
            </a:r>
            <a:r>
              <a:rPr lang="en-US" b="1" kern="0" dirty="0" smtClean="0">
                <a:solidFill>
                  <a:srgbClr val="0000FF"/>
                </a:solidFill>
                <a:latin typeface="Arial"/>
              </a:rPr>
              <a:t>CEOS Agencies</a:t>
            </a:r>
            <a:r>
              <a:rPr lang="en-US" kern="0" dirty="0" smtClean="0">
                <a:solidFill>
                  <a:srgbClr val="0000FF"/>
                </a:solidFill>
                <a:latin typeface="Arial"/>
              </a:rPr>
              <a:t> </a:t>
            </a:r>
            <a:endParaRPr lang="en-US" b="1" kern="0" dirty="0">
              <a:solidFill>
                <a:srgbClr val="000000"/>
              </a:solidFill>
              <a:latin typeface="Arial"/>
            </a:endParaRPr>
          </a:p>
          <a:p>
            <a:pPr marL="515938" lvl="1" indent="-228600">
              <a:spcBef>
                <a:spcPct val="20000"/>
              </a:spcBef>
              <a:buClr>
                <a:srgbClr val="3B812F"/>
              </a:buClr>
              <a:buSzPct val="60000"/>
              <a:buFont typeface="Wingdings" pitchFamily="2" charset="2"/>
              <a:buChar char="q"/>
              <a:defRPr/>
            </a:pPr>
            <a:r>
              <a:rPr lang="en-US" kern="0" dirty="0">
                <a:solidFill>
                  <a:srgbClr val="000000"/>
                </a:solidFill>
                <a:latin typeface="Arial"/>
              </a:rPr>
              <a:t>Open (no registration) = 47%</a:t>
            </a:r>
          </a:p>
          <a:p>
            <a:pPr marL="515938" lvl="1" indent="-228600">
              <a:spcBef>
                <a:spcPct val="20000"/>
              </a:spcBef>
              <a:buClr>
                <a:srgbClr val="3B812F"/>
              </a:buClr>
              <a:buSzPct val="60000"/>
              <a:buFont typeface="Wingdings" pitchFamily="2" charset="2"/>
              <a:buChar char="q"/>
              <a:defRPr/>
            </a:pPr>
            <a:r>
              <a:rPr lang="en-US" kern="0" dirty="0">
                <a:solidFill>
                  <a:srgbClr val="000000"/>
                </a:solidFill>
                <a:latin typeface="Arial"/>
              </a:rPr>
              <a:t>Open (simple registration) = 21%</a:t>
            </a:r>
          </a:p>
          <a:p>
            <a:pPr marL="515938" lvl="1" indent="-228600">
              <a:spcBef>
                <a:spcPct val="20000"/>
              </a:spcBef>
              <a:buClr>
                <a:srgbClr val="3B812F"/>
              </a:buClr>
              <a:buSzPct val="60000"/>
              <a:buFont typeface="Wingdings" pitchFamily="2" charset="2"/>
              <a:buChar char="q"/>
              <a:defRPr/>
            </a:pPr>
            <a:r>
              <a:rPr lang="en-US" kern="0" dirty="0">
                <a:solidFill>
                  <a:srgbClr val="000000"/>
                </a:solidFill>
                <a:latin typeface="Arial"/>
              </a:rPr>
              <a:t>Open (advanced approval) = 5%</a:t>
            </a:r>
          </a:p>
          <a:p>
            <a:pPr marL="515938" lvl="1" indent="-228600">
              <a:spcBef>
                <a:spcPct val="20000"/>
              </a:spcBef>
              <a:buClr>
                <a:srgbClr val="3B812F"/>
              </a:buClr>
              <a:buSzPct val="60000"/>
              <a:buFont typeface="Wingdings" pitchFamily="2" charset="2"/>
              <a:buChar char="q"/>
              <a:defRPr/>
            </a:pPr>
            <a:r>
              <a:rPr lang="en-US" kern="0" dirty="0">
                <a:solidFill>
                  <a:srgbClr val="000000"/>
                </a:solidFill>
                <a:latin typeface="Arial"/>
              </a:rPr>
              <a:t>Restricted = 22%</a:t>
            </a:r>
          </a:p>
          <a:p>
            <a:pPr marL="515938" lvl="1" indent="-228600">
              <a:spcBef>
                <a:spcPct val="20000"/>
              </a:spcBef>
              <a:buClr>
                <a:srgbClr val="3B812F"/>
              </a:buClr>
              <a:buSzPct val="60000"/>
              <a:buFont typeface="Wingdings" pitchFamily="2" charset="2"/>
              <a:buChar char="q"/>
              <a:defRPr/>
            </a:pPr>
            <a:r>
              <a:rPr lang="en-US" kern="0" dirty="0">
                <a:solidFill>
                  <a:srgbClr val="000000"/>
                </a:solidFill>
                <a:latin typeface="Arial"/>
              </a:rPr>
              <a:t>Unknown = 5%</a:t>
            </a:r>
            <a:br>
              <a:rPr lang="en-US" kern="0" dirty="0">
                <a:solidFill>
                  <a:srgbClr val="000000"/>
                </a:solidFill>
                <a:latin typeface="Arial"/>
              </a:rPr>
            </a:br>
            <a:r>
              <a:rPr lang="en-US" kern="0" dirty="0">
                <a:solidFill>
                  <a:srgbClr val="000000"/>
                </a:solidFill>
                <a:latin typeface="Arial"/>
              </a:rPr>
              <a:t>(mostly China missions)</a:t>
            </a:r>
          </a:p>
          <a:p>
            <a:pPr marL="515938" lvl="1" indent="-396875">
              <a:spcBef>
                <a:spcPct val="20000"/>
              </a:spcBef>
              <a:buClr>
                <a:srgbClr val="3B812F"/>
              </a:buClr>
              <a:buSzPct val="60000"/>
              <a:defRPr/>
            </a:pPr>
            <a:r>
              <a:rPr lang="en-US" b="1" kern="0" dirty="0">
                <a:solidFill>
                  <a:srgbClr val="000000"/>
                </a:solidFill>
                <a:latin typeface="Arial"/>
              </a:rPr>
              <a:t>Comments</a:t>
            </a:r>
            <a:endParaRPr lang="en-AU" b="1" kern="0" dirty="0">
              <a:solidFill>
                <a:srgbClr val="000000"/>
              </a:solidFill>
              <a:latin typeface="Arial"/>
            </a:endParaRPr>
          </a:p>
          <a:p>
            <a:pPr marL="515938" lvl="1" indent="-228600">
              <a:spcBef>
                <a:spcPct val="20000"/>
              </a:spcBef>
              <a:buClr>
                <a:srgbClr val="3B812F"/>
              </a:buClr>
              <a:buSzPct val="60000"/>
              <a:buFont typeface="Wingdings" pitchFamily="2" charset="2"/>
              <a:buChar char="q"/>
              <a:defRPr/>
            </a:pPr>
            <a:r>
              <a:rPr lang="en-AU" b="1" kern="0" dirty="0">
                <a:solidFill>
                  <a:srgbClr val="FF0000"/>
                </a:solidFill>
                <a:latin typeface="Arial"/>
              </a:rPr>
              <a:t>73%</a:t>
            </a:r>
            <a:r>
              <a:rPr lang="en-AU" kern="0" dirty="0">
                <a:solidFill>
                  <a:srgbClr val="000000"/>
                </a:solidFill>
                <a:latin typeface="Arial"/>
              </a:rPr>
              <a:t> of CEOS mission data</a:t>
            </a:r>
            <a:br>
              <a:rPr lang="en-AU" kern="0" dirty="0">
                <a:solidFill>
                  <a:srgbClr val="000000"/>
                </a:solidFill>
                <a:latin typeface="Arial"/>
              </a:rPr>
            </a:br>
            <a:r>
              <a:rPr lang="en-AU" kern="0" dirty="0">
                <a:solidFill>
                  <a:srgbClr val="000000"/>
                </a:solidFill>
                <a:latin typeface="Arial"/>
              </a:rPr>
              <a:t>is OPEN and accessible. This </a:t>
            </a:r>
            <a:r>
              <a:rPr lang="en-AU" kern="0" dirty="0" smtClean="0">
                <a:solidFill>
                  <a:srgbClr val="000000"/>
                </a:solidFill>
                <a:latin typeface="Arial"/>
              </a:rPr>
              <a:t>includes all </a:t>
            </a:r>
            <a:r>
              <a:rPr lang="en-AU" kern="0" dirty="0">
                <a:solidFill>
                  <a:srgbClr val="000000"/>
                </a:solidFill>
                <a:latin typeface="Arial"/>
              </a:rPr>
              <a:t>missions </a:t>
            </a:r>
            <a:r>
              <a:rPr lang="en-AU" kern="0" dirty="0" smtClean="0">
                <a:solidFill>
                  <a:srgbClr val="000000"/>
                </a:solidFill>
                <a:latin typeface="Arial"/>
              </a:rPr>
              <a:t>since </a:t>
            </a:r>
            <a:r>
              <a:rPr lang="en-AU" kern="0" dirty="0">
                <a:solidFill>
                  <a:srgbClr val="000000"/>
                </a:solidFill>
                <a:latin typeface="Arial"/>
              </a:rPr>
              <a:t>2000.</a:t>
            </a:r>
          </a:p>
          <a:p>
            <a:pPr marL="515938" lvl="1" indent="-228600">
              <a:spcBef>
                <a:spcPct val="20000"/>
              </a:spcBef>
              <a:buClr>
                <a:srgbClr val="3B812F"/>
              </a:buClr>
              <a:buSzPct val="60000"/>
              <a:buFont typeface="Wingdings" pitchFamily="2" charset="2"/>
              <a:buChar char="q"/>
              <a:defRPr/>
            </a:pPr>
            <a:r>
              <a:rPr lang="en-AU" kern="0" dirty="0">
                <a:solidFill>
                  <a:srgbClr val="000000"/>
                </a:solidFill>
                <a:latin typeface="Arial"/>
              </a:rPr>
              <a:t>New Data Policy website available at:</a:t>
            </a:r>
            <a:br>
              <a:rPr lang="en-AU" kern="0" dirty="0">
                <a:solidFill>
                  <a:srgbClr val="000000"/>
                </a:solidFill>
                <a:latin typeface="Arial"/>
              </a:rPr>
            </a:br>
            <a:r>
              <a:rPr lang="en-US" b="1" dirty="0">
                <a:solidFill>
                  <a:srgbClr val="FF0000"/>
                </a:solidFill>
                <a:latin typeface="Calibri" charset="0"/>
                <a:cs typeface="Calibri" charset="0"/>
              </a:rPr>
              <a:t>http://www.ceos-datapolicy.org</a:t>
            </a:r>
            <a:r>
              <a:rPr lang="en-US" b="1" dirty="0" smtClean="0">
                <a:solidFill>
                  <a:srgbClr val="FF0000"/>
                </a:solidFill>
                <a:latin typeface="Calibri" charset="0"/>
                <a:cs typeface="Calibri" charset="0"/>
              </a:rPr>
              <a:t>/</a:t>
            </a:r>
          </a:p>
          <a:p>
            <a:pPr marL="515938" lvl="1" indent="-228600">
              <a:spcBef>
                <a:spcPct val="20000"/>
              </a:spcBef>
              <a:buClr>
                <a:srgbClr val="3B812F"/>
              </a:buClr>
              <a:buSzPct val="60000"/>
              <a:buFont typeface="Wingdings" pitchFamily="2" charset="2"/>
              <a:buChar char="q"/>
              <a:defRPr/>
            </a:pPr>
            <a:r>
              <a:rPr lang="en-US" sz="2000" dirty="0" smtClean="0">
                <a:solidFill>
                  <a:srgbClr val="000001"/>
                </a:solidFill>
                <a:latin typeface="Calibri" charset="0"/>
                <a:cs typeface="Calibri" charset="0"/>
              </a:rPr>
              <a:t>Discussing future plans to link the policy information to the MIM.</a:t>
            </a:r>
            <a:endParaRPr lang="en-US" sz="2000" dirty="0">
              <a:solidFill>
                <a:srgbClr val="000001"/>
              </a:solidFill>
              <a:latin typeface="Calibri" charset="0"/>
              <a:cs typeface="Calibri" charset="0"/>
            </a:endParaRPr>
          </a:p>
          <a:p>
            <a:pPr marL="515938" lvl="1" indent="-228600">
              <a:spcBef>
                <a:spcPct val="20000"/>
              </a:spcBef>
              <a:buClr>
                <a:srgbClr val="3B812F"/>
              </a:buClr>
              <a:buSzPct val="60000"/>
              <a:buFont typeface="Wingdings" pitchFamily="2" charset="2"/>
              <a:buChar char="q"/>
              <a:defRPr/>
            </a:pPr>
            <a:endParaRPr lang="en-AU" b="1" kern="0" dirty="0">
              <a:solidFill>
                <a:srgbClr val="FF0000"/>
              </a:solidFill>
              <a:latin typeface="Arial"/>
            </a:endParaRPr>
          </a:p>
          <a:p>
            <a:pPr marL="515938" lvl="1" indent="-228600">
              <a:spcBef>
                <a:spcPct val="20000"/>
              </a:spcBef>
              <a:buClr>
                <a:srgbClr val="3B812F"/>
              </a:buClr>
              <a:buSzPct val="60000"/>
              <a:buFont typeface="Wingdings" pitchFamily="2" charset="2"/>
              <a:buChar char="q"/>
              <a:defRPr/>
            </a:pPr>
            <a:endParaRPr lang="en-AU" kern="0" dirty="0">
              <a:solidFill>
                <a:srgbClr val="000000"/>
              </a:solidFill>
              <a:latin typeface="Arial"/>
            </a:endParaRPr>
          </a:p>
        </p:txBody>
      </p:sp>
      <p:sp>
        <p:nvSpPr>
          <p:cNvPr id="12" name="Rectangle 3"/>
          <p:cNvSpPr txBox="1">
            <a:spLocks noChangeArrowheads="1"/>
          </p:cNvSpPr>
          <p:nvPr/>
        </p:nvSpPr>
        <p:spPr bwMode="auto">
          <a:xfrm>
            <a:off x="4533107" y="1492251"/>
            <a:ext cx="2695808" cy="1649814"/>
          </a:xfrm>
          <a:prstGeom prst="rect">
            <a:avLst/>
          </a:prstGeom>
          <a:noFill/>
          <a:ln w="9525">
            <a:noFill/>
            <a:miter lim="800000"/>
            <a:headEnd/>
            <a:tailEnd/>
          </a:ln>
          <a:effectLst/>
        </p:spPr>
        <p:txBody>
          <a:bodyPr/>
          <a:lstStyle/>
          <a:p>
            <a:pPr marL="119063">
              <a:spcBef>
                <a:spcPct val="20000"/>
              </a:spcBef>
              <a:buClr>
                <a:srgbClr val="3B812F"/>
              </a:buClr>
              <a:buSzPct val="60000"/>
              <a:defRPr/>
            </a:pPr>
            <a:r>
              <a:rPr lang="en-US" b="1" kern="0" dirty="0">
                <a:solidFill>
                  <a:srgbClr val="000000"/>
                </a:solidFill>
                <a:latin typeface="Arial"/>
              </a:rPr>
              <a:t>Other Categories </a:t>
            </a:r>
            <a:br>
              <a:rPr lang="en-US" b="1" kern="0" dirty="0">
                <a:solidFill>
                  <a:srgbClr val="000000"/>
                </a:solidFill>
                <a:latin typeface="Arial"/>
              </a:rPr>
            </a:br>
            <a:r>
              <a:rPr lang="en-US" kern="0" dirty="0">
                <a:solidFill>
                  <a:srgbClr val="000000"/>
                </a:solidFill>
                <a:latin typeface="Arial"/>
              </a:rPr>
              <a:t>(current missions only)</a:t>
            </a:r>
          </a:p>
          <a:p>
            <a:pPr marL="515938" lvl="1" indent="-228600">
              <a:spcBef>
                <a:spcPct val="20000"/>
              </a:spcBef>
              <a:buClr>
                <a:srgbClr val="3B812F"/>
              </a:buClr>
              <a:buSzPct val="60000"/>
              <a:buFont typeface="Wingdings" pitchFamily="2" charset="2"/>
              <a:buChar char="q"/>
              <a:defRPr/>
            </a:pPr>
            <a:r>
              <a:rPr lang="en-US" kern="0" dirty="0">
                <a:solidFill>
                  <a:srgbClr val="0000FF"/>
                </a:solidFill>
                <a:latin typeface="Arial"/>
              </a:rPr>
              <a:t>DataCORE </a:t>
            </a:r>
            <a:r>
              <a:rPr lang="en-US" kern="0" dirty="0">
                <a:solidFill>
                  <a:srgbClr val="000000"/>
                </a:solidFill>
                <a:latin typeface="Arial"/>
              </a:rPr>
              <a:t>= 33%</a:t>
            </a:r>
          </a:p>
          <a:p>
            <a:pPr marL="515938" lvl="1" indent="-228600">
              <a:spcBef>
                <a:spcPct val="20000"/>
              </a:spcBef>
              <a:buClr>
                <a:srgbClr val="3B812F"/>
              </a:buClr>
              <a:buSzPct val="60000"/>
              <a:buFont typeface="Wingdings" pitchFamily="2" charset="2"/>
              <a:buChar char="q"/>
              <a:defRPr/>
            </a:pPr>
            <a:r>
              <a:rPr lang="en-US" kern="0" dirty="0">
                <a:solidFill>
                  <a:srgbClr val="0000FF"/>
                </a:solidFill>
                <a:latin typeface="Arial"/>
              </a:rPr>
              <a:t>IDN</a:t>
            </a:r>
            <a:r>
              <a:rPr lang="en-US" kern="0" dirty="0">
                <a:solidFill>
                  <a:srgbClr val="000000"/>
                </a:solidFill>
                <a:latin typeface="Arial"/>
              </a:rPr>
              <a:t> Portal = 45%</a:t>
            </a:r>
          </a:p>
          <a:p>
            <a:pPr marL="515938" lvl="1" indent="-228600">
              <a:spcBef>
                <a:spcPct val="20000"/>
              </a:spcBef>
              <a:buClr>
                <a:srgbClr val="3B812F"/>
              </a:buClr>
              <a:buSzPct val="60000"/>
              <a:buFont typeface="Wingdings" pitchFamily="2" charset="2"/>
              <a:buChar char="q"/>
              <a:defRPr/>
            </a:pPr>
            <a:r>
              <a:rPr lang="en-US" kern="0" dirty="0">
                <a:solidFill>
                  <a:srgbClr val="0000FF"/>
                </a:solidFill>
                <a:latin typeface="Arial"/>
              </a:rPr>
              <a:t>CWIC</a:t>
            </a:r>
            <a:r>
              <a:rPr lang="en-US" kern="0" dirty="0">
                <a:solidFill>
                  <a:srgbClr val="000000"/>
                </a:solidFill>
                <a:latin typeface="Arial"/>
              </a:rPr>
              <a:t> = 27</a:t>
            </a:r>
            <a:r>
              <a:rPr lang="en-US" kern="0" dirty="0" smtClean="0">
                <a:solidFill>
                  <a:srgbClr val="000000"/>
                </a:solidFill>
                <a:latin typeface="Arial"/>
              </a:rPr>
              <a:t>%</a:t>
            </a:r>
            <a:endParaRPr lang="en-US" kern="0" dirty="0">
              <a:solidFill>
                <a:srgbClr val="000000"/>
              </a:solidFill>
              <a:latin typeface="Arial"/>
            </a:endParaRPr>
          </a:p>
        </p:txBody>
      </p:sp>
      <p:pic>
        <p:nvPicPr>
          <p:cNvPr id="1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4512" y="3341339"/>
            <a:ext cx="4384816" cy="238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614511" y="5781879"/>
            <a:ext cx="4303411" cy="830997"/>
          </a:xfrm>
          <a:prstGeom prst="rect">
            <a:avLst/>
          </a:prstGeom>
          <a:noFill/>
        </p:spPr>
        <p:txBody>
          <a:bodyPr wrap="square" rtlCol="0">
            <a:spAutoFit/>
          </a:bodyPr>
          <a:lstStyle/>
          <a:p>
            <a:r>
              <a:rPr lang="en-US" sz="1600" b="1" dirty="0" smtClean="0">
                <a:solidFill>
                  <a:srgbClr val="000001"/>
                </a:solidFill>
              </a:rPr>
              <a:t>Thanks to WGISS </a:t>
            </a:r>
            <a:r>
              <a:rPr lang="en-US" sz="1600" dirty="0" smtClean="0">
                <a:solidFill>
                  <a:srgbClr val="000001"/>
                </a:solidFill>
              </a:rPr>
              <a:t>for their excellent feedback and guidance during the data exploration period and tool development. </a:t>
            </a:r>
            <a:endParaRPr lang="en-US" sz="1600" dirty="0">
              <a:solidFill>
                <a:srgbClr val="000001"/>
              </a:solidFill>
            </a:endParaRPr>
          </a:p>
        </p:txBody>
      </p:sp>
    </p:spTree>
    <p:extLst>
      <p:ext uri="{BB962C8B-B14F-4D97-AF65-F5344CB8AC3E}">
        <p14:creationId xmlns:p14="http://schemas.microsoft.com/office/powerpoint/2010/main" val="2388622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p:txBody>
          <a:bodyPr/>
          <a:lstStyle/>
          <a:p>
            <a:fld id="{685D9731-F711-4403-8BC4-60A829C86C9C}" type="slidenum">
              <a:rPr lang="en-US" smtClean="0"/>
              <a:pPr/>
              <a:t>7</a:t>
            </a:fld>
            <a:endParaRPr lang="en-US" dirty="0" smtClean="0"/>
          </a:p>
        </p:txBody>
      </p:sp>
      <p:sp>
        <p:nvSpPr>
          <p:cNvPr id="3075" name="Title 1"/>
          <p:cNvSpPr>
            <a:spLocks noGrp="1"/>
          </p:cNvSpPr>
          <p:nvPr>
            <p:ph type="title"/>
          </p:nvPr>
        </p:nvSpPr>
        <p:spPr/>
        <p:txBody>
          <a:bodyPr/>
          <a:lstStyle/>
          <a:p>
            <a:r>
              <a:rPr lang="en-US" dirty="0" smtClean="0"/>
              <a:t>Outreach</a:t>
            </a:r>
          </a:p>
        </p:txBody>
      </p:sp>
      <p:sp>
        <p:nvSpPr>
          <p:cNvPr id="6" name="Rectangle 3"/>
          <p:cNvSpPr txBox="1">
            <a:spLocks noChangeArrowheads="1"/>
          </p:cNvSpPr>
          <p:nvPr/>
        </p:nvSpPr>
        <p:spPr bwMode="auto">
          <a:xfrm>
            <a:off x="152400" y="1524001"/>
            <a:ext cx="3885370" cy="45973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7663" lvl="1" indent="-228600" defTabSz="914400">
              <a:spcBef>
                <a:spcPct val="20000"/>
              </a:spcBef>
              <a:buClr>
                <a:srgbClr val="3B812F"/>
              </a:buClr>
              <a:buSzPct val="60000"/>
              <a:buFont typeface="Wingdings" pitchFamily="2" charset="2"/>
              <a:buChar char="q"/>
              <a:defRPr/>
            </a:pPr>
            <a:r>
              <a:rPr lang="en-AU" b="1" kern="0" dirty="0" smtClean="0">
                <a:solidFill>
                  <a:srgbClr val="000000"/>
                </a:solidFill>
                <a:latin typeface="Arial"/>
                <a:ea typeface="+mn-ea"/>
              </a:rPr>
              <a:t>O</a:t>
            </a:r>
            <a:r>
              <a:rPr lang="en-US" b="1" kern="0" dirty="0" smtClean="0">
                <a:solidFill>
                  <a:srgbClr val="000000"/>
                </a:solidFill>
                <a:latin typeface="Arial"/>
                <a:ea typeface="+mn-ea"/>
              </a:rPr>
              <a:t>utreach</a:t>
            </a:r>
            <a:r>
              <a:rPr lang="en-US" kern="0" dirty="0" smtClean="0">
                <a:solidFill>
                  <a:srgbClr val="000000"/>
                </a:solidFill>
                <a:latin typeface="Arial"/>
                <a:ea typeface="+mn-ea"/>
              </a:rPr>
              <a:t> is important for CEOS. We know the benefits of coordinated efforts, but others may not understand.</a:t>
            </a:r>
          </a:p>
          <a:p>
            <a:pPr marL="347663" lvl="1" indent="-228600" defTabSz="914400">
              <a:spcBef>
                <a:spcPct val="20000"/>
              </a:spcBef>
              <a:buClr>
                <a:srgbClr val="3B812F"/>
              </a:buClr>
              <a:buSzPct val="60000"/>
              <a:buFont typeface="Wingdings" pitchFamily="2" charset="2"/>
              <a:buChar char="q"/>
              <a:defRPr/>
            </a:pPr>
            <a:r>
              <a:rPr lang="en-US" kern="0" dirty="0" smtClean="0">
                <a:solidFill>
                  <a:srgbClr val="000000"/>
                </a:solidFill>
                <a:latin typeface="Arial"/>
                <a:ea typeface="+mn-ea"/>
              </a:rPr>
              <a:t>The SEO has invested in a new “</a:t>
            </a:r>
            <a:r>
              <a:rPr lang="en-US" b="1" kern="0" dirty="0" smtClean="0">
                <a:solidFill>
                  <a:srgbClr val="000000"/>
                </a:solidFill>
                <a:latin typeface="Arial"/>
                <a:ea typeface="+mn-ea"/>
              </a:rPr>
              <a:t>CEOS Hyperwall</a:t>
            </a:r>
            <a:r>
              <a:rPr lang="en-US" kern="0" dirty="0" smtClean="0">
                <a:solidFill>
                  <a:srgbClr val="000000"/>
                </a:solidFill>
                <a:latin typeface="Arial"/>
                <a:ea typeface="+mn-ea"/>
              </a:rPr>
              <a:t>” to maximize the impact of our CEOS work at large meeting venues.  Please visit the new system in the meeting lobby and give us your feedback.</a:t>
            </a:r>
          </a:p>
          <a:p>
            <a:pPr marL="347663" lvl="1" indent="-228600" defTabSz="914400">
              <a:spcBef>
                <a:spcPct val="20000"/>
              </a:spcBef>
              <a:buClr>
                <a:srgbClr val="3B812F"/>
              </a:buClr>
              <a:buSzPct val="60000"/>
              <a:buFont typeface="Wingdings" pitchFamily="2" charset="2"/>
              <a:buChar char="q"/>
              <a:defRPr/>
            </a:pPr>
            <a:r>
              <a:rPr lang="en-US" kern="0" dirty="0" smtClean="0">
                <a:solidFill>
                  <a:srgbClr val="000000"/>
                </a:solidFill>
                <a:latin typeface="Arial"/>
                <a:ea typeface="+mn-ea"/>
              </a:rPr>
              <a:t>You can help improve the CEOS social media presence by choosing to “like” our </a:t>
            </a:r>
            <a:r>
              <a:rPr lang="en-US" b="1" kern="0" dirty="0" smtClean="0">
                <a:solidFill>
                  <a:srgbClr val="000000"/>
                </a:solidFill>
                <a:latin typeface="Arial"/>
                <a:ea typeface="+mn-ea"/>
              </a:rPr>
              <a:t>Facebook </a:t>
            </a:r>
            <a:r>
              <a:rPr lang="en-US" kern="0" dirty="0" smtClean="0">
                <a:solidFill>
                  <a:srgbClr val="000000"/>
                </a:solidFill>
                <a:latin typeface="Arial"/>
                <a:ea typeface="+mn-ea"/>
              </a:rPr>
              <a:t>page.  We may also consider a </a:t>
            </a:r>
            <a:r>
              <a:rPr lang="en-US" b="1" kern="0" dirty="0" smtClean="0">
                <a:solidFill>
                  <a:srgbClr val="000000"/>
                </a:solidFill>
                <a:latin typeface="Arial"/>
                <a:ea typeface="+mn-ea"/>
              </a:rPr>
              <a:t>Twitter</a:t>
            </a:r>
            <a:r>
              <a:rPr lang="en-US" kern="0" dirty="0" smtClean="0">
                <a:solidFill>
                  <a:srgbClr val="000000"/>
                </a:solidFill>
                <a:latin typeface="Arial"/>
                <a:ea typeface="+mn-ea"/>
              </a:rPr>
              <a:t> presence in the future. </a:t>
            </a:r>
          </a:p>
        </p:txBody>
      </p:sp>
      <p:pic>
        <p:nvPicPr>
          <p:cNvPr id="7" name="Picture 3"/>
          <p:cNvPicPr>
            <a:picLocks noChangeAspect="1"/>
          </p:cNvPicPr>
          <p:nvPr/>
        </p:nvPicPr>
        <p:blipFill>
          <a:blip r:embed="rId3"/>
          <a:srcRect/>
          <a:stretch>
            <a:fillRect/>
          </a:stretch>
        </p:blipFill>
        <p:spPr bwMode="auto">
          <a:xfrm>
            <a:off x="4037770" y="1653399"/>
            <a:ext cx="3181236" cy="1637787"/>
          </a:xfrm>
          <a:prstGeom prst="rect">
            <a:avLst/>
          </a:prstGeom>
          <a:noFill/>
          <a:ln w="9525">
            <a:noFill/>
            <a:miter lim="800000"/>
            <a:headEnd/>
            <a:tailEnd/>
          </a:ln>
        </p:spPr>
      </p:pic>
      <p:pic>
        <p:nvPicPr>
          <p:cNvPr id="8" name="Picture 5"/>
          <p:cNvPicPr>
            <a:picLocks noChangeAspect="1"/>
          </p:cNvPicPr>
          <p:nvPr/>
        </p:nvPicPr>
        <p:blipFill>
          <a:blip r:embed="rId4"/>
          <a:srcRect/>
          <a:stretch>
            <a:fillRect/>
          </a:stretch>
        </p:blipFill>
        <p:spPr bwMode="auto">
          <a:xfrm>
            <a:off x="7356191" y="1653399"/>
            <a:ext cx="1711609" cy="1004982"/>
          </a:xfrm>
          <a:prstGeom prst="rect">
            <a:avLst/>
          </a:prstGeom>
          <a:noFill/>
          <a:ln w="9525">
            <a:noFill/>
            <a:miter lim="800000"/>
            <a:headEnd/>
            <a:tailEnd/>
          </a:ln>
        </p:spPr>
      </p:pic>
      <p:pic>
        <p:nvPicPr>
          <p:cNvPr id="3" name="Picture 2"/>
          <p:cNvPicPr>
            <a:picLocks noChangeAspect="1"/>
          </p:cNvPicPr>
          <p:nvPr/>
        </p:nvPicPr>
        <p:blipFill>
          <a:blip r:embed="rId5"/>
          <a:stretch>
            <a:fillRect/>
          </a:stretch>
        </p:blipFill>
        <p:spPr>
          <a:xfrm>
            <a:off x="7378926" y="2684698"/>
            <a:ext cx="1709630" cy="854815"/>
          </a:xfrm>
          <a:prstGeom prst="rect">
            <a:avLst/>
          </a:prstGeom>
        </p:spPr>
      </p:pic>
      <p:pic>
        <p:nvPicPr>
          <p:cNvPr id="4" name="Picture 3" descr="hyperwall.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1432" y="3702260"/>
            <a:ext cx="3742948" cy="2807211"/>
          </a:xfrm>
          <a:prstGeom prst="rect">
            <a:avLst/>
          </a:prstGeom>
        </p:spPr>
      </p:pic>
    </p:spTree>
    <p:extLst>
      <p:ext uri="{BB962C8B-B14F-4D97-AF65-F5344CB8AC3E}">
        <p14:creationId xmlns:p14="http://schemas.microsoft.com/office/powerpoint/2010/main" val="2388622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TotalTime>
  <Words>618</Words>
  <Application>Microsoft Macintosh PowerPoint</Application>
  <PresentationFormat>On-screen Show (4:3)</PresentationFormat>
  <Paragraphs>64</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4_EUM_template_v03</vt:lpstr>
      <vt:lpstr>CEOS Systems Engineering Office (SEO) Report </vt:lpstr>
      <vt:lpstr>2013 Accomplishments</vt:lpstr>
      <vt:lpstr>Major SEO Initiatives for 2014 </vt:lpstr>
      <vt:lpstr>CEOS Visualization Environment (COVE)</vt:lpstr>
      <vt:lpstr>New Features in COVE</vt:lpstr>
      <vt:lpstr>Data Policy Study and Portal</vt:lpstr>
      <vt:lpstr>Outreach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Brian Killough</cp:lastModifiedBy>
  <cp:revision>77</cp:revision>
  <cp:lastPrinted>2013-07-23T19:08:48Z</cp:lastPrinted>
  <dcterms:created xsi:type="dcterms:W3CDTF">2011-11-16T09:23:13Z</dcterms:created>
  <dcterms:modified xsi:type="dcterms:W3CDTF">2013-11-05T22:07:58Z</dcterms:modified>
</cp:coreProperties>
</file>