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notesMasterIdLst>
    <p:notesMasterId r:id="rId9"/>
  </p:notesMasterIdLst>
  <p:handoutMasterIdLst>
    <p:handoutMasterId r:id="rId10"/>
  </p:handoutMasterIdLst>
  <p:sldIdLst>
    <p:sldId id="649" r:id="rId3"/>
    <p:sldId id="696" r:id="rId4"/>
    <p:sldId id="683" r:id="rId5"/>
    <p:sldId id="598" r:id="rId6"/>
    <p:sldId id="653" r:id="rId7"/>
    <p:sldId id="568" r:id="rId8"/>
  </p:sldIdLst>
  <p:sldSz cx="9906000" cy="6858000" type="A4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10"/>
    <a:srgbClr val="050010"/>
    <a:srgbClr val="070018"/>
    <a:srgbClr val="130042"/>
    <a:srgbClr val="040858"/>
    <a:srgbClr val="090727"/>
    <a:srgbClr val="130E4E"/>
    <a:srgbClr val="00338D"/>
    <a:srgbClr val="E06920"/>
    <a:srgbClr val="EE8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7940" autoAdjust="0"/>
  </p:normalViewPr>
  <p:slideViewPr>
    <p:cSldViewPr snapToGrid="0">
      <p:cViewPr varScale="1">
        <p:scale>
          <a:sx n="97" d="100"/>
          <a:sy n="97" d="100"/>
        </p:scale>
        <p:origin x="-1208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defTabSz="893513">
              <a:defRPr sz="11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3513">
              <a:defRPr sz="11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defTabSz="893513">
              <a:defRPr sz="11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3513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77179587-1671-4511-A58A-6A8E16E640B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76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84" tIns="43142" rIns="86284" bIns="43142" numCol="1" anchor="t" anchorCtr="0" compatLnSpc="1">
            <a:prstTxWarp prst="textNoShape">
              <a:avLst/>
            </a:prstTxWarp>
          </a:bodyPr>
          <a:lstStyle>
            <a:lvl1pPr defTabSz="863306">
              <a:defRPr sz="1100">
                <a:latin typeface="Verdana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7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84" tIns="43142" rIns="86284" bIns="43142" numCol="1" anchor="t" anchorCtr="0" compatLnSpc="1">
            <a:prstTxWarp prst="textNoShape">
              <a:avLst/>
            </a:prstTxWarp>
          </a:bodyPr>
          <a:lstStyle>
            <a:lvl1pPr algn="r" defTabSz="863306">
              <a:defRPr sz="1100"/>
            </a:lvl1pPr>
          </a:lstStyle>
          <a:p>
            <a:pPr>
              <a:defRPr/>
            </a:pPr>
            <a:fld id="{876332F7-791E-471E-8D37-3CC468F60C7B}" type="datetime1">
              <a:rPr lang="en-US"/>
              <a:pPr>
                <a:defRPr/>
              </a:pPr>
              <a:t>06/11/2013</a:t>
            </a:fld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2000" y="741363"/>
            <a:ext cx="5334000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0750"/>
            <a:ext cx="5033963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84" tIns="43142" rIns="86284" bIns="431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84" tIns="43142" rIns="86284" bIns="43142" numCol="1" anchor="b" anchorCtr="0" compatLnSpc="1">
            <a:prstTxWarp prst="textNoShape">
              <a:avLst/>
            </a:prstTxWarp>
          </a:bodyPr>
          <a:lstStyle>
            <a:lvl1pPr defTabSz="863306">
              <a:defRPr sz="1100">
                <a:latin typeface="Verdana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78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84" tIns="43142" rIns="86284" bIns="43142" numCol="1" anchor="b" anchorCtr="0" compatLnSpc="1">
            <a:prstTxWarp prst="textNoShape">
              <a:avLst/>
            </a:prstTxWarp>
          </a:bodyPr>
          <a:lstStyle>
            <a:lvl1pPr algn="r" defTabSz="863306">
              <a:defRPr sz="1100"/>
            </a:lvl1pPr>
          </a:lstStyle>
          <a:p>
            <a:pPr>
              <a:defRPr/>
            </a:pPr>
            <a:fld id="{AD84EFCB-C57E-4F69-985D-2D7DDAA4A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83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852488"/>
            <a:endParaRPr lang="en-US" smtClean="0">
              <a:latin typeface="Calibri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49313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849313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849313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849313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849313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5664E9D9-2432-47D2-9883-4ECC4DEA99E1}" type="slidenum">
              <a:rPr 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75275" cy="372268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41950" cy="4470400"/>
          </a:xfrm>
          <a:noFill/>
        </p:spPr>
        <p:txBody>
          <a:bodyPr lIns="88666" tIns="44331" rIns="88666" bIns="44331"/>
          <a:lstStyle/>
          <a:p>
            <a:r>
              <a:rPr lang="en-GB" dirty="0" smtClean="0">
                <a:latin typeface="Calibri" pitchFamily="34" charset="0"/>
              </a:rPr>
              <a:t>SMOS</a:t>
            </a: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Collaboration</a:t>
            </a:r>
            <a:r>
              <a:rPr lang="en-GB" baseline="0" dirty="0" smtClean="0">
                <a:latin typeface="Calibri" pitchFamily="34" charset="0"/>
              </a:rPr>
              <a:t> with CNES, CDTI, NASA missions Aquarius and SMAP (the latter will be launched in 2014) </a:t>
            </a:r>
          </a:p>
          <a:p>
            <a:endParaRPr lang="en-GB" baseline="0" dirty="0" smtClean="0">
              <a:latin typeface="Calibri" pitchFamily="34" charset="0"/>
            </a:endParaRPr>
          </a:p>
          <a:p>
            <a:endParaRPr lang="en-GB" baseline="0" dirty="0" smtClean="0">
              <a:latin typeface="Calibri" pitchFamily="34" charset="0"/>
            </a:endParaRPr>
          </a:p>
          <a:p>
            <a:r>
              <a:rPr lang="en-GB" baseline="0" dirty="0" err="1" smtClean="0">
                <a:latin typeface="Calibri" pitchFamily="34" charset="0"/>
              </a:rPr>
              <a:t>Cryosat</a:t>
            </a:r>
            <a:r>
              <a:rPr lang="en-GB" baseline="0" dirty="0" smtClean="0">
                <a:latin typeface="Calibri" pitchFamily="34" charset="0"/>
              </a:rPr>
              <a:t>:</a:t>
            </a:r>
          </a:p>
          <a:p>
            <a:endParaRPr lang="en-GB" baseline="0" dirty="0" smtClean="0">
              <a:latin typeface="Calibri" pitchFamily="34" charset="0"/>
            </a:endParaRPr>
          </a:p>
          <a:p>
            <a:r>
              <a:rPr lang="en-GB" baseline="0" dirty="0" smtClean="0">
                <a:latin typeface="Calibri" pitchFamily="34" charset="0"/>
              </a:rPr>
              <a:t>First </a:t>
            </a:r>
            <a:r>
              <a:rPr lang="en-GB" baseline="0" dirty="0" err="1" smtClean="0">
                <a:latin typeface="Calibri" pitchFamily="34" charset="0"/>
              </a:rPr>
              <a:t>interferometric</a:t>
            </a:r>
            <a:r>
              <a:rPr lang="en-GB" baseline="0" dirty="0" smtClean="0">
                <a:latin typeface="Calibri" pitchFamily="34" charset="0"/>
              </a:rPr>
              <a:t> altimeter in space</a:t>
            </a:r>
          </a:p>
          <a:p>
            <a:endParaRPr lang="en-GB" baseline="0" dirty="0" smtClean="0">
              <a:latin typeface="Calibri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Calibri" pitchFamily="34" charset="0"/>
              </a:rPr>
              <a:t>According to our present knowledge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-65" charset="0"/>
                <a:ea typeface="MS PGothic" pitchFamily="34" charset="-128"/>
                <a:cs typeface="ＭＳ Ｐゴシック" charset="0"/>
              </a:rPr>
              <a:t>the onboard resources would allow us to fly (with current mission profile) till mid 2020.</a:t>
            </a:r>
            <a:endParaRPr lang="en-GB" dirty="0" smtClean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Swarm:</a:t>
            </a:r>
            <a:r>
              <a:rPr lang="en-GB" baseline="0" dirty="0" smtClean="0"/>
              <a:t> Satellites ready and fuelled at </a:t>
            </a:r>
            <a:r>
              <a:rPr lang="en-GB" baseline="0" dirty="0" err="1" smtClean="0"/>
              <a:t>Plesetsk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Biomass: Selected as 7</a:t>
            </a:r>
            <a:r>
              <a:rPr lang="en-GB" baseline="30000" dirty="0" smtClean="0"/>
              <a:t>th</a:t>
            </a:r>
            <a:r>
              <a:rPr lang="en-GB" baseline="0" dirty="0" smtClean="0"/>
              <a:t> Earth Explorer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4EFCB-C57E-4F69-985D-2D7DDAA4A4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3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0" y="736600"/>
            <a:ext cx="5337175" cy="36957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463" tIns="44232" rIns="88463" bIns="44232"/>
          <a:lstStyle/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Europe is more than the EU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4EFCB-C57E-4F69-985D-2D7DDAA4A4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5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0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8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73675" y="4354515"/>
            <a:ext cx="1539875" cy="1684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4051" y="4354515"/>
            <a:ext cx="4467225" cy="1684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8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3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2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91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575" y="1673225"/>
            <a:ext cx="4127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3475" y="1673225"/>
            <a:ext cx="4127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3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61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72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8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57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743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71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9125" y="163513"/>
            <a:ext cx="2101850" cy="5827712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3575" y="163513"/>
            <a:ext cx="6153150" cy="5827712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15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163513"/>
            <a:ext cx="6716712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3575" y="1673225"/>
            <a:ext cx="4127500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3475" y="1673225"/>
            <a:ext cx="4127500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48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63575" y="163513"/>
            <a:ext cx="8407400" cy="5827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04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83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4924427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4924427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4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0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87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87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PPT_Header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08025" y="4354513"/>
            <a:ext cx="4594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" rIns="36000" bIns="3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924425"/>
            <a:ext cx="66738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" rIns="36000" bIns="36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pic>
        <p:nvPicPr>
          <p:cNvPr id="1029" name="Picture 18" descr="signatur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27775"/>
            <a:ext cx="990123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ED1B34"/>
        </a:buClr>
        <a:buChar char="•"/>
        <a:defRPr sz="1600">
          <a:solidFill>
            <a:schemeClr val="bg1"/>
          </a:solidFill>
          <a:latin typeface="+mn-lt"/>
          <a:ea typeface="MS PGothic" pitchFamily="34" charset="-128"/>
          <a:cs typeface="ＭＳ Ｐゴシック" charset="0"/>
        </a:defRPr>
      </a:lvl1pPr>
      <a:lvl2pPr marL="1227138" indent="-419100" algn="l" rtl="0" eaLnBrk="0" fontAlgn="base" hangingPunct="0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buChar char="–"/>
        <a:defRPr sz="2800">
          <a:solidFill>
            <a:schemeClr val="bg2"/>
          </a:solidFill>
          <a:latin typeface="NotesSoft-Bold" pitchFamily="2" charset="0"/>
          <a:ea typeface="MS PGothic" pitchFamily="34" charset="-128"/>
        </a:defRPr>
      </a:lvl2pPr>
      <a:lvl3pPr marL="1825625" indent="-419100" algn="l" rtl="0" eaLnBrk="0" fontAlgn="base" hangingPunct="0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buChar char="•"/>
        <a:defRPr sz="2800">
          <a:solidFill>
            <a:schemeClr val="bg2"/>
          </a:solidFill>
          <a:latin typeface="NotesSoft-Bold" pitchFamily="2" charset="0"/>
          <a:ea typeface="MS PGothic" pitchFamily="34" charset="-128"/>
        </a:defRPr>
      </a:lvl3pPr>
      <a:lvl4pPr marL="2424113" indent="-419100" algn="l" rtl="0" eaLnBrk="0" fontAlgn="base" hangingPunct="0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buChar char="–"/>
        <a:defRPr sz="2800">
          <a:solidFill>
            <a:schemeClr val="bg2"/>
          </a:solidFill>
          <a:latin typeface="NotesSoft-Bold" pitchFamily="2" charset="0"/>
          <a:ea typeface="MS PGothic" pitchFamily="34" charset="-128"/>
        </a:defRPr>
      </a:lvl4pPr>
      <a:lvl5pPr marL="3022600" indent="-419100" algn="l" rtl="0" eaLnBrk="0" fontAlgn="base" hangingPunct="0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buChar char="»"/>
        <a:defRPr sz="2800">
          <a:solidFill>
            <a:schemeClr val="bg2"/>
          </a:solidFill>
          <a:latin typeface="NotesSoft-Bold" pitchFamily="2" charset="0"/>
          <a:ea typeface="MS PGothic" pitchFamily="34" charset="-128"/>
        </a:defRPr>
      </a:lvl5pPr>
      <a:lvl6pPr marL="34798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6pPr>
      <a:lvl7pPr marL="39370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7pPr>
      <a:lvl8pPr marL="43942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8pPr>
      <a:lvl9pPr marL="48514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673225"/>
            <a:ext cx="84074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74688" y="163513"/>
            <a:ext cx="67167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pic>
        <p:nvPicPr>
          <p:cNvPr id="2052" name="Picture 4" descr="PPT_Header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signatu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27775"/>
            <a:ext cx="990123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PT_Header0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signatur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27775"/>
            <a:ext cx="990123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-65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-65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-65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-65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-65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-65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-65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-65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  <a:ea typeface="MS PGothic" pitchFamily="34" charset="-128"/>
          <a:cs typeface="ＭＳ Ｐゴシック" charset="0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  <a:ea typeface="MS PGothic" pitchFamily="34" charset="-128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  <a:ea typeface="MS PGothic" pitchFamily="34" charset="-128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  <a:ea typeface="MS PGothic" pitchFamily="34" charset="-128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  <a:ea typeface="MS PGothic" pitchFamily="34" charset="-128"/>
        </a:defRPr>
      </a:lvl5pPr>
      <a:lvl6pPr marL="34798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-65" charset="0"/>
        <a:buChar char="–"/>
        <a:defRPr sz="1600">
          <a:solidFill>
            <a:schemeClr val="bg2"/>
          </a:solidFill>
          <a:latin typeface="+mn-lt"/>
          <a:ea typeface="ＭＳ Ｐゴシック" pitchFamily="-65" charset="-128"/>
        </a:defRPr>
      </a:lvl6pPr>
      <a:lvl7pPr marL="39370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-65" charset="0"/>
        <a:buChar char="–"/>
        <a:defRPr sz="1600">
          <a:solidFill>
            <a:schemeClr val="bg2"/>
          </a:solidFill>
          <a:latin typeface="+mn-lt"/>
          <a:ea typeface="ＭＳ Ｐゴシック" pitchFamily="-65" charset="-128"/>
        </a:defRPr>
      </a:lvl7pPr>
      <a:lvl8pPr marL="43942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-65" charset="0"/>
        <a:buChar char="–"/>
        <a:defRPr sz="1600">
          <a:solidFill>
            <a:schemeClr val="bg2"/>
          </a:solidFill>
          <a:latin typeface="+mn-lt"/>
          <a:ea typeface="ＭＳ Ｐゴシック" pitchFamily="-65" charset="-128"/>
        </a:defRPr>
      </a:lvl8pPr>
      <a:lvl9pPr marL="48514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-65" charset="0"/>
        <a:buChar char="–"/>
        <a:defRPr sz="1600">
          <a:solidFill>
            <a:schemeClr val="bg2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3.wdp"/><Relationship Id="rId5" Type="http://schemas.openxmlformats.org/officeDocument/2006/relationships/image" Target="../media/image8.jpeg"/><Relationship Id="rId6" Type="http://schemas.microsoft.com/office/2007/relationships/hdphoto" Target="../media/hdphoto4.wdp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9" Type="http://schemas.openxmlformats.org/officeDocument/2006/relationships/image" Target="../media/image17.jpeg"/><Relationship Id="rId10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5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SED_walltilt_1920x120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51_url_white_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6203950"/>
            <a:ext cx="747712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09370" y="3286530"/>
            <a:ext cx="7118350" cy="2143125"/>
          </a:xfrm>
        </p:spPr>
        <p:txBody>
          <a:bodyPr lIns="432000" tIns="36000" rIns="90000" bIns="36000"/>
          <a:lstStyle/>
          <a:p>
            <a:pPr marL="0" indent="0" eaLnBrk="1" hangingPunct="1">
              <a:lnSpc>
                <a:spcPct val="100000"/>
              </a:lnSpc>
              <a:spcBef>
                <a:spcPct val="25000"/>
              </a:spcBef>
              <a:buFont typeface="NotesEsa" pitchFamily="2" charset="0"/>
              <a:buNone/>
            </a:pPr>
            <a:r>
              <a:rPr lang="en-GB" dirty="0" smtClean="0">
                <a:solidFill>
                  <a:schemeClr val="bg1"/>
                </a:solidFill>
              </a:rPr>
              <a:t>CEOS Plenary Session</a:t>
            </a:r>
          </a:p>
          <a:p>
            <a:pPr marL="0" indent="0" eaLnBrk="1" hangingPunct="1">
              <a:lnSpc>
                <a:spcPct val="100000"/>
              </a:lnSpc>
              <a:spcBef>
                <a:spcPct val="25000"/>
              </a:spcBef>
              <a:buFont typeface="NotesEsa" pitchFamily="2" charset="0"/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25000"/>
              </a:spcBef>
              <a:buFont typeface="NotesEsa" pitchFamily="2" charset="0"/>
              <a:buNone/>
            </a:pPr>
            <a:r>
              <a:rPr lang="en-GB" dirty="0" smtClean="0">
                <a:solidFill>
                  <a:schemeClr val="bg1"/>
                </a:solidFill>
              </a:rPr>
              <a:t>Montreal, </a:t>
            </a:r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 November 2013</a:t>
            </a:r>
          </a:p>
          <a:p>
            <a:pPr marL="0" indent="0" eaLnBrk="1" hangingPunct="1">
              <a:lnSpc>
                <a:spcPct val="100000"/>
              </a:lnSpc>
              <a:spcBef>
                <a:spcPct val="25000"/>
              </a:spcBef>
              <a:buFont typeface="NotesEsa" pitchFamily="2" charset="0"/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25000"/>
              </a:spcBef>
              <a:buFont typeface="NotesEsa" pitchFamily="2" charset="0"/>
              <a:buNone/>
            </a:pPr>
            <a:r>
              <a:rPr lang="en-GB" dirty="0" smtClean="0">
                <a:solidFill>
                  <a:schemeClr val="bg1"/>
                </a:solidFill>
              </a:rPr>
              <a:t>Stephen Briggs, ESA</a:t>
            </a:r>
          </a:p>
          <a:p>
            <a:pPr marL="0" indent="0" eaLnBrk="1" hangingPunct="1">
              <a:lnSpc>
                <a:spcPct val="100000"/>
              </a:lnSpc>
              <a:spcBef>
                <a:spcPct val="25000"/>
              </a:spcBef>
              <a:buFont typeface="NotesEsa" pitchFamily="2" charset="0"/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25000"/>
              </a:spcBef>
              <a:buFont typeface="NotesEsa" pitchFamily="2" charset="0"/>
              <a:buNone/>
            </a:pPr>
            <a:r>
              <a:rPr lang="en-GB" dirty="0" smtClean="0">
                <a:solidFill>
                  <a:schemeClr val="bg1"/>
                </a:solidFill>
              </a:rPr>
              <a:t>Head, Programme Planning and Coordination Service</a:t>
            </a: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1160206" y="1857780"/>
            <a:ext cx="702040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/>
          <a:p>
            <a:pPr>
              <a:lnSpc>
                <a:spcPct val="110000"/>
              </a:lnSpc>
            </a:pPr>
            <a:r>
              <a:rPr lang="da-DK" sz="2400" b="1" dirty="0" smtClean="0">
                <a:solidFill>
                  <a:schemeClr val="bg1"/>
                </a:solidFill>
              </a:rPr>
              <a:t>ESA’s Earth Observation Programme – Selected Elements</a:t>
            </a:r>
            <a:r>
              <a:rPr lang="da-DK" sz="2400" b="1" dirty="0" smtClean="0">
                <a:solidFill>
                  <a:srgbClr val="FF0000"/>
                </a:solidFill>
              </a:rPr>
              <a:t> 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3079" name="Picture 19" descr="Logo_Signature_Cover_P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01250"/>
            <a:ext cx="9906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Robert Meisner\Missions\Earth Explorers\GOCE\GOCE Images\GOCE-Key-Visu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88113"/>
            <a:ext cx="9906000" cy="55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34950" y="411379"/>
            <a:ext cx="7835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GOCE </a:t>
            </a:r>
            <a:endParaRPr lang="en-US" sz="2400" b="1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815" y="1466535"/>
            <a:ext cx="8434767" cy="4224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Measured </a:t>
            </a:r>
            <a:r>
              <a:rPr lang="en-GB" dirty="0">
                <a:solidFill>
                  <a:schemeClr val="bg1"/>
                </a:solidFill>
              </a:rPr>
              <a:t>the Earth’s gravity </a:t>
            </a:r>
            <a:r>
              <a:rPr lang="en-GB" dirty="0" smtClean="0">
                <a:solidFill>
                  <a:schemeClr val="bg1"/>
                </a:solidFill>
              </a:rPr>
              <a:t>field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First gradiometer in space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Active air drag control (ion engine)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Very low operational </a:t>
            </a:r>
            <a:r>
              <a:rPr lang="en-GB" dirty="0" smtClean="0">
                <a:solidFill>
                  <a:schemeClr val="bg1"/>
                </a:solidFill>
              </a:rPr>
              <a:t>orbit, (</a:t>
            </a:r>
            <a:r>
              <a:rPr lang="en-GB" dirty="0" smtClean="0">
                <a:solidFill>
                  <a:schemeClr val="bg1"/>
                </a:solidFill>
              </a:rPr>
              <a:t>225 km ultimately)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</a:rPr>
              <a:t>Best geoid ever </a:t>
            </a:r>
            <a:r>
              <a:rPr lang="en-GB" dirty="0" smtClean="0">
                <a:solidFill>
                  <a:schemeClr val="bg1"/>
                </a:solidFill>
              </a:rPr>
              <a:t>produced &lt;2cm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Mean dynamic ocean topography</a:t>
            </a:r>
            <a:endParaRPr lang="en-GB" dirty="0">
              <a:solidFill>
                <a:schemeClr val="bg1"/>
              </a:solidFill>
            </a:endParaRPr>
          </a:p>
          <a:p>
            <a:pPr marL="3420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</a:rPr>
              <a:t>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version of geoid foreseen </a:t>
            </a:r>
            <a:r>
              <a:rPr lang="en-GB" dirty="0" smtClean="0">
                <a:solidFill>
                  <a:schemeClr val="bg1"/>
                </a:solidFill>
              </a:rPr>
              <a:t>in mid </a:t>
            </a:r>
            <a:r>
              <a:rPr lang="en-GB" dirty="0">
                <a:solidFill>
                  <a:schemeClr val="bg1"/>
                </a:solidFill>
              </a:rPr>
              <a:t>2014, including all </a:t>
            </a:r>
            <a:r>
              <a:rPr lang="en-GB" dirty="0" smtClean="0">
                <a:solidFill>
                  <a:schemeClr val="bg1"/>
                </a:solidFill>
              </a:rPr>
              <a:t>GOCE measurements (&lt;80km)</a:t>
            </a: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End of mission 21 October 2013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Imminent re-entry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284587"/>
            <a:ext cx="9906000" cy="1487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95" r="32281"/>
          <a:stretch/>
        </p:blipFill>
        <p:spPr>
          <a:xfrm>
            <a:off x="-1" y="1996662"/>
            <a:ext cx="4953001" cy="4861340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34950" y="427038"/>
            <a:ext cx="783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Other Earth Explorers on orbit</a:t>
            </a:r>
            <a:endParaRPr lang="en-US" sz="2400" b="1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000" y="1504800"/>
            <a:ext cx="42355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b="1" dirty="0" smtClean="0">
                <a:solidFill>
                  <a:schemeClr val="bg1"/>
                </a:solidFill>
              </a:rPr>
              <a:t>SMOS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Measures Soil Moisture and Ocean Salinity 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Radio Frequency Interference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(RFI) mitigation continues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Mission extension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until 2017 likely</a:t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47" r="28714"/>
          <a:stretch/>
        </p:blipFill>
        <p:spPr>
          <a:xfrm>
            <a:off x="4953001" y="2772064"/>
            <a:ext cx="4952998" cy="40859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953001" y="1292537"/>
            <a:ext cx="0" cy="556193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40000" y="1504800"/>
            <a:ext cx="3718068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b="1" dirty="0" err="1" smtClean="0">
                <a:solidFill>
                  <a:schemeClr val="bg1"/>
                </a:solidFill>
              </a:rPr>
              <a:t>Cryosat</a:t>
            </a:r>
            <a:endParaRPr lang="en-GB" b="1" dirty="0" smtClean="0">
              <a:solidFill>
                <a:schemeClr val="bg1"/>
              </a:solidFill>
            </a:endParaRP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Global sea </a:t>
            </a:r>
            <a:r>
              <a:rPr lang="en-GB" dirty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ce thickness measurements</a:t>
            </a:r>
            <a:endParaRPr lang="en-GB" dirty="0">
              <a:solidFill>
                <a:schemeClr val="bg1"/>
              </a:solidFill>
            </a:endParaRP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</a:rPr>
              <a:t>U</a:t>
            </a:r>
            <a:r>
              <a:rPr lang="en-GB" dirty="0" smtClean="0">
                <a:solidFill>
                  <a:schemeClr val="bg1"/>
                </a:solidFill>
              </a:rPr>
              <a:t>sed </a:t>
            </a:r>
            <a:r>
              <a:rPr lang="en-GB" dirty="0">
                <a:solidFill>
                  <a:schemeClr val="bg1"/>
                </a:solidFill>
              </a:rPr>
              <a:t>for </a:t>
            </a:r>
            <a:r>
              <a:rPr lang="en-GB" dirty="0" smtClean="0">
                <a:solidFill>
                  <a:schemeClr val="bg1"/>
                </a:solidFill>
              </a:rPr>
              <a:t>ice research, but also for oceanography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</a:rPr>
              <a:t>M</a:t>
            </a:r>
            <a:r>
              <a:rPr lang="en-GB" dirty="0" smtClean="0">
                <a:solidFill>
                  <a:schemeClr val="bg1"/>
                </a:solidFill>
              </a:rPr>
              <a:t>ission extension until 2017 likely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GB" dirty="0">
              <a:solidFill>
                <a:schemeClr val="bg1"/>
              </a:solidFill>
            </a:endParaRP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GB" dirty="0">
              <a:solidFill>
                <a:schemeClr val="bg1"/>
              </a:solidFill>
            </a:endParaRP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GB" dirty="0">
              <a:solidFill>
                <a:schemeClr val="bg1"/>
              </a:solidFill>
            </a:endParaRP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2" t="2927" r="27718" b="5961"/>
          <a:stretch/>
        </p:blipFill>
        <p:spPr>
          <a:xfrm>
            <a:off x="0" y="1276066"/>
            <a:ext cx="4953001" cy="5590900"/>
          </a:xfrm>
          <a:prstGeom prst="rect">
            <a:avLst/>
          </a:prstGeom>
        </p:spPr>
      </p:pic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374650" y="280988"/>
            <a:ext cx="67167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e-DE" sz="2200" b="1" dirty="0" err="1" smtClean="0">
                <a:solidFill>
                  <a:srgbClr val="FFFFFF"/>
                </a:solidFill>
              </a:rPr>
              <a:t>Upcoming</a:t>
            </a:r>
            <a:r>
              <a:rPr lang="de-DE" sz="2200" b="1" dirty="0" smtClean="0">
                <a:solidFill>
                  <a:srgbClr val="FFFFFF"/>
                </a:solidFill>
              </a:rPr>
              <a:t> Earth Explorers</a:t>
            </a:r>
            <a:endParaRPr lang="de-DE" sz="2200" dirty="0">
              <a:solidFill>
                <a:srgbClr val="FFFFFF"/>
              </a:solidFill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180000" y="1504800"/>
            <a:ext cx="3914632" cy="543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GB" b="1" dirty="0" smtClean="0">
                <a:solidFill>
                  <a:schemeClr val="bg1"/>
                </a:solidFill>
              </a:rPr>
              <a:t>Swar</a:t>
            </a:r>
            <a:r>
              <a:rPr lang="en-GB" b="1" dirty="0">
                <a:solidFill>
                  <a:schemeClr val="bg1"/>
                </a:solidFill>
              </a:rPr>
              <a:t>m</a:t>
            </a:r>
            <a:endParaRPr lang="en-GB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</a:t>
            </a:r>
            <a:r>
              <a:rPr lang="en-GB" dirty="0" smtClean="0">
                <a:solidFill>
                  <a:schemeClr val="bg1"/>
                </a:solidFill>
              </a:rPr>
              <a:t>est-ever </a:t>
            </a:r>
            <a:r>
              <a:rPr lang="en-GB" dirty="0">
                <a:solidFill>
                  <a:schemeClr val="bg1"/>
                </a:solidFill>
              </a:rPr>
              <a:t>survey of the Earth</a:t>
            </a:r>
            <a:r>
              <a:rPr lang="en-GB" altLang="en-US" dirty="0">
                <a:solidFill>
                  <a:schemeClr val="bg1"/>
                </a:solidFill>
              </a:rPr>
              <a:t>’</a:t>
            </a:r>
            <a:r>
              <a:rPr lang="en-GB" dirty="0">
                <a:solidFill>
                  <a:schemeClr val="bg1"/>
                </a:solidFill>
              </a:rPr>
              <a:t>s geomagnetic field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and its  variation in </a:t>
            </a:r>
            <a:r>
              <a:rPr lang="en-GB" dirty="0" smtClean="0">
                <a:solidFill>
                  <a:schemeClr val="bg1"/>
                </a:solidFill>
              </a:rPr>
              <a:t>time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</a:t>
            </a:r>
            <a:r>
              <a:rPr lang="en-GB" dirty="0" smtClean="0">
                <a:solidFill>
                  <a:schemeClr val="bg1"/>
                </a:solidFill>
              </a:rPr>
              <a:t>ew </a:t>
            </a:r>
            <a:r>
              <a:rPr lang="en-GB" dirty="0">
                <a:solidFill>
                  <a:schemeClr val="bg1"/>
                </a:solidFill>
              </a:rPr>
              <a:t>insights into the Earth</a:t>
            </a:r>
            <a:r>
              <a:rPr lang="en-GB" altLang="en-US" dirty="0">
                <a:solidFill>
                  <a:schemeClr val="bg1"/>
                </a:solidFill>
              </a:rPr>
              <a:t>’</a:t>
            </a:r>
            <a:r>
              <a:rPr lang="en-GB" dirty="0">
                <a:solidFill>
                  <a:schemeClr val="bg1"/>
                </a:solidFill>
              </a:rPr>
              <a:t>s interior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and climate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Launch </a:t>
            </a:r>
            <a:r>
              <a:rPr lang="en-GB" dirty="0" smtClean="0">
                <a:solidFill>
                  <a:schemeClr val="bg1"/>
                </a:solidFill>
              </a:rPr>
              <a:t>21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November 2013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76066"/>
            <a:ext cx="9906000" cy="614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55" y="2754310"/>
            <a:ext cx="4923445" cy="418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953001" y="1292537"/>
            <a:ext cx="0" cy="556193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040000" y="1504800"/>
            <a:ext cx="4542063" cy="543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GB" b="1" dirty="0" smtClean="0">
                <a:solidFill>
                  <a:schemeClr val="bg1"/>
                </a:solidFill>
              </a:rPr>
              <a:t>Biomass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Biomass based on global </a:t>
            </a:r>
            <a:r>
              <a:rPr lang="en-GB" dirty="0" err="1" smtClean="0">
                <a:solidFill>
                  <a:schemeClr val="bg1"/>
                </a:solidFill>
              </a:rPr>
              <a:t>interferometric</a:t>
            </a:r>
            <a:r>
              <a:rPr lang="en-GB" dirty="0" smtClean="0">
                <a:solidFill>
                  <a:schemeClr val="bg1"/>
                </a:solidFill>
              </a:rPr>
              <a:t> and </a:t>
            </a:r>
            <a:r>
              <a:rPr lang="en-GB" dirty="0" err="1" smtClean="0">
                <a:solidFill>
                  <a:schemeClr val="bg1"/>
                </a:solidFill>
              </a:rPr>
              <a:t>polarimetric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P-Band Radar observations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Essential to understand the Earth’s carbon cycle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</a:pP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earth_atmosphere_oceans_hori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9906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9" descr="sentinel1spacecraf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2" y="1763937"/>
            <a:ext cx="1337946" cy="10032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22288" y="436563"/>
            <a:ext cx="7632926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altLang="ja-JP" sz="2200" b="1" dirty="0">
                <a:solidFill>
                  <a:schemeClr val="bg1"/>
                </a:solidFill>
                <a:latin typeface="+mj-lt"/>
              </a:rPr>
              <a:t>Copernicus</a:t>
            </a:r>
            <a:r>
              <a:rPr lang="en-GB" altLang="ja-JP" sz="2200" b="1" dirty="0" smtClean="0">
                <a:solidFill>
                  <a:schemeClr val="bg1"/>
                </a:solidFill>
                <a:latin typeface="+mj-lt"/>
              </a:rPr>
              <a:t>: A New Generation of </a:t>
            </a:r>
            <a:r>
              <a:rPr lang="en-GB" altLang="ja-JP" sz="2200" b="1" dirty="0">
                <a:solidFill>
                  <a:schemeClr val="bg1"/>
                </a:solidFill>
                <a:latin typeface="+mj-lt"/>
              </a:rPr>
              <a:t>D</a:t>
            </a:r>
            <a:r>
              <a:rPr lang="en-GB" altLang="ja-JP" sz="2200" b="1" dirty="0" smtClean="0">
                <a:solidFill>
                  <a:schemeClr val="bg1"/>
                </a:solidFill>
                <a:latin typeface="+mj-lt"/>
              </a:rPr>
              <a:t>ata Sources </a:t>
            </a:r>
            <a:endParaRPr lang="en-GB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82533" y="2966569"/>
            <a:ext cx="867568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6700" indent="-266700" eaLnBrk="0" hangingPunct="0">
              <a:lnSpc>
                <a:spcPct val="90000"/>
              </a:lnSpc>
              <a:spcBef>
                <a:spcPct val="10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Copernicus is a European space flagship programme led by the European Union</a:t>
            </a:r>
          </a:p>
          <a:p>
            <a:pPr marL="266700" indent="-266700" eaLnBrk="0" hangingPunct="0">
              <a:lnSpc>
                <a:spcPct val="90000"/>
              </a:lnSpc>
              <a:spcBef>
                <a:spcPct val="10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ESA coordinates the space component</a:t>
            </a:r>
          </a:p>
          <a:p>
            <a:pPr marL="266700" indent="-266700" eaLnBrk="0" hangingPunct="0">
              <a:lnSpc>
                <a:spcPct val="90000"/>
              </a:lnSpc>
              <a:spcBef>
                <a:spcPct val="10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Copernicus provides the necessary data for operational monitoring of the environment and for civil </a:t>
            </a:r>
            <a:r>
              <a:rPr lang="en-GB" sz="2200" dirty="0" smtClean="0">
                <a:solidFill>
                  <a:schemeClr val="bg1"/>
                </a:solidFill>
              </a:rPr>
              <a:t>security</a:t>
            </a:r>
          </a:p>
          <a:p>
            <a:pPr marL="266700" indent="-266700" eaLnBrk="0" hangingPunct="0">
              <a:lnSpc>
                <a:spcPct val="90000"/>
              </a:lnSpc>
              <a:spcBef>
                <a:spcPct val="10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200" dirty="0" smtClean="0">
                <a:solidFill>
                  <a:schemeClr val="bg1"/>
                </a:solidFill>
              </a:rPr>
              <a:t>Sentinel-1 A launch in 2014</a:t>
            </a: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32774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48" y="1763939"/>
            <a:ext cx="1338889" cy="100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37" y="1763939"/>
            <a:ext cx="1435061" cy="100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3"/>
          <p:cNvSpPr txBox="1">
            <a:spLocks noChangeArrowheads="1"/>
          </p:cNvSpPr>
          <p:nvPr/>
        </p:nvSpPr>
        <p:spPr bwMode="auto">
          <a:xfrm>
            <a:off x="550574" y="1490869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400" dirty="0" smtClean="0">
                <a:solidFill>
                  <a:schemeClr val="bg1"/>
                </a:solidFill>
              </a:rPr>
              <a:t>Sent-1A/B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2777" name="TextBox 9"/>
          <p:cNvSpPr txBox="1">
            <a:spLocks noChangeArrowheads="1"/>
          </p:cNvSpPr>
          <p:nvPr/>
        </p:nvSpPr>
        <p:spPr bwMode="auto">
          <a:xfrm>
            <a:off x="1898948" y="1490869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400" dirty="0" smtClean="0">
                <a:solidFill>
                  <a:schemeClr val="bg1"/>
                </a:solidFill>
              </a:rPr>
              <a:t>Sent-2A/B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2778" name="TextBox 10"/>
          <p:cNvSpPr txBox="1">
            <a:spLocks noChangeArrowheads="1"/>
          </p:cNvSpPr>
          <p:nvPr/>
        </p:nvSpPr>
        <p:spPr bwMode="auto">
          <a:xfrm>
            <a:off x="3237837" y="1490869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400" dirty="0" smtClean="0">
                <a:solidFill>
                  <a:schemeClr val="bg1"/>
                </a:solidFill>
              </a:rPr>
              <a:t>Sent-3A/B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32779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32" y="1775446"/>
            <a:ext cx="1435061" cy="100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Box 10"/>
          <p:cNvSpPr txBox="1">
            <a:spLocks noChangeArrowheads="1"/>
          </p:cNvSpPr>
          <p:nvPr/>
        </p:nvSpPr>
        <p:spPr bwMode="auto">
          <a:xfrm>
            <a:off x="6038632" y="1490869"/>
            <a:ext cx="10964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400" dirty="0" smtClean="0">
                <a:solidFill>
                  <a:schemeClr val="bg1"/>
                </a:solidFill>
              </a:rPr>
              <a:t>Sent-5/5P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693" y="1777128"/>
            <a:ext cx="1499096" cy="100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473693" y="1490869"/>
            <a:ext cx="10198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400" dirty="0" smtClean="0">
                <a:solidFill>
                  <a:schemeClr val="bg1"/>
                </a:solidFill>
              </a:rPr>
              <a:t>Jason-CS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5" name="Picture 11" descr="SENTINEL4-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98" y="1763745"/>
            <a:ext cx="1365734" cy="99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4672898" y="1490869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400" dirty="0" smtClean="0">
                <a:solidFill>
                  <a:schemeClr val="bg1"/>
                </a:solidFill>
              </a:rPr>
              <a:t>Sent-4A/B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02" y="5438639"/>
            <a:ext cx="3175787" cy="1080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82890"/>
            <a:ext cx="9906000" cy="3684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1"/>
          <a:stretch/>
        </p:blipFill>
        <p:spPr>
          <a:xfrm>
            <a:off x="0" y="1651382"/>
            <a:ext cx="9906000" cy="5206618"/>
          </a:xfrm>
          <a:prstGeom prst="rect">
            <a:avLst/>
          </a:prstGeom>
        </p:spPr>
      </p:pic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2128700" y="1721271"/>
            <a:ext cx="4435874" cy="3829190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rPr>
              <a:t>EO satellites deliver global, consistent and long-term data for Essential Climate Variables, </a:t>
            </a:r>
            <a:r>
              <a:rPr lang="en-US" dirty="0" smtClean="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rPr>
              <a:t>supporting climate </a:t>
            </a:r>
            <a:r>
              <a:rPr lang="en-US" dirty="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rPr>
              <a:t>esearch </a:t>
            </a:r>
            <a:r>
              <a:rPr lang="en-US" dirty="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rPr>
              <a:t>&amp; </a:t>
            </a:r>
            <a:r>
              <a:rPr lang="en-US" dirty="0" smtClean="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rPr>
              <a:t>applications</a:t>
            </a:r>
            <a:endParaRPr lang="en-US" dirty="0">
              <a:solidFill>
                <a:schemeClr val="bg1"/>
              </a:solidFill>
              <a:latin typeface="Verdana" charset="0"/>
              <a:ea typeface="MS PGothic" charset="0"/>
              <a:cs typeface="MS PGothic" charset="0"/>
            </a:endParaRPr>
          </a:p>
          <a:p>
            <a:pPr marL="342900" indent="-342900" eaLnBrk="0" hangingPunct="0"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rPr>
              <a:t>Copernicus </a:t>
            </a:r>
            <a:r>
              <a:rPr lang="en-US" dirty="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rPr>
              <a:t>Sentinels will provide long-term continuity for monitoring our planet</a:t>
            </a:r>
          </a:p>
          <a:p>
            <a:pPr marL="342900" indent="-342900" eaLnBrk="0" hangingPunct="0"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rPr>
              <a:t>Gaps in time series </a:t>
            </a:r>
            <a:r>
              <a:rPr lang="en-US" dirty="0" smtClean="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rPr>
              <a:t>would cause </a:t>
            </a:r>
            <a:r>
              <a:rPr lang="en-US" dirty="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rPr>
              <a:t>irreversible damage </a:t>
            </a:r>
            <a:r>
              <a:rPr lang="en-US" dirty="0" smtClean="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rPr>
              <a:t>to climate </a:t>
            </a:r>
            <a:r>
              <a:rPr lang="en-US" dirty="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rPr>
              <a:t>esearch</a:t>
            </a:r>
            <a:endParaRPr lang="en-US" dirty="0">
              <a:solidFill>
                <a:schemeClr val="bg1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9699" name="Title 1"/>
          <p:cNvSpPr>
            <a:spLocks/>
          </p:cNvSpPr>
          <p:nvPr/>
        </p:nvSpPr>
        <p:spPr bwMode="auto">
          <a:xfrm>
            <a:off x="319088" y="239713"/>
            <a:ext cx="789004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500" b="1" dirty="0">
                <a:solidFill>
                  <a:schemeClr val="bg1"/>
                </a:solidFill>
              </a:rPr>
              <a:t>The ESA Climate Change </a:t>
            </a:r>
            <a:r>
              <a:rPr lang="en-US" sz="2500" b="1" dirty="0" smtClean="0">
                <a:solidFill>
                  <a:schemeClr val="bg1"/>
                </a:solidFill>
              </a:rPr>
              <a:t>Initiative (CCI)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1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2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4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Default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367</Words>
  <Application>Microsoft Macintosh PowerPoint</Application>
  <PresentationFormat>A4 Paper (210x297 mm)</PresentationFormat>
  <Paragraphs>84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2_Custom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IconMedialab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 CONSECTETUER</dc:title>
  <dc:creator>Sarah Walker</dc:creator>
  <cp:lastModifiedBy>Stephen Briggs</cp:lastModifiedBy>
  <cp:revision>977</cp:revision>
  <cp:lastPrinted>2013-09-05T15:07:45Z</cp:lastPrinted>
  <dcterms:created xsi:type="dcterms:W3CDTF">2010-01-21T09:31:46Z</dcterms:created>
  <dcterms:modified xsi:type="dcterms:W3CDTF">2013-11-06T18:44:01Z</dcterms:modified>
</cp:coreProperties>
</file>