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88" r:id="rId3"/>
    <p:sldMasterId id="2147483703" r:id="rId4"/>
  </p:sldMasterIdLst>
  <p:notesMasterIdLst>
    <p:notesMasterId r:id="rId16"/>
  </p:notesMasterIdLst>
  <p:sldIdLst>
    <p:sldId id="256" r:id="rId5"/>
    <p:sldId id="278" r:id="rId6"/>
    <p:sldId id="289" r:id="rId7"/>
    <p:sldId id="290" r:id="rId8"/>
    <p:sldId id="279" r:id="rId9"/>
    <p:sldId id="281" r:id="rId10"/>
    <p:sldId id="282" r:id="rId11"/>
    <p:sldId id="284" r:id="rId12"/>
    <p:sldId id="287" r:id="rId13"/>
    <p:sldId id="285" r:id="rId14"/>
    <p:sldId id="29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87" autoAdjust="0"/>
  </p:normalViewPr>
  <p:slideViewPr>
    <p:cSldViewPr>
      <p:cViewPr>
        <p:scale>
          <a:sx n="60" d="100"/>
          <a:sy n="60" d="100"/>
        </p:scale>
        <p:origin x="-1572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14E0C-1EDB-4339-8F4C-5E9ED9101E02}" type="datetimeFigureOut">
              <a:rPr lang="en-GB" smtClean="0"/>
              <a:pPr/>
              <a:t>05/11/2013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AB202-51C7-4036-84F3-0F8F6848400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981"/>
            <a:fld id="{008F6F88-D6EE-48DB-B60B-B0C3584A3E07}" type="slidenum">
              <a:rPr lang="de-DE" smtClean="0">
                <a:solidFill>
                  <a:prstClr val="white"/>
                </a:solidFill>
              </a:rPr>
              <a:pPr defTabSz="917981"/>
              <a:t>2</a:t>
            </a:fld>
            <a:endParaRPr lang="de-DE" dirty="0" smtClean="0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340289A9-D7AE-4418-931B-5330A9A685A6}" type="slidenum">
              <a:rPr lang="en-GB" smtClean="0">
                <a:solidFill>
                  <a:prstClr val="white"/>
                </a:solidFill>
              </a:rPr>
              <a:pPr defTabSz="923925"/>
              <a:t>11</a:t>
            </a:fld>
            <a:endParaRPr lang="en-GB" smtClean="0">
              <a:solidFill>
                <a:prstClr val="white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066925" indent="-2066925" algn="just" defTabSz="625475">
              <a:spcBef>
                <a:spcPts val="800"/>
              </a:spcBef>
              <a:defRPr/>
            </a:pPr>
            <a:r>
              <a:rPr lang="en-GB" u="sng" dirty="0" smtClean="0">
                <a:solidFill>
                  <a:srgbClr val="00B050"/>
                </a:solidFill>
                <a:sym typeface="Wingdings" pitchFamily="2" charset="2"/>
              </a:rPr>
              <a:t>Prime Service</a:t>
            </a:r>
          </a:p>
          <a:p>
            <a:pPr marL="363538" indent="-363538" algn="just" defTabSz="625475">
              <a:spcBef>
                <a:spcPts val="800"/>
              </a:spcBef>
              <a:buFont typeface="Wingdings" pitchFamily="2" charset="2"/>
              <a:buChar char="ü"/>
              <a:defRPr/>
            </a:pPr>
            <a:r>
              <a:rPr lang="en-GB" dirty="0" smtClean="0">
                <a:solidFill>
                  <a:srgbClr val="00B050"/>
                </a:solidFill>
                <a:sym typeface="Wingdings" pitchFamily="2" charset="2"/>
              </a:rPr>
              <a:t>18 Dec 12 - </a:t>
            </a:r>
            <a:r>
              <a:rPr lang="en-GB" dirty="0" smtClean="0">
                <a:solidFill>
                  <a:srgbClr val="00B050"/>
                </a:solidFill>
              </a:rPr>
              <a:t>Start of Met-9/Met-10 parallel dissemination</a:t>
            </a:r>
          </a:p>
          <a:p>
            <a:pPr marL="363538" indent="-363538" algn="just" defTabSz="625475">
              <a:spcBef>
                <a:spcPts val="800"/>
              </a:spcBef>
              <a:buFont typeface="Wingdings" pitchFamily="2" charset="2"/>
              <a:buChar char="ü"/>
              <a:defRPr/>
            </a:pPr>
            <a:r>
              <a:rPr lang="en-GB" dirty="0" smtClean="0">
                <a:solidFill>
                  <a:srgbClr val="00B050"/>
                </a:solidFill>
                <a:sym typeface="Wingdings" pitchFamily="2" charset="2"/>
              </a:rPr>
              <a:t>21 Jan 13 - </a:t>
            </a:r>
            <a:r>
              <a:rPr lang="en-GB" dirty="0" smtClean="0">
                <a:solidFill>
                  <a:srgbClr val="00B050"/>
                </a:solidFill>
              </a:rPr>
              <a:t>Met-10 became prime</a:t>
            </a:r>
          </a:p>
          <a:p>
            <a:pPr marL="363538" indent="-363538" algn="just" defTabSz="625475">
              <a:spcBef>
                <a:spcPts val="800"/>
              </a:spcBef>
              <a:buFont typeface="Wingdings" pitchFamily="2" charset="2"/>
              <a:buChar char="ü"/>
              <a:defRPr/>
            </a:pPr>
            <a:r>
              <a:rPr lang="en-GB" dirty="0" smtClean="0">
                <a:solidFill>
                  <a:srgbClr val="00B050"/>
                </a:solidFill>
              </a:rPr>
              <a:t>19 Feb 13 – Stop of Met-9 parallel dissemination</a:t>
            </a:r>
          </a:p>
          <a:p>
            <a:pPr marL="2066925" indent="-2066925" algn="just" defTabSz="625475">
              <a:spcBef>
                <a:spcPts val="800"/>
              </a:spcBef>
              <a:defRPr/>
            </a:pPr>
            <a:r>
              <a:rPr lang="en-GB" u="sng" dirty="0" smtClean="0"/>
              <a:t>Rapid Scan Service</a:t>
            </a:r>
          </a:p>
          <a:p>
            <a:pPr marL="363538" indent="-363538" algn="just" defTabSz="625475">
              <a:spcBef>
                <a:spcPts val="800"/>
              </a:spcBef>
              <a:buFont typeface="Wingdings" pitchFamily="2" charset="2"/>
              <a:buChar char="ü"/>
              <a:defRPr/>
            </a:pPr>
            <a:r>
              <a:rPr lang="en-GB" dirty="0" smtClean="0">
                <a:solidFill>
                  <a:srgbClr val="00B050"/>
                </a:solidFill>
                <a:sym typeface="Wingdings" pitchFamily="2" charset="2"/>
              </a:rPr>
              <a:t>31 Jan 13 - S</a:t>
            </a:r>
            <a:r>
              <a:rPr lang="en-GB" dirty="0" smtClean="0">
                <a:solidFill>
                  <a:srgbClr val="00B050"/>
                </a:solidFill>
              </a:rPr>
              <a:t>tart of the Met-8 RSS 1-month yearly pause</a:t>
            </a:r>
            <a:endParaRPr lang="en-GB" dirty="0" smtClean="0">
              <a:solidFill>
                <a:srgbClr val="00B050"/>
              </a:solidFill>
              <a:sym typeface="Wingdings" pitchFamily="2" charset="2"/>
            </a:endParaRPr>
          </a:p>
          <a:p>
            <a:pPr marL="363538" indent="-363538" algn="just" defTabSz="625475">
              <a:spcBef>
                <a:spcPts val="800"/>
              </a:spcBef>
              <a:buFont typeface="Wingdings" pitchFamily="2" charset="2"/>
              <a:buChar char="ü"/>
              <a:defRPr/>
            </a:pPr>
            <a:r>
              <a:rPr lang="en-GB" dirty="0" smtClean="0">
                <a:solidFill>
                  <a:srgbClr val="00B050"/>
                </a:solidFill>
              </a:rPr>
              <a:t>5 Mar 13 - Start of Met-8/Met-9 RSS parallel dissemination</a:t>
            </a:r>
          </a:p>
          <a:p>
            <a:pPr marL="361950" indent="-361950" algn="just" defTabSz="625475">
              <a:spcBef>
                <a:spcPts val="800"/>
              </a:spcBef>
              <a:buFont typeface="Wingdings" pitchFamily="2" charset="2"/>
              <a:buChar char="ü"/>
              <a:defRPr/>
            </a:pPr>
            <a:r>
              <a:rPr lang="en-GB" dirty="0" smtClean="0">
                <a:solidFill>
                  <a:srgbClr val="00B050"/>
                </a:solidFill>
              </a:rPr>
              <a:t>9 Apr 13 - Met-9 became RSS prime</a:t>
            </a:r>
          </a:p>
          <a:p>
            <a:pPr marL="2066925" indent="-2066925" algn="just" defTabSz="625475">
              <a:spcBef>
                <a:spcPts val="800"/>
              </a:spcBef>
              <a:defRPr/>
            </a:pPr>
            <a:r>
              <a:rPr lang="en-GB" dirty="0" smtClean="0"/>
              <a:t>7 May 13 </a:t>
            </a:r>
            <a:r>
              <a:rPr lang="en-GB" dirty="0" smtClean="0">
                <a:sym typeface="Wingdings" pitchFamily="2" charset="2"/>
              </a:rPr>
              <a:t>– Stop of </a:t>
            </a:r>
            <a:r>
              <a:rPr lang="en-GB" dirty="0" smtClean="0"/>
              <a:t>Met-8 RSS parallel dissemination</a:t>
            </a: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jpeg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jpeg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228600"/>
            <a:ext cx="206307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3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517532"/>
            <a:ext cx="9144000" cy="150177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5846888" y="542932"/>
            <a:ext cx="3297115" cy="14763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pic>
        <p:nvPicPr>
          <p:cNvPr id="5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3" y="1019175"/>
            <a:ext cx="2413489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5"/>
          <p:cNvGrpSpPr>
            <a:grpSpLocks/>
          </p:cNvGrpSpPr>
          <p:nvPr userDrawn="1"/>
        </p:nvGrpSpPr>
        <p:grpSpPr bwMode="auto">
          <a:xfrm>
            <a:off x="341438" y="6624645"/>
            <a:ext cx="7318131" cy="128587"/>
            <a:chOff x="505734" y="6602412"/>
            <a:chExt cx="7927213" cy="128165"/>
          </a:xfrm>
        </p:grpSpPr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5210351" y="6602415"/>
              <a:ext cx="192217" cy="126604"/>
              <a:chOff x="4182" y="1087"/>
              <a:chExt cx="238" cy="162"/>
            </a:xfrm>
          </p:grpSpPr>
          <p:sp>
            <p:nvSpPr>
              <p:cNvPr id="236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7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8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9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0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1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2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3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4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5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37382" y="6602412"/>
              <a:ext cx="190622" cy="123448"/>
              <a:chOff x="1116" y="1646"/>
              <a:chExt cx="245" cy="151"/>
            </a:xfrm>
          </p:grpSpPr>
          <p:sp>
            <p:nvSpPr>
              <p:cNvPr id="233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4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5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20"/>
            <p:cNvGrpSpPr>
              <a:grpSpLocks/>
            </p:cNvGrpSpPr>
            <p:nvPr userDrawn="1"/>
          </p:nvGrpSpPr>
          <p:grpSpPr bwMode="auto">
            <a:xfrm>
              <a:off x="3229506" y="6602410"/>
              <a:ext cx="190248" cy="121850"/>
              <a:chOff x="1117" y="2897"/>
              <a:chExt cx="243" cy="157"/>
            </a:xfrm>
          </p:grpSpPr>
          <p:sp>
            <p:nvSpPr>
              <p:cNvPr id="229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0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1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2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25"/>
            <p:cNvGrpSpPr>
              <a:grpSpLocks/>
            </p:cNvGrpSpPr>
            <p:nvPr userDrawn="1"/>
          </p:nvGrpSpPr>
          <p:grpSpPr bwMode="auto">
            <a:xfrm>
              <a:off x="2983809" y="6602410"/>
              <a:ext cx="190248" cy="121850"/>
              <a:chOff x="1118" y="2646"/>
              <a:chExt cx="243" cy="157"/>
            </a:xfrm>
          </p:grpSpPr>
          <p:sp>
            <p:nvSpPr>
              <p:cNvPr id="225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6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7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8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Group 30"/>
            <p:cNvGrpSpPr>
              <a:grpSpLocks/>
            </p:cNvGrpSpPr>
            <p:nvPr userDrawn="1"/>
          </p:nvGrpSpPr>
          <p:grpSpPr bwMode="auto">
            <a:xfrm>
              <a:off x="2229633" y="6602408"/>
              <a:ext cx="190248" cy="121477"/>
              <a:chOff x="1117" y="2143"/>
              <a:chExt cx="243" cy="155"/>
            </a:xfrm>
          </p:grpSpPr>
          <p:sp>
            <p:nvSpPr>
              <p:cNvPr id="221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2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3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4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" name="Group 35"/>
            <p:cNvGrpSpPr>
              <a:grpSpLocks/>
            </p:cNvGrpSpPr>
            <p:nvPr userDrawn="1"/>
          </p:nvGrpSpPr>
          <p:grpSpPr bwMode="auto">
            <a:xfrm>
              <a:off x="1983302" y="6602409"/>
              <a:ext cx="190248" cy="121477"/>
              <a:chOff x="1117" y="1892"/>
              <a:chExt cx="243" cy="155"/>
            </a:xfrm>
          </p:grpSpPr>
          <p:sp>
            <p:nvSpPr>
              <p:cNvPr id="217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8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9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0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Group 255"/>
            <p:cNvGrpSpPr>
              <a:grpSpLocks/>
            </p:cNvGrpSpPr>
            <p:nvPr userDrawn="1"/>
          </p:nvGrpSpPr>
          <p:grpSpPr bwMode="auto">
            <a:xfrm>
              <a:off x="1493064" y="6602412"/>
              <a:ext cx="190482" cy="123419"/>
              <a:chOff x="7106991" y="2034190"/>
              <a:chExt cx="255683" cy="163929"/>
            </a:xfrm>
          </p:grpSpPr>
          <p:sp>
            <p:nvSpPr>
              <p:cNvPr id="215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6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4" name="Group 254"/>
            <p:cNvGrpSpPr>
              <a:grpSpLocks/>
            </p:cNvGrpSpPr>
            <p:nvPr userDrawn="1"/>
          </p:nvGrpSpPr>
          <p:grpSpPr bwMode="auto">
            <a:xfrm>
              <a:off x="751772" y="6602412"/>
              <a:ext cx="190482" cy="128165"/>
              <a:chOff x="6341261" y="2034186"/>
              <a:chExt cx="254095" cy="170190"/>
            </a:xfrm>
          </p:grpSpPr>
          <p:sp>
            <p:nvSpPr>
              <p:cNvPr id="212" name="Freeform 211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3" name="Freeform 212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4" name="Freeform 213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5" name="Group 49"/>
            <p:cNvGrpSpPr>
              <a:grpSpLocks/>
            </p:cNvGrpSpPr>
            <p:nvPr userDrawn="1"/>
          </p:nvGrpSpPr>
          <p:grpSpPr bwMode="auto">
            <a:xfrm>
              <a:off x="505734" y="6602412"/>
              <a:ext cx="190622" cy="123448"/>
              <a:chOff x="529" y="1166"/>
              <a:chExt cx="245" cy="157"/>
            </a:xfrm>
          </p:grpSpPr>
          <p:sp>
            <p:nvSpPr>
              <p:cNvPr id="208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9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0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1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6" name="Group 54"/>
            <p:cNvGrpSpPr>
              <a:grpSpLocks/>
            </p:cNvGrpSpPr>
            <p:nvPr userDrawn="1"/>
          </p:nvGrpSpPr>
          <p:grpSpPr bwMode="auto">
            <a:xfrm>
              <a:off x="2475962" y="6602412"/>
              <a:ext cx="191814" cy="123448"/>
              <a:chOff x="1117" y="2394"/>
              <a:chExt cx="245" cy="157"/>
            </a:xfrm>
          </p:grpSpPr>
          <p:sp>
            <p:nvSpPr>
              <p:cNvPr id="197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8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9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0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1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2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3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4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5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6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7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7" name="Group 66"/>
            <p:cNvGrpSpPr>
              <a:grpSpLocks/>
            </p:cNvGrpSpPr>
            <p:nvPr userDrawn="1"/>
          </p:nvGrpSpPr>
          <p:grpSpPr bwMode="auto">
            <a:xfrm>
              <a:off x="6685215" y="6602412"/>
              <a:ext cx="193786" cy="122262"/>
              <a:chOff x="1592" y="2897"/>
              <a:chExt cx="247" cy="156"/>
            </a:xfrm>
          </p:grpSpPr>
          <p:sp>
            <p:nvSpPr>
              <p:cNvPr id="182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3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4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5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6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7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8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9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0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1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2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3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4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5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6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8" name="Group 82"/>
            <p:cNvGrpSpPr>
              <a:grpSpLocks/>
            </p:cNvGrpSpPr>
            <p:nvPr userDrawn="1"/>
          </p:nvGrpSpPr>
          <p:grpSpPr bwMode="auto">
            <a:xfrm>
              <a:off x="6189791" y="6602409"/>
              <a:ext cx="191811" cy="121483"/>
              <a:chOff x="1778" y="2004"/>
              <a:chExt cx="246" cy="156"/>
            </a:xfrm>
          </p:grpSpPr>
          <p:sp>
            <p:nvSpPr>
              <p:cNvPr id="179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0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1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9" name="Group 86"/>
            <p:cNvGrpSpPr>
              <a:grpSpLocks/>
            </p:cNvGrpSpPr>
            <p:nvPr userDrawn="1"/>
          </p:nvGrpSpPr>
          <p:grpSpPr bwMode="auto">
            <a:xfrm>
              <a:off x="5946810" y="6602412"/>
              <a:ext cx="191394" cy="122262"/>
              <a:chOff x="1592" y="2143"/>
              <a:chExt cx="247" cy="156"/>
            </a:xfrm>
          </p:grpSpPr>
          <p:sp>
            <p:nvSpPr>
              <p:cNvPr id="173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4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5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6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7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8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" name="Group 93"/>
            <p:cNvGrpSpPr>
              <a:grpSpLocks/>
            </p:cNvGrpSpPr>
            <p:nvPr userDrawn="1"/>
          </p:nvGrpSpPr>
          <p:grpSpPr bwMode="auto">
            <a:xfrm>
              <a:off x="5702628" y="6602412"/>
              <a:ext cx="190251" cy="122262"/>
              <a:chOff x="1593" y="1897"/>
              <a:chExt cx="244" cy="157"/>
            </a:xfrm>
          </p:grpSpPr>
          <p:sp>
            <p:nvSpPr>
              <p:cNvPr id="169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0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1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2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" name="Group 98"/>
            <p:cNvGrpSpPr>
              <a:grpSpLocks/>
            </p:cNvGrpSpPr>
            <p:nvPr userDrawn="1"/>
          </p:nvGrpSpPr>
          <p:grpSpPr bwMode="auto">
            <a:xfrm>
              <a:off x="4704037" y="6602411"/>
              <a:ext cx="192590" cy="121850"/>
              <a:chOff x="1778" y="1164"/>
              <a:chExt cx="247" cy="157"/>
            </a:xfrm>
          </p:grpSpPr>
          <p:sp>
            <p:nvSpPr>
              <p:cNvPr id="120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2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9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0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1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8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9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6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8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0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1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2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7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8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2" name="Group 148"/>
            <p:cNvGrpSpPr>
              <a:grpSpLocks/>
            </p:cNvGrpSpPr>
            <p:nvPr userDrawn="1"/>
          </p:nvGrpSpPr>
          <p:grpSpPr bwMode="auto">
            <a:xfrm>
              <a:off x="4212242" y="6602412"/>
              <a:ext cx="192217" cy="122262"/>
              <a:chOff x="1595" y="1394"/>
              <a:chExt cx="245" cy="157"/>
            </a:xfrm>
          </p:grpSpPr>
          <p:sp>
            <p:nvSpPr>
              <p:cNvPr id="113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3" name="Group 156"/>
            <p:cNvGrpSpPr>
              <a:grpSpLocks/>
            </p:cNvGrpSpPr>
            <p:nvPr userDrawn="1"/>
          </p:nvGrpSpPr>
          <p:grpSpPr bwMode="auto">
            <a:xfrm>
              <a:off x="3964194" y="6602412"/>
              <a:ext cx="190251" cy="122262"/>
              <a:chOff x="1593" y="1143"/>
              <a:chExt cx="244" cy="157"/>
            </a:xfrm>
          </p:grpSpPr>
          <p:sp>
            <p:nvSpPr>
              <p:cNvPr id="109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" name="Group 161"/>
            <p:cNvGrpSpPr>
              <a:grpSpLocks/>
            </p:cNvGrpSpPr>
            <p:nvPr userDrawn="1"/>
          </p:nvGrpSpPr>
          <p:grpSpPr bwMode="auto">
            <a:xfrm>
              <a:off x="3716938" y="6602411"/>
              <a:ext cx="191811" cy="121850"/>
              <a:chOff x="1592" y="892"/>
              <a:chExt cx="246" cy="157"/>
            </a:xfrm>
          </p:grpSpPr>
          <p:sp>
            <p:nvSpPr>
              <p:cNvPr id="105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26" name="Object 166"/>
            <p:cNvGraphicFramePr>
              <a:graphicFrameLocks noChangeAspect="1"/>
            </p:cNvGraphicFramePr>
            <p:nvPr/>
          </p:nvGraphicFramePr>
          <p:xfrm>
            <a:off x="6436302" y="6602412"/>
            <a:ext cx="195777" cy="127009"/>
          </p:xfrm>
          <a:graphic>
            <a:graphicData uri="http://schemas.openxmlformats.org/presentationml/2006/ole">
              <p:oleObj spid="_x0000_s6146" name="Clip" r:id="rId5" imgW="3809524" imgH="2619048" progId="">
                <p:embed/>
              </p:oleObj>
            </a:graphicData>
          </a:graphic>
        </p:graphicFrame>
        <p:grpSp>
          <p:nvGrpSpPr>
            <p:cNvPr id="25" name="Group 185"/>
            <p:cNvGrpSpPr>
              <a:grpSpLocks/>
            </p:cNvGrpSpPr>
            <p:nvPr userDrawn="1"/>
          </p:nvGrpSpPr>
          <p:grpSpPr bwMode="auto">
            <a:xfrm>
              <a:off x="999602" y="6602411"/>
              <a:ext cx="192217" cy="121827"/>
              <a:chOff x="4187" y="1590"/>
              <a:chExt cx="238" cy="162"/>
            </a:xfrm>
          </p:grpSpPr>
          <p:sp>
            <p:nvSpPr>
              <p:cNvPr id="78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7" name="Group 256"/>
            <p:cNvGrpSpPr>
              <a:grpSpLocks/>
            </p:cNvGrpSpPr>
            <p:nvPr userDrawn="1"/>
          </p:nvGrpSpPr>
          <p:grpSpPr bwMode="auto">
            <a:xfrm>
              <a:off x="4458229" y="6602412"/>
              <a:ext cx="190482" cy="123419"/>
              <a:chOff x="7877798" y="2333052"/>
              <a:chExt cx="253806" cy="164973"/>
            </a:xfrm>
          </p:grpSpPr>
          <p:sp>
            <p:nvSpPr>
              <p:cNvPr id="76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8" name="Group 223"/>
            <p:cNvGrpSpPr>
              <a:grpSpLocks/>
            </p:cNvGrpSpPr>
            <p:nvPr userDrawn="1"/>
          </p:nvGrpSpPr>
          <p:grpSpPr bwMode="auto">
            <a:xfrm>
              <a:off x="2734554" y="6602412"/>
              <a:ext cx="192217" cy="121826"/>
              <a:chOff x="4184" y="1339"/>
              <a:chExt cx="238" cy="162"/>
            </a:xfrm>
          </p:grpSpPr>
          <p:sp>
            <p:nvSpPr>
              <p:cNvPr id="72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" name="Group 228"/>
            <p:cNvGrpSpPr>
              <a:grpSpLocks/>
            </p:cNvGrpSpPr>
            <p:nvPr userDrawn="1"/>
          </p:nvGrpSpPr>
          <p:grpSpPr bwMode="auto">
            <a:xfrm>
              <a:off x="5456491" y="6602405"/>
              <a:ext cx="192217" cy="126603"/>
              <a:chOff x="4188" y="2157"/>
              <a:chExt cx="238" cy="162"/>
            </a:xfrm>
          </p:grpSpPr>
          <p:sp>
            <p:nvSpPr>
              <p:cNvPr id="59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31" name="Object 252"/>
            <p:cNvGraphicFramePr>
              <a:graphicFrameLocks noChangeAspect="1"/>
            </p:cNvGraphicFramePr>
            <p:nvPr/>
          </p:nvGraphicFramePr>
          <p:xfrm>
            <a:off x="3475983" y="6602412"/>
            <a:ext cx="186285" cy="121074"/>
          </p:xfrm>
          <a:graphic>
            <a:graphicData uri="http://schemas.openxmlformats.org/presentationml/2006/ole">
              <p:oleObj spid="_x0000_s6147" name="Clip" r:id="rId6" imgW="2835360" imgH="1920600" progId="">
                <p:embed/>
              </p:oleObj>
            </a:graphicData>
          </a:graphic>
        </p:graphicFrame>
        <p:grpSp>
          <p:nvGrpSpPr>
            <p:cNvPr id="30" name="Group 214"/>
            <p:cNvGrpSpPr>
              <a:grpSpLocks/>
            </p:cNvGrpSpPr>
            <p:nvPr userDrawn="1"/>
          </p:nvGrpSpPr>
          <p:grpSpPr bwMode="auto">
            <a:xfrm>
              <a:off x="4963397" y="6602412"/>
              <a:ext cx="193832" cy="123448"/>
              <a:chOff x="4187" y="2402"/>
              <a:chExt cx="240" cy="161"/>
            </a:xfrm>
          </p:grpSpPr>
          <p:sp>
            <p:nvSpPr>
              <p:cNvPr id="55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6" name="Group 38"/>
            <p:cNvGrpSpPr>
              <a:grpSpLocks/>
            </p:cNvGrpSpPr>
            <p:nvPr userDrawn="1"/>
          </p:nvGrpSpPr>
          <p:grpSpPr bwMode="auto">
            <a:xfrm>
              <a:off x="1245501" y="6602411"/>
              <a:ext cx="192217" cy="121855"/>
              <a:chOff x="528" y="1773"/>
              <a:chExt cx="246" cy="156"/>
            </a:xfrm>
          </p:grpSpPr>
          <p:sp>
            <p:nvSpPr>
              <p:cNvPr id="51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7" name="Group 253"/>
            <p:cNvGrpSpPr>
              <a:grpSpLocks/>
            </p:cNvGrpSpPr>
            <p:nvPr userDrawn="1"/>
          </p:nvGrpSpPr>
          <p:grpSpPr bwMode="auto">
            <a:xfrm>
              <a:off x="7253290" y="6602412"/>
              <a:ext cx="190228" cy="122262"/>
              <a:chOff x="528" y="1164"/>
              <a:chExt cx="237" cy="157"/>
            </a:xfrm>
          </p:grpSpPr>
          <p:sp>
            <p:nvSpPr>
              <p:cNvPr id="47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9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9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9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9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5" name="Picture 268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747607" y="6602412"/>
              <a:ext cx="194590" cy="127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48" name="Group 269"/>
            <p:cNvGrpSpPr>
              <a:grpSpLocks noChangeAspect="1"/>
            </p:cNvGrpSpPr>
            <p:nvPr userDrawn="1"/>
          </p:nvGrpSpPr>
          <p:grpSpPr bwMode="auto">
            <a:xfrm>
              <a:off x="7998327" y="6602410"/>
              <a:ext cx="187057" cy="121850"/>
              <a:chOff x="4214" y="2064"/>
              <a:chExt cx="242" cy="157"/>
            </a:xfrm>
          </p:grpSpPr>
          <p:sp>
            <p:nvSpPr>
              <p:cNvPr id="43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9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5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9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9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49" name="Group 242"/>
            <p:cNvGrpSpPr>
              <a:grpSpLocks/>
            </p:cNvGrpSpPr>
            <p:nvPr userDrawn="1"/>
          </p:nvGrpSpPr>
          <p:grpSpPr bwMode="auto">
            <a:xfrm>
              <a:off x="7501215" y="6602409"/>
              <a:ext cx="190254" cy="121487"/>
              <a:chOff x="5555" y="2058"/>
              <a:chExt cx="245" cy="157"/>
            </a:xfrm>
          </p:grpSpPr>
          <p:sp>
            <p:nvSpPr>
              <p:cNvPr id="39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8" name="Picture 3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240730" y="6602412"/>
              <a:ext cx="192217" cy="123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4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8886" y="534845"/>
            <a:ext cx="5494362" cy="1449237"/>
          </a:xfrm>
        </p:spPr>
        <p:txBody>
          <a:bodyPr anchor="ctr"/>
          <a:lstStyle>
            <a:lvl1pPr marL="0" indent="0">
              <a:lnSpc>
                <a:spcPts val="34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GB" dirty="0" smtClean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0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517532"/>
            <a:ext cx="9144000" cy="150177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pic>
        <p:nvPicPr>
          <p:cNvPr id="4" name="Picture 25" descr="EUMETSAT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7620" y="6604007"/>
            <a:ext cx="74588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8888" y="534845"/>
            <a:ext cx="8632553" cy="1449237"/>
          </a:xfrm>
        </p:spPr>
        <p:txBody>
          <a:bodyPr anchor="ctr"/>
          <a:lstStyle>
            <a:lvl1pPr marL="0" indent="0">
              <a:lnSpc>
                <a:spcPts val="34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GB" dirty="0" smtClean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blipFill dpi="0" rotWithShape="0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UMETSAT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7620" y="6604007"/>
            <a:ext cx="74588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 bwMode="auto">
          <a:xfrm>
            <a:off x="0" y="7"/>
            <a:ext cx="9144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7"/>
            <a:ext cx="9045820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7"/>
            <a:ext cx="9144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"/>
            <a:ext cx="9045820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7"/>
            <a:ext cx="9144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"/>
            <a:ext cx="9045820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7"/>
            <a:ext cx="9144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"/>
            <a:ext cx="9045820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7"/>
            <a:ext cx="9144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"/>
            <a:ext cx="9045820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 userDrawn="1"/>
        </p:nvSpPr>
        <p:spPr>
          <a:xfrm>
            <a:off x="6496054" y="6426200"/>
            <a:ext cx="657957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" b="1" dirty="0" smtClean="0">
                <a:solidFill>
                  <a:srgbClr val="5F758D"/>
                </a:solidFill>
                <a:latin typeface="Arial" charset="0"/>
              </a:rPr>
              <a:t>Slide: </a:t>
            </a:r>
            <a:fld id="{00FC40E7-38CC-4E3E-9E80-C1CE9A90E8AF}" type="slidenum">
              <a:rPr lang="en-GB" sz="900" b="1" smtClean="0">
                <a:solidFill>
                  <a:srgbClr val="5F758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900" b="1" dirty="0">
              <a:solidFill>
                <a:srgbClr val="5F758D"/>
              </a:solidFill>
              <a:latin typeface="Arial" charset="0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517532"/>
            <a:ext cx="9144000" cy="150177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163408" y="542932"/>
            <a:ext cx="2980592" cy="14763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pic>
        <p:nvPicPr>
          <p:cNvPr id="5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8388" y="1009650"/>
            <a:ext cx="2413489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5"/>
          <p:cNvGrpSpPr>
            <a:grpSpLocks/>
          </p:cNvGrpSpPr>
          <p:nvPr userDrawn="1"/>
        </p:nvGrpSpPr>
        <p:grpSpPr bwMode="auto">
          <a:xfrm>
            <a:off x="341438" y="6624645"/>
            <a:ext cx="7318131" cy="128587"/>
            <a:chOff x="505734" y="6602412"/>
            <a:chExt cx="7927213" cy="128165"/>
          </a:xfrm>
        </p:grpSpPr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5210351" y="6602415"/>
              <a:ext cx="192217" cy="126604"/>
              <a:chOff x="4182" y="1087"/>
              <a:chExt cx="238" cy="162"/>
            </a:xfrm>
          </p:grpSpPr>
          <p:sp>
            <p:nvSpPr>
              <p:cNvPr id="236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7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8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9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0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1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2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3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4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5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37382" y="6602412"/>
              <a:ext cx="190622" cy="123448"/>
              <a:chOff x="1116" y="1646"/>
              <a:chExt cx="245" cy="151"/>
            </a:xfrm>
          </p:grpSpPr>
          <p:sp>
            <p:nvSpPr>
              <p:cNvPr id="233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4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5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20"/>
            <p:cNvGrpSpPr>
              <a:grpSpLocks/>
            </p:cNvGrpSpPr>
            <p:nvPr userDrawn="1"/>
          </p:nvGrpSpPr>
          <p:grpSpPr bwMode="auto">
            <a:xfrm>
              <a:off x="3229506" y="6602410"/>
              <a:ext cx="190248" cy="121850"/>
              <a:chOff x="1117" y="2897"/>
              <a:chExt cx="243" cy="157"/>
            </a:xfrm>
          </p:grpSpPr>
          <p:sp>
            <p:nvSpPr>
              <p:cNvPr id="229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0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1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2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25"/>
            <p:cNvGrpSpPr>
              <a:grpSpLocks/>
            </p:cNvGrpSpPr>
            <p:nvPr userDrawn="1"/>
          </p:nvGrpSpPr>
          <p:grpSpPr bwMode="auto">
            <a:xfrm>
              <a:off x="2983809" y="6602410"/>
              <a:ext cx="190248" cy="121850"/>
              <a:chOff x="1118" y="2646"/>
              <a:chExt cx="243" cy="157"/>
            </a:xfrm>
          </p:grpSpPr>
          <p:sp>
            <p:nvSpPr>
              <p:cNvPr id="225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6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7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8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Group 30"/>
            <p:cNvGrpSpPr>
              <a:grpSpLocks/>
            </p:cNvGrpSpPr>
            <p:nvPr userDrawn="1"/>
          </p:nvGrpSpPr>
          <p:grpSpPr bwMode="auto">
            <a:xfrm>
              <a:off x="2229633" y="6602408"/>
              <a:ext cx="190248" cy="121477"/>
              <a:chOff x="1117" y="2143"/>
              <a:chExt cx="243" cy="155"/>
            </a:xfrm>
          </p:grpSpPr>
          <p:sp>
            <p:nvSpPr>
              <p:cNvPr id="221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2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3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4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" name="Group 35"/>
            <p:cNvGrpSpPr>
              <a:grpSpLocks/>
            </p:cNvGrpSpPr>
            <p:nvPr userDrawn="1"/>
          </p:nvGrpSpPr>
          <p:grpSpPr bwMode="auto">
            <a:xfrm>
              <a:off x="1983302" y="6602409"/>
              <a:ext cx="190248" cy="121477"/>
              <a:chOff x="1117" y="1892"/>
              <a:chExt cx="243" cy="155"/>
            </a:xfrm>
          </p:grpSpPr>
          <p:sp>
            <p:nvSpPr>
              <p:cNvPr id="217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8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9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0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Group 255"/>
            <p:cNvGrpSpPr>
              <a:grpSpLocks/>
            </p:cNvGrpSpPr>
            <p:nvPr userDrawn="1"/>
          </p:nvGrpSpPr>
          <p:grpSpPr bwMode="auto">
            <a:xfrm>
              <a:off x="1493064" y="6602412"/>
              <a:ext cx="190482" cy="123419"/>
              <a:chOff x="7106991" y="2034190"/>
              <a:chExt cx="255683" cy="163929"/>
            </a:xfrm>
          </p:grpSpPr>
          <p:sp>
            <p:nvSpPr>
              <p:cNvPr id="215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6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4" name="Group 254"/>
            <p:cNvGrpSpPr>
              <a:grpSpLocks/>
            </p:cNvGrpSpPr>
            <p:nvPr userDrawn="1"/>
          </p:nvGrpSpPr>
          <p:grpSpPr bwMode="auto">
            <a:xfrm>
              <a:off x="751772" y="6602412"/>
              <a:ext cx="190482" cy="128165"/>
              <a:chOff x="6341261" y="2034186"/>
              <a:chExt cx="254095" cy="170190"/>
            </a:xfrm>
          </p:grpSpPr>
          <p:sp>
            <p:nvSpPr>
              <p:cNvPr id="212" name="Freeform 211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3" name="Freeform 212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4" name="Freeform 213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5" name="Group 49"/>
            <p:cNvGrpSpPr>
              <a:grpSpLocks/>
            </p:cNvGrpSpPr>
            <p:nvPr userDrawn="1"/>
          </p:nvGrpSpPr>
          <p:grpSpPr bwMode="auto">
            <a:xfrm>
              <a:off x="505734" y="6602412"/>
              <a:ext cx="190622" cy="123448"/>
              <a:chOff x="529" y="1166"/>
              <a:chExt cx="245" cy="157"/>
            </a:xfrm>
          </p:grpSpPr>
          <p:sp>
            <p:nvSpPr>
              <p:cNvPr id="208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9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0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1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6" name="Group 54"/>
            <p:cNvGrpSpPr>
              <a:grpSpLocks/>
            </p:cNvGrpSpPr>
            <p:nvPr userDrawn="1"/>
          </p:nvGrpSpPr>
          <p:grpSpPr bwMode="auto">
            <a:xfrm>
              <a:off x="2475962" y="6602412"/>
              <a:ext cx="191814" cy="123448"/>
              <a:chOff x="1117" y="2394"/>
              <a:chExt cx="245" cy="157"/>
            </a:xfrm>
          </p:grpSpPr>
          <p:sp>
            <p:nvSpPr>
              <p:cNvPr id="197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8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9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0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3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1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3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2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3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4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5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6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7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7" name="Group 66"/>
            <p:cNvGrpSpPr>
              <a:grpSpLocks/>
            </p:cNvGrpSpPr>
            <p:nvPr userDrawn="1"/>
          </p:nvGrpSpPr>
          <p:grpSpPr bwMode="auto">
            <a:xfrm>
              <a:off x="6685215" y="6602412"/>
              <a:ext cx="193786" cy="122262"/>
              <a:chOff x="1592" y="2897"/>
              <a:chExt cx="247" cy="156"/>
            </a:xfrm>
          </p:grpSpPr>
          <p:sp>
            <p:nvSpPr>
              <p:cNvPr id="182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3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4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5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6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7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8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9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0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1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2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3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4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5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6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8" name="Group 82"/>
            <p:cNvGrpSpPr>
              <a:grpSpLocks/>
            </p:cNvGrpSpPr>
            <p:nvPr userDrawn="1"/>
          </p:nvGrpSpPr>
          <p:grpSpPr bwMode="auto">
            <a:xfrm>
              <a:off x="6189791" y="6602409"/>
              <a:ext cx="191811" cy="121483"/>
              <a:chOff x="1778" y="2004"/>
              <a:chExt cx="246" cy="156"/>
            </a:xfrm>
          </p:grpSpPr>
          <p:sp>
            <p:nvSpPr>
              <p:cNvPr id="179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0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1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9" name="Group 86"/>
            <p:cNvGrpSpPr>
              <a:grpSpLocks/>
            </p:cNvGrpSpPr>
            <p:nvPr userDrawn="1"/>
          </p:nvGrpSpPr>
          <p:grpSpPr bwMode="auto">
            <a:xfrm>
              <a:off x="5946810" y="6602412"/>
              <a:ext cx="191394" cy="122262"/>
              <a:chOff x="1592" y="2143"/>
              <a:chExt cx="247" cy="156"/>
            </a:xfrm>
          </p:grpSpPr>
          <p:sp>
            <p:nvSpPr>
              <p:cNvPr id="173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4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5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6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7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8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" name="Group 93"/>
            <p:cNvGrpSpPr>
              <a:grpSpLocks/>
            </p:cNvGrpSpPr>
            <p:nvPr userDrawn="1"/>
          </p:nvGrpSpPr>
          <p:grpSpPr bwMode="auto">
            <a:xfrm>
              <a:off x="5702628" y="6602412"/>
              <a:ext cx="190251" cy="122262"/>
              <a:chOff x="1593" y="1897"/>
              <a:chExt cx="244" cy="157"/>
            </a:xfrm>
          </p:grpSpPr>
          <p:sp>
            <p:nvSpPr>
              <p:cNvPr id="169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0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1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2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" name="Group 98"/>
            <p:cNvGrpSpPr>
              <a:grpSpLocks/>
            </p:cNvGrpSpPr>
            <p:nvPr userDrawn="1"/>
          </p:nvGrpSpPr>
          <p:grpSpPr bwMode="auto">
            <a:xfrm>
              <a:off x="4704037" y="6602411"/>
              <a:ext cx="192590" cy="121850"/>
              <a:chOff x="1778" y="1164"/>
              <a:chExt cx="247" cy="157"/>
            </a:xfrm>
          </p:grpSpPr>
          <p:sp>
            <p:nvSpPr>
              <p:cNvPr id="120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2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9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0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1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8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9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6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8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0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1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2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7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8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2" name="Group 148"/>
            <p:cNvGrpSpPr>
              <a:grpSpLocks/>
            </p:cNvGrpSpPr>
            <p:nvPr userDrawn="1"/>
          </p:nvGrpSpPr>
          <p:grpSpPr bwMode="auto">
            <a:xfrm>
              <a:off x="4212242" y="6602412"/>
              <a:ext cx="192217" cy="122262"/>
              <a:chOff x="1595" y="1394"/>
              <a:chExt cx="245" cy="157"/>
            </a:xfrm>
          </p:grpSpPr>
          <p:sp>
            <p:nvSpPr>
              <p:cNvPr id="113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3" name="Group 156"/>
            <p:cNvGrpSpPr>
              <a:grpSpLocks/>
            </p:cNvGrpSpPr>
            <p:nvPr userDrawn="1"/>
          </p:nvGrpSpPr>
          <p:grpSpPr bwMode="auto">
            <a:xfrm>
              <a:off x="3964194" y="6602412"/>
              <a:ext cx="190251" cy="122262"/>
              <a:chOff x="1593" y="1143"/>
              <a:chExt cx="244" cy="157"/>
            </a:xfrm>
          </p:grpSpPr>
          <p:sp>
            <p:nvSpPr>
              <p:cNvPr id="109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" name="Group 161"/>
            <p:cNvGrpSpPr>
              <a:grpSpLocks/>
            </p:cNvGrpSpPr>
            <p:nvPr userDrawn="1"/>
          </p:nvGrpSpPr>
          <p:grpSpPr bwMode="auto">
            <a:xfrm>
              <a:off x="3716938" y="6602411"/>
              <a:ext cx="191811" cy="121850"/>
              <a:chOff x="1592" y="892"/>
              <a:chExt cx="246" cy="157"/>
            </a:xfrm>
          </p:grpSpPr>
          <p:sp>
            <p:nvSpPr>
              <p:cNvPr id="105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26" name="Object 166"/>
            <p:cNvGraphicFramePr>
              <a:graphicFrameLocks noChangeAspect="1"/>
            </p:cNvGraphicFramePr>
            <p:nvPr/>
          </p:nvGraphicFramePr>
          <p:xfrm>
            <a:off x="6436302" y="6602412"/>
            <a:ext cx="195777" cy="127009"/>
          </p:xfrm>
          <a:graphic>
            <a:graphicData uri="http://schemas.openxmlformats.org/presentationml/2006/ole">
              <p:oleObj spid="_x0000_s8194" name="Clip" r:id="rId5" imgW="3809524" imgH="2619048" progId="">
                <p:embed/>
              </p:oleObj>
            </a:graphicData>
          </a:graphic>
        </p:graphicFrame>
        <p:grpSp>
          <p:nvGrpSpPr>
            <p:cNvPr id="25" name="Group 185"/>
            <p:cNvGrpSpPr>
              <a:grpSpLocks/>
            </p:cNvGrpSpPr>
            <p:nvPr userDrawn="1"/>
          </p:nvGrpSpPr>
          <p:grpSpPr bwMode="auto">
            <a:xfrm>
              <a:off x="999602" y="6602411"/>
              <a:ext cx="192217" cy="121827"/>
              <a:chOff x="4187" y="1590"/>
              <a:chExt cx="238" cy="162"/>
            </a:xfrm>
          </p:grpSpPr>
          <p:sp>
            <p:nvSpPr>
              <p:cNvPr id="78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7" name="Group 256"/>
            <p:cNvGrpSpPr>
              <a:grpSpLocks/>
            </p:cNvGrpSpPr>
            <p:nvPr userDrawn="1"/>
          </p:nvGrpSpPr>
          <p:grpSpPr bwMode="auto">
            <a:xfrm>
              <a:off x="4458229" y="6602412"/>
              <a:ext cx="190482" cy="123419"/>
              <a:chOff x="7877798" y="2333052"/>
              <a:chExt cx="253806" cy="164973"/>
            </a:xfrm>
          </p:grpSpPr>
          <p:sp>
            <p:nvSpPr>
              <p:cNvPr id="76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8" name="Group 223"/>
            <p:cNvGrpSpPr>
              <a:grpSpLocks/>
            </p:cNvGrpSpPr>
            <p:nvPr userDrawn="1"/>
          </p:nvGrpSpPr>
          <p:grpSpPr bwMode="auto">
            <a:xfrm>
              <a:off x="2734554" y="6602412"/>
              <a:ext cx="192217" cy="121826"/>
              <a:chOff x="4184" y="1339"/>
              <a:chExt cx="238" cy="162"/>
            </a:xfrm>
          </p:grpSpPr>
          <p:sp>
            <p:nvSpPr>
              <p:cNvPr id="72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" name="Group 228"/>
            <p:cNvGrpSpPr>
              <a:grpSpLocks/>
            </p:cNvGrpSpPr>
            <p:nvPr userDrawn="1"/>
          </p:nvGrpSpPr>
          <p:grpSpPr bwMode="auto">
            <a:xfrm>
              <a:off x="5456491" y="6602405"/>
              <a:ext cx="192217" cy="126603"/>
              <a:chOff x="4188" y="2157"/>
              <a:chExt cx="238" cy="162"/>
            </a:xfrm>
          </p:grpSpPr>
          <p:sp>
            <p:nvSpPr>
              <p:cNvPr id="59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31" name="Object 252"/>
            <p:cNvGraphicFramePr>
              <a:graphicFrameLocks noChangeAspect="1"/>
            </p:cNvGraphicFramePr>
            <p:nvPr/>
          </p:nvGraphicFramePr>
          <p:xfrm>
            <a:off x="3475983" y="6602412"/>
            <a:ext cx="186285" cy="121074"/>
          </p:xfrm>
          <a:graphic>
            <a:graphicData uri="http://schemas.openxmlformats.org/presentationml/2006/ole">
              <p:oleObj spid="_x0000_s8195" name="Clip" r:id="rId6" imgW="2835360" imgH="1920600" progId="">
                <p:embed/>
              </p:oleObj>
            </a:graphicData>
          </a:graphic>
        </p:graphicFrame>
        <p:grpSp>
          <p:nvGrpSpPr>
            <p:cNvPr id="30" name="Group 214"/>
            <p:cNvGrpSpPr>
              <a:grpSpLocks/>
            </p:cNvGrpSpPr>
            <p:nvPr userDrawn="1"/>
          </p:nvGrpSpPr>
          <p:grpSpPr bwMode="auto">
            <a:xfrm>
              <a:off x="4963397" y="6602412"/>
              <a:ext cx="193832" cy="123448"/>
              <a:chOff x="4187" y="2402"/>
              <a:chExt cx="240" cy="161"/>
            </a:xfrm>
          </p:grpSpPr>
          <p:sp>
            <p:nvSpPr>
              <p:cNvPr id="55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6" name="Group 247"/>
            <p:cNvGrpSpPr>
              <a:grpSpLocks/>
            </p:cNvGrpSpPr>
            <p:nvPr userDrawn="1"/>
          </p:nvGrpSpPr>
          <p:grpSpPr bwMode="auto">
            <a:xfrm>
              <a:off x="1245501" y="6602411"/>
              <a:ext cx="192217" cy="121855"/>
              <a:chOff x="528" y="1773"/>
              <a:chExt cx="246" cy="156"/>
            </a:xfrm>
          </p:grpSpPr>
          <p:sp>
            <p:nvSpPr>
              <p:cNvPr id="51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7" name="Group 253"/>
            <p:cNvGrpSpPr>
              <a:grpSpLocks/>
            </p:cNvGrpSpPr>
            <p:nvPr userDrawn="1"/>
          </p:nvGrpSpPr>
          <p:grpSpPr bwMode="auto">
            <a:xfrm>
              <a:off x="7253290" y="6602412"/>
              <a:ext cx="190228" cy="122262"/>
              <a:chOff x="528" y="1164"/>
              <a:chExt cx="237" cy="157"/>
            </a:xfrm>
          </p:grpSpPr>
          <p:sp>
            <p:nvSpPr>
              <p:cNvPr id="47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9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9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9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9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5" name="Picture 268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747607" y="6602412"/>
              <a:ext cx="194590" cy="127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48" name="Group 269"/>
            <p:cNvGrpSpPr>
              <a:grpSpLocks noChangeAspect="1"/>
            </p:cNvGrpSpPr>
            <p:nvPr userDrawn="1"/>
          </p:nvGrpSpPr>
          <p:grpSpPr bwMode="auto">
            <a:xfrm>
              <a:off x="7998327" y="6602410"/>
              <a:ext cx="187057" cy="121850"/>
              <a:chOff x="4214" y="2064"/>
              <a:chExt cx="242" cy="157"/>
            </a:xfrm>
          </p:grpSpPr>
          <p:sp>
            <p:nvSpPr>
              <p:cNvPr id="43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9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5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9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9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49" name="Group 242"/>
            <p:cNvGrpSpPr>
              <a:grpSpLocks/>
            </p:cNvGrpSpPr>
            <p:nvPr userDrawn="1"/>
          </p:nvGrpSpPr>
          <p:grpSpPr bwMode="auto">
            <a:xfrm>
              <a:off x="7501215" y="6602409"/>
              <a:ext cx="190254" cy="121487"/>
              <a:chOff x="5555" y="2058"/>
              <a:chExt cx="245" cy="157"/>
            </a:xfrm>
          </p:grpSpPr>
          <p:sp>
            <p:nvSpPr>
              <p:cNvPr id="39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8" name="Picture 3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240730" y="6602412"/>
              <a:ext cx="192217" cy="123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4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8886" y="534845"/>
            <a:ext cx="5494362" cy="1449237"/>
          </a:xfrm>
        </p:spPr>
        <p:txBody>
          <a:bodyPr anchor="ctr"/>
          <a:lstStyle>
            <a:lvl1pPr marL="0" indent="0">
              <a:lnSpc>
                <a:spcPts val="34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GB" dirty="0" smtClean="0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517532"/>
            <a:ext cx="9144000" cy="150177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8888" y="534845"/>
            <a:ext cx="8632553" cy="1449237"/>
          </a:xfrm>
        </p:spPr>
        <p:txBody>
          <a:bodyPr anchor="ctr"/>
          <a:lstStyle>
            <a:lvl1pPr marL="0" indent="0">
              <a:lnSpc>
                <a:spcPts val="34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GB" dirty="0" smtClean="0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7"/>
            <a:ext cx="9144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"/>
            <a:ext cx="9045820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rgbClr val="EBE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7"/>
            <a:ext cx="9144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"/>
            <a:ext cx="9045820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 cstate="print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7"/>
            <a:ext cx="9144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"/>
            <a:ext cx="9045820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0">
          <a:blip r:embed="rId2" cstate="print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7"/>
            <a:ext cx="9144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"/>
            <a:ext cx="9045820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6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9136" y="6610350"/>
            <a:ext cx="571500" cy="24765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>
                <a:solidFill>
                  <a:srgbClr val="002569"/>
                </a:solidFill>
              </a:rPr>
              <a:t>Slide: </a:t>
            </a:r>
            <a:fld id="{965305DA-C2C3-4522-9CFF-A82C3084AB54}" type="slidenum">
              <a:rPr lang="en-GB" b="1">
                <a:solidFill>
                  <a:srgbClr val="00256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256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 userDrawn="1"/>
        </p:nvSpPr>
        <p:spPr>
          <a:xfrm>
            <a:off x="6496054" y="6426200"/>
            <a:ext cx="657957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" b="1" dirty="0" smtClean="0">
                <a:solidFill>
                  <a:srgbClr val="5F758D"/>
                </a:solidFill>
                <a:latin typeface="Arial" charset="0"/>
              </a:rPr>
              <a:t>Slide: </a:t>
            </a:r>
            <a:fld id="{00FC40E7-38CC-4E3E-9E80-C1CE9A90E8AF}" type="slidenum">
              <a:rPr lang="en-GB" sz="900" b="1" smtClean="0">
                <a:solidFill>
                  <a:srgbClr val="5F758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900" b="1" dirty="0">
              <a:solidFill>
                <a:srgbClr val="5F758D"/>
              </a:solidFill>
              <a:latin typeface="Arial" charset="0"/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 userDrawn="1"/>
        </p:nvSpPr>
        <p:spPr>
          <a:xfrm>
            <a:off x="6496051" y="6426200"/>
            <a:ext cx="656492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" dirty="0" smtClean="0">
                <a:solidFill>
                  <a:srgbClr val="5F758D"/>
                </a:solidFill>
              </a:rPr>
              <a:t>Slide: </a:t>
            </a:r>
            <a:fld id="{F660AC74-D622-4D16-A0AC-947DDBED7A92}" type="slidenum">
              <a:rPr lang="en-GB" sz="900" smtClean="0">
                <a:solidFill>
                  <a:srgbClr val="5F758D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900" dirty="0">
              <a:solidFill>
                <a:srgbClr val="5F758D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 userDrawn="1"/>
        </p:nvSpPr>
        <p:spPr>
          <a:xfrm>
            <a:off x="6496051" y="6426200"/>
            <a:ext cx="656492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" dirty="0" smtClean="0">
                <a:solidFill>
                  <a:srgbClr val="5F758D"/>
                </a:solidFill>
              </a:rPr>
              <a:t>Slide: </a:t>
            </a:r>
            <a:fld id="{9B115FAD-C98E-41DA-A51F-528E7ABB0A5E}" type="slidenum">
              <a:rPr lang="en-GB" sz="900" smtClean="0">
                <a:solidFill>
                  <a:srgbClr val="5F758D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900" dirty="0">
              <a:solidFill>
                <a:srgbClr val="5F758D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 userDrawn="1"/>
        </p:nvSpPr>
        <p:spPr>
          <a:xfrm>
            <a:off x="6496051" y="6426200"/>
            <a:ext cx="656492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" dirty="0" smtClean="0">
                <a:solidFill>
                  <a:srgbClr val="5F758D"/>
                </a:solidFill>
              </a:rPr>
              <a:t>Slide: </a:t>
            </a:r>
            <a:fld id="{EF8A858F-9E1A-44BE-8595-D5C7312A5A7F}" type="slidenum">
              <a:rPr lang="en-GB" sz="900" smtClean="0">
                <a:solidFill>
                  <a:srgbClr val="5F758D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900" dirty="0">
              <a:solidFill>
                <a:srgbClr val="5F758D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517526"/>
            <a:ext cx="9144000" cy="150177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163408" y="542926"/>
            <a:ext cx="2980592" cy="14763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pic>
        <p:nvPicPr>
          <p:cNvPr id="5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8385" y="1009650"/>
            <a:ext cx="2413489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5"/>
          <p:cNvGrpSpPr>
            <a:grpSpLocks/>
          </p:cNvGrpSpPr>
          <p:nvPr userDrawn="1"/>
        </p:nvGrpSpPr>
        <p:grpSpPr bwMode="auto">
          <a:xfrm>
            <a:off x="341435" y="6624639"/>
            <a:ext cx="7318131" cy="128587"/>
            <a:chOff x="505734" y="6602412"/>
            <a:chExt cx="7927213" cy="128165"/>
          </a:xfrm>
        </p:grpSpPr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5210351" y="6602415"/>
              <a:ext cx="192217" cy="126604"/>
              <a:chOff x="4182" y="1087"/>
              <a:chExt cx="238" cy="162"/>
            </a:xfrm>
          </p:grpSpPr>
          <p:sp>
            <p:nvSpPr>
              <p:cNvPr id="236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7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8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9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0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1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2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3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4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5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37382" y="6602412"/>
              <a:ext cx="190622" cy="123448"/>
              <a:chOff x="1116" y="1646"/>
              <a:chExt cx="245" cy="151"/>
            </a:xfrm>
          </p:grpSpPr>
          <p:sp>
            <p:nvSpPr>
              <p:cNvPr id="233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4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5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20"/>
            <p:cNvGrpSpPr>
              <a:grpSpLocks/>
            </p:cNvGrpSpPr>
            <p:nvPr userDrawn="1"/>
          </p:nvGrpSpPr>
          <p:grpSpPr bwMode="auto">
            <a:xfrm>
              <a:off x="3229506" y="6602410"/>
              <a:ext cx="190248" cy="121850"/>
              <a:chOff x="1117" y="2897"/>
              <a:chExt cx="243" cy="157"/>
            </a:xfrm>
          </p:grpSpPr>
          <p:sp>
            <p:nvSpPr>
              <p:cNvPr id="229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0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1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2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25"/>
            <p:cNvGrpSpPr>
              <a:grpSpLocks/>
            </p:cNvGrpSpPr>
            <p:nvPr userDrawn="1"/>
          </p:nvGrpSpPr>
          <p:grpSpPr bwMode="auto">
            <a:xfrm>
              <a:off x="2983809" y="6602410"/>
              <a:ext cx="190248" cy="121850"/>
              <a:chOff x="1118" y="2646"/>
              <a:chExt cx="243" cy="157"/>
            </a:xfrm>
          </p:grpSpPr>
          <p:sp>
            <p:nvSpPr>
              <p:cNvPr id="225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6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7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8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Group 30"/>
            <p:cNvGrpSpPr>
              <a:grpSpLocks/>
            </p:cNvGrpSpPr>
            <p:nvPr userDrawn="1"/>
          </p:nvGrpSpPr>
          <p:grpSpPr bwMode="auto">
            <a:xfrm>
              <a:off x="2229633" y="6602408"/>
              <a:ext cx="190248" cy="121477"/>
              <a:chOff x="1117" y="2143"/>
              <a:chExt cx="243" cy="155"/>
            </a:xfrm>
          </p:grpSpPr>
          <p:sp>
            <p:nvSpPr>
              <p:cNvPr id="221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2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3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4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" name="Group 35"/>
            <p:cNvGrpSpPr>
              <a:grpSpLocks/>
            </p:cNvGrpSpPr>
            <p:nvPr userDrawn="1"/>
          </p:nvGrpSpPr>
          <p:grpSpPr bwMode="auto">
            <a:xfrm>
              <a:off x="1983302" y="6602409"/>
              <a:ext cx="190248" cy="121477"/>
              <a:chOff x="1117" y="1892"/>
              <a:chExt cx="243" cy="155"/>
            </a:xfrm>
          </p:grpSpPr>
          <p:sp>
            <p:nvSpPr>
              <p:cNvPr id="217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8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9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0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Group 255"/>
            <p:cNvGrpSpPr>
              <a:grpSpLocks/>
            </p:cNvGrpSpPr>
            <p:nvPr userDrawn="1"/>
          </p:nvGrpSpPr>
          <p:grpSpPr bwMode="auto">
            <a:xfrm>
              <a:off x="1493064" y="6602412"/>
              <a:ext cx="190482" cy="123419"/>
              <a:chOff x="7106991" y="2034190"/>
              <a:chExt cx="255683" cy="163929"/>
            </a:xfrm>
          </p:grpSpPr>
          <p:sp>
            <p:nvSpPr>
              <p:cNvPr id="215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6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4" name="Group 254"/>
            <p:cNvGrpSpPr>
              <a:grpSpLocks/>
            </p:cNvGrpSpPr>
            <p:nvPr userDrawn="1"/>
          </p:nvGrpSpPr>
          <p:grpSpPr bwMode="auto">
            <a:xfrm>
              <a:off x="751772" y="6602412"/>
              <a:ext cx="190482" cy="128165"/>
              <a:chOff x="6341261" y="2034186"/>
              <a:chExt cx="254095" cy="170190"/>
            </a:xfrm>
          </p:grpSpPr>
          <p:sp>
            <p:nvSpPr>
              <p:cNvPr id="212" name="Freeform 211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3" name="Freeform 212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4" name="Freeform 213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5" name="Group 49"/>
            <p:cNvGrpSpPr>
              <a:grpSpLocks/>
            </p:cNvGrpSpPr>
            <p:nvPr userDrawn="1"/>
          </p:nvGrpSpPr>
          <p:grpSpPr bwMode="auto">
            <a:xfrm>
              <a:off x="505734" y="6602412"/>
              <a:ext cx="190622" cy="123448"/>
              <a:chOff x="529" y="1166"/>
              <a:chExt cx="245" cy="157"/>
            </a:xfrm>
          </p:grpSpPr>
          <p:sp>
            <p:nvSpPr>
              <p:cNvPr id="208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9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0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1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6" name="Group 54"/>
            <p:cNvGrpSpPr>
              <a:grpSpLocks/>
            </p:cNvGrpSpPr>
            <p:nvPr userDrawn="1"/>
          </p:nvGrpSpPr>
          <p:grpSpPr bwMode="auto">
            <a:xfrm>
              <a:off x="2475962" y="6602412"/>
              <a:ext cx="191814" cy="123448"/>
              <a:chOff x="1117" y="2394"/>
              <a:chExt cx="245" cy="157"/>
            </a:xfrm>
          </p:grpSpPr>
          <p:sp>
            <p:nvSpPr>
              <p:cNvPr id="197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8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9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0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3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1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3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2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3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4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5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6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7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7" name="Group 66"/>
            <p:cNvGrpSpPr>
              <a:grpSpLocks/>
            </p:cNvGrpSpPr>
            <p:nvPr userDrawn="1"/>
          </p:nvGrpSpPr>
          <p:grpSpPr bwMode="auto">
            <a:xfrm>
              <a:off x="6685215" y="6602412"/>
              <a:ext cx="193786" cy="122262"/>
              <a:chOff x="1592" y="2897"/>
              <a:chExt cx="247" cy="156"/>
            </a:xfrm>
          </p:grpSpPr>
          <p:sp>
            <p:nvSpPr>
              <p:cNvPr id="182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3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4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5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6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7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8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9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0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1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2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3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4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5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6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8" name="Group 82"/>
            <p:cNvGrpSpPr>
              <a:grpSpLocks/>
            </p:cNvGrpSpPr>
            <p:nvPr userDrawn="1"/>
          </p:nvGrpSpPr>
          <p:grpSpPr bwMode="auto">
            <a:xfrm>
              <a:off x="6189791" y="6602409"/>
              <a:ext cx="191811" cy="121483"/>
              <a:chOff x="1778" y="2004"/>
              <a:chExt cx="246" cy="156"/>
            </a:xfrm>
          </p:grpSpPr>
          <p:sp>
            <p:nvSpPr>
              <p:cNvPr id="179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0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1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9" name="Group 86"/>
            <p:cNvGrpSpPr>
              <a:grpSpLocks/>
            </p:cNvGrpSpPr>
            <p:nvPr userDrawn="1"/>
          </p:nvGrpSpPr>
          <p:grpSpPr bwMode="auto">
            <a:xfrm>
              <a:off x="5946810" y="6602412"/>
              <a:ext cx="191394" cy="122262"/>
              <a:chOff x="1592" y="2143"/>
              <a:chExt cx="247" cy="156"/>
            </a:xfrm>
          </p:grpSpPr>
          <p:sp>
            <p:nvSpPr>
              <p:cNvPr id="173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4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5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6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7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8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" name="Group 93"/>
            <p:cNvGrpSpPr>
              <a:grpSpLocks/>
            </p:cNvGrpSpPr>
            <p:nvPr userDrawn="1"/>
          </p:nvGrpSpPr>
          <p:grpSpPr bwMode="auto">
            <a:xfrm>
              <a:off x="5702628" y="6602412"/>
              <a:ext cx="190251" cy="122262"/>
              <a:chOff x="1593" y="1897"/>
              <a:chExt cx="244" cy="157"/>
            </a:xfrm>
          </p:grpSpPr>
          <p:sp>
            <p:nvSpPr>
              <p:cNvPr id="169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0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1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2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" name="Group 98"/>
            <p:cNvGrpSpPr>
              <a:grpSpLocks/>
            </p:cNvGrpSpPr>
            <p:nvPr userDrawn="1"/>
          </p:nvGrpSpPr>
          <p:grpSpPr bwMode="auto">
            <a:xfrm>
              <a:off x="4704037" y="6602411"/>
              <a:ext cx="192590" cy="121850"/>
              <a:chOff x="1778" y="1164"/>
              <a:chExt cx="247" cy="157"/>
            </a:xfrm>
          </p:grpSpPr>
          <p:sp>
            <p:nvSpPr>
              <p:cNvPr id="120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2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39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0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1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8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9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6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8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0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1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2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7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8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2" name="Group 148"/>
            <p:cNvGrpSpPr>
              <a:grpSpLocks/>
            </p:cNvGrpSpPr>
            <p:nvPr userDrawn="1"/>
          </p:nvGrpSpPr>
          <p:grpSpPr bwMode="auto">
            <a:xfrm>
              <a:off x="4212242" y="6602412"/>
              <a:ext cx="192217" cy="122262"/>
              <a:chOff x="1595" y="1394"/>
              <a:chExt cx="245" cy="157"/>
            </a:xfrm>
          </p:grpSpPr>
          <p:sp>
            <p:nvSpPr>
              <p:cNvPr id="113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3" name="Group 156"/>
            <p:cNvGrpSpPr>
              <a:grpSpLocks/>
            </p:cNvGrpSpPr>
            <p:nvPr userDrawn="1"/>
          </p:nvGrpSpPr>
          <p:grpSpPr bwMode="auto">
            <a:xfrm>
              <a:off x="3964194" y="6602412"/>
              <a:ext cx="190251" cy="122262"/>
              <a:chOff x="1593" y="1143"/>
              <a:chExt cx="244" cy="157"/>
            </a:xfrm>
          </p:grpSpPr>
          <p:sp>
            <p:nvSpPr>
              <p:cNvPr id="109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" name="Group 161"/>
            <p:cNvGrpSpPr>
              <a:grpSpLocks/>
            </p:cNvGrpSpPr>
            <p:nvPr userDrawn="1"/>
          </p:nvGrpSpPr>
          <p:grpSpPr bwMode="auto">
            <a:xfrm>
              <a:off x="3716938" y="6602411"/>
              <a:ext cx="191811" cy="121850"/>
              <a:chOff x="1592" y="892"/>
              <a:chExt cx="246" cy="157"/>
            </a:xfrm>
          </p:grpSpPr>
          <p:sp>
            <p:nvSpPr>
              <p:cNvPr id="105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26" name="Object 166"/>
            <p:cNvGraphicFramePr>
              <a:graphicFrameLocks noChangeAspect="1"/>
            </p:cNvGraphicFramePr>
            <p:nvPr/>
          </p:nvGraphicFramePr>
          <p:xfrm>
            <a:off x="6436302" y="6602412"/>
            <a:ext cx="195777" cy="127009"/>
          </p:xfrm>
          <a:graphic>
            <a:graphicData uri="http://schemas.openxmlformats.org/presentationml/2006/ole">
              <p:oleObj spid="_x0000_s9218" name="Clip" r:id="rId5" imgW="3809524" imgH="2619048" progId="">
                <p:embed/>
              </p:oleObj>
            </a:graphicData>
          </a:graphic>
        </p:graphicFrame>
        <p:grpSp>
          <p:nvGrpSpPr>
            <p:cNvPr id="25" name="Group 185"/>
            <p:cNvGrpSpPr>
              <a:grpSpLocks/>
            </p:cNvGrpSpPr>
            <p:nvPr userDrawn="1"/>
          </p:nvGrpSpPr>
          <p:grpSpPr bwMode="auto">
            <a:xfrm>
              <a:off x="999602" y="6602411"/>
              <a:ext cx="192217" cy="121827"/>
              <a:chOff x="4187" y="1590"/>
              <a:chExt cx="238" cy="162"/>
            </a:xfrm>
          </p:grpSpPr>
          <p:sp>
            <p:nvSpPr>
              <p:cNvPr id="78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7" name="Group 256"/>
            <p:cNvGrpSpPr>
              <a:grpSpLocks/>
            </p:cNvGrpSpPr>
            <p:nvPr userDrawn="1"/>
          </p:nvGrpSpPr>
          <p:grpSpPr bwMode="auto">
            <a:xfrm>
              <a:off x="4458229" y="6602412"/>
              <a:ext cx="190482" cy="123419"/>
              <a:chOff x="7877798" y="2333052"/>
              <a:chExt cx="253806" cy="164973"/>
            </a:xfrm>
          </p:grpSpPr>
          <p:sp>
            <p:nvSpPr>
              <p:cNvPr id="76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8" name="Group 223"/>
            <p:cNvGrpSpPr>
              <a:grpSpLocks/>
            </p:cNvGrpSpPr>
            <p:nvPr userDrawn="1"/>
          </p:nvGrpSpPr>
          <p:grpSpPr bwMode="auto">
            <a:xfrm>
              <a:off x="2734554" y="6602412"/>
              <a:ext cx="192217" cy="121826"/>
              <a:chOff x="4184" y="1339"/>
              <a:chExt cx="238" cy="162"/>
            </a:xfrm>
          </p:grpSpPr>
          <p:sp>
            <p:nvSpPr>
              <p:cNvPr id="72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" name="Group 228"/>
            <p:cNvGrpSpPr>
              <a:grpSpLocks/>
            </p:cNvGrpSpPr>
            <p:nvPr userDrawn="1"/>
          </p:nvGrpSpPr>
          <p:grpSpPr bwMode="auto">
            <a:xfrm>
              <a:off x="5456491" y="6602405"/>
              <a:ext cx="192217" cy="126603"/>
              <a:chOff x="4188" y="2157"/>
              <a:chExt cx="238" cy="162"/>
            </a:xfrm>
          </p:grpSpPr>
          <p:sp>
            <p:nvSpPr>
              <p:cNvPr id="59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31" name="Object 252"/>
            <p:cNvGraphicFramePr>
              <a:graphicFrameLocks noChangeAspect="1"/>
            </p:cNvGraphicFramePr>
            <p:nvPr/>
          </p:nvGraphicFramePr>
          <p:xfrm>
            <a:off x="3475983" y="6602412"/>
            <a:ext cx="186285" cy="121074"/>
          </p:xfrm>
          <a:graphic>
            <a:graphicData uri="http://schemas.openxmlformats.org/presentationml/2006/ole">
              <p:oleObj spid="_x0000_s9219" name="Clip" r:id="rId6" imgW="2835360" imgH="1920600" progId="">
                <p:embed/>
              </p:oleObj>
            </a:graphicData>
          </a:graphic>
        </p:graphicFrame>
        <p:grpSp>
          <p:nvGrpSpPr>
            <p:cNvPr id="30" name="Group 214"/>
            <p:cNvGrpSpPr>
              <a:grpSpLocks/>
            </p:cNvGrpSpPr>
            <p:nvPr userDrawn="1"/>
          </p:nvGrpSpPr>
          <p:grpSpPr bwMode="auto">
            <a:xfrm>
              <a:off x="4963397" y="6602412"/>
              <a:ext cx="193832" cy="123448"/>
              <a:chOff x="4187" y="2402"/>
              <a:chExt cx="240" cy="161"/>
            </a:xfrm>
          </p:grpSpPr>
          <p:sp>
            <p:nvSpPr>
              <p:cNvPr id="55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6" name="Group 247"/>
            <p:cNvGrpSpPr>
              <a:grpSpLocks/>
            </p:cNvGrpSpPr>
            <p:nvPr userDrawn="1"/>
          </p:nvGrpSpPr>
          <p:grpSpPr bwMode="auto">
            <a:xfrm>
              <a:off x="1245501" y="6602411"/>
              <a:ext cx="192217" cy="121855"/>
              <a:chOff x="528" y="1773"/>
              <a:chExt cx="246" cy="156"/>
            </a:xfrm>
          </p:grpSpPr>
          <p:sp>
            <p:nvSpPr>
              <p:cNvPr id="51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7" name="Group 253"/>
            <p:cNvGrpSpPr>
              <a:grpSpLocks/>
            </p:cNvGrpSpPr>
            <p:nvPr userDrawn="1"/>
          </p:nvGrpSpPr>
          <p:grpSpPr bwMode="auto">
            <a:xfrm>
              <a:off x="7253290" y="6602412"/>
              <a:ext cx="190228" cy="122262"/>
              <a:chOff x="528" y="1164"/>
              <a:chExt cx="237" cy="157"/>
            </a:xfrm>
          </p:grpSpPr>
          <p:sp>
            <p:nvSpPr>
              <p:cNvPr id="47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9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9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9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9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5" name="Picture 268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747607" y="6602412"/>
              <a:ext cx="194590" cy="127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48" name="Group 269"/>
            <p:cNvGrpSpPr>
              <a:grpSpLocks noChangeAspect="1"/>
            </p:cNvGrpSpPr>
            <p:nvPr userDrawn="1"/>
          </p:nvGrpSpPr>
          <p:grpSpPr bwMode="auto">
            <a:xfrm>
              <a:off x="7998327" y="6602410"/>
              <a:ext cx="187057" cy="121850"/>
              <a:chOff x="4214" y="2064"/>
              <a:chExt cx="242" cy="157"/>
            </a:xfrm>
          </p:grpSpPr>
          <p:sp>
            <p:nvSpPr>
              <p:cNvPr id="43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9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5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9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sz="9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49" name="Group 242"/>
            <p:cNvGrpSpPr>
              <a:grpSpLocks/>
            </p:cNvGrpSpPr>
            <p:nvPr userDrawn="1"/>
          </p:nvGrpSpPr>
          <p:grpSpPr bwMode="auto">
            <a:xfrm>
              <a:off x="7501215" y="6602409"/>
              <a:ext cx="190254" cy="121487"/>
              <a:chOff x="5555" y="2058"/>
              <a:chExt cx="245" cy="157"/>
            </a:xfrm>
          </p:grpSpPr>
          <p:sp>
            <p:nvSpPr>
              <p:cNvPr id="39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900" b="1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8" name="Picture 3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240730" y="6602412"/>
              <a:ext cx="192217" cy="123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4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8886" y="534839"/>
            <a:ext cx="5494362" cy="1449237"/>
          </a:xfrm>
        </p:spPr>
        <p:txBody>
          <a:bodyPr anchor="ctr"/>
          <a:lstStyle>
            <a:lvl1pPr marL="0" indent="0">
              <a:lnSpc>
                <a:spcPts val="34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GB" dirty="0" smtClean="0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517526"/>
            <a:ext cx="9144000" cy="150177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8886" y="534839"/>
            <a:ext cx="8632553" cy="1449237"/>
          </a:xfrm>
        </p:spPr>
        <p:txBody>
          <a:bodyPr anchor="ctr"/>
          <a:lstStyle>
            <a:lvl1pPr marL="0" indent="0">
              <a:lnSpc>
                <a:spcPts val="34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GB" dirty="0" smtClean="0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1"/>
            <a:ext cx="9144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045820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rgbClr val="EBE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1"/>
            <a:ext cx="9144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045820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 cstate="print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1"/>
            <a:ext cx="9144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045820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0">
          <a:blip r:embed="rId2" cstate="print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1"/>
            <a:ext cx="9144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045820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6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9136" y="6610350"/>
            <a:ext cx="571500" cy="24765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>
                <a:solidFill>
                  <a:srgbClr val="002569"/>
                </a:solidFill>
              </a:rPr>
              <a:t>Slide: </a:t>
            </a:r>
            <a:fld id="{965305DA-C2C3-4522-9CFF-A82C3084AB54}" type="slidenum">
              <a:rPr lang="en-GB" b="1">
                <a:solidFill>
                  <a:srgbClr val="00256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>
              <a:solidFill>
                <a:srgbClr val="002569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 userDrawn="1"/>
        </p:nvSpPr>
        <p:spPr>
          <a:xfrm>
            <a:off x="6496051" y="6426200"/>
            <a:ext cx="657957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" b="1" dirty="0" smtClean="0">
                <a:solidFill>
                  <a:srgbClr val="5F758D"/>
                </a:solidFill>
                <a:latin typeface="Arial" charset="0"/>
              </a:rPr>
              <a:t>Slide: </a:t>
            </a:r>
            <a:fld id="{00FC40E7-38CC-4E3E-9E80-C1CE9A90E8AF}" type="slidenum">
              <a:rPr lang="en-GB" sz="900" b="1" smtClean="0">
                <a:solidFill>
                  <a:srgbClr val="5F758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900" b="1" dirty="0">
              <a:solidFill>
                <a:srgbClr val="5F758D"/>
              </a:solidFill>
              <a:latin typeface="Arial" charset="0"/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 userDrawn="1"/>
        </p:nvSpPr>
        <p:spPr>
          <a:xfrm>
            <a:off x="6496051" y="6426200"/>
            <a:ext cx="656492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" dirty="0" smtClean="0">
                <a:solidFill>
                  <a:srgbClr val="5F758D"/>
                </a:solidFill>
              </a:rPr>
              <a:t>Slide: </a:t>
            </a:r>
            <a:fld id="{F660AC74-D622-4D16-A0AC-947DDBED7A92}" type="slidenum">
              <a:rPr lang="en-GB" sz="900" smtClean="0">
                <a:solidFill>
                  <a:srgbClr val="5F758D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900" dirty="0">
              <a:solidFill>
                <a:srgbClr val="5F758D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 userDrawn="1"/>
        </p:nvSpPr>
        <p:spPr>
          <a:xfrm>
            <a:off x="6496051" y="6426200"/>
            <a:ext cx="656492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" dirty="0" smtClean="0">
                <a:solidFill>
                  <a:srgbClr val="5F758D"/>
                </a:solidFill>
              </a:rPr>
              <a:t>Slide: </a:t>
            </a:r>
            <a:fld id="{9B115FAD-C98E-41DA-A51F-528E7ABB0A5E}" type="slidenum">
              <a:rPr lang="en-GB" sz="900" smtClean="0">
                <a:solidFill>
                  <a:srgbClr val="5F758D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900" dirty="0">
              <a:solidFill>
                <a:srgbClr val="5F758D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 userDrawn="1"/>
        </p:nvSpPr>
        <p:spPr>
          <a:xfrm>
            <a:off x="6496051" y="6426200"/>
            <a:ext cx="656492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" dirty="0" smtClean="0">
                <a:solidFill>
                  <a:srgbClr val="5F758D"/>
                </a:solidFill>
              </a:rPr>
              <a:t>Slide: </a:t>
            </a:r>
            <a:fld id="{EF8A858F-9E1A-44BE-8595-D5C7312A5A7F}" type="slidenum">
              <a:rPr lang="en-GB" sz="900" smtClean="0">
                <a:solidFill>
                  <a:srgbClr val="5F758D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900" dirty="0">
              <a:solidFill>
                <a:srgbClr val="5F758D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7"/>
            <a:ext cx="9144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"/>
            <a:ext cx="904582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126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185" y="992188"/>
            <a:ext cx="8720504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207620" y="6604007"/>
            <a:ext cx="74588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9"/>
          <p:cNvSpPr>
            <a:spLocks noChangeArrowheads="1"/>
          </p:cNvSpPr>
          <p:nvPr userDrawn="1"/>
        </p:nvSpPr>
        <p:spPr bwMode="auto">
          <a:xfrm>
            <a:off x="286289" y="6610357"/>
            <a:ext cx="14106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FEE6D0B-8CA6-4768-A89F-455CDE27E399}" type="slidenum">
              <a:rPr lang="de-DE" sz="90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90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61"/>
          <p:cNvSpPr>
            <a:spLocks noChangeArrowheads="1"/>
          </p:cNvSpPr>
          <p:nvPr userDrawn="1"/>
        </p:nvSpPr>
        <p:spPr bwMode="auto">
          <a:xfrm>
            <a:off x="578826" y="6610357"/>
            <a:ext cx="2699457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27th CEOS Plenary, Montreal,</a:t>
            </a:r>
            <a:r>
              <a:rPr lang="de-DE" sz="9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5 – 6 November 2013</a:t>
            </a:r>
            <a:r>
              <a:rPr lang="de-DE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transition/>
  <p:txStyles>
    <p:titleStyle>
      <a:lvl1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0" y="7"/>
            <a:ext cx="9144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"/>
            <a:ext cx="904582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922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185" y="992188"/>
            <a:ext cx="8720504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pic>
        <p:nvPicPr>
          <p:cNvPr id="9221" name="Picture 6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207620" y="6604007"/>
            <a:ext cx="74588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9"/>
          <p:cNvSpPr>
            <a:spLocks noChangeArrowheads="1"/>
          </p:cNvSpPr>
          <p:nvPr userDrawn="1"/>
        </p:nvSpPr>
        <p:spPr bwMode="auto">
          <a:xfrm>
            <a:off x="286289" y="6610357"/>
            <a:ext cx="14106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FEE6D0B-8CA6-4768-A89F-455CDE27E399}" type="slidenum">
              <a:rPr lang="de-DE" sz="90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90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61"/>
          <p:cNvSpPr>
            <a:spLocks noChangeArrowheads="1"/>
          </p:cNvSpPr>
          <p:nvPr userDrawn="1"/>
        </p:nvSpPr>
        <p:spPr bwMode="auto">
          <a:xfrm>
            <a:off x="578826" y="6610357"/>
            <a:ext cx="2699457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27th CEOS Plenary, Montreal,</a:t>
            </a:r>
            <a:r>
              <a:rPr lang="de-DE" sz="9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5 – 6 November 2013</a:t>
            </a:r>
            <a:r>
              <a:rPr lang="de-DE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700" r:id="rId11"/>
    <p:sldLayoutId id="2147483701" r:id="rId12"/>
    <p:sldLayoutId id="2147483702" r:id="rId13"/>
  </p:sldLayoutIdLst>
  <p:transition/>
  <p:txStyles>
    <p:titleStyle>
      <a:lvl1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0" y="1"/>
            <a:ext cx="9144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04582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922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185" y="992188"/>
            <a:ext cx="8720504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pic>
        <p:nvPicPr>
          <p:cNvPr id="9221" name="Picture 6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207620" y="6604001"/>
            <a:ext cx="74588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9"/>
          <p:cNvSpPr>
            <a:spLocks noChangeArrowheads="1"/>
          </p:cNvSpPr>
          <p:nvPr userDrawn="1"/>
        </p:nvSpPr>
        <p:spPr bwMode="auto">
          <a:xfrm>
            <a:off x="286289" y="6610351"/>
            <a:ext cx="14106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FEE6D0B-8CA6-4768-A89F-455CDE27E399}" type="slidenum">
              <a:rPr lang="de-DE" sz="90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90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61"/>
          <p:cNvSpPr>
            <a:spLocks noChangeArrowheads="1"/>
          </p:cNvSpPr>
          <p:nvPr userDrawn="1"/>
        </p:nvSpPr>
        <p:spPr bwMode="auto">
          <a:xfrm>
            <a:off x="578826" y="6610357"/>
            <a:ext cx="2699457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27th CEOS Plenary, Montreal,</a:t>
            </a:r>
            <a:r>
              <a:rPr lang="de-DE" sz="9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5 – 6 November 2013</a:t>
            </a:r>
            <a:r>
              <a:rPr lang="de-DE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5" r:id="rId11"/>
    <p:sldLayoutId id="2147483716" r:id="rId12"/>
    <p:sldLayoutId id="2147483717" r:id="rId13"/>
  </p:sldLayoutIdLst>
  <p:transition/>
  <p:txStyles>
    <p:titleStyle>
      <a:lvl1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espi.or.at/images/stories/dokumente/studies/ESPI_Report_46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7" Type="http://schemas.openxmlformats.org/officeDocument/2006/relationships/image" Target="../media/image39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3.JPG"/>
          <p:cNvPicPr>
            <a:picLocks noChangeAspect="1"/>
          </p:cNvPicPr>
          <p:nvPr/>
        </p:nvPicPr>
        <p:blipFill>
          <a:blip r:embed="rId2" cstate="print"/>
          <a:srcRect l="1639" b="929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219200" y="5867400"/>
            <a:ext cx="7010400" cy="762000"/>
          </a:xfrm>
        </p:spPr>
        <p:txBody>
          <a:bodyPr/>
          <a:lstStyle/>
          <a:p>
            <a:pPr>
              <a:defRPr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Presentation to the 27</a:t>
            </a:r>
            <a:r>
              <a:rPr lang="en-US" sz="2000" b="1" baseline="300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CEOS Plenary in Montreal</a:t>
            </a:r>
          </a:p>
          <a:p>
            <a:pPr>
              <a:defRPr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4 – 5 November 2013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95400" cy="844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" name="Rectangle 44"/>
          <p:cNvSpPr>
            <a:spLocks noGrp="1" noChangeArrowheads="1"/>
          </p:cNvSpPr>
          <p:nvPr>
            <p:ph type="ctrTitle"/>
          </p:nvPr>
        </p:nvSpPr>
        <p:spPr>
          <a:xfrm>
            <a:off x="1066800" y="914400"/>
            <a:ext cx="6705600" cy="1600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Update on EUMETSAT</a:t>
            </a:r>
          </a:p>
        </p:txBody>
      </p:sp>
      <p:sp>
        <p:nvSpPr>
          <p:cNvPr id="14" name="Rectangle 43"/>
          <p:cNvSpPr txBox="1">
            <a:spLocks noChangeArrowheads="1"/>
          </p:cNvSpPr>
          <p:nvPr/>
        </p:nvSpPr>
        <p:spPr>
          <a:xfrm>
            <a:off x="1905005" y="2514600"/>
            <a:ext cx="4826977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altLang="ja-JP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5" name="Rectangle 43"/>
          <p:cNvSpPr txBox="1">
            <a:spLocks noChangeArrowheads="1"/>
          </p:cNvSpPr>
          <p:nvPr/>
        </p:nvSpPr>
        <p:spPr>
          <a:xfrm>
            <a:off x="1650026" y="3429000"/>
            <a:ext cx="4826977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Alain Ratier, Director-General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934200" y="152400"/>
            <a:ext cx="2057400" cy="609600"/>
            <a:chOff x="3505200" y="1524000"/>
            <a:chExt cx="2057400" cy="609600"/>
          </a:xfrm>
        </p:grpSpPr>
        <p:sp>
          <p:nvSpPr>
            <p:cNvPr id="10" name="Rectangle 9"/>
            <p:cNvSpPr/>
            <p:nvPr/>
          </p:nvSpPr>
          <p:spPr>
            <a:xfrm>
              <a:off x="3505200" y="1524000"/>
              <a:ext cx="2057400" cy="6096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33800" y="1676400"/>
              <a:ext cx="1650459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en-GB" smtClean="0">
                <a:latin typeface="Arial" charset="0"/>
                <a:cs typeface="Arial" charset="0"/>
              </a:rPr>
              <a:t>Future programmes: Observations in 2018 – 2040</a:t>
            </a:r>
          </a:p>
        </p:txBody>
      </p:sp>
      <p:pic>
        <p:nvPicPr>
          <p:cNvPr id="59395" name="Picture 5" descr="mtg.png"/>
          <p:cNvPicPr>
            <a:picLocks noChangeAspect="1"/>
          </p:cNvPicPr>
          <p:nvPr/>
        </p:nvPicPr>
        <p:blipFill>
          <a:blip r:embed="rId2" cstate="print"/>
          <a:srcRect l="6841" t="49490" r="68765" b="17909"/>
          <a:stretch>
            <a:fillRect/>
          </a:stretch>
        </p:blipFill>
        <p:spPr bwMode="auto">
          <a:xfrm>
            <a:off x="0" y="896938"/>
            <a:ext cx="3305908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eps-sg.png"/>
          <p:cNvPicPr>
            <a:picLocks noChangeAspect="1"/>
          </p:cNvPicPr>
          <p:nvPr/>
        </p:nvPicPr>
        <p:blipFill>
          <a:blip r:embed="rId3" cstate="print"/>
          <a:srcRect l="38553"/>
          <a:stretch>
            <a:fillRect/>
          </a:stretch>
        </p:blipFill>
        <p:spPr bwMode="auto">
          <a:xfrm>
            <a:off x="4772758" y="3910013"/>
            <a:ext cx="3017226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Content Placeholder 4" descr="Jason_CS_image_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1317" y="1587503"/>
            <a:ext cx="2296258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TextBox 8"/>
          <p:cNvSpPr txBox="1">
            <a:spLocks noChangeArrowheads="1"/>
          </p:cNvSpPr>
          <p:nvPr/>
        </p:nvSpPr>
        <p:spPr bwMode="auto">
          <a:xfrm>
            <a:off x="5371790" y="3173415"/>
            <a:ext cx="38648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2569"/>
                </a:solidFill>
                <a:latin typeface="Calibri" pitchFamily="34" charset="0"/>
              </a:rPr>
              <a:t>Jason-CS : Proposed, </a:t>
            </a:r>
            <a:r>
              <a:rPr lang="en-GB" sz="1600" i="1" dirty="0">
                <a:solidFill>
                  <a:srgbClr val="FF0000"/>
                </a:solidFill>
                <a:latin typeface="Calibri" pitchFamily="34" charset="0"/>
              </a:rPr>
              <a:t>to be approved in 2015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2569"/>
                </a:solidFill>
                <a:latin typeface="Calibri" pitchFamily="34" charset="0"/>
              </a:rPr>
              <a:t>Phase B2 approved at </a:t>
            </a:r>
            <a:r>
              <a:rPr lang="en-GB" sz="1600" dirty="0" smtClean="0">
                <a:solidFill>
                  <a:srgbClr val="002569"/>
                </a:solidFill>
                <a:latin typeface="Calibri" pitchFamily="34" charset="0"/>
              </a:rPr>
              <a:t> ESA CMIN12</a:t>
            </a:r>
            <a:endParaRPr lang="en-GB" sz="1600" dirty="0">
              <a:solidFill>
                <a:srgbClr val="002569"/>
              </a:solidFill>
              <a:latin typeface="Calibri" pitchFamily="34" charset="0"/>
            </a:endParaRPr>
          </a:p>
        </p:txBody>
      </p:sp>
      <p:pic>
        <p:nvPicPr>
          <p:cNvPr id="59399" name="Picture 4" descr="eps-sg.png"/>
          <p:cNvPicPr>
            <a:picLocks noChangeAspect="1"/>
          </p:cNvPicPr>
          <p:nvPr/>
        </p:nvPicPr>
        <p:blipFill>
          <a:blip r:embed="rId3" cstate="print"/>
          <a:srcRect t="56575" r="64468"/>
          <a:stretch>
            <a:fillRect/>
          </a:stretch>
        </p:blipFill>
        <p:spPr bwMode="auto">
          <a:xfrm>
            <a:off x="1093177" y="3732213"/>
            <a:ext cx="52065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5" descr="mtg.png"/>
          <p:cNvPicPr>
            <a:picLocks noChangeAspect="1"/>
          </p:cNvPicPr>
          <p:nvPr/>
        </p:nvPicPr>
        <p:blipFill>
          <a:blip r:embed="rId2" cstate="print"/>
          <a:srcRect l="32230" t="16418" r="8209" b="17909"/>
          <a:stretch>
            <a:fillRect/>
          </a:stretch>
        </p:blipFill>
        <p:spPr bwMode="auto">
          <a:xfrm>
            <a:off x="2609852" y="1163641"/>
            <a:ext cx="3319096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1" name="TextBox 6"/>
          <p:cNvSpPr txBox="1">
            <a:spLocks noChangeArrowheads="1"/>
          </p:cNvSpPr>
          <p:nvPr/>
        </p:nvSpPr>
        <p:spPr bwMode="auto">
          <a:xfrm>
            <a:off x="2354875" y="5405438"/>
            <a:ext cx="427745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2569"/>
                </a:solidFill>
                <a:latin typeface="Calibri" pitchFamily="34" charset="0"/>
              </a:rPr>
              <a:t>EPS-SG : </a:t>
            </a:r>
            <a:r>
              <a:rPr lang="en-GB" sz="1600" i="1" dirty="0">
                <a:solidFill>
                  <a:srgbClr val="FF0000"/>
                </a:solidFill>
                <a:latin typeface="Calibri" pitchFamily="34" charset="0"/>
              </a:rPr>
              <a:t>to be approved in 2014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err="1">
                <a:solidFill>
                  <a:srgbClr val="002569"/>
                </a:solidFill>
                <a:latin typeface="Calibri" pitchFamily="34" charset="0"/>
              </a:rPr>
              <a:t>Metop</a:t>
            </a:r>
            <a:r>
              <a:rPr lang="en-GB" sz="1600" dirty="0">
                <a:solidFill>
                  <a:srgbClr val="002569"/>
                </a:solidFill>
                <a:latin typeface="Calibri" pitchFamily="34" charset="0"/>
              </a:rPr>
              <a:t>-SG programme approved at CMIN12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2569"/>
                </a:solidFill>
                <a:latin typeface="Calibri" pitchFamily="34" charset="0"/>
              </a:rPr>
              <a:t>Sentinel-5 Phase B2 approved at </a:t>
            </a:r>
            <a:r>
              <a:rPr lang="en-GB" sz="1600" dirty="0" smtClean="0">
                <a:solidFill>
                  <a:srgbClr val="002569"/>
                </a:solidFill>
                <a:latin typeface="Calibri" pitchFamily="34" charset="0"/>
              </a:rPr>
              <a:t>ESA CMIN </a:t>
            </a:r>
            <a:r>
              <a:rPr lang="en-GB" sz="1600" dirty="0">
                <a:solidFill>
                  <a:srgbClr val="002569"/>
                </a:solidFill>
                <a:latin typeface="Calibri" pitchFamily="34" charset="0"/>
              </a:rPr>
              <a:t>12 </a:t>
            </a:r>
          </a:p>
        </p:txBody>
      </p:sp>
      <p:sp>
        <p:nvSpPr>
          <p:cNvPr id="59402" name="TextBox 6"/>
          <p:cNvSpPr txBox="1">
            <a:spLocks noChangeArrowheads="1"/>
          </p:cNvSpPr>
          <p:nvPr/>
        </p:nvSpPr>
        <p:spPr bwMode="auto">
          <a:xfrm>
            <a:off x="1614855" y="3224213"/>
            <a:ext cx="331323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2569"/>
                </a:solidFill>
                <a:latin typeface="Calibri" pitchFamily="34" charset="0"/>
              </a:rPr>
              <a:t>MTG: Approved, under development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srgbClr val="002569"/>
                </a:solidFill>
                <a:latin typeface="Calibri" pitchFamily="34" charset="0"/>
              </a:rPr>
              <a:t>Sentinel-4 approved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744" y="2578444"/>
            <a:ext cx="4693692" cy="37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96051" y="6426200"/>
            <a:ext cx="656492" cy="24130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" b="1" smtClean="0">
                <a:solidFill>
                  <a:srgbClr val="FFFFFF"/>
                </a:solidFill>
              </a:rPr>
              <a:t>Slide: </a:t>
            </a:r>
            <a:fld id="{752E6EA5-574D-4865-90A7-DCE49DA4A33F}" type="slidenum">
              <a:rPr lang="en-GB" sz="900" b="1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GB" sz="900" b="1" smtClean="0">
              <a:solidFill>
                <a:srgbClr val="FFFFFF"/>
              </a:solidFill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-8792" y="206598"/>
            <a:ext cx="915279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 smtClean="0">
                <a:solidFill>
                  <a:srgbClr val="FFFFFF"/>
                </a:solidFill>
                <a:latin typeface="Century Gothic"/>
              </a:rPr>
              <a:t>Preparing </a:t>
            </a:r>
            <a:r>
              <a:rPr lang="en-GB" sz="2800" b="1" dirty="0" err="1" smtClean="0">
                <a:solidFill>
                  <a:srgbClr val="FFFFFF"/>
                </a:solidFill>
                <a:latin typeface="Century Gothic"/>
              </a:rPr>
              <a:t>Meteosat</a:t>
            </a:r>
            <a:r>
              <a:rPr lang="en-GB" sz="2800" b="1" dirty="0" smtClean="0">
                <a:solidFill>
                  <a:srgbClr val="FFFFFF"/>
                </a:solidFill>
                <a:latin typeface="Century Gothic"/>
              </a:rPr>
              <a:t> Third Generation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 smtClean="0">
                <a:solidFill>
                  <a:srgbClr val="FFFFFF"/>
                </a:solidFill>
                <a:latin typeface="Century Gothic"/>
              </a:rPr>
              <a:t>“super rapid scan” experiments </a:t>
            </a:r>
            <a:r>
              <a:rPr lang="en-GB" sz="2800" b="1" smtClean="0">
                <a:solidFill>
                  <a:srgbClr val="FFFFFF"/>
                </a:solidFill>
                <a:latin typeface="Century Gothic"/>
              </a:rPr>
              <a:t>with Meteosat-8</a:t>
            </a:r>
            <a:endParaRPr lang="en-GB" sz="2800" b="1" dirty="0">
              <a:solidFill>
                <a:srgbClr val="FFFFFF"/>
              </a:solidFill>
              <a:latin typeface="Century Gothic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210" y="1195772"/>
            <a:ext cx="90327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2569"/>
                </a:solidFill>
              </a:rPr>
              <a:t> Meteorological situations selected by CWG: 17 May, 17 and 20 June, 29 July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2569"/>
                </a:solidFill>
              </a:rPr>
              <a:t> Support to research on convection and preparation of MTG</a:t>
            </a:r>
            <a:endParaRPr lang="en-GB" sz="1600" dirty="0">
              <a:solidFill>
                <a:srgbClr val="002569"/>
              </a:solidFill>
            </a:endParaRPr>
          </a:p>
        </p:txBody>
      </p:sp>
      <p:pic>
        <p:nvPicPr>
          <p:cNvPr id="8" name="Picture 5" descr="C:\Users\koenig\Desktop\RSSanimation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1985" y="2011160"/>
            <a:ext cx="4475298" cy="484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322804" y="2075934"/>
            <a:ext cx="1689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FFFFFF"/>
                </a:solidFill>
              </a:rPr>
              <a:t>2.5 Minutes</a:t>
            </a:r>
            <a:endParaRPr lang="en-GB" sz="2000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86293" y="3719383"/>
            <a:ext cx="1446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FFFFFF"/>
                </a:solidFill>
              </a:rPr>
              <a:t>5 Minutes</a:t>
            </a:r>
            <a:endParaRPr lang="en-GB" sz="2000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1658" y="5404020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FFFFFF"/>
                </a:solidFill>
              </a:rPr>
              <a:t>15 Minutes</a:t>
            </a:r>
            <a:endParaRPr lang="en-GB" sz="2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280" descr="graphic-vector-map-europe.wmf"/>
          <p:cNvPicPr>
            <a:picLocks noChangeAspect="1"/>
          </p:cNvPicPr>
          <p:nvPr/>
        </p:nvPicPr>
        <p:blipFill>
          <a:blip r:embed="rId4" cstate="print">
            <a:lum contrast="100000"/>
          </a:blip>
          <a:srcRect r="61758" b="35291"/>
          <a:stretch>
            <a:fillRect/>
          </a:stretch>
        </p:blipFill>
        <p:spPr bwMode="auto">
          <a:xfrm>
            <a:off x="5165481" y="511760"/>
            <a:ext cx="3978519" cy="621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30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EUMETSAT Membership: situation expected in 2014</a:t>
            </a:r>
            <a:endParaRPr lang="en-GB" dirty="0" smtClean="0">
              <a:latin typeface="Arial" charset="0"/>
              <a:cs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99361" y="4572643"/>
            <a:ext cx="360485" cy="255587"/>
            <a:chOff x="4182" y="1087"/>
            <a:chExt cx="238" cy="161"/>
          </a:xfrm>
        </p:grpSpPr>
        <p:sp>
          <p:nvSpPr>
            <p:cNvPr id="278" name="Freeform 5"/>
            <p:cNvSpPr>
              <a:spLocks/>
            </p:cNvSpPr>
            <p:nvPr/>
          </p:nvSpPr>
          <p:spPr bwMode="auto">
            <a:xfrm>
              <a:off x="4182" y="1087"/>
              <a:ext cx="238" cy="161"/>
            </a:xfrm>
            <a:custGeom>
              <a:avLst/>
              <a:gdLst>
                <a:gd name="T0" fmla="*/ 10 w 250"/>
                <a:gd name="T1" fmla="*/ 81 h 162"/>
                <a:gd name="T2" fmla="*/ 10 w 250"/>
                <a:gd name="T3" fmla="*/ 0 h 162"/>
                <a:gd name="T4" fmla="*/ 0 w 250"/>
                <a:gd name="T5" fmla="*/ 0 h 162"/>
                <a:gd name="T6" fmla="*/ 0 w 250"/>
                <a:gd name="T7" fmla="*/ 81 h 162"/>
                <a:gd name="T8" fmla="*/ 10 w 250"/>
                <a:gd name="T9" fmla="*/ 81 h 162"/>
                <a:gd name="T10" fmla="*/ 10 w 250"/>
                <a:gd name="T11" fmla="*/ 81 h 1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0"/>
                <a:gd name="T19" fmla="*/ 0 h 162"/>
                <a:gd name="T20" fmla="*/ 250 w 250"/>
                <a:gd name="T21" fmla="*/ 162 h 1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0" h="162">
                  <a:moveTo>
                    <a:pt x="250" y="162"/>
                  </a:moveTo>
                  <a:lnTo>
                    <a:pt x="250" y="0"/>
                  </a:lnTo>
                  <a:lnTo>
                    <a:pt x="0" y="0"/>
                  </a:lnTo>
                  <a:lnTo>
                    <a:pt x="0" y="162"/>
                  </a:lnTo>
                  <a:lnTo>
                    <a:pt x="250" y="162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279" name="Freeform 6"/>
            <p:cNvSpPr>
              <a:spLocks/>
            </p:cNvSpPr>
            <p:nvPr/>
          </p:nvSpPr>
          <p:spPr bwMode="auto">
            <a:xfrm>
              <a:off x="4182" y="1087"/>
              <a:ext cx="238" cy="51"/>
            </a:xfrm>
            <a:custGeom>
              <a:avLst/>
              <a:gdLst>
                <a:gd name="T0" fmla="*/ 10 w 250"/>
                <a:gd name="T1" fmla="*/ 51 h 51"/>
                <a:gd name="T2" fmla="*/ 10 w 250"/>
                <a:gd name="T3" fmla="*/ 0 h 51"/>
                <a:gd name="T4" fmla="*/ 0 w 250"/>
                <a:gd name="T5" fmla="*/ 0 h 51"/>
                <a:gd name="T6" fmla="*/ 0 w 250"/>
                <a:gd name="T7" fmla="*/ 51 h 51"/>
                <a:gd name="T8" fmla="*/ 10 w 250"/>
                <a:gd name="T9" fmla="*/ 51 h 51"/>
                <a:gd name="T10" fmla="*/ 10 w 250"/>
                <a:gd name="T11" fmla="*/ 51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0"/>
                <a:gd name="T19" fmla="*/ 0 h 51"/>
                <a:gd name="T20" fmla="*/ 250 w 250"/>
                <a:gd name="T21" fmla="*/ 51 h 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0" h="51">
                  <a:moveTo>
                    <a:pt x="250" y="51"/>
                  </a:moveTo>
                  <a:lnTo>
                    <a:pt x="25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250" y="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280" name="Freeform 7"/>
            <p:cNvSpPr>
              <a:spLocks/>
            </p:cNvSpPr>
            <p:nvPr/>
          </p:nvSpPr>
          <p:spPr bwMode="auto">
            <a:xfrm>
              <a:off x="4182" y="1198"/>
              <a:ext cx="238" cy="50"/>
            </a:xfrm>
            <a:custGeom>
              <a:avLst/>
              <a:gdLst>
                <a:gd name="T0" fmla="*/ 10 w 250"/>
                <a:gd name="T1" fmla="*/ 50 h 50"/>
                <a:gd name="T2" fmla="*/ 10 w 250"/>
                <a:gd name="T3" fmla="*/ 0 h 50"/>
                <a:gd name="T4" fmla="*/ 0 w 250"/>
                <a:gd name="T5" fmla="*/ 0 h 50"/>
                <a:gd name="T6" fmla="*/ 0 w 250"/>
                <a:gd name="T7" fmla="*/ 50 h 50"/>
                <a:gd name="T8" fmla="*/ 10 w 250"/>
                <a:gd name="T9" fmla="*/ 50 h 50"/>
                <a:gd name="T10" fmla="*/ 10 w 250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0"/>
                <a:gd name="T19" fmla="*/ 0 h 50"/>
                <a:gd name="T20" fmla="*/ 250 w 250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0" h="50">
                  <a:moveTo>
                    <a:pt x="250" y="50"/>
                  </a:moveTo>
                  <a:lnTo>
                    <a:pt x="250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50" y="50"/>
                  </a:lnTo>
                  <a:close/>
                </a:path>
              </a:pathLst>
            </a:custGeom>
            <a:solidFill>
              <a:srgbClr val="FF1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281" name="Freeform 8"/>
            <p:cNvSpPr>
              <a:spLocks/>
            </p:cNvSpPr>
            <p:nvPr/>
          </p:nvSpPr>
          <p:spPr bwMode="auto">
            <a:xfrm>
              <a:off x="4182" y="1087"/>
              <a:ext cx="238" cy="161"/>
            </a:xfrm>
            <a:custGeom>
              <a:avLst/>
              <a:gdLst>
                <a:gd name="T0" fmla="*/ 10 w 250"/>
                <a:gd name="T1" fmla="*/ 81 h 162"/>
                <a:gd name="T2" fmla="*/ 0 w 250"/>
                <a:gd name="T3" fmla="*/ 81 h 162"/>
                <a:gd name="T4" fmla="*/ 0 w 250"/>
                <a:gd name="T5" fmla="*/ 0 h 162"/>
                <a:gd name="T6" fmla="*/ 10 w 250"/>
                <a:gd name="T7" fmla="*/ 0 h 162"/>
                <a:gd name="T8" fmla="*/ 10 w 250"/>
                <a:gd name="T9" fmla="*/ 81 h 162"/>
                <a:gd name="T10" fmla="*/ 10 w 250"/>
                <a:gd name="T11" fmla="*/ 81 h 1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0"/>
                <a:gd name="T19" fmla="*/ 0 h 162"/>
                <a:gd name="T20" fmla="*/ 250 w 250"/>
                <a:gd name="T21" fmla="*/ 162 h 1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0" h="162">
                  <a:moveTo>
                    <a:pt x="250" y="162"/>
                  </a:moveTo>
                  <a:lnTo>
                    <a:pt x="0" y="162"/>
                  </a:lnTo>
                  <a:lnTo>
                    <a:pt x="0" y="0"/>
                  </a:lnTo>
                  <a:lnTo>
                    <a:pt x="250" y="0"/>
                  </a:lnTo>
                  <a:lnTo>
                    <a:pt x="250" y="16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282" name="Freeform 9"/>
            <p:cNvSpPr>
              <a:spLocks/>
            </p:cNvSpPr>
            <p:nvPr/>
          </p:nvSpPr>
          <p:spPr bwMode="auto">
            <a:xfrm>
              <a:off x="4238" y="1132"/>
              <a:ext cx="69" cy="83"/>
            </a:xfrm>
            <a:custGeom>
              <a:avLst/>
              <a:gdLst>
                <a:gd name="T0" fmla="*/ 11 w 72"/>
                <a:gd name="T1" fmla="*/ 42 h 84"/>
                <a:gd name="T2" fmla="*/ 11 w 72"/>
                <a:gd name="T3" fmla="*/ 42 h 84"/>
                <a:gd name="T4" fmla="*/ 11 w 72"/>
                <a:gd name="T5" fmla="*/ 42 h 84"/>
                <a:gd name="T6" fmla="*/ 11 w 72"/>
                <a:gd name="T7" fmla="*/ 42 h 84"/>
                <a:gd name="T8" fmla="*/ 11 w 72"/>
                <a:gd name="T9" fmla="*/ 42 h 84"/>
                <a:gd name="T10" fmla="*/ 11 w 72"/>
                <a:gd name="T11" fmla="*/ 42 h 84"/>
                <a:gd name="T12" fmla="*/ 11 w 72"/>
                <a:gd name="T13" fmla="*/ 42 h 84"/>
                <a:gd name="T14" fmla="*/ 6 w 72"/>
                <a:gd name="T15" fmla="*/ 42 h 84"/>
                <a:gd name="T16" fmla="*/ 0 w 72"/>
                <a:gd name="T17" fmla="*/ 42 h 84"/>
                <a:gd name="T18" fmla="*/ 0 w 72"/>
                <a:gd name="T19" fmla="*/ 42 h 84"/>
                <a:gd name="T20" fmla="*/ 0 w 72"/>
                <a:gd name="T21" fmla="*/ 39 h 84"/>
                <a:gd name="T22" fmla="*/ 0 w 72"/>
                <a:gd name="T23" fmla="*/ 22 h 84"/>
                <a:gd name="T24" fmla="*/ 0 w 72"/>
                <a:gd name="T25" fmla="*/ 0 h 84"/>
                <a:gd name="T26" fmla="*/ 11 w 72"/>
                <a:gd name="T27" fmla="*/ 0 h 84"/>
                <a:gd name="T28" fmla="*/ 11 w 72"/>
                <a:gd name="T29" fmla="*/ 6 h 84"/>
                <a:gd name="T30" fmla="*/ 11 w 72"/>
                <a:gd name="T31" fmla="*/ 22 h 84"/>
                <a:gd name="T32" fmla="*/ 11 w 72"/>
                <a:gd name="T33" fmla="*/ 39 h 84"/>
                <a:gd name="T34" fmla="*/ 11 w 72"/>
                <a:gd name="T35" fmla="*/ 42 h 84"/>
                <a:gd name="T36" fmla="*/ 11 w 72"/>
                <a:gd name="T37" fmla="*/ 42 h 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84"/>
                <a:gd name="T59" fmla="*/ 72 w 72"/>
                <a:gd name="T60" fmla="*/ 84 h 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84">
                  <a:moveTo>
                    <a:pt x="72" y="45"/>
                  </a:moveTo>
                  <a:lnTo>
                    <a:pt x="66" y="61"/>
                  </a:lnTo>
                  <a:lnTo>
                    <a:pt x="54" y="73"/>
                  </a:lnTo>
                  <a:lnTo>
                    <a:pt x="42" y="84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18" y="78"/>
                  </a:lnTo>
                  <a:lnTo>
                    <a:pt x="6" y="67"/>
                  </a:lnTo>
                  <a:lnTo>
                    <a:pt x="0" y="50"/>
                  </a:lnTo>
                  <a:lnTo>
                    <a:pt x="0" y="39"/>
                  </a:lnTo>
                  <a:lnTo>
                    <a:pt x="0" y="2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72" y="22"/>
                  </a:lnTo>
                  <a:lnTo>
                    <a:pt x="72" y="39"/>
                  </a:lnTo>
                  <a:lnTo>
                    <a:pt x="72" y="45"/>
                  </a:lnTo>
                  <a:close/>
                </a:path>
              </a:pathLst>
            </a:custGeom>
            <a:solidFill>
              <a:srgbClr val="FF1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283" name="Freeform 10"/>
            <p:cNvSpPr>
              <a:spLocks/>
            </p:cNvSpPr>
            <p:nvPr/>
          </p:nvSpPr>
          <p:spPr bwMode="auto">
            <a:xfrm>
              <a:off x="4267" y="1138"/>
              <a:ext cx="5" cy="49"/>
            </a:xfrm>
            <a:custGeom>
              <a:avLst/>
              <a:gdLst>
                <a:gd name="T0" fmla="*/ 3 w 6"/>
                <a:gd name="T1" fmla="*/ 25 h 50"/>
                <a:gd name="T2" fmla="*/ 0 w 6"/>
                <a:gd name="T3" fmla="*/ 25 h 50"/>
                <a:gd name="T4" fmla="*/ 0 w 6"/>
                <a:gd name="T5" fmla="*/ 0 h 50"/>
                <a:gd name="T6" fmla="*/ 3 w 6"/>
                <a:gd name="T7" fmla="*/ 0 h 50"/>
                <a:gd name="T8" fmla="*/ 3 w 6"/>
                <a:gd name="T9" fmla="*/ 25 h 50"/>
                <a:gd name="T10" fmla="*/ 3 w 6"/>
                <a:gd name="T11" fmla="*/ 25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50"/>
                <a:gd name="T20" fmla="*/ 6 w 6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50">
                  <a:moveTo>
                    <a:pt x="6" y="50"/>
                  </a:moveTo>
                  <a:lnTo>
                    <a:pt x="0" y="5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284" name="Freeform 11"/>
            <p:cNvSpPr>
              <a:spLocks/>
            </p:cNvSpPr>
            <p:nvPr/>
          </p:nvSpPr>
          <p:spPr bwMode="auto">
            <a:xfrm>
              <a:off x="4255" y="1149"/>
              <a:ext cx="35" cy="5"/>
            </a:xfrm>
            <a:custGeom>
              <a:avLst/>
              <a:gdLst>
                <a:gd name="T0" fmla="*/ 18 w 36"/>
                <a:gd name="T1" fmla="*/ 5 h 5"/>
                <a:gd name="T2" fmla="*/ 0 w 36"/>
                <a:gd name="T3" fmla="*/ 5 h 5"/>
                <a:gd name="T4" fmla="*/ 0 w 36"/>
                <a:gd name="T5" fmla="*/ 0 h 5"/>
                <a:gd name="T6" fmla="*/ 18 w 36"/>
                <a:gd name="T7" fmla="*/ 0 h 5"/>
                <a:gd name="T8" fmla="*/ 18 w 36"/>
                <a:gd name="T9" fmla="*/ 5 h 5"/>
                <a:gd name="T10" fmla="*/ 18 w 36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5"/>
                <a:gd name="T20" fmla="*/ 36 w 36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5">
                  <a:moveTo>
                    <a:pt x="36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285" name="Freeform 12"/>
            <p:cNvSpPr>
              <a:spLocks/>
            </p:cNvSpPr>
            <p:nvPr/>
          </p:nvSpPr>
          <p:spPr bwMode="auto">
            <a:xfrm>
              <a:off x="4250" y="1165"/>
              <a:ext cx="40" cy="5"/>
            </a:xfrm>
            <a:custGeom>
              <a:avLst/>
              <a:gdLst>
                <a:gd name="T0" fmla="*/ 10 w 42"/>
                <a:gd name="T1" fmla="*/ 3 h 6"/>
                <a:gd name="T2" fmla="*/ 0 w 42"/>
                <a:gd name="T3" fmla="*/ 3 h 6"/>
                <a:gd name="T4" fmla="*/ 0 w 42"/>
                <a:gd name="T5" fmla="*/ 0 h 6"/>
                <a:gd name="T6" fmla="*/ 10 w 42"/>
                <a:gd name="T7" fmla="*/ 0 h 6"/>
                <a:gd name="T8" fmla="*/ 10 w 42"/>
                <a:gd name="T9" fmla="*/ 3 h 6"/>
                <a:gd name="T10" fmla="*/ 10 w 42"/>
                <a:gd name="T11" fmla="*/ 3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"/>
                <a:gd name="T19" fmla="*/ 0 h 6"/>
                <a:gd name="T20" fmla="*/ 42 w 42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" h="6">
                  <a:moveTo>
                    <a:pt x="42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286" name="Freeform 13"/>
            <p:cNvSpPr>
              <a:spLocks/>
            </p:cNvSpPr>
            <p:nvPr/>
          </p:nvSpPr>
          <p:spPr bwMode="auto">
            <a:xfrm>
              <a:off x="4244" y="1181"/>
              <a:ext cx="57" cy="34"/>
            </a:xfrm>
            <a:custGeom>
              <a:avLst/>
              <a:gdLst>
                <a:gd name="T0" fmla="*/ 0 w 60"/>
                <a:gd name="T1" fmla="*/ 11 h 34"/>
                <a:gd name="T2" fmla="*/ 6 w 60"/>
                <a:gd name="T3" fmla="*/ 6 h 34"/>
                <a:gd name="T4" fmla="*/ 10 w 60"/>
                <a:gd name="T5" fmla="*/ 6 h 34"/>
                <a:gd name="T6" fmla="*/ 10 w 60"/>
                <a:gd name="T7" fmla="*/ 6 h 34"/>
                <a:gd name="T8" fmla="*/ 10 w 60"/>
                <a:gd name="T9" fmla="*/ 11 h 34"/>
                <a:gd name="T10" fmla="*/ 10 w 60"/>
                <a:gd name="T11" fmla="*/ 6 h 34"/>
                <a:gd name="T12" fmla="*/ 10 w 60"/>
                <a:gd name="T13" fmla="*/ 0 h 34"/>
                <a:gd name="T14" fmla="*/ 10 w 60"/>
                <a:gd name="T15" fmla="*/ 6 h 34"/>
                <a:gd name="T16" fmla="*/ 10 w 60"/>
                <a:gd name="T17" fmla="*/ 11 h 34"/>
                <a:gd name="T18" fmla="*/ 10 w 60"/>
                <a:gd name="T19" fmla="*/ 11 h 34"/>
                <a:gd name="T20" fmla="*/ 10 w 60"/>
                <a:gd name="T21" fmla="*/ 6 h 34"/>
                <a:gd name="T22" fmla="*/ 10 w 60"/>
                <a:gd name="T23" fmla="*/ 6 h 34"/>
                <a:gd name="T24" fmla="*/ 10 w 60"/>
                <a:gd name="T25" fmla="*/ 11 h 34"/>
                <a:gd name="T26" fmla="*/ 10 w 60"/>
                <a:gd name="T27" fmla="*/ 11 h 34"/>
                <a:gd name="T28" fmla="*/ 10 w 60"/>
                <a:gd name="T29" fmla="*/ 23 h 34"/>
                <a:gd name="T30" fmla="*/ 10 w 60"/>
                <a:gd name="T31" fmla="*/ 34 h 34"/>
                <a:gd name="T32" fmla="*/ 10 w 60"/>
                <a:gd name="T33" fmla="*/ 34 h 34"/>
                <a:gd name="T34" fmla="*/ 10 w 60"/>
                <a:gd name="T35" fmla="*/ 34 h 34"/>
                <a:gd name="T36" fmla="*/ 10 w 60"/>
                <a:gd name="T37" fmla="*/ 28 h 34"/>
                <a:gd name="T38" fmla="*/ 10 w 60"/>
                <a:gd name="T39" fmla="*/ 23 h 34"/>
                <a:gd name="T40" fmla="*/ 6 w 60"/>
                <a:gd name="T41" fmla="*/ 17 h 34"/>
                <a:gd name="T42" fmla="*/ 6 w 60"/>
                <a:gd name="T43" fmla="*/ 11 h 34"/>
                <a:gd name="T44" fmla="*/ 0 w 60"/>
                <a:gd name="T45" fmla="*/ 11 h 34"/>
                <a:gd name="T46" fmla="*/ 0 w 60"/>
                <a:gd name="T47" fmla="*/ 11 h 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0"/>
                <a:gd name="T73" fmla="*/ 0 h 34"/>
                <a:gd name="T74" fmla="*/ 60 w 60"/>
                <a:gd name="T75" fmla="*/ 34 h 3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0" h="34">
                  <a:moveTo>
                    <a:pt x="0" y="11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11"/>
                  </a:lnTo>
                  <a:lnTo>
                    <a:pt x="18" y="6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42" y="11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54" y="11"/>
                  </a:lnTo>
                  <a:lnTo>
                    <a:pt x="60" y="11"/>
                  </a:lnTo>
                  <a:lnTo>
                    <a:pt x="48" y="23"/>
                  </a:lnTo>
                  <a:lnTo>
                    <a:pt x="42" y="34"/>
                  </a:lnTo>
                  <a:lnTo>
                    <a:pt x="30" y="34"/>
                  </a:lnTo>
                  <a:lnTo>
                    <a:pt x="24" y="34"/>
                  </a:lnTo>
                  <a:lnTo>
                    <a:pt x="18" y="28"/>
                  </a:lnTo>
                  <a:lnTo>
                    <a:pt x="12" y="23"/>
                  </a:lnTo>
                  <a:lnTo>
                    <a:pt x="6" y="17"/>
                  </a:lnTo>
                  <a:lnTo>
                    <a:pt x="6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287" name="Freeform 14"/>
            <p:cNvSpPr>
              <a:spLocks/>
            </p:cNvSpPr>
            <p:nvPr/>
          </p:nvSpPr>
          <p:spPr bwMode="auto">
            <a:xfrm>
              <a:off x="4238" y="1132"/>
              <a:ext cx="69" cy="83"/>
            </a:xfrm>
            <a:custGeom>
              <a:avLst/>
              <a:gdLst>
                <a:gd name="T0" fmla="*/ 11 w 72"/>
                <a:gd name="T1" fmla="*/ 42 h 84"/>
                <a:gd name="T2" fmla="*/ 11 w 72"/>
                <a:gd name="T3" fmla="*/ 42 h 84"/>
                <a:gd name="T4" fmla="*/ 11 w 72"/>
                <a:gd name="T5" fmla="*/ 42 h 84"/>
                <a:gd name="T6" fmla="*/ 11 w 72"/>
                <a:gd name="T7" fmla="*/ 42 h 84"/>
                <a:gd name="T8" fmla="*/ 11 w 72"/>
                <a:gd name="T9" fmla="*/ 42 h 84"/>
                <a:gd name="T10" fmla="*/ 11 w 72"/>
                <a:gd name="T11" fmla="*/ 42 h 84"/>
                <a:gd name="T12" fmla="*/ 11 w 72"/>
                <a:gd name="T13" fmla="*/ 42 h 84"/>
                <a:gd name="T14" fmla="*/ 6 w 72"/>
                <a:gd name="T15" fmla="*/ 42 h 84"/>
                <a:gd name="T16" fmla="*/ 0 w 72"/>
                <a:gd name="T17" fmla="*/ 42 h 84"/>
                <a:gd name="T18" fmla="*/ 0 w 72"/>
                <a:gd name="T19" fmla="*/ 42 h 84"/>
                <a:gd name="T20" fmla="*/ 0 w 72"/>
                <a:gd name="T21" fmla="*/ 39 h 84"/>
                <a:gd name="T22" fmla="*/ 0 w 72"/>
                <a:gd name="T23" fmla="*/ 22 h 84"/>
                <a:gd name="T24" fmla="*/ 0 w 72"/>
                <a:gd name="T25" fmla="*/ 0 h 84"/>
                <a:gd name="T26" fmla="*/ 11 w 72"/>
                <a:gd name="T27" fmla="*/ 0 h 84"/>
                <a:gd name="T28" fmla="*/ 11 w 72"/>
                <a:gd name="T29" fmla="*/ 6 h 84"/>
                <a:gd name="T30" fmla="*/ 11 w 72"/>
                <a:gd name="T31" fmla="*/ 22 h 84"/>
                <a:gd name="T32" fmla="*/ 11 w 72"/>
                <a:gd name="T33" fmla="*/ 39 h 84"/>
                <a:gd name="T34" fmla="*/ 11 w 72"/>
                <a:gd name="T35" fmla="*/ 42 h 84"/>
                <a:gd name="T36" fmla="*/ 11 w 72"/>
                <a:gd name="T37" fmla="*/ 42 h 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84"/>
                <a:gd name="T59" fmla="*/ 72 w 72"/>
                <a:gd name="T60" fmla="*/ 84 h 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84">
                  <a:moveTo>
                    <a:pt x="72" y="45"/>
                  </a:moveTo>
                  <a:lnTo>
                    <a:pt x="66" y="61"/>
                  </a:lnTo>
                  <a:lnTo>
                    <a:pt x="54" y="73"/>
                  </a:lnTo>
                  <a:lnTo>
                    <a:pt x="42" y="84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18" y="78"/>
                  </a:lnTo>
                  <a:lnTo>
                    <a:pt x="6" y="67"/>
                  </a:lnTo>
                  <a:lnTo>
                    <a:pt x="0" y="50"/>
                  </a:lnTo>
                  <a:lnTo>
                    <a:pt x="0" y="39"/>
                  </a:lnTo>
                  <a:lnTo>
                    <a:pt x="0" y="2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72" y="22"/>
                  </a:lnTo>
                  <a:lnTo>
                    <a:pt x="72" y="39"/>
                  </a:lnTo>
                  <a:lnTo>
                    <a:pt x="72" y="45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338259" y="2530508"/>
            <a:ext cx="357554" cy="239713"/>
            <a:chOff x="1117" y="1646"/>
            <a:chExt cx="244" cy="151"/>
          </a:xfrm>
        </p:grpSpPr>
        <p:sp>
          <p:nvSpPr>
            <p:cNvPr id="289" name="Freeform 17"/>
            <p:cNvSpPr>
              <a:spLocks/>
            </p:cNvSpPr>
            <p:nvPr/>
          </p:nvSpPr>
          <p:spPr bwMode="auto">
            <a:xfrm>
              <a:off x="1117" y="1646"/>
              <a:ext cx="244" cy="151"/>
            </a:xfrm>
            <a:custGeom>
              <a:avLst/>
              <a:gdLst>
                <a:gd name="T0" fmla="*/ 244 w 244"/>
                <a:gd name="T1" fmla="*/ 151 h 151"/>
                <a:gd name="T2" fmla="*/ 244 w 244"/>
                <a:gd name="T3" fmla="*/ 0 h 151"/>
                <a:gd name="T4" fmla="*/ 0 w 244"/>
                <a:gd name="T5" fmla="*/ 0 h 151"/>
                <a:gd name="T6" fmla="*/ 0 w 244"/>
                <a:gd name="T7" fmla="*/ 151 h 151"/>
                <a:gd name="T8" fmla="*/ 244 w 244"/>
                <a:gd name="T9" fmla="*/ 151 h 151"/>
                <a:gd name="T10" fmla="*/ 244 w 244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290" name="Freeform 18"/>
            <p:cNvSpPr>
              <a:spLocks/>
            </p:cNvSpPr>
            <p:nvPr/>
          </p:nvSpPr>
          <p:spPr bwMode="auto">
            <a:xfrm>
              <a:off x="1117" y="1646"/>
              <a:ext cx="244" cy="151"/>
            </a:xfrm>
            <a:custGeom>
              <a:avLst/>
              <a:gdLst>
                <a:gd name="T0" fmla="*/ 244 w 244"/>
                <a:gd name="T1" fmla="*/ 151 h 151"/>
                <a:gd name="T2" fmla="*/ 244 w 244"/>
                <a:gd name="T3" fmla="*/ 0 h 151"/>
                <a:gd name="T4" fmla="*/ 0 w 244"/>
                <a:gd name="T5" fmla="*/ 0 h 151"/>
                <a:gd name="T6" fmla="*/ 0 w 244"/>
                <a:gd name="T7" fmla="*/ 151 h 151"/>
                <a:gd name="T8" fmla="*/ 244 w 244"/>
                <a:gd name="T9" fmla="*/ 151 h 151"/>
                <a:gd name="T10" fmla="*/ 244 w 244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291" name="Freeform 19"/>
            <p:cNvSpPr>
              <a:spLocks/>
            </p:cNvSpPr>
            <p:nvPr/>
          </p:nvSpPr>
          <p:spPr bwMode="auto">
            <a:xfrm>
              <a:off x="1117" y="1646"/>
              <a:ext cx="244" cy="151"/>
            </a:xfrm>
            <a:custGeom>
              <a:avLst/>
              <a:gdLst>
                <a:gd name="T0" fmla="*/ 244 w 244"/>
                <a:gd name="T1" fmla="*/ 61 h 151"/>
                <a:gd name="T2" fmla="*/ 89 w 244"/>
                <a:gd name="T3" fmla="*/ 61 h 151"/>
                <a:gd name="T4" fmla="*/ 89 w 244"/>
                <a:gd name="T5" fmla="*/ 0 h 151"/>
                <a:gd name="T6" fmla="*/ 59 w 244"/>
                <a:gd name="T7" fmla="*/ 0 h 151"/>
                <a:gd name="T8" fmla="*/ 59 w 244"/>
                <a:gd name="T9" fmla="*/ 61 h 151"/>
                <a:gd name="T10" fmla="*/ 0 w 244"/>
                <a:gd name="T11" fmla="*/ 61 h 151"/>
                <a:gd name="T12" fmla="*/ 0 w 244"/>
                <a:gd name="T13" fmla="*/ 89 h 151"/>
                <a:gd name="T14" fmla="*/ 59 w 244"/>
                <a:gd name="T15" fmla="*/ 89 h 151"/>
                <a:gd name="T16" fmla="*/ 59 w 244"/>
                <a:gd name="T17" fmla="*/ 151 h 151"/>
                <a:gd name="T18" fmla="*/ 89 w 244"/>
                <a:gd name="T19" fmla="*/ 151 h 151"/>
                <a:gd name="T20" fmla="*/ 89 w 244"/>
                <a:gd name="T21" fmla="*/ 89 h 151"/>
                <a:gd name="T22" fmla="*/ 244 w 244"/>
                <a:gd name="T23" fmla="*/ 89 h 151"/>
                <a:gd name="T24" fmla="*/ 244 w 244"/>
                <a:gd name="T25" fmla="*/ 61 h 151"/>
                <a:gd name="T26" fmla="*/ 244 w 244"/>
                <a:gd name="T27" fmla="*/ 61 h 1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4"/>
                <a:gd name="T43" fmla="*/ 0 h 151"/>
                <a:gd name="T44" fmla="*/ 244 w 244"/>
                <a:gd name="T45" fmla="*/ 151 h 15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4" h="151">
                  <a:moveTo>
                    <a:pt x="244" y="61"/>
                  </a:moveTo>
                  <a:lnTo>
                    <a:pt x="89" y="61"/>
                  </a:lnTo>
                  <a:lnTo>
                    <a:pt x="89" y="0"/>
                  </a:lnTo>
                  <a:lnTo>
                    <a:pt x="59" y="0"/>
                  </a:lnTo>
                  <a:lnTo>
                    <a:pt x="59" y="61"/>
                  </a:lnTo>
                  <a:lnTo>
                    <a:pt x="0" y="61"/>
                  </a:lnTo>
                  <a:lnTo>
                    <a:pt x="0" y="89"/>
                  </a:lnTo>
                  <a:lnTo>
                    <a:pt x="59" y="89"/>
                  </a:lnTo>
                  <a:lnTo>
                    <a:pt x="59" y="151"/>
                  </a:lnTo>
                  <a:lnTo>
                    <a:pt x="89" y="151"/>
                  </a:lnTo>
                  <a:lnTo>
                    <a:pt x="89" y="89"/>
                  </a:lnTo>
                  <a:lnTo>
                    <a:pt x="244" y="89"/>
                  </a:lnTo>
                  <a:lnTo>
                    <a:pt x="244" y="61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193024" y="3195081"/>
            <a:ext cx="357554" cy="247650"/>
            <a:chOff x="1117" y="2897"/>
            <a:chExt cx="244" cy="156"/>
          </a:xfrm>
        </p:grpSpPr>
        <p:sp>
          <p:nvSpPr>
            <p:cNvPr id="293" name="Freeform 21"/>
            <p:cNvSpPr>
              <a:spLocks/>
            </p:cNvSpPr>
            <p:nvPr/>
          </p:nvSpPr>
          <p:spPr bwMode="auto">
            <a:xfrm>
              <a:off x="1117" y="2897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294" name="Freeform 22"/>
            <p:cNvSpPr>
              <a:spLocks/>
            </p:cNvSpPr>
            <p:nvPr/>
          </p:nvSpPr>
          <p:spPr bwMode="auto">
            <a:xfrm>
              <a:off x="1117" y="2897"/>
              <a:ext cx="77" cy="156"/>
            </a:xfrm>
            <a:custGeom>
              <a:avLst/>
              <a:gdLst>
                <a:gd name="T0" fmla="*/ 77 w 77"/>
                <a:gd name="T1" fmla="*/ 156 h 156"/>
                <a:gd name="T2" fmla="*/ 77 w 77"/>
                <a:gd name="T3" fmla="*/ 0 h 156"/>
                <a:gd name="T4" fmla="*/ 0 w 77"/>
                <a:gd name="T5" fmla="*/ 0 h 156"/>
                <a:gd name="T6" fmla="*/ 0 w 77"/>
                <a:gd name="T7" fmla="*/ 156 h 156"/>
                <a:gd name="T8" fmla="*/ 77 w 77"/>
                <a:gd name="T9" fmla="*/ 156 h 156"/>
                <a:gd name="T10" fmla="*/ 77 w 77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156"/>
                <a:gd name="T20" fmla="*/ 77 w 77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156">
                  <a:moveTo>
                    <a:pt x="77" y="156"/>
                  </a:moveTo>
                  <a:lnTo>
                    <a:pt x="77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0883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295" name="Freeform 23"/>
            <p:cNvSpPr>
              <a:spLocks/>
            </p:cNvSpPr>
            <p:nvPr/>
          </p:nvSpPr>
          <p:spPr bwMode="auto">
            <a:xfrm>
              <a:off x="1277" y="2897"/>
              <a:ext cx="84" cy="156"/>
            </a:xfrm>
            <a:custGeom>
              <a:avLst/>
              <a:gdLst>
                <a:gd name="T0" fmla="*/ 84 w 84"/>
                <a:gd name="T1" fmla="*/ 156 h 156"/>
                <a:gd name="T2" fmla="*/ 84 w 84"/>
                <a:gd name="T3" fmla="*/ 0 h 156"/>
                <a:gd name="T4" fmla="*/ 0 w 84"/>
                <a:gd name="T5" fmla="*/ 0 h 156"/>
                <a:gd name="T6" fmla="*/ 0 w 84"/>
                <a:gd name="T7" fmla="*/ 156 h 156"/>
                <a:gd name="T8" fmla="*/ 84 w 84"/>
                <a:gd name="T9" fmla="*/ 156 h 156"/>
                <a:gd name="T10" fmla="*/ 84 w 8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156"/>
                <a:gd name="T20" fmla="*/ 84 w 8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156">
                  <a:moveTo>
                    <a:pt x="84" y="156"/>
                  </a:moveTo>
                  <a:lnTo>
                    <a:pt x="8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84" y="1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296" name="Freeform 24"/>
            <p:cNvSpPr>
              <a:spLocks/>
            </p:cNvSpPr>
            <p:nvPr/>
          </p:nvSpPr>
          <p:spPr bwMode="auto">
            <a:xfrm>
              <a:off x="1117" y="2897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3209895" y="3206077"/>
            <a:ext cx="357554" cy="247650"/>
            <a:chOff x="1117" y="2646"/>
            <a:chExt cx="244" cy="156"/>
          </a:xfrm>
        </p:grpSpPr>
        <p:sp>
          <p:nvSpPr>
            <p:cNvPr id="298" name="Freeform 26"/>
            <p:cNvSpPr>
              <a:spLocks/>
            </p:cNvSpPr>
            <p:nvPr/>
          </p:nvSpPr>
          <p:spPr bwMode="auto">
            <a:xfrm>
              <a:off x="1117" y="2646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299" name="Freeform 27"/>
            <p:cNvSpPr>
              <a:spLocks/>
            </p:cNvSpPr>
            <p:nvPr/>
          </p:nvSpPr>
          <p:spPr bwMode="auto">
            <a:xfrm>
              <a:off x="1117" y="2646"/>
              <a:ext cx="77" cy="156"/>
            </a:xfrm>
            <a:custGeom>
              <a:avLst/>
              <a:gdLst>
                <a:gd name="T0" fmla="*/ 77 w 77"/>
                <a:gd name="T1" fmla="*/ 156 h 156"/>
                <a:gd name="T2" fmla="*/ 77 w 77"/>
                <a:gd name="T3" fmla="*/ 0 h 156"/>
                <a:gd name="T4" fmla="*/ 0 w 77"/>
                <a:gd name="T5" fmla="*/ 0 h 156"/>
                <a:gd name="T6" fmla="*/ 0 w 77"/>
                <a:gd name="T7" fmla="*/ 156 h 156"/>
                <a:gd name="T8" fmla="*/ 77 w 77"/>
                <a:gd name="T9" fmla="*/ 156 h 156"/>
                <a:gd name="T10" fmla="*/ 77 w 77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156"/>
                <a:gd name="T20" fmla="*/ 77 w 77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156">
                  <a:moveTo>
                    <a:pt x="77" y="156"/>
                  </a:moveTo>
                  <a:lnTo>
                    <a:pt x="77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0883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00" name="Freeform 28"/>
            <p:cNvSpPr>
              <a:spLocks/>
            </p:cNvSpPr>
            <p:nvPr/>
          </p:nvSpPr>
          <p:spPr bwMode="auto">
            <a:xfrm>
              <a:off x="1277" y="2646"/>
              <a:ext cx="84" cy="156"/>
            </a:xfrm>
            <a:custGeom>
              <a:avLst/>
              <a:gdLst>
                <a:gd name="T0" fmla="*/ 84 w 84"/>
                <a:gd name="T1" fmla="*/ 156 h 156"/>
                <a:gd name="T2" fmla="*/ 84 w 84"/>
                <a:gd name="T3" fmla="*/ 0 h 156"/>
                <a:gd name="T4" fmla="*/ 0 w 84"/>
                <a:gd name="T5" fmla="*/ 0 h 156"/>
                <a:gd name="T6" fmla="*/ 0 w 84"/>
                <a:gd name="T7" fmla="*/ 156 h 156"/>
                <a:gd name="T8" fmla="*/ 84 w 84"/>
                <a:gd name="T9" fmla="*/ 156 h 156"/>
                <a:gd name="T10" fmla="*/ 84 w 8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156"/>
                <a:gd name="T20" fmla="*/ 84 w 8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156">
                  <a:moveTo>
                    <a:pt x="84" y="156"/>
                  </a:moveTo>
                  <a:lnTo>
                    <a:pt x="8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84" y="156"/>
                  </a:lnTo>
                  <a:close/>
                </a:path>
              </a:pathLst>
            </a:custGeom>
            <a:solidFill>
              <a:srgbClr val="FF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01" name="Freeform 29"/>
            <p:cNvSpPr>
              <a:spLocks/>
            </p:cNvSpPr>
            <p:nvPr/>
          </p:nvSpPr>
          <p:spPr bwMode="auto">
            <a:xfrm>
              <a:off x="1117" y="2646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4193029" y="2505391"/>
            <a:ext cx="357554" cy="247650"/>
            <a:chOff x="1117" y="2143"/>
            <a:chExt cx="244" cy="156"/>
          </a:xfrm>
        </p:grpSpPr>
        <p:sp>
          <p:nvSpPr>
            <p:cNvPr id="303" name="Freeform 31"/>
            <p:cNvSpPr>
              <a:spLocks/>
            </p:cNvSpPr>
            <p:nvPr/>
          </p:nvSpPr>
          <p:spPr bwMode="auto">
            <a:xfrm>
              <a:off x="1117" y="2143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04" name="Freeform 32"/>
            <p:cNvSpPr>
              <a:spLocks/>
            </p:cNvSpPr>
            <p:nvPr/>
          </p:nvSpPr>
          <p:spPr bwMode="auto">
            <a:xfrm>
              <a:off x="1117" y="2143"/>
              <a:ext cx="244" cy="50"/>
            </a:xfrm>
            <a:custGeom>
              <a:avLst/>
              <a:gdLst>
                <a:gd name="T0" fmla="*/ 244 w 244"/>
                <a:gd name="T1" fmla="*/ 50 h 50"/>
                <a:gd name="T2" fmla="*/ 244 w 244"/>
                <a:gd name="T3" fmla="*/ 0 h 50"/>
                <a:gd name="T4" fmla="*/ 0 w 244"/>
                <a:gd name="T5" fmla="*/ 0 h 50"/>
                <a:gd name="T6" fmla="*/ 0 w 244"/>
                <a:gd name="T7" fmla="*/ 50 h 50"/>
                <a:gd name="T8" fmla="*/ 244 w 244"/>
                <a:gd name="T9" fmla="*/ 50 h 50"/>
                <a:gd name="T10" fmla="*/ 244 w 244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244" y="50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4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05" name="Freeform 33"/>
            <p:cNvSpPr>
              <a:spLocks/>
            </p:cNvSpPr>
            <p:nvPr/>
          </p:nvSpPr>
          <p:spPr bwMode="auto">
            <a:xfrm>
              <a:off x="1117" y="2249"/>
              <a:ext cx="244" cy="50"/>
            </a:xfrm>
            <a:custGeom>
              <a:avLst/>
              <a:gdLst>
                <a:gd name="T0" fmla="*/ 244 w 244"/>
                <a:gd name="T1" fmla="*/ 50 h 50"/>
                <a:gd name="T2" fmla="*/ 244 w 244"/>
                <a:gd name="T3" fmla="*/ 0 h 50"/>
                <a:gd name="T4" fmla="*/ 0 w 244"/>
                <a:gd name="T5" fmla="*/ 0 h 50"/>
                <a:gd name="T6" fmla="*/ 0 w 244"/>
                <a:gd name="T7" fmla="*/ 50 h 50"/>
                <a:gd name="T8" fmla="*/ 244 w 244"/>
                <a:gd name="T9" fmla="*/ 50 h 50"/>
                <a:gd name="T10" fmla="*/ 244 w 244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244" y="50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4" y="50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06" name="Freeform 34"/>
            <p:cNvSpPr>
              <a:spLocks/>
            </p:cNvSpPr>
            <p:nvPr/>
          </p:nvSpPr>
          <p:spPr bwMode="auto">
            <a:xfrm>
              <a:off x="1117" y="2143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3235081" y="2505446"/>
            <a:ext cx="357554" cy="247650"/>
            <a:chOff x="1117" y="1892"/>
            <a:chExt cx="244" cy="156"/>
          </a:xfrm>
        </p:grpSpPr>
        <p:sp>
          <p:nvSpPr>
            <p:cNvPr id="308" name="Freeform 36"/>
            <p:cNvSpPr>
              <a:spLocks/>
            </p:cNvSpPr>
            <p:nvPr/>
          </p:nvSpPr>
          <p:spPr bwMode="auto">
            <a:xfrm>
              <a:off x="1117" y="1892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09" name="Freeform 37"/>
            <p:cNvSpPr>
              <a:spLocks/>
            </p:cNvSpPr>
            <p:nvPr/>
          </p:nvSpPr>
          <p:spPr bwMode="auto">
            <a:xfrm>
              <a:off x="1117" y="1892"/>
              <a:ext cx="77" cy="156"/>
            </a:xfrm>
            <a:custGeom>
              <a:avLst/>
              <a:gdLst>
                <a:gd name="T0" fmla="*/ 77 w 77"/>
                <a:gd name="T1" fmla="*/ 156 h 156"/>
                <a:gd name="T2" fmla="*/ 77 w 77"/>
                <a:gd name="T3" fmla="*/ 0 h 156"/>
                <a:gd name="T4" fmla="*/ 0 w 77"/>
                <a:gd name="T5" fmla="*/ 0 h 156"/>
                <a:gd name="T6" fmla="*/ 0 w 77"/>
                <a:gd name="T7" fmla="*/ 156 h 156"/>
                <a:gd name="T8" fmla="*/ 77 w 77"/>
                <a:gd name="T9" fmla="*/ 156 h 156"/>
                <a:gd name="T10" fmla="*/ 77 w 77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156"/>
                <a:gd name="T20" fmla="*/ 77 w 77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156">
                  <a:moveTo>
                    <a:pt x="77" y="156"/>
                  </a:moveTo>
                  <a:lnTo>
                    <a:pt x="77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10" name="Freeform 38"/>
            <p:cNvSpPr>
              <a:spLocks/>
            </p:cNvSpPr>
            <p:nvPr/>
          </p:nvSpPr>
          <p:spPr bwMode="auto">
            <a:xfrm>
              <a:off x="1277" y="1892"/>
              <a:ext cx="84" cy="156"/>
            </a:xfrm>
            <a:custGeom>
              <a:avLst/>
              <a:gdLst>
                <a:gd name="T0" fmla="*/ 84 w 84"/>
                <a:gd name="T1" fmla="*/ 156 h 156"/>
                <a:gd name="T2" fmla="*/ 84 w 84"/>
                <a:gd name="T3" fmla="*/ 0 h 156"/>
                <a:gd name="T4" fmla="*/ 0 w 84"/>
                <a:gd name="T5" fmla="*/ 0 h 156"/>
                <a:gd name="T6" fmla="*/ 0 w 84"/>
                <a:gd name="T7" fmla="*/ 156 h 156"/>
                <a:gd name="T8" fmla="*/ 84 w 84"/>
                <a:gd name="T9" fmla="*/ 156 h 156"/>
                <a:gd name="T10" fmla="*/ 84 w 8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156"/>
                <a:gd name="T20" fmla="*/ 84 w 8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156">
                  <a:moveTo>
                    <a:pt x="84" y="156"/>
                  </a:moveTo>
                  <a:lnTo>
                    <a:pt x="8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84" y="1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11" name="Freeform 39"/>
            <p:cNvSpPr>
              <a:spLocks/>
            </p:cNvSpPr>
            <p:nvPr/>
          </p:nvSpPr>
          <p:spPr bwMode="auto">
            <a:xfrm>
              <a:off x="1117" y="1892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502510" y="2523125"/>
            <a:ext cx="357554" cy="249238"/>
            <a:chOff x="522" y="1730"/>
            <a:chExt cx="244" cy="157"/>
          </a:xfrm>
        </p:grpSpPr>
        <p:sp>
          <p:nvSpPr>
            <p:cNvPr id="313" name="Freeform 41"/>
            <p:cNvSpPr>
              <a:spLocks/>
            </p:cNvSpPr>
            <p:nvPr/>
          </p:nvSpPr>
          <p:spPr bwMode="auto">
            <a:xfrm>
              <a:off x="522" y="1730"/>
              <a:ext cx="244" cy="157"/>
            </a:xfrm>
            <a:custGeom>
              <a:avLst/>
              <a:gdLst>
                <a:gd name="T0" fmla="*/ 244 w 244"/>
                <a:gd name="T1" fmla="*/ 17674 h 151"/>
                <a:gd name="T2" fmla="*/ 244 w 244"/>
                <a:gd name="T3" fmla="*/ 0 h 151"/>
                <a:gd name="T4" fmla="*/ 0 w 244"/>
                <a:gd name="T5" fmla="*/ 0 h 151"/>
                <a:gd name="T6" fmla="*/ 0 w 244"/>
                <a:gd name="T7" fmla="*/ 17674 h 151"/>
                <a:gd name="T8" fmla="*/ 244 w 244"/>
                <a:gd name="T9" fmla="*/ 17674 h 151"/>
                <a:gd name="T10" fmla="*/ 244 w 244"/>
                <a:gd name="T11" fmla="*/ 17674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14" name="Freeform 42"/>
            <p:cNvSpPr>
              <a:spLocks/>
            </p:cNvSpPr>
            <p:nvPr/>
          </p:nvSpPr>
          <p:spPr bwMode="auto">
            <a:xfrm>
              <a:off x="522" y="1733"/>
              <a:ext cx="244" cy="154"/>
            </a:xfrm>
            <a:custGeom>
              <a:avLst/>
              <a:gdLst>
                <a:gd name="T0" fmla="*/ 244 w 244"/>
                <a:gd name="T1" fmla="*/ 650 h 151"/>
                <a:gd name="T2" fmla="*/ 95 w 244"/>
                <a:gd name="T3" fmla="*/ 650 h 151"/>
                <a:gd name="T4" fmla="*/ 95 w 244"/>
                <a:gd name="T5" fmla="*/ 0 h 151"/>
                <a:gd name="T6" fmla="*/ 65 w 244"/>
                <a:gd name="T7" fmla="*/ 0 h 151"/>
                <a:gd name="T8" fmla="*/ 65 w 244"/>
                <a:gd name="T9" fmla="*/ 650 h 151"/>
                <a:gd name="T10" fmla="*/ 0 w 244"/>
                <a:gd name="T11" fmla="*/ 650 h 151"/>
                <a:gd name="T12" fmla="*/ 0 w 244"/>
                <a:gd name="T13" fmla="*/ 982 h 151"/>
                <a:gd name="T14" fmla="*/ 65 w 244"/>
                <a:gd name="T15" fmla="*/ 982 h 151"/>
                <a:gd name="T16" fmla="*/ 65 w 244"/>
                <a:gd name="T17" fmla="*/ 1642 h 151"/>
                <a:gd name="T18" fmla="*/ 95 w 244"/>
                <a:gd name="T19" fmla="*/ 1642 h 151"/>
                <a:gd name="T20" fmla="*/ 95 w 244"/>
                <a:gd name="T21" fmla="*/ 982 h 151"/>
                <a:gd name="T22" fmla="*/ 244 w 244"/>
                <a:gd name="T23" fmla="*/ 982 h 151"/>
                <a:gd name="T24" fmla="*/ 244 w 244"/>
                <a:gd name="T25" fmla="*/ 650 h 151"/>
                <a:gd name="T26" fmla="*/ 244 w 244"/>
                <a:gd name="T27" fmla="*/ 650 h 1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4"/>
                <a:gd name="T43" fmla="*/ 0 h 151"/>
                <a:gd name="T44" fmla="*/ 244 w 244"/>
                <a:gd name="T45" fmla="*/ 151 h 15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4" h="151">
                  <a:moveTo>
                    <a:pt x="244" y="62"/>
                  </a:moveTo>
                  <a:lnTo>
                    <a:pt x="95" y="62"/>
                  </a:lnTo>
                  <a:lnTo>
                    <a:pt x="95" y="0"/>
                  </a:lnTo>
                  <a:lnTo>
                    <a:pt x="65" y="0"/>
                  </a:lnTo>
                  <a:lnTo>
                    <a:pt x="65" y="62"/>
                  </a:lnTo>
                  <a:lnTo>
                    <a:pt x="0" y="62"/>
                  </a:lnTo>
                  <a:lnTo>
                    <a:pt x="0" y="90"/>
                  </a:lnTo>
                  <a:lnTo>
                    <a:pt x="65" y="90"/>
                  </a:lnTo>
                  <a:lnTo>
                    <a:pt x="65" y="151"/>
                  </a:lnTo>
                  <a:lnTo>
                    <a:pt x="95" y="151"/>
                  </a:lnTo>
                  <a:lnTo>
                    <a:pt x="95" y="90"/>
                  </a:lnTo>
                  <a:lnTo>
                    <a:pt x="244" y="90"/>
                  </a:lnTo>
                  <a:lnTo>
                    <a:pt x="244" y="6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15" name="Freeform 43"/>
            <p:cNvSpPr>
              <a:spLocks/>
            </p:cNvSpPr>
            <p:nvPr/>
          </p:nvSpPr>
          <p:spPr bwMode="auto">
            <a:xfrm>
              <a:off x="522" y="1731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Group 44"/>
          <p:cNvGrpSpPr>
            <a:grpSpLocks/>
          </p:cNvGrpSpPr>
          <p:nvPr/>
        </p:nvGrpSpPr>
        <p:grpSpPr bwMode="auto">
          <a:xfrm>
            <a:off x="1424072" y="1891475"/>
            <a:ext cx="357554" cy="258763"/>
            <a:chOff x="530" y="1457"/>
            <a:chExt cx="244" cy="151"/>
          </a:xfrm>
        </p:grpSpPr>
        <p:sp>
          <p:nvSpPr>
            <p:cNvPr id="317" name="Freeform 45"/>
            <p:cNvSpPr>
              <a:spLocks/>
            </p:cNvSpPr>
            <p:nvPr/>
          </p:nvSpPr>
          <p:spPr bwMode="auto">
            <a:xfrm>
              <a:off x="530" y="1457"/>
              <a:ext cx="244" cy="151"/>
            </a:xfrm>
            <a:custGeom>
              <a:avLst/>
              <a:gdLst>
                <a:gd name="T0" fmla="*/ 244 w 244"/>
                <a:gd name="T1" fmla="*/ 151 h 151"/>
                <a:gd name="T2" fmla="*/ 244 w 244"/>
                <a:gd name="T3" fmla="*/ 0 h 151"/>
                <a:gd name="T4" fmla="*/ 0 w 244"/>
                <a:gd name="T5" fmla="*/ 0 h 151"/>
                <a:gd name="T6" fmla="*/ 0 w 244"/>
                <a:gd name="T7" fmla="*/ 151 h 151"/>
                <a:gd name="T8" fmla="*/ 244 w 244"/>
                <a:gd name="T9" fmla="*/ 151 h 151"/>
                <a:gd name="T10" fmla="*/ 244 w 244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18" name="Freeform 46"/>
            <p:cNvSpPr>
              <a:spLocks/>
            </p:cNvSpPr>
            <p:nvPr/>
          </p:nvSpPr>
          <p:spPr bwMode="auto">
            <a:xfrm>
              <a:off x="530" y="1457"/>
              <a:ext cx="77" cy="151"/>
            </a:xfrm>
            <a:custGeom>
              <a:avLst/>
              <a:gdLst>
                <a:gd name="T0" fmla="*/ 77 w 77"/>
                <a:gd name="T1" fmla="*/ 151 h 151"/>
                <a:gd name="T2" fmla="*/ 77 w 77"/>
                <a:gd name="T3" fmla="*/ 0 h 151"/>
                <a:gd name="T4" fmla="*/ 0 w 77"/>
                <a:gd name="T5" fmla="*/ 0 h 151"/>
                <a:gd name="T6" fmla="*/ 0 w 77"/>
                <a:gd name="T7" fmla="*/ 151 h 151"/>
                <a:gd name="T8" fmla="*/ 77 w 77"/>
                <a:gd name="T9" fmla="*/ 151 h 151"/>
                <a:gd name="T10" fmla="*/ 77 w 77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151"/>
                <a:gd name="T20" fmla="*/ 77 w 77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151">
                  <a:moveTo>
                    <a:pt x="77" y="151"/>
                  </a:moveTo>
                  <a:lnTo>
                    <a:pt x="77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77" y="1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19" name="Freeform 47"/>
            <p:cNvSpPr>
              <a:spLocks/>
            </p:cNvSpPr>
            <p:nvPr/>
          </p:nvSpPr>
          <p:spPr bwMode="auto">
            <a:xfrm>
              <a:off x="690" y="1457"/>
              <a:ext cx="84" cy="151"/>
            </a:xfrm>
            <a:custGeom>
              <a:avLst/>
              <a:gdLst>
                <a:gd name="T0" fmla="*/ 84 w 84"/>
                <a:gd name="T1" fmla="*/ 151 h 151"/>
                <a:gd name="T2" fmla="*/ 84 w 84"/>
                <a:gd name="T3" fmla="*/ 0 h 151"/>
                <a:gd name="T4" fmla="*/ 0 w 84"/>
                <a:gd name="T5" fmla="*/ 0 h 151"/>
                <a:gd name="T6" fmla="*/ 0 w 84"/>
                <a:gd name="T7" fmla="*/ 151 h 151"/>
                <a:gd name="T8" fmla="*/ 84 w 84"/>
                <a:gd name="T9" fmla="*/ 151 h 151"/>
                <a:gd name="T10" fmla="*/ 84 w 84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151"/>
                <a:gd name="T20" fmla="*/ 84 w 8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151">
                  <a:moveTo>
                    <a:pt x="84" y="151"/>
                  </a:moveTo>
                  <a:lnTo>
                    <a:pt x="8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84" y="15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20" name="Freeform 48"/>
            <p:cNvSpPr>
              <a:spLocks/>
            </p:cNvSpPr>
            <p:nvPr/>
          </p:nvSpPr>
          <p:spPr bwMode="auto">
            <a:xfrm>
              <a:off x="530" y="1457"/>
              <a:ext cx="244" cy="148"/>
            </a:xfrm>
            <a:custGeom>
              <a:avLst/>
              <a:gdLst>
                <a:gd name="T0" fmla="*/ 244 w 244"/>
                <a:gd name="T1" fmla="*/ 8 h 157"/>
                <a:gd name="T2" fmla="*/ 244 w 244"/>
                <a:gd name="T3" fmla="*/ 0 h 157"/>
                <a:gd name="T4" fmla="*/ 0 w 244"/>
                <a:gd name="T5" fmla="*/ 0 h 157"/>
                <a:gd name="T6" fmla="*/ 0 w 244"/>
                <a:gd name="T7" fmla="*/ 8 h 157"/>
                <a:gd name="T8" fmla="*/ 244 w 244"/>
                <a:gd name="T9" fmla="*/ 8 h 157"/>
                <a:gd name="T10" fmla="*/ 244 w 244"/>
                <a:gd name="T11" fmla="*/ 8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7"/>
                <a:gd name="T20" fmla="*/ 244 w 244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7">
                  <a:moveTo>
                    <a:pt x="244" y="157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4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Group 49"/>
          <p:cNvGrpSpPr>
            <a:grpSpLocks/>
          </p:cNvGrpSpPr>
          <p:nvPr/>
        </p:nvGrpSpPr>
        <p:grpSpPr bwMode="auto">
          <a:xfrm>
            <a:off x="514069" y="1891473"/>
            <a:ext cx="357554" cy="249238"/>
            <a:chOff x="530" y="1166"/>
            <a:chExt cx="244" cy="157"/>
          </a:xfrm>
        </p:grpSpPr>
        <p:sp>
          <p:nvSpPr>
            <p:cNvPr id="322" name="Freeform 50"/>
            <p:cNvSpPr>
              <a:spLocks/>
            </p:cNvSpPr>
            <p:nvPr/>
          </p:nvSpPr>
          <p:spPr bwMode="auto">
            <a:xfrm>
              <a:off x="530" y="1166"/>
              <a:ext cx="244" cy="151"/>
            </a:xfrm>
            <a:custGeom>
              <a:avLst/>
              <a:gdLst>
                <a:gd name="T0" fmla="*/ 244 w 244"/>
                <a:gd name="T1" fmla="*/ 151 h 151"/>
                <a:gd name="T2" fmla="*/ 244 w 244"/>
                <a:gd name="T3" fmla="*/ 0 h 151"/>
                <a:gd name="T4" fmla="*/ 0 w 244"/>
                <a:gd name="T5" fmla="*/ 0 h 151"/>
                <a:gd name="T6" fmla="*/ 0 w 244"/>
                <a:gd name="T7" fmla="*/ 151 h 151"/>
                <a:gd name="T8" fmla="*/ 244 w 244"/>
                <a:gd name="T9" fmla="*/ 151 h 151"/>
                <a:gd name="T10" fmla="*/ 244 w 244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23" name="Freeform 51"/>
            <p:cNvSpPr>
              <a:spLocks/>
            </p:cNvSpPr>
            <p:nvPr/>
          </p:nvSpPr>
          <p:spPr bwMode="auto">
            <a:xfrm>
              <a:off x="530" y="1166"/>
              <a:ext cx="244" cy="50"/>
            </a:xfrm>
            <a:custGeom>
              <a:avLst/>
              <a:gdLst>
                <a:gd name="T0" fmla="*/ 244 w 244"/>
                <a:gd name="T1" fmla="*/ 50 h 50"/>
                <a:gd name="T2" fmla="*/ 244 w 244"/>
                <a:gd name="T3" fmla="*/ 0 h 50"/>
                <a:gd name="T4" fmla="*/ 0 w 244"/>
                <a:gd name="T5" fmla="*/ 0 h 50"/>
                <a:gd name="T6" fmla="*/ 0 w 244"/>
                <a:gd name="T7" fmla="*/ 50 h 50"/>
                <a:gd name="T8" fmla="*/ 244 w 244"/>
                <a:gd name="T9" fmla="*/ 50 h 50"/>
                <a:gd name="T10" fmla="*/ 244 w 244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244" y="50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4" y="5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24" name="Freeform 52"/>
            <p:cNvSpPr>
              <a:spLocks/>
            </p:cNvSpPr>
            <p:nvPr/>
          </p:nvSpPr>
          <p:spPr bwMode="auto">
            <a:xfrm>
              <a:off x="530" y="1272"/>
              <a:ext cx="244" cy="51"/>
            </a:xfrm>
            <a:custGeom>
              <a:avLst/>
              <a:gdLst>
                <a:gd name="T0" fmla="*/ 244 w 244"/>
                <a:gd name="T1" fmla="*/ 51 h 51"/>
                <a:gd name="T2" fmla="*/ 244 w 244"/>
                <a:gd name="T3" fmla="*/ 0 h 51"/>
                <a:gd name="T4" fmla="*/ 0 w 244"/>
                <a:gd name="T5" fmla="*/ 0 h 51"/>
                <a:gd name="T6" fmla="*/ 0 w 244"/>
                <a:gd name="T7" fmla="*/ 51 h 51"/>
                <a:gd name="T8" fmla="*/ 244 w 244"/>
                <a:gd name="T9" fmla="*/ 51 h 51"/>
                <a:gd name="T10" fmla="*/ 244 w 244"/>
                <a:gd name="T11" fmla="*/ 51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1"/>
                <a:gd name="T20" fmla="*/ 244 w 244"/>
                <a:gd name="T21" fmla="*/ 51 h 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1">
                  <a:moveTo>
                    <a:pt x="244" y="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244" y="5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25" name="Freeform 53"/>
            <p:cNvSpPr>
              <a:spLocks/>
            </p:cNvSpPr>
            <p:nvPr/>
          </p:nvSpPr>
          <p:spPr bwMode="auto">
            <a:xfrm>
              <a:off x="530" y="1166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89644" y="3218430"/>
            <a:ext cx="357554" cy="249238"/>
            <a:chOff x="1117" y="2394"/>
            <a:chExt cx="244" cy="157"/>
          </a:xfrm>
        </p:grpSpPr>
        <p:sp>
          <p:nvSpPr>
            <p:cNvPr id="327" name="Freeform 55"/>
            <p:cNvSpPr>
              <a:spLocks/>
            </p:cNvSpPr>
            <p:nvPr/>
          </p:nvSpPr>
          <p:spPr bwMode="auto">
            <a:xfrm>
              <a:off x="1117" y="2394"/>
              <a:ext cx="244" cy="157"/>
            </a:xfrm>
            <a:custGeom>
              <a:avLst/>
              <a:gdLst>
                <a:gd name="T0" fmla="*/ 244 w 244"/>
                <a:gd name="T1" fmla="*/ 157 h 157"/>
                <a:gd name="T2" fmla="*/ 0 w 244"/>
                <a:gd name="T3" fmla="*/ 157 h 157"/>
                <a:gd name="T4" fmla="*/ 0 w 244"/>
                <a:gd name="T5" fmla="*/ 0 h 157"/>
                <a:gd name="T6" fmla="*/ 244 w 244"/>
                <a:gd name="T7" fmla="*/ 0 h 157"/>
                <a:gd name="T8" fmla="*/ 244 w 244"/>
                <a:gd name="T9" fmla="*/ 157 h 157"/>
                <a:gd name="T10" fmla="*/ 244 w 244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7"/>
                <a:gd name="T20" fmla="*/ 244 w 244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7">
                  <a:moveTo>
                    <a:pt x="244" y="157"/>
                  </a:moveTo>
                  <a:lnTo>
                    <a:pt x="0" y="157"/>
                  </a:lnTo>
                  <a:lnTo>
                    <a:pt x="0" y="0"/>
                  </a:lnTo>
                  <a:lnTo>
                    <a:pt x="244" y="0"/>
                  </a:lnTo>
                  <a:lnTo>
                    <a:pt x="244" y="1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28" name="Freeform 56"/>
            <p:cNvSpPr>
              <a:spLocks/>
            </p:cNvSpPr>
            <p:nvPr/>
          </p:nvSpPr>
          <p:spPr bwMode="auto">
            <a:xfrm>
              <a:off x="1117" y="2394"/>
              <a:ext cx="35" cy="34"/>
            </a:xfrm>
            <a:custGeom>
              <a:avLst/>
              <a:gdLst>
                <a:gd name="T0" fmla="*/ 35 w 35"/>
                <a:gd name="T1" fmla="*/ 34 h 34"/>
                <a:gd name="T2" fmla="*/ 0 w 35"/>
                <a:gd name="T3" fmla="*/ 34 h 34"/>
                <a:gd name="T4" fmla="*/ 0 w 35"/>
                <a:gd name="T5" fmla="*/ 0 h 34"/>
                <a:gd name="T6" fmla="*/ 35 w 35"/>
                <a:gd name="T7" fmla="*/ 0 h 34"/>
                <a:gd name="T8" fmla="*/ 35 w 35"/>
                <a:gd name="T9" fmla="*/ 34 h 34"/>
                <a:gd name="T10" fmla="*/ 35 w 35"/>
                <a:gd name="T11" fmla="*/ 34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34"/>
                <a:gd name="T20" fmla="*/ 35 w 35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34">
                  <a:moveTo>
                    <a:pt x="35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34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29" name="Freeform 57"/>
            <p:cNvSpPr>
              <a:spLocks/>
            </p:cNvSpPr>
            <p:nvPr/>
          </p:nvSpPr>
          <p:spPr bwMode="auto">
            <a:xfrm>
              <a:off x="1117" y="2445"/>
              <a:ext cx="35" cy="33"/>
            </a:xfrm>
            <a:custGeom>
              <a:avLst/>
              <a:gdLst>
                <a:gd name="T0" fmla="*/ 35 w 35"/>
                <a:gd name="T1" fmla="*/ 33 h 33"/>
                <a:gd name="T2" fmla="*/ 0 w 35"/>
                <a:gd name="T3" fmla="*/ 33 h 33"/>
                <a:gd name="T4" fmla="*/ 0 w 35"/>
                <a:gd name="T5" fmla="*/ 0 h 33"/>
                <a:gd name="T6" fmla="*/ 35 w 35"/>
                <a:gd name="T7" fmla="*/ 0 h 33"/>
                <a:gd name="T8" fmla="*/ 35 w 35"/>
                <a:gd name="T9" fmla="*/ 33 h 33"/>
                <a:gd name="T10" fmla="*/ 35 w 35"/>
                <a:gd name="T11" fmla="*/ 33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33"/>
                <a:gd name="T20" fmla="*/ 35 w 35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33">
                  <a:moveTo>
                    <a:pt x="35" y="33"/>
                  </a:moveTo>
                  <a:lnTo>
                    <a:pt x="0" y="33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33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30" name="Freeform 58"/>
            <p:cNvSpPr>
              <a:spLocks/>
            </p:cNvSpPr>
            <p:nvPr/>
          </p:nvSpPr>
          <p:spPr bwMode="auto">
            <a:xfrm>
              <a:off x="1176" y="2394"/>
              <a:ext cx="36" cy="34"/>
            </a:xfrm>
            <a:custGeom>
              <a:avLst/>
              <a:gdLst>
                <a:gd name="T0" fmla="*/ 36 w 36"/>
                <a:gd name="T1" fmla="*/ 34 h 34"/>
                <a:gd name="T2" fmla="*/ 0 w 36"/>
                <a:gd name="T3" fmla="*/ 34 h 34"/>
                <a:gd name="T4" fmla="*/ 0 w 36"/>
                <a:gd name="T5" fmla="*/ 0 h 34"/>
                <a:gd name="T6" fmla="*/ 36 w 36"/>
                <a:gd name="T7" fmla="*/ 0 h 34"/>
                <a:gd name="T8" fmla="*/ 36 w 36"/>
                <a:gd name="T9" fmla="*/ 34 h 34"/>
                <a:gd name="T10" fmla="*/ 36 w 36"/>
                <a:gd name="T11" fmla="*/ 34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34"/>
                <a:gd name="T20" fmla="*/ 36 w 36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34">
                  <a:moveTo>
                    <a:pt x="36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34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31" name="Freeform 59"/>
            <p:cNvSpPr>
              <a:spLocks/>
            </p:cNvSpPr>
            <p:nvPr/>
          </p:nvSpPr>
          <p:spPr bwMode="auto">
            <a:xfrm>
              <a:off x="1176" y="2445"/>
              <a:ext cx="36" cy="33"/>
            </a:xfrm>
            <a:custGeom>
              <a:avLst/>
              <a:gdLst>
                <a:gd name="T0" fmla="*/ 36 w 36"/>
                <a:gd name="T1" fmla="*/ 33 h 33"/>
                <a:gd name="T2" fmla="*/ 0 w 36"/>
                <a:gd name="T3" fmla="*/ 33 h 33"/>
                <a:gd name="T4" fmla="*/ 0 w 36"/>
                <a:gd name="T5" fmla="*/ 0 h 33"/>
                <a:gd name="T6" fmla="*/ 36 w 36"/>
                <a:gd name="T7" fmla="*/ 0 h 33"/>
                <a:gd name="T8" fmla="*/ 36 w 36"/>
                <a:gd name="T9" fmla="*/ 33 h 33"/>
                <a:gd name="T10" fmla="*/ 36 w 36"/>
                <a:gd name="T11" fmla="*/ 33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33"/>
                <a:gd name="T20" fmla="*/ 36 w 36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33">
                  <a:moveTo>
                    <a:pt x="36" y="33"/>
                  </a:moveTo>
                  <a:lnTo>
                    <a:pt x="0" y="33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33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32" name="Freeform 60"/>
            <p:cNvSpPr>
              <a:spLocks/>
            </p:cNvSpPr>
            <p:nvPr/>
          </p:nvSpPr>
          <p:spPr bwMode="auto">
            <a:xfrm>
              <a:off x="1117" y="2500"/>
              <a:ext cx="244" cy="17"/>
            </a:xfrm>
            <a:custGeom>
              <a:avLst/>
              <a:gdLst>
                <a:gd name="T0" fmla="*/ 244 w 244"/>
                <a:gd name="T1" fmla="*/ 0 h 17"/>
                <a:gd name="T2" fmla="*/ 0 w 244"/>
                <a:gd name="T3" fmla="*/ 0 h 17"/>
                <a:gd name="T4" fmla="*/ 0 w 244"/>
                <a:gd name="T5" fmla="*/ 17 h 17"/>
                <a:gd name="T6" fmla="*/ 244 w 244"/>
                <a:gd name="T7" fmla="*/ 17 h 17"/>
                <a:gd name="T8" fmla="*/ 244 w 244"/>
                <a:gd name="T9" fmla="*/ 0 h 17"/>
                <a:gd name="T10" fmla="*/ 244 w 244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7"/>
                <a:gd name="T20" fmla="*/ 244 w 244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7">
                  <a:moveTo>
                    <a:pt x="244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244" y="17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33" name="Freeform 61"/>
            <p:cNvSpPr>
              <a:spLocks/>
            </p:cNvSpPr>
            <p:nvPr/>
          </p:nvSpPr>
          <p:spPr bwMode="auto">
            <a:xfrm>
              <a:off x="1117" y="2534"/>
              <a:ext cx="244" cy="17"/>
            </a:xfrm>
            <a:custGeom>
              <a:avLst/>
              <a:gdLst>
                <a:gd name="T0" fmla="*/ 244 w 244"/>
                <a:gd name="T1" fmla="*/ 0 h 17"/>
                <a:gd name="T2" fmla="*/ 0 w 244"/>
                <a:gd name="T3" fmla="*/ 0 h 17"/>
                <a:gd name="T4" fmla="*/ 0 w 244"/>
                <a:gd name="T5" fmla="*/ 17 h 17"/>
                <a:gd name="T6" fmla="*/ 244 w 244"/>
                <a:gd name="T7" fmla="*/ 17 h 17"/>
                <a:gd name="T8" fmla="*/ 244 w 244"/>
                <a:gd name="T9" fmla="*/ 0 h 17"/>
                <a:gd name="T10" fmla="*/ 244 w 244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7"/>
                <a:gd name="T20" fmla="*/ 244 w 244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7">
                  <a:moveTo>
                    <a:pt x="244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244" y="17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34" name="Freeform 62"/>
            <p:cNvSpPr>
              <a:spLocks/>
            </p:cNvSpPr>
            <p:nvPr/>
          </p:nvSpPr>
          <p:spPr bwMode="auto">
            <a:xfrm>
              <a:off x="1212" y="2428"/>
              <a:ext cx="149" cy="17"/>
            </a:xfrm>
            <a:custGeom>
              <a:avLst/>
              <a:gdLst>
                <a:gd name="T0" fmla="*/ 149 w 149"/>
                <a:gd name="T1" fmla="*/ 0 h 17"/>
                <a:gd name="T2" fmla="*/ 0 w 149"/>
                <a:gd name="T3" fmla="*/ 0 h 17"/>
                <a:gd name="T4" fmla="*/ 0 w 149"/>
                <a:gd name="T5" fmla="*/ 17 h 17"/>
                <a:gd name="T6" fmla="*/ 149 w 149"/>
                <a:gd name="T7" fmla="*/ 17 h 17"/>
                <a:gd name="T8" fmla="*/ 149 w 149"/>
                <a:gd name="T9" fmla="*/ 0 h 17"/>
                <a:gd name="T10" fmla="*/ 149 w 149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"/>
                <a:gd name="T19" fmla="*/ 0 h 17"/>
                <a:gd name="T20" fmla="*/ 149 w 149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" h="17">
                  <a:moveTo>
                    <a:pt x="14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49" y="1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35" name="Freeform 63"/>
            <p:cNvSpPr>
              <a:spLocks/>
            </p:cNvSpPr>
            <p:nvPr/>
          </p:nvSpPr>
          <p:spPr bwMode="auto">
            <a:xfrm>
              <a:off x="1212" y="2394"/>
              <a:ext cx="149" cy="17"/>
            </a:xfrm>
            <a:custGeom>
              <a:avLst/>
              <a:gdLst>
                <a:gd name="T0" fmla="*/ 149 w 149"/>
                <a:gd name="T1" fmla="*/ 0 h 17"/>
                <a:gd name="T2" fmla="*/ 0 w 149"/>
                <a:gd name="T3" fmla="*/ 0 h 17"/>
                <a:gd name="T4" fmla="*/ 0 w 149"/>
                <a:gd name="T5" fmla="*/ 17 h 17"/>
                <a:gd name="T6" fmla="*/ 149 w 149"/>
                <a:gd name="T7" fmla="*/ 17 h 17"/>
                <a:gd name="T8" fmla="*/ 149 w 149"/>
                <a:gd name="T9" fmla="*/ 0 h 17"/>
                <a:gd name="T10" fmla="*/ 149 w 149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"/>
                <a:gd name="T19" fmla="*/ 0 h 17"/>
                <a:gd name="T20" fmla="*/ 149 w 149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" h="17">
                  <a:moveTo>
                    <a:pt x="14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49" y="1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36" name="Freeform 64"/>
            <p:cNvSpPr>
              <a:spLocks/>
            </p:cNvSpPr>
            <p:nvPr/>
          </p:nvSpPr>
          <p:spPr bwMode="auto">
            <a:xfrm>
              <a:off x="1212" y="2461"/>
              <a:ext cx="149" cy="17"/>
            </a:xfrm>
            <a:custGeom>
              <a:avLst/>
              <a:gdLst>
                <a:gd name="T0" fmla="*/ 149 w 149"/>
                <a:gd name="T1" fmla="*/ 0 h 17"/>
                <a:gd name="T2" fmla="*/ 0 w 149"/>
                <a:gd name="T3" fmla="*/ 0 h 17"/>
                <a:gd name="T4" fmla="*/ 0 w 149"/>
                <a:gd name="T5" fmla="*/ 17 h 17"/>
                <a:gd name="T6" fmla="*/ 149 w 149"/>
                <a:gd name="T7" fmla="*/ 17 h 17"/>
                <a:gd name="T8" fmla="*/ 149 w 149"/>
                <a:gd name="T9" fmla="*/ 0 h 17"/>
                <a:gd name="T10" fmla="*/ 149 w 149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"/>
                <a:gd name="T19" fmla="*/ 0 h 17"/>
                <a:gd name="T20" fmla="*/ 149 w 149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" h="17">
                  <a:moveTo>
                    <a:pt x="14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49" y="1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37" name="Freeform 65"/>
            <p:cNvSpPr>
              <a:spLocks/>
            </p:cNvSpPr>
            <p:nvPr/>
          </p:nvSpPr>
          <p:spPr bwMode="auto">
            <a:xfrm>
              <a:off x="1117" y="2394"/>
              <a:ext cx="244" cy="157"/>
            </a:xfrm>
            <a:custGeom>
              <a:avLst/>
              <a:gdLst>
                <a:gd name="T0" fmla="*/ 244 w 244"/>
                <a:gd name="T1" fmla="*/ 157 h 157"/>
                <a:gd name="T2" fmla="*/ 244 w 244"/>
                <a:gd name="T3" fmla="*/ 0 h 157"/>
                <a:gd name="T4" fmla="*/ 0 w 244"/>
                <a:gd name="T5" fmla="*/ 0 h 157"/>
                <a:gd name="T6" fmla="*/ 0 w 244"/>
                <a:gd name="T7" fmla="*/ 157 h 157"/>
                <a:gd name="T8" fmla="*/ 244 w 244"/>
                <a:gd name="T9" fmla="*/ 157 h 157"/>
                <a:gd name="T10" fmla="*/ 244 w 244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7"/>
                <a:gd name="T20" fmla="*/ 244 w 244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7">
                  <a:moveTo>
                    <a:pt x="244" y="157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4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66"/>
          <p:cNvGrpSpPr>
            <a:grpSpLocks/>
          </p:cNvGrpSpPr>
          <p:nvPr/>
        </p:nvGrpSpPr>
        <p:grpSpPr bwMode="auto">
          <a:xfrm>
            <a:off x="4220888" y="5391653"/>
            <a:ext cx="359020" cy="247650"/>
            <a:chOff x="1593" y="2897"/>
            <a:chExt cx="245" cy="156"/>
          </a:xfrm>
        </p:grpSpPr>
        <p:sp>
          <p:nvSpPr>
            <p:cNvPr id="339" name="Freeform 67"/>
            <p:cNvSpPr>
              <a:spLocks/>
            </p:cNvSpPr>
            <p:nvPr/>
          </p:nvSpPr>
          <p:spPr bwMode="auto">
            <a:xfrm>
              <a:off x="1593" y="2897"/>
              <a:ext cx="245" cy="156"/>
            </a:xfrm>
            <a:custGeom>
              <a:avLst/>
              <a:gdLst>
                <a:gd name="T0" fmla="*/ 0 w 245"/>
                <a:gd name="T1" fmla="*/ 156 h 156"/>
                <a:gd name="T2" fmla="*/ 0 w 245"/>
                <a:gd name="T3" fmla="*/ 0 h 156"/>
                <a:gd name="T4" fmla="*/ 245 w 245"/>
                <a:gd name="T5" fmla="*/ 0 h 156"/>
                <a:gd name="T6" fmla="*/ 245 w 245"/>
                <a:gd name="T7" fmla="*/ 156 h 156"/>
                <a:gd name="T8" fmla="*/ 0 w 245"/>
                <a:gd name="T9" fmla="*/ 156 h 156"/>
                <a:gd name="T10" fmla="*/ 0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0" y="156"/>
                  </a:moveTo>
                  <a:lnTo>
                    <a:pt x="0" y="0"/>
                  </a:lnTo>
                  <a:lnTo>
                    <a:pt x="245" y="0"/>
                  </a:lnTo>
                  <a:lnTo>
                    <a:pt x="245" y="156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40" name="Freeform 68"/>
            <p:cNvSpPr>
              <a:spLocks/>
            </p:cNvSpPr>
            <p:nvPr/>
          </p:nvSpPr>
          <p:spPr bwMode="auto">
            <a:xfrm>
              <a:off x="1593" y="2897"/>
              <a:ext cx="245" cy="156"/>
            </a:xfrm>
            <a:custGeom>
              <a:avLst/>
              <a:gdLst>
                <a:gd name="T0" fmla="*/ 0 w 245"/>
                <a:gd name="T1" fmla="*/ 67 h 156"/>
                <a:gd name="T2" fmla="*/ 114 w 245"/>
                <a:gd name="T3" fmla="*/ 67 h 156"/>
                <a:gd name="T4" fmla="*/ 114 w 245"/>
                <a:gd name="T5" fmla="*/ 0 h 156"/>
                <a:gd name="T6" fmla="*/ 137 w 245"/>
                <a:gd name="T7" fmla="*/ 0 h 156"/>
                <a:gd name="T8" fmla="*/ 137 w 245"/>
                <a:gd name="T9" fmla="*/ 67 h 156"/>
                <a:gd name="T10" fmla="*/ 245 w 245"/>
                <a:gd name="T11" fmla="*/ 67 h 156"/>
                <a:gd name="T12" fmla="*/ 245 w 245"/>
                <a:gd name="T13" fmla="*/ 89 h 156"/>
                <a:gd name="T14" fmla="*/ 137 w 245"/>
                <a:gd name="T15" fmla="*/ 89 h 156"/>
                <a:gd name="T16" fmla="*/ 137 w 245"/>
                <a:gd name="T17" fmla="*/ 156 h 156"/>
                <a:gd name="T18" fmla="*/ 114 w 245"/>
                <a:gd name="T19" fmla="*/ 156 h 156"/>
                <a:gd name="T20" fmla="*/ 114 w 245"/>
                <a:gd name="T21" fmla="*/ 89 h 156"/>
                <a:gd name="T22" fmla="*/ 0 w 245"/>
                <a:gd name="T23" fmla="*/ 89 h 156"/>
                <a:gd name="T24" fmla="*/ 0 w 245"/>
                <a:gd name="T25" fmla="*/ 67 h 156"/>
                <a:gd name="T26" fmla="*/ 0 w 245"/>
                <a:gd name="T27" fmla="*/ 67 h 1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5"/>
                <a:gd name="T43" fmla="*/ 0 h 156"/>
                <a:gd name="T44" fmla="*/ 245 w 245"/>
                <a:gd name="T45" fmla="*/ 156 h 15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5" h="156">
                  <a:moveTo>
                    <a:pt x="0" y="67"/>
                  </a:moveTo>
                  <a:lnTo>
                    <a:pt x="114" y="67"/>
                  </a:lnTo>
                  <a:lnTo>
                    <a:pt x="114" y="0"/>
                  </a:lnTo>
                  <a:lnTo>
                    <a:pt x="137" y="0"/>
                  </a:lnTo>
                  <a:lnTo>
                    <a:pt x="137" y="67"/>
                  </a:lnTo>
                  <a:lnTo>
                    <a:pt x="245" y="67"/>
                  </a:lnTo>
                  <a:lnTo>
                    <a:pt x="245" y="89"/>
                  </a:lnTo>
                  <a:lnTo>
                    <a:pt x="137" y="89"/>
                  </a:lnTo>
                  <a:lnTo>
                    <a:pt x="137" y="156"/>
                  </a:lnTo>
                  <a:lnTo>
                    <a:pt x="114" y="156"/>
                  </a:lnTo>
                  <a:lnTo>
                    <a:pt x="114" y="89"/>
                  </a:lnTo>
                  <a:lnTo>
                    <a:pt x="0" y="89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41" name="Freeform 69"/>
            <p:cNvSpPr>
              <a:spLocks/>
            </p:cNvSpPr>
            <p:nvPr/>
          </p:nvSpPr>
          <p:spPr bwMode="auto">
            <a:xfrm>
              <a:off x="1742" y="2897"/>
              <a:ext cx="66" cy="50"/>
            </a:xfrm>
            <a:custGeom>
              <a:avLst/>
              <a:gdLst>
                <a:gd name="T0" fmla="*/ 0 w 66"/>
                <a:gd name="T1" fmla="*/ 0 h 50"/>
                <a:gd name="T2" fmla="*/ 0 w 66"/>
                <a:gd name="T3" fmla="*/ 50 h 50"/>
                <a:gd name="T4" fmla="*/ 66 w 66"/>
                <a:gd name="T5" fmla="*/ 0 h 50"/>
                <a:gd name="T6" fmla="*/ 0 w 66"/>
                <a:gd name="T7" fmla="*/ 0 h 50"/>
                <a:gd name="T8" fmla="*/ 0 w 66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50"/>
                <a:gd name="T17" fmla="*/ 66 w 66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50">
                  <a:moveTo>
                    <a:pt x="0" y="0"/>
                  </a:moveTo>
                  <a:lnTo>
                    <a:pt x="0" y="50"/>
                  </a:lnTo>
                  <a:lnTo>
                    <a:pt x="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42" name="Freeform 70"/>
            <p:cNvSpPr>
              <a:spLocks/>
            </p:cNvSpPr>
            <p:nvPr/>
          </p:nvSpPr>
          <p:spPr bwMode="auto">
            <a:xfrm>
              <a:off x="1778" y="2914"/>
              <a:ext cx="60" cy="39"/>
            </a:xfrm>
            <a:custGeom>
              <a:avLst/>
              <a:gdLst>
                <a:gd name="T0" fmla="*/ 0 w 60"/>
                <a:gd name="T1" fmla="*/ 39 h 39"/>
                <a:gd name="T2" fmla="*/ 60 w 60"/>
                <a:gd name="T3" fmla="*/ 39 h 39"/>
                <a:gd name="T4" fmla="*/ 60 w 60"/>
                <a:gd name="T5" fmla="*/ 0 h 39"/>
                <a:gd name="T6" fmla="*/ 0 w 60"/>
                <a:gd name="T7" fmla="*/ 39 h 39"/>
                <a:gd name="T8" fmla="*/ 0 w 60"/>
                <a:gd name="T9" fmla="*/ 39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39"/>
                <a:gd name="T17" fmla="*/ 60 w 60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39">
                  <a:moveTo>
                    <a:pt x="0" y="39"/>
                  </a:moveTo>
                  <a:lnTo>
                    <a:pt x="60" y="39"/>
                  </a:lnTo>
                  <a:lnTo>
                    <a:pt x="6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43" name="Freeform 71"/>
            <p:cNvSpPr>
              <a:spLocks/>
            </p:cNvSpPr>
            <p:nvPr/>
          </p:nvSpPr>
          <p:spPr bwMode="auto">
            <a:xfrm>
              <a:off x="1742" y="2897"/>
              <a:ext cx="96" cy="56"/>
            </a:xfrm>
            <a:custGeom>
              <a:avLst/>
              <a:gdLst>
                <a:gd name="T0" fmla="*/ 0 w 96"/>
                <a:gd name="T1" fmla="*/ 56 h 56"/>
                <a:gd name="T2" fmla="*/ 78 w 96"/>
                <a:gd name="T3" fmla="*/ 0 h 56"/>
                <a:gd name="T4" fmla="*/ 96 w 96"/>
                <a:gd name="T5" fmla="*/ 0 h 56"/>
                <a:gd name="T6" fmla="*/ 18 w 96"/>
                <a:gd name="T7" fmla="*/ 56 h 56"/>
                <a:gd name="T8" fmla="*/ 0 w 96"/>
                <a:gd name="T9" fmla="*/ 56 h 56"/>
                <a:gd name="T10" fmla="*/ 0 w 96"/>
                <a:gd name="T11" fmla="*/ 56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56"/>
                <a:gd name="T20" fmla="*/ 96 w 96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56">
                  <a:moveTo>
                    <a:pt x="0" y="56"/>
                  </a:moveTo>
                  <a:lnTo>
                    <a:pt x="78" y="0"/>
                  </a:lnTo>
                  <a:lnTo>
                    <a:pt x="96" y="0"/>
                  </a:lnTo>
                  <a:lnTo>
                    <a:pt x="18" y="5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44" name="Freeform 72"/>
            <p:cNvSpPr>
              <a:spLocks/>
            </p:cNvSpPr>
            <p:nvPr/>
          </p:nvSpPr>
          <p:spPr bwMode="auto">
            <a:xfrm>
              <a:off x="1617" y="2897"/>
              <a:ext cx="78" cy="45"/>
            </a:xfrm>
            <a:custGeom>
              <a:avLst/>
              <a:gdLst>
                <a:gd name="T0" fmla="*/ 78 w 78"/>
                <a:gd name="T1" fmla="*/ 0 h 45"/>
                <a:gd name="T2" fmla="*/ 78 w 78"/>
                <a:gd name="T3" fmla="*/ 45 h 45"/>
                <a:gd name="T4" fmla="*/ 0 w 78"/>
                <a:gd name="T5" fmla="*/ 0 h 45"/>
                <a:gd name="T6" fmla="*/ 78 w 78"/>
                <a:gd name="T7" fmla="*/ 0 h 45"/>
                <a:gd name="T8" fmla="*/ 78 w 78"/>
                <a:gd name="T9" fmla="*/ 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45"/>
                <a:gd name="T17" fmla="*/ 78 w 78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45">
                  <a:moveTo>
                    <a:pt x="78" y="0"/>
                  </a:moveTo>
                  <a:lnTo>
                    <a:pt x="78" y="45"/>
                  </a:lnTo>
                  <a:lnTo>
                    <a:pt x="0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45" name="Freeform 73"/>
            <p:cNvSpPr>
              <a:spLocks/>
            </p:cNvSpPr>
            <p:nvPr/>
          </p:nvSpPr>
          <p:spPr bwMode="auto">
            <a:xfrm>
              <a:off x="1593" y="2914"/>
              <a:ext cx="60" cy="39"/>
            </a:xfrm>
            <a:custGeom>
              <a:avLst/>
              <a:gdLst>
                <a:gd name="T0" fmla="*/ 60 w 60"/>
                <a:gd name="T1" fmla="*/ 39 h 39"/>
                <a:gd name="T2" fmla="*/ 0 w 60"/>
                <a:gd name="T3" fmla="*/ 39 h 39"/>
                <a:gd name="T4" fmla="*/ 0 w 60"/>
                <a:gd name="T5" fmla="*/ 0 h 39"/>
                <a:gd name="T6" fmla="*/ 60 w 60"/>
                <a:gd name="T7" fmla="*/ 39 h 39"/>
                <a:gd name="T8" fmla="*/ 60 w 60"/>
                <a:gd name="T9" fmla="*/ 39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39"/>
                <a:gd name="T17" fmla="*/ 60 w 60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39">
                  <a:moveTo>
                    <a:pt x="60" y="39"/>
                  </a:moveTo>
                  <a:lnTo>
                    <a:pt x="0" y="39"/>
                  </a:lnTo>
                  <a:lnTo>
                    <a:pt x="0" y="0"/>
                  </a:lnTo>
                  <a:lnTo>
                    <a:pt x="60" y="39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46" name="Freeform 74"/>
            <p:cNvSpPr>
              <a:spLocks/>
            </p:cNvSpPr>
            <p:nvPr/>
          </p:nvSpPr>
          <p:spPr bwMode="auto">
            <a:xfrm>
              <a:off x="1593" y="2897"/>
              <a:ext cx="96" cy="56"/>
            </a:xfrm>
            <a:custGeom>
              <a:avLst/>
              <a:gdLst>
                <a:gd name="T0" fmla="*/ 96 w 96"/>
                <a:gd name="T1" fmla="*/ 56 h 56"/>
                <a:gd name="T2" fmla="*/ 0 w 96"/>
                <a:gd name="T3" fmla="*/ 0 h 56"/>
                <a:gd name="T4" fmla="*/ 6 w 96"/>
                <a:gd name="T5" fmla="*/ 11 h 56"/>
                <a:gd name="T6" fmla="*/ 78 w 96"/>
                <a:gd name="T7" fmla="*/ 56 h 56"/>
                <a:gd name="T8" fmla="*/ 96 w 96"/>
                <a:gd name="T9" fmla="*/ 56 h 56"/>
                <a:gd name="T10" fmla="*/ 96 w 96"/>
                <a:gd name="T11" fmla="*/ 56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56"/>
                <a:gd name="T20" fmla="*/ 96 w 96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56">
                  <a:moveTo>
                    <a:pt x="96" y="56"/>
                  </a:moveTo>
                  <a:lnTo>
                    <a:pt x="0" y="0"/>
                  </a:lnTo>
                  <a:lnTo>
                    <a:pt x="6" y="11"/>
                  </a:lnTo>
                  <a:lnTo>
                    <a:pt x="78" y="56"/>
                  </a:lnTo>
                  <a:lnTo>
                    <a:pt x="96" y="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47" name="Freeform 75"/>
            <p:cNvSpPr>
              <a:spLocks/>
            </p:cNvSpPr>
            <p:nvPr/>
          </p:nvSpPr>
          <p:spPr bwMode="auto">
            <a:xfrm>
              <a:off x="1742" y="3009"/>
              <a:ext cx="72" cy="44"/>
            </a:xfrm>
            <a:custGeom>
              <a:avLst/>
              <a:gdLst>
                <a:gd name="T0" fmla="*/ 0 w 72"/>
                <a:gd name="T1" fmla="*/ 44 h 44"/>
                <a:gd name="T2" fmla="*/ 0 w 72"/>
                <a:gd name="T3" fmla="*/ 0 h 44"/>
                <a:gd name="T4" fmla="*/ 72 w 72"/>
                <a:gd name="T5" fmla="*/ 44 h 44"/>
                <a:gd name="T6" fmla="*/ 0 w 72"/>
                <a:gd name="T7" fmla="*/ 44 h 44"/>
                <a:gd name="T8" fmla="*/ 0 w 72"/>
                <a:gd name="T9" fmla="*/ 44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44"/>
                <a:gd name="T17" fmla="*/ 72 w 7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44">
                  <a:moveTo>
                    <a:pt x="0" y="44"/>
                  </a:moveTo>
                  <a:lnTo>
                    <a:pt x="0" y="0"/>
                  </a:lnTo>
                  <a:lnTo>
                    <a:pt x="72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48" name="Freeform 76"/>
            <p:cNvSpPr>
              <a:spLocks/>
            </p:cNvSpPr>
            <p:nvPr/>
          </p:nvSpPr>
          <p:spPr bwMode="auto">
            <a:xfrm>
              <a:off x="1778" y="2998"/>
              <a:ext cx="60" cy="39"/>
            </a:xfrm>
            <a:custGeom>
              <a:avLst/>
              <a:gdLst>
                <a:gd name="T0" fmla="*/ 0 w 60"/>
                <a:gd name="T1" fmla="*/ 0 h 39"/>
                <a:gd name="T2" fmla="*/ 60 w 60"/>
                <a:gd name="T3" fmla="*/ 0 h 39"/>
                <a:gd name="T4" fmla="*/ 60 w 60"/>
                <a:gd name="T5" fmla="*/ 39 h 39"/>
                <a:gd name="T6" fmla="*/ 0 w 60"/>
                <a:gd name="T7" fmla="*/ 0 h 39"/>
                <a:gd name="T8" fmla="*/ 0 w 60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39"/>
                <a:gd name="T17" fmla="*/ 60 w 60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39">
                  <a:moveTo>
                    <a:pt x="0" y="0"/>
                  </a:moveTo>
                  <a:lnTo>
                    <a:pt x="60" y="0"/>
                  </a:lnTo>
                  <a:lnTo>
                    <a:pt x="60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49" name="Freeform 77"/>
            <p:cNvSpPr>
              <a:spLocks/>
            </p:cNvSpPr>
            <p:nvPr/>
          </p:nvSpPr>
          <p:spPr bwMode="auto">
            <a:xfrm>
              <a:off x="1754" y="2998"/>
              <a:ext cx="84" cy="55"/>
            </a:xfrm>
            <a:custGeom>
              <a:avLst/>
              <a:gdLst>
                <a:gd name="T0" fmla="*/ 0 w 84"/>
                <a:gd name="T1" fmla="*/ 0 h 55"/>
                <a:gd name="T2" fmla="*/ 84 w 84"/>
                <a:gd name="T3" fmla="*/ 55 h 55"/>
                <a:gd name="T4" fmla="*/ 84 w 84"/>
                <a:gd name="T5" fmla="*/ 44 h 55"/>
                <a:gd name="T6" fmla="*/ 18 w 84"/>
                <a:gd name="T7" fmla="*/ 0 h 55"/>
                <a:gd name="T8" fmla="*/ 0 w 84"/>
                <a:gd name="T9" fmla="*/ 0 h 55"/>
                <a:gd name="T10" fmla="*/ 0 w 84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55"/>
                <a:gd name="T20" fmla="*/ 84 w 84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55">
                  <a:moveTo>
                    <a:pt x="0" y="0"/>
                  </a:moveTo>
                  <a:lnTo>
                    <a:pt x="84" y="55"/>
                  </a:lnTo>
                  <a:lnTo>
                    <a:pt x="84" y="44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50" name="Freeform 78"/>
            <p:cNvSpPr>
              <a:spLocks/>
            </p:cNvSpPr>
            <p:nvPr/>
          </p:nvSpPr>
          <p:spPr bwMode="auto">
            <a:xfrm>
              <a:off x="1623" y="3003"/>
              <a:ext cx="72" cy="50"/>
            </a:xfrm>
            <a:custGeom>
              <a:avLst/>
              <a:gdLst>
                <a:gd name="T0" fmla="*/ 72 w 72"/>
                <a:gd name="T1" fmla="*/ 50 h 50"/>
                <a:gd name="T2" fmla="*/ 72 w 72"/>
                <a:gd name="T3" fmla="*/ 0 h 50"/>
                <a:gd name="T4" fmla="*/ 0 w 72"/>
                <a:gd name="T5" fmla="*/ 50 h 50"/>
                <a:gd name="T6" fmla="*/ 72 w 72"/>
                <a:gd name="T7" fmla="*/ 50 h 50"/>
                <a:gd name="T8" fmla="*/ 72 w 72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50"/>
                <a:gd name="T17" fmla="*/ 72 w 72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50">
                  <a:moveTo>
                    <a:pt x="72" y="50"/>
                  </a:moveTo>
                  <a:lnTo>
                    <a:pt x="72" y="0"/>
                  </a:lnTo>
                  <a:lnTo>
                    <a:pt x="0" y="50"/>
                  </a:lnTo>
                  <a:lnTo>
                    <a:pt x="72" y="5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51" name="Freeform 79"/>
            <p:cNvSpPr>
              <a:spLocks/>
            </p:cNvSpPr>
            <p:nvPr/>
          </p:nvSpPr>
          <p:spPr bwMode="auto">
            <a:xfrm>
              <a:off x="1593" y="2998"/>
              <a:ext cx="54" cy="39"/>
            </a:xfrm>
            <a:custGeom>
              <a:avLst/>
              <a:gdLst>
                <a:gd name="T0" fmla="*/ 54 w 54"/>
                <a:gd name="T1" fmla="*/ 0 h 39"/>
                <a:gd name="T2" fmla="*/ 0 w 54"/>
                <a:gd name="T3" fmla="*/ 0 h 39"/>
                <a:gd name="T4" fmla="*/ 0 w 54"/>
                <a:gd name="T5" fmla="*/ 39 h 39"/>
                <a:gd name="T6" fmla="*/ 54 w 54"/>
                <a:gd name="T7" fmla="*/ 0 h 39"/>
                <a:gd name="T8" fmla="*/ 54 w 54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39"/>
                <a:gd name="T17" fmla="*/ 54 w 54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39">
                  <a:moveTo>
                    <a:pt x="54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52" name="Freeform 80"/>
            <p:cNvSpPr>
              <a:spLocks/>
            </p:cNvSpPr>
            <p:nvPr/>
          </p:nvSpPr>
          <p:spPr bwMode="auto">
            <a:xfrm>
              <a:off x="1599" y="2998"/>
              <a:ext cx="96" cy="55"/>
            </a:xfrm>
            <a:custGeom>
              <a:avLst/>
              <a:gdLst>
                <a:gd name="T0" fmla="*/ 96 w 96"/>
                <a:gd name="T1" fmla="*/ 0 h 55"/>
                <a:gd name="T2" fmla="*/ 18 w 96"/>
                <a:gd name="T3" fmla="*/ 55 h 55"/>
                <a:gd name="T4" fmla="*/ 0 w 96"/>
                <a:gd name="T5" fmla="*/ 55 h 55"/>
                <a:gd name="T6" fmla="*/ 78 w 96"/>
                <a:gd name="T7" fmla="*/ 0 h 55"/>
                <a:gd name="T8" fmla="*/ 96 w 96"/>
                <a:gd name="T9" fmla="*/ 0 h 55"/>
                <a:gd name="T10" fmla="*/ 96 w 96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55"/>
                <a:gd name="T20" fmla="*/ 96 w 96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55">
                  <a:moveTo>
                    <a:pt x="96" y="0"/>
                  </a:moveTo>
                  <a:lnTo>
                    <a:pt x="18" y="55"/>
                  </a:lnTo>
                  <a:lnTo>
                    <a:pt x="0" y="55"/>
                  </a:lnTo>
                  <a:lnTo>
                    <a:pt x="78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53" name="Freeform 81"/>
            <p:cNvSpPr>
              <a:spLocks/>
            </p:cNvSpPr>
            <p:nvPr/>
          </p:nvSpPr>
          <p:spPr bwMode="auto">
            <a:xfrm>
              <a:off x="1593" y="2897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82"/>
          <p:cNvGrpSpPr>
            <a:grpSpLocks/>
          </p:cNvGrpSpPr>
          <p:nvPr/>
        </p:nvGrpSpPr>
        <p:grpSpPr bwMode="auto">
          <a:xfrm>
            <a:off x="2432177" y="5381412"/>
            <a:ext cx="360485" cy="249238"/>
            <a:chOff x="1780" y="2004"/>
            <a:chExt cx="245" cy="157"/>
          </a:xfrm>
        </p:grpSpPr>
        <p:sp>
          <p:nvSpPr>
            <p:cNvPr id="355" name="Freeform 83"/>
            <p:cNvSpPr>
              <a:spLocks/>
            </p:cNvSpPr>
            <p:nvPr/>
          </p:nvSpPr>
          <p:spPr bwMode="auto">
            <a:xfrm>
              <a:off x="1780" y="2004"/>
              <a:ext cx="245" cy="157"/>
            </a:xfrm>
            <a:custGeom>
              <a:avLst/>
              <a:gdLst>
                <a:gd name="T0" fmla="*/ 4919 w 239"/>
                <a:gd name="T1" fmla="*/ 17674 h 151"/>
                <a:gd name="T2" fmla="*/ 4919 w 239"/>
                <a:gd name="T3" fmla="*/ 0 h 151"/>
                <a:gd name="T4" fmla="*/ 0 w 239"/>
                <a:gd name="T5" fmla="*/ 0 h 151"/>
                <a:gd name="T6" fmla="*/ 0 w 239"/>
                <a:gd name="T7" fmla="*/ 17674 h 151"/>
                <a:gd name="T8" fmla="*/ 4919 w 239"/>
                <a:gd name="T9" fmla="*/ 17674 h 151"/>
                <a:gd name="T10" fmla="*/ 4919 w 239"/>
                <a:gd name="T11" fmla="*/ 17674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9"/>
                <a:gd name="T19" fmla="*/ 0 h 151"/>
                <a:gd name="T20" fmla="*/ 239 w 239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9" h="151">
                  <a:moveTo>
                    <a:pt x="239" y="151"/>
                  </a:moveTo>
                  <a:lnTo>
                    <a:pt x="239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39" y="15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56" name="Freeform 84"/>
            <p:cNvSpPr>
              <a:spLocks/>
            </p:cNvSpPr>
            <p:nvPr/>
          </p:nvSpPr>
          <p:spPr bwMode="auto">
            <a:xfrm>
              <a:off x="1846" y="2027"/>
              <a:ext cx="119" cy="117"/>
            </a:xfrm>
            <a:custGeom>
              <a:avLst/>
              <a:gdLst>
                <a:gd name="T0" fmla="*/ 77 w 119"/>
                <a:gd name="T1" fmla="*/ 78 h 117"/>
                <a:gd name="T2" fmla="*/ 119 w 119"/>
                <a:gd name="T3" fmla="*/ 78 h 117"/>
                <a:gd name="T4" fmla="*/ 119 w 119"/>
                <a:gd name="T5" fmla="*/ 44 h 117"/>
                <a:gd name="T6" fmla="*/ 77 w 119"/>
                <a:gd name="T7" fmla="*/ 44 h 117"/>
                <a:gd name="T8" fmla="*/ 77 w 119"/>
                <a:gd name="T9" fmla="*/ 0 h 117"/>
                <a:gd name="T10" fmla="*/ 42 w 119"/>
                <a:gd name="T11" fmla="*/ 0 h 117"/>
                <a:gd name="T12" fmla="*/ 42 w 119"/>
                <a:gd name="T13" fmla="*/ 44 h 117"/>
                <a:gd name="T14" fmla="*/ 0 w 119"/>
                <a:gd name="T15" fmla="*/ 44 h 117"/>
                <a:gd name="T16" fmla="*/ 0 w 119"/>
                <a:gd name="T17" fmla="*/ 78 h 117"/>
                <a:gd name="T18" fmla="*/ 42 w 119"/>
                <a:gd name="T19" fmla="*/ 78 h 117"/>
                <a:gd name="T20" fmla="*/ 42 w 119"/>
                <a:gd name="T21" fmla="*/ 117 h 117"/>
                <a:gd name="T22" fmla="*/ 77 w 119"/>
                <a:gd name="T23" fmla="*/ 117 h 117"/>
                <a:gd name="T24" fmla="*/ 77 w 119"/>
                <a:gd name="T25" fmla="*/ 78 h 117"/>
                <a:gd name="T26" fmla="*/ 77 w 119"/>
                <a:gd name="T27" fmla="*/ 78 h 1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9"/>
                <a:gd name="T43" fmla="*/ 0 h 117"/>
                <a:gd name="T44" fmla="*/ 119 w 119"/>
                <a:gd name="T45" fmla="*/ 117 h 1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9" h="117">
                  <a:moveTo>
                    <a:pt x="77" y="78"/>
                  </a:moveTo>
                  <a:lnTo>
                    <a:pt x="119" y="78"/>
                  </a:lnTo>
                  <a:lnTo>
                    <a:pt x="119" y="44"/>
                  </a:lnTo>
                  <a:lnTo>
                    <a:pt x="77" y="44"/>
                  </a:lnTo>
                  <a:lnTo>
                    <a:pt x="77" y="0"/>
                  </a:lnTo>
                  <a:lnTo>
                    <a:pt x="42" y="0"/>
                  </a:lnTo>
                  <a:lnTo>
                    <a:pt x="42" y="44"/>
                  </a:lnTo>
                  <a:lnTo>
                    <a:pt x="0" y="44"/>
                  </a:lnTo>
                  <a:lnTo>
                    <a:pt x="0" y="78"/>
                  </a:lnTo>
                  <a:lnTo>
                    <a:pt x="42" y="78"/>
                  </a:lnTo>
                  <a:lnTo>
                    <a:pt x="42" y="117"/>
                  </a:lnTo>
                  <a:lnTo>
                    <a:pt x="77" y="117"/>
                  </a:lnTo>
                  <a:lnTo>
                    <a:pt x="77" y="7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57" name="Freeform 85"/>
            <p:cNvSpPr>
              <a:spLocks/>
            </p:cNvSpPr>
            <p:nvPr/>
          </p:nvSpPr>
          <p:spPr bwMode="auto">
            <a:xfrm>
              <a:off x="1780" y="2004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86"/>
          <p:cNvGrpSpPr>
            <a:grpSpLocks/>
          </p:cNvGrpSpPr>
          <p:nvPr/>
        </p:nvGrpSpPr>
        <p:grpSpPr bwMode="auto">
          <a:xfrm>
            <a:off x="1434026" y="5369968"/>
            <a:ext cx="357554" cy="247650"/>
            <a:chOff x="1593" y="2143"/>
            <a:chExt cx="245" cy="156"/>
          </a:xfrm>
        </p:grpSpPr>
        <p:sp>
          <p:nvSpPr>
            <p:cNvPr id="359" name="Freeform 87"/>
            <p:cNvSpPr>
              <a:spLocks/>
            </p:cNvSpPr>
            <p:nvPr/>
          </p:nvSpPr>
          <p:spPr bwMode="auto">
            <a:xfrm>
              <a:off x="1593" y="2143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60" name="Freeform 88"/>
            <p:cNvSpPr>
              <a:spLocks/>
            </p:cNvSpPr>
            <p:nvPr/>
          </p:nvSpPr>
          <p:spPr bwMode="auto">
            <a:xfrm>
              <a:off x="1593" y="2143"/>
              <a:ext cx="66" cy="67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0 h 67"/>
                <a:gd name="T4" fmla="*/ 0 w 66"/>
                <a:gd name="T5" fmla="*/ 67 h 67"/>
                <a:gd name="T6" fmla="*/ 66 w 66"/>
                <a:gd name="T7" fmla="*/ 67 h 67"/>
                <a:gd name="T8" fmla="*/ 66 w 66"/>
                <a:gd name="T9" fmla="*/ 0 h 67"/>
                <a:gd name="T10" fmla="*/ 66 w 66"/>
                <a:gd name="T11" fmla="*/ 0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67"/>
                <a:gd name="T20" fmla="*/ 66 w 66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67">
                  <a:moveTo>
                    <a:pt x="66" y="0"/>
                  </a:moveTo>
                  <a:lnTo>
                    <a:pt x="0" y="0"/>
                  </a:lnTo>
                  <a:lnTo>
                    <a:pt x="0" y="67"/>
                  </a:lnTo>
                  <a:lnTo>
                    <a:pt x="66" y="6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61" name="Freeform 89"/>
            <p:cNvSpPr>
              <a:spLocks/>
            </p:cNvSpPr>
            <p:nvPr/>
          </p:nvSpPr>
          <p:spPr bwMode="auto">
            <a:xfrm>
              <a:off x="1593" y="2238"/>
              <a:ext cx="66" cy="61"/>
            </a:xfrm>
            <a:custGeom>
              <a:avLst/>
              <a:gdLst>
                <a:gd name="T0" fmla="*/ 0 w 66"/>
                <a:gd name="T1" fmla="*/ 0 h 61"/>
                <a:gd name="T2" fmla="*/ 0 w 66"/>
                <a:gd name="T3" fmla="*/ 61 h 61"/>
                <a:gd name="T4" fmla="*/ 66 w 66"/>
                <a:gd name="T5" fmla="*/ 61 h 61"/>
                <a:gd name="T6" fmla="*/ 66 w 66"/>
                <a:gd name="T7" fmla="*/ 0 h 61"/>
                <a:gd name="T8" fmla="*/ 0 w 66"/>
                <a:gd name="T9" fmla="*/ 0 h 61"/>
                <a:gd name="T10" fmla="*/ 0 w 66"/>
                <a:gd name="T11" fmla="*/ 0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61"/>
                <a:gd name="T20" fmla="*/ 66 w 66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61">
                  <a:moveTo>
                    <a:pt x="0" y="0"/>
                  </a:moveTo>
                  <a:lnTo>
                    <a:pt x="0" y="61"/>
                  </a:lnTo>
                  <a:lnTo>
                    <a:pt x="66" y="61"/>
                  </a:lnTo>
                  <a:lnTo>
                    <a:pt x="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62" name="Freeform 90"/>
            <p:cNvSpPr>
              <a:spLocks/>
            </p:cNvSpPr>
            <p:nvPr/>
          </p:nvSpPr>
          <p:spPr bwMode="auto">
            <a:xfrm>
              <a:off x="1689" y="2238"/>
              <a:ext cx="149" cy="61"/>
            </a:xfrm>
            <a:custGeom>
              <a:avLst/>
              <a:gdLst>
                <a:gd name="T0" fmla="*/ 0 w 149"/>
                <a:gd name="T1" fmla="*/ 61 h 61"/>
                <a:gd name="T2" fmla="*/ 149 w 149"/>
                <a:gd name="T3" fmla="*/ 61 h 61"/>
                <a:gd name="T4" fmla="*/ 149 w 149"/>
                <a:gd name="T5" fmla="*/ 0 h 61"/>
                <a:gd name="T6" fmla="*/ 0 w 149"/>
                <a:gd name="T7" fmla="*/ 0 h 61"/>
                <a:gd name="T8" fmla="*/ 0 w 149"/>
                <a:gd name="T9" fmla="*/ 61 h 61"/>
                <a:gd name="T10" fmla="*/ 0 w 149"/>
                <a:gd name="T11" fmla="*/ 61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"/>
                <a:gd name="T19" fmla="*/ 0 h 61"/>
                <a:gd name="T20" fmla="*/ 149 w 149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" h="61">
                  <a:moveTo>
                    <a:pt x="0" y="61"/>
                  </a:moveTo>
                  <a:lnTo>
                    <a:pt x="149" y="61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63" name="Freeform 91"/>
            <p:cNvSpPr>
              <a:spLocks/>
            </p:cNvSpPr>
            <p:nvPr/>
          </p:nvSpPr>
          <p:spPr bwMode="auto">
            <a:xfrm>
              <a:off x="1689" y="2143"/>
              <a:ext cx="149" cy="67"/>
            </a:xfrm>
            <a:custGeom>
              <a:avLst/>
              <a:gdLst>
                <a:gd name="T0" fmla="*/ 0 w 149"/>
                <a:gd name="T1" fmla="*/ 0 h 67"/>
                <a:gd name="T2" fmla="*/ 0 w 149"/>
                <a:gd name="T3" fmla="*/ 67 h 67"/>
                <a:gd name="T4" fmla="*/ 149 w 149"/>
                <a:gd name="T5" fmla="*/ 67 h 67"/>
                <a:gd name="T6" fmla="*/ 149 w 149"/>
                <a:gd name="T7" fmla="*/ 0 h 67"/>
                <a:gd name="T8" fmla="*/ 0 w 149"/>
                <a:gd name="T9" fmla="*/ 0 h 67"/>
                <a:gd name="T10" fmla="*/ 0 w 149"/>
                <a:gd name="T11" fmla="*/ 0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"/>
                <a:gd name="T19" fmla="*/ 0 h 67"/>
                <a:gd name="T20" fmla="*/ 149 w 149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" h="67">
                  <a:moveTo>
                    <a:pt x="0" y="0"/>
                  </a:moveTo>
                  <a:lnTo>
                    <a:pt x="0" y="67"/>
                  </a:lnTo>
                  <a:lnTo>
                    <a:pt x="149" y="67"/>
                  </a:lnTo>
                  <a:lnTo>
                    <a:pt x="1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64" name="Freeform 92"/>
            <p:cNvSpPr>
              <a:spLocks/>
            </p:cNvSpPr>
            <p:nvPr/>
          </p:nvSpPr>
          <p:spPr bwMode="auto">
            <a:xfrm>
              <a:off x="1593" y="2143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Group 93"/>
          <p:cNvGrpSpPr>
            <a:grpSpLocks/>
          </p:cNvGrpSpPr>
          <p:nvPr/>
        </p:nvGrpSpPr>
        <p:grpSpPr bwMode="auto">
          <a:xfrm>
            <a:off x="537210" y="5358855"/>
            <a:ext cx="359020" cy="249238"/>
            <a:chOff x="1593" y="1897"/>
            <a:chExt cx="245" cy="157"/>
          </a:xfrm>
        </p:grpSpPr>
        <p:sp>
          <p:nvSpPr>
            <p:cNvPr id="366" name="Freeform 94"/>
            <p:cNvSpPr>
              <a:spLocks/>
            </p:cNvSpPr>
            <p:nvPr/>
          </p:nvSpPr>
          <p:spPr bwMode="auto">
            <a:xfrm>
              <a:off x="1593" y="1897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67" name="Freeform 95"/>
            <p:cNvSpPr>
              <a:spLocks/>
            </p:cNvSpPr>
            <p:nvPr/>
          </p:nvSpPr>
          <p:spPr bwMode="auto">
            <a:xfrm>
              <a:off x="1593" y="1897"/>
              <a:ext cx="245" cy="45"/>
            </a:xfrm>
            <a:custGeom>
              <a:avLst/>
              <a:gdLst>
                <a:gd name="T0" fmla="*/ 245 w 245"/>
                <a:gd name="T1" fmla="*/ 45 h 45"/>
                <a:gd name="T2" fmla="*/ 245 w 245"/>
                <a:gd name="T3" fmla="*/ 0 h 45"/>
                <a:gd name="T4" fmla="*/ 0 w 245"/>
                <a:gd name="T5" fmla="*/ 0 h 45"/>
                <a:gd name="T6" fmla="*/ 0 w 245"/>
                <a:gd name="T7" fmla="*/ 45 h 45"/>
                <a:gd name="T8" fmla="*/ 245 w 245"/>
                <a:gd name="T9" fmla="*/ 45 h 45"/>
                <a:gd name="T10" fmla="*/ 245 w 245"/>
                <a:gd name="T11" fmla="*/ 45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45"/>
                <a:gd name="T20" fmla="*/ 245 w 245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45">
                  <a:moveTo>
                    <a:pt x="245" y="45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245" y="4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68" name="Freeform 96"/>
            <p:cNvSpPr>
              <a:spLocks/>
            </p:cNvSpPr>
            <p:nvPr/>
          </p:nvSpPr>
          <p:spPr bwMode="auto">
            <a:xfrm>
              <a:off x="1593" y="2003"/>
              <a:ext cx="245" cy="51"/>
            </a:xfrm>
            <a:custGeom>
              <a:avLst/>
              <a:gdLst>
                <a:gd name="T0" fmla="*/ 245 w 245"/>
                <a:gd name="T1" fmla="*/ 51 h 51"/>
                <a:gd name="T2" fmla="*/ 245 w 245"/>
                <a:gd name="T3" fmla="*/ 0 h 51"/>
                <a:gd name="T4" fmla="*/ 0 w 245"/>
                <a:gd name="T5" fmla="*/ 0 h 51"/>
                <a:gd name="T6" fmla="*/ 0 w 245"/>
                <a:gd name="T7" fmla="*/ 51 h 51"/>
                <a:gd name="T8" fmla="*/ 245 w 245"/>
                <a:gd name="T9" fmla="*/ 51 h 51"/>
                <a:gd name="T10" fmla="*/ 245 w 245"/>
                <a:gd name="T11" fmla="*/ 51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51"/>
                <a:gd name="T20" fmla="*/ 245 w 245"/>
                <a:gd name="T21" fmla="*/ 51 h 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51">
                  <a:moveTo>
                    <a:pt x="245" y="51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245" y="5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69" name="Freeform 97"/>
            <p:cNvSpPr>
              <a:spLocks/>
            </p:cNvSpPr>
            <p:nvPr/>
          </p:nvSpPr>
          <p:spPr bwMode="auto">
            <a:xfrm>
              <a:off x="1593" y="1897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6" name="Group 98"/>
          <p:cNvGrpSpPr>
            <a:grpSpLocks/>
          </p:cNvGrpSpPr>
          <p:nvPr/>
        </p:nvGrpSpPr>
        <p:grpSpPr bwMode="auto">
          <a:xfrm>
            <a:off x="1450645" y="4575303"/>
            <a:ext cx="359020" cy="247650"/>
            <a:chOff x="1779" y="1164"/>
            <a:chExt cx="245" cy="156"/>
          </a:xfrm>
        </p:grpSpPr>
        <p:sp>
          <p:nvSpPr>
            <p:cNvPr id="371" name="Freeform 99"/>
            <p:cNvSpPr>
              <a:spLocks/>
            </p:cNvSpPr>
            <p:nvPr/>
          </p:nvSpPr>
          <p:spPr bwMode="auto">
            <a:xfrm>
              <a:off x="1779" y="1164"/>
              <a:ext cx="102" cy="156"/>
            </a:xfrm>
            <a:custGeom>
              <a:avLst/>
              <a:gdLst>
                <a:gd name="T0" fmla="*/ 156307 w 96"/>
                <a:gd name="T1" fmla="*/ 156 h 156"/>
                <a:gd name="T2" fmla="*/ 0 w 96"/>
                <a:gd name="T3" fmla="*/ 156 h 156"/>
                <a:gd name="T4" fmla="*/ 0 w 96"/>
                <a:gd name="T5" fmla="*/ 0 h 156"/>
                <a:gd name="T6" fmla="*/ 156307 w 96"/>
                <a:gd name="T7" fmla="*/ 0 h 156"/>
                <a:gd name="T8" fmla="*/ 156307 w 96"/>
                <a:gd name="T9" fmla="*/ 156 h 156"/>
                <a:gd name="T10" fmla="*/ 156307 w 96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156"/>
                <a:gd name="T20" fmla="*/ 96 w 96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156">
                  <a:moveTo>
                    <a:pt x="96" y="156"/>
                  </a:moveTo>
                  <a:lnTo>
                    <a:pt x="0" y="156"/>
                  </a:lnTo>
                  <a:lnTo>
                    <a:pt x="0" y="0"/>
                  </a:lnTo>
                  <a:lnTo>
                    <a:pt x="96" y="0"/>
                  </a:lnTo>
                  <a:lnTo>
                    <a:pt x="96" y="156"/>
                  </a:lnTo>
                  <a:close/>
                </a:path>
              </a:pathLst>
            </a:custGeom>
            <a:solidFill>
              <a:srgbClr val="1386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72" name="Freeform 100"/>
            <p:cNvSpPr>
              <a:spLocks/>
            </p:cNvSpPr>
            <p:nvPr/>
          </p:nvSpPr>
          <p:spPr bwMode="auto">
            <a:xfrm>
              <a:off x="1881" y="1164"/>
              <a:ext cx="143" cy="156"/>
            </a:xfrm>
            <a:custGeom>
              <a:avLst/>
              <a:gdLst>
                <a:gd name="T0" fmla="*/ 143 w 143"/>
                <a:gd name="T1" fmla="*/ 156 h 156"/>
                <a:gd name="T2" fmla="*/ 0 w 143"/>
                <a:gd name="T3" fmla="*/ 156 h 156"/>
                <a:gd name="T4" fmla="*/ 0 w 143"/>
                <a:gd name="T5" fmla="*/ 0 h 156"/>
                <a:gd name="T6" fmla="*/ 143 w 143"/>
                <a:gd name="T7" fmla="*/ 0 h 156"/>
                <a:gd name="T8" fmla="*/ 143 w 143"/>
                <a:gd name="T9" fmla="*/ 156 h 156"/>
                <a:gd name="T10" fmla="*/ 143 w 143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56"/>
                <a:gd name="T20" fmla="*/ 143 w 143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56">
                  <a:moveTo>
                    <a:pt x="143" y="156"/>
                  </a:moveTo>
                  <a:lnTo>
                    <a:pt x="0" y="156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156"/>
                  </a:lnTo>
                  <a:close/>
                </a:path>
              </a:pathLst>
            </a:custGeom>
            <a:solidFill>
              <a:srgbClr val="FF170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73" name="Freeform 101"/>
            <p:cNvSpPr>
              <a:spLocks/>
            </p:cNvSpPr>
            <p:nvPr/>
          </p:nvSpPr>
          <p:spPr bwMode="auto">
            <a:xfrm>
              <a:off x="1875" y="1197"/>
              <a:ext cx="12" cy="90"/>
            </a:xfrm>
            <a:custGeom>
              <a:avLst/>
              <a:gdLst>
                <a:gd name="T0" fmla="*/ 12 w 12"/>
                <a:gd name="T1" fmla="*/ 90 h 90"/>
                <a:gd name="T2" fmla="*/ 0 w 12"/>
                <a:gd name="T3" fmla="*/ 90 h 90"/>
                <a:gd name="T4" fmla="*/ 0 w 12"/>
                <a:gd name="T5" fmla="*/ 0 h 90"/>
                <a:gd name="T6" fmla="*/ 12 w 12"/>
                <a:gd name="T7" fmla="*/ 0 h 90"/>
                <a:gd name="T8" fmla="*/ 12 w 12"/>
                <a:gd name="T9" fmla="*/ 90 h 90"/>
                <a:gd name="T10" fmla="*/ 12 w 12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90"/>
                <a:gd name="T20" fmla="*/ 12 w 12"/>
                <a:gd name="T21" fmla="*/ 90 h 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90">
                  <a:moveTo>
                    <a:pt x="12" y="90"/>
                  </a:moveTo>
                  <a:lnTo>
                    <a:pt x="0" y="9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90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74" name="Freeform 102"/>
            <p:cNvSpPr>
              <a:spLocks/>
            </p:cNvSpPr>
            <p:nvPr/>
          </p:nvSpPr>
          <p:spPr bwMode="auto">
            <a:xfrm>
              <a:off x="1875" y="1197"/>
              <a:ext cx="12" cy="90"/>
            </a:xfrm>
            <a:custGeom>
              <a:avLst/>
              <a:gdLst>
                <a:gd name="T0" fmla="*/ 12 w 12"/>
                <a:gd name="T1" fmla="*/ 90 h 90"/>
                <a:gd name="T2" fmla="*/ 0 w 12"/>
                <a:gd name="T3" fmla="*/ 90 h 90"/>
                <a:gd name="T4" fmla="*/ 0 w 12"/>
                <a:gd name="T5" fmla="*/ 0 h 90"/>
                <a:gd name="T6" fmla="*/ 12 w 12"/>
                <a:gd name="T7" fmla="*/ 0 h 90"/>
                <a:gd name="T8" fmla="*/ 12 w 12"/>
                <a:gd name="T9" fmla="*/ 90 h 90"/>
                <a:gd name="T10" fmla="*/ 12 w 12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90"/>
                <a:gd name="T20" fmla="*/ 12 w 12"/>
                <a:gd name="T21" fmla="*/ 90 h 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90">
                  <a:moveTo>
                    <a:pt x="12" y="90"/>
                  </a:moveTo>
                  <a:lnTo>
                    <a:pt x="0" y="9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9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75" name="Freeform 103"/>
            <p:cNvSpPr>
              <a:spLocks/>
            </p:cNvSpPr>
            <p:nvPr/>
          </p:nvSpPr>
          <p:spPr bwMode="auto">
            <a:xfrm>
              <a:off x="1839" y="1220"/>
              <a:ext cx="48" cy="22"/>
            </a:xfrm>
            <a:custGeom>
              <a:avLst/>
              <a:gdLst>
                <a:gd name="T0" fmla="*/ 42 w 48"/>
                <a:gd name="T1" fmla="*/ 22 h 22"/>
                <a:gd name="T2" fmla="*/ 0 w 48"/>
                <a:gd name="T3" fmla="*/ 5 h 22"/>
                <a:gd name="T4" fmla="*/ 6 w 48"/>
                <a:gd name="T5" fmla="*/ 0 h 22"/>
                <a:gd name="T6" fmla="*/ 48 w 48"/>
                <a:gd name="T7" fmla="*/ 16 h 22"/>
                <a:gd name="T8" fmla="*/ 42 w 48"/>
                <a:gd name="T9" fmla="*/ 22 h 22"/>
                <a:gd name="T10" fmla="*/ 42 w 48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22"/>
                <a:gd name="T20" fmla="*/ 48 w 48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22">
                  <a:moveTo>
                    <a:pt x="42" y="22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48" y="16"/>
                  </a:lnTo>
                  <a:lnTo>
                    <a:pt x="42" y="22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76" name="Freeform 104"/>
            <p:cNvSpPr>
              <a:spLocks/>
            </p:cNvSpPr>
            <p:nvPr/>
          </p:nvSpPr>
          <p:spPr bwMode="auto">
            <a:xfrm>
              <a:off x="1839" y="1220"/>
              <a:ext cx="48" cy="22"/>
            </a:xfrm>
            <a:custGeom>
              <a:avLst/>
              <a:gdLst>
                <a:gd name="T0" fmla="*/ 42 w 48"/>
                <a:gd name="T1" fmla="*/ 22 h 22"/>
                <a:gd name="T2" fmla="*/ 0 w 48"/>
                <a:gd name="T3" fmla="*/ 5 h 22"/>
                <a:gd name="T4" fmla="*/ 6 w 48"/>
                <a:gd name="T5" fmla="*/ 0 h 22"/>
                <a:gd name="T6" fmla="*/ 48 w 48"/>
                <a:gd name="T7" fmla="*/ 16 h 22"/>
                <a:gd name="T8" fmla="*/ 42 w 48"/>
                <a:gd name="T9" fmla="*/ 22 h 22"/>
                <a:gd name="T10" fmla="*/ 42 w 48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22"/>
                <a:gd name="T20" fmla="*/ 48 w 48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22">
                  <a:moveTo>
                    <a:pt x="42" y="22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48" y="16"/>
                  </a:lnTo>
                  <a:lnTo>
                    <a:pt x="42" y="2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77" name="Freeform 105"/>
            <p:cNvSpPr>
              <a:spLocks/>
            </p:cNvSpPr>
            <p:nvPr/>
          </p:nvSpPr>
          <p:spPr bwMode="auto">
            <a:xfrm>
              <a:off x="1881" y="1236"/>
              <a:ext cx="47" cy="28"/>
            </a:xfrm>
            <a:custGeom>
              <a:avLst/>
              <a:gdLst>
                <a:gd name="T0" fmla="*/ 41 w 47"/>
                <a:gd name="T1" fmla="*/ 28 h 28"/>
                <a:gd name="T2" fmla="*/ 0 w 47"/>
                <a:gd name="T3" fmla="*/ 6 h 28"/>
                <a:gd name="T4" fmla="*/ 6 w 47"/>
                <a:gd name="T5" fmla="*/ 0 h 28"/>
                <a:gd name="T6" fmla="*/ 47 w 47"/>
                <a:gd name="T7" fmla="*/ 23 h 28"/>
                <a:gd name="T8" fmla="*/ 41 w 47"/>
                <a:gd name="T9" fmla="*/ 28 h 28"/>
                <a:gd name="T10" fmla="*/ 41 w 47"/>
                <a:gd name="T11" fmla="*/ 28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28"/>
                <a:gd name="T20" fmla="*/ 47 w 47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28">
                  <a:moveTo>
                    <a:pt x="41" y="28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47" y="23"/>
                  </a:lnTo>
                  <a:lnTo>
                    <a:pt x="41" y="28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78" name="Freeform 106"/>
            <p:cNvSpPr>
              <a:spLocks/>
            </p:cNvSpPr>
            <p:nvPr/>
          </p:nvSpPr>
          <p:spPr bwMode="auto">
            <a:xfrm>
              <a:off x="1881" y="1236"/>
              <a:ext cx="47" cy="28"/>
            </a:xfrm>
            <a:custGeom>
              <a:avLst/>
              <a:gdLst>
                <a:gd name="T0" fmla="*/ 41 w 47"/>
                <a:gd name="T1" fmla="*/ 28 h 28"/>
                <a:gd name="T2" fmla="*/ 0 w 47"/>
                <a:gd name="T3" fmla="*/ 6 h 28"/>
                <a:gd name="T4" fmla="*/ 6 w 47"/>
                <a:gd name="T5" fmla="*/ 0 h 28"/>
                <a:gd name="T6" fmla="*/ 47 w 47"/>
                <a:gd name="T7" fmla="*/ 23 h 28"/>
                <a:gd name="T8" fmla="*/ 41 w 47"/>
                <a:gd name="T9" fmla="*/ 28 h 28"/>
                <a:gd name="T10" fmla="*/ 41 w 47"/>
                <a:gd name="T11" fmla="*/ 28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28"/>
                <a:gd name="T20" fmla="*/ 47 w 47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28">
                  <a:moveTo>
                    <a:pt x="41" y="28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47" y="23"/>
                  </a:lnTo>
                  <a:lnTo>
                    <a:pt x="4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79" name="Freeform 107"/>
            <p:cNvSpPr>
              <a:spLocks/>
            </p:cNvSpPr>
            <p:nvPr/>
          </p:nvSpPr>
          <p:spPr bwMode="auto">
            <a:xfrm>
              <a:off x="1881" y="1220"/>
              <a:ext cx="41" cy="28"/>
            </a:xfrm>
            <a:custGeom>
              <a:avLst/>
              <a:gdLst>
                <a:gd name="T0" fmla="*/ 0 w 41"/>
                <a:gd name="T1" fmla="*/ 28 h 28"/>
                <a:gd name="T2" fmla="*/ 41 w 41"/>
                <a:gd name="T3" fmla="*/ 5 h 28"/>
                <a:gd name="T4" fmla="*/ 41 w 41"/>
                <a:gd name="T5" fmla="*/ 0 h 28"/>
                <a:gd name="T6" fmla="*/ 0 w 41"/>
                <a:gd name="T7" fmla="*/ 22 h 28"/>
                <a:gd name="T8" fmla="*/ 0 w 41"/>
                <a:gd name="T9" fmla="*/ 28 h 28"/>
                <a:gd name="T10" fmla="*/ 0 w 41"/>
                <a:gd name="T11" fmla="*/ 28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"/>
                <a:gd name="T19" fmla="*/ 0 h 28"/>
                <a:gd name="T20" fmla="*/ 41 w 41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" h="28">
                  <a:moveTo>
                    <a:pt x="0" y="28"/>
                  </a:moveTo>
                  <a:lnTo>
                    <a:pt x="41" y="5"/>
                  </a:lnTo>
                  <a:lnTo>
                    <a:pt x="41" y="0"/>
                  </a:lnTo>
                  <a:lnTo>
                    <a:pt x="0" y="22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80" name="Freeform 108"/>
            <p:cNvSpPr>
              <a:spLocks/>
            </p:cNvSpPr>
            <p:nvPr/>
          </p:nvSpPr>
          <p:spPr bwMode="auto">
            <a:xfrm>
              <a:off x="1881" y="1220"/>
              <a:ext cx="41" cy="28"/>
            </a:xfrm>
            <a:custGeom>
              <a:avLst/>
              <a:gdLst>
                <a:gd name="T0" fmla="*/ 0 w 41"/>
                <a:gd name="T1" fmla="*/ 28 h 28"/>
                <a:gd name="T2" fmla="*/ 41 w 41"/>
                <a:gd name="T3" fmla="*/ 5 h 28"/>
                <a:gd name="T4" fmla="*/ 41 w 41"/>
                <a:gd name="T5" fmla="*/ 0 h 28"/>
                <a:gd name="T6" fmla="*/ 0 w 41"/>
                <a:gd name="T7" fmla="*/ 22 h 28"/>
                <a:gd name="T8" fmla="*/ 0 w 41"/>
                <a:gd name="T9" fmla="*/ 28 h 28"/>
                <a:gd name="T10" fmla="*/ 0 w 41"/>
                <a:gd name="T11" fmla="*/ 28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"/>
                <a:gd name="T19" fmla="*/ 0 h 28"/>
                <a:gd name="T20" fmla="*/ 41 w 41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" h="28">
                  <a:moveTo>
                    <a:pt x="0" y="28"/>
                  </a:moveTo>
                  <a:lnTo>
                    <a:pt x="41" y="5"/>
                  </a:lnTo>
                  <a:lnTo>
                    <a:pt x="41" y="0"/>
                  </a:lnTo>
                  <a:lnTo>
                    <a:pt x="0" y="22"/>
                  </a:lnTo>
                  <a:lnTo>
                    <a:pt x="0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81" name="Freeform 109"/>
            <p:cNvSpPr>
              <a:spLocks/>
            </p:cNvSpPr>
            <p:nvPr/>
          </p:nvSpPr>
          <p:spPr bwMode="auto">
            <a:xfrm>
              <a:off x="1833" y="1225"/>
              <a:ext cx="54" cy="17"/>
            </a:xfrm>
            <a:custGeom>
              <a:avLst/>
              <a:gdLst>
                <a:gd name="T0" fmla="*/ 54 w 54"/>
                <a:gd name="T1" fmla="*/ 6 h 17"/>
                <a:gd name="T2" fmla="*/ 0 w 54"/>
                <a:gd name="T3" fmla="*/ 17 h 17"/>
                <a:gd name="T4" fmla="*/ 0 w 54"/>
                <a:gd name="T5" fmla="*/ 11 h 17"/>
                <a:gd name="T6" fmla="*/ 54 w 54"/>
                <a:gd name="T7" fmla="*/ 0 h 17"/>
                <a:gd name="T8" fmla="*/ 54 w 54"/>
                <a:gd name="T9" fmla="*/ 6 h 17"/>
                <a:gd name="T10" fmla="*/ 54 w 54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7"/>
                <a:gd name="T20" fmla="*/ 54 w 54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7">
                  <a:moveTo>
                    <a:pt x="54" y="6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54" y="0"/>
                  </a:lnTo>
                  <a:lnTo>
                    <a:pt x="54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82" name="Freeform 110"/>
            <p:cNvSpPr>
              <a:spLocks/>
            </p:cNvSpPr>
            <p:nvPr/>
          </p:nvSpPr>
          <p:spPr bwMode="auto">
            <a:xfrm>
              <a:off x="1833" y="1225"/>
              <a:ext cx="54" cy="17"/>
            </a:xfrm>
            <a:custGeom>
              <a:avLst/>
              <a:gdLst>
                <a:gd name="T0" fmla="*/ 54 w 54"/>
                <a:gd name="T1" fmla="*/ 6 h 17"/>
                <a:gd name="T2" fmla="*/ 0 w 54"/>
                <a:gd name="T3" fmla="*/ 17 h 17"/>
                <a:gd name="T4" fmla="*/ 0 w 54"/>
                <a:gd name="T5" fmla="*/ 11 h 17"/>
                <a:gd name="T6" fmla="*/ 54 w 54"/>
                <a:gd name="T7" fmla="*/ 0 h 17"/>
                <a:gd name="T8" fmla="*/ 54 w 54"/>
                <a:gd name="T9" fmla="*/ 6 h 17"/>
                <a:gd name="T10" fmla="*/ 54 w 54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7"/>
                <a:gd name="T20" fmla="*/ 54 w 54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7">
                  <a:moveTo>
                    <a:pt x="54" y="6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54" y="0"/>
                  </a:lnTo>
                  <a:lnTo>
                    <a:pt x="54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83" name="Freeform 111"/>
            <p:cNvSpPr>
              <a:spLocks/>
            </p:cNvSpPr>
            <p:nvPr/>
          </p:nvSpPr>
          <p:spPr bwMode="auto">
            <a:xfrm>
              <a:off x="1839" y="1248"/>
              <a:ext cx="54" cy="16"/>
            </a:xfrm>
            <a:custGeom>
              <a:avLst/>
              <a:gdLst>
                <a:gd name="T0" fmla="*/ 54 w 54"/>
                <a:gd name="T1" fmla="*/ 5 h 16"/>
                <a:gd name="T2" fmla="*/ 0 w 54"/>
                <a:gd name="T3" fmla="*/ 16 h 16"/>
                <a:gd name="T4" fmla="*/ 0 w 54"/>
                <a:gd name="T5" fmla="*/ 11 h 16"/>
                <a:gd name="T6" fmla="*/ 54 w 54"/>
                <a:gd name="T7" fmla="*/ 0 h 16"/>
                <a:gd name="T8" fmla="*/ 54 w 54"/>
                <a:gd name="T9" fmla="*/ 5 h 16"/>
                <a:gd name="T10" fmla="*/ 54 w 54"/>
                <a:gd name="T11" fmla="*/ 5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6"/>
                <a:gd name="T20" fmla="*/ 54 w 54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6">
                  <a:moveTo>
                    <a:pt x="54" y="5"/>
                  </a:moveTo>
                  <a:lnTo>
                    <a:pt x="0" y="16"/>
                  </a:lnTo>
                  <a:lnTo>
                    <a:pt x="0" y="11"/>
                  </a:lnTo>
                  <a:lnTo>
                    <a:pt x="54" y="0"/>
                  </a:lnTo>
                  <a:lnTo>
                    <a:pt x="54" y="5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84" name="Freeform 112"/>
            <p:cNvSpPr>
              <a:spLocks/>
            </p:cNvSpPr>
            <p:nvPr/>
          </p:nvSpPr>
          <p:spPr bwMode="auto">
            <a:xfrm>
              <a:off x="1839" y="1248"/>
              <a:ext cx="54" cy="16"/>
            </a:xfrm>
            <a:custGeom>
              <a:avLst/>
              <a:gdLst>
                <a:gd name="T0" fmla="*/ 54 w 54"/>
                <a:gd name="T1" fmla="*/ 5 h 16"/>
                <a:gd name="T2" fmla="*/ 0 w 54"/>
                <a:gd name="T3" fmla="*/ 16 h 16"/>
                <a:gd name="T4" fmla="*/ 0 w 54"/>
                <a:gd name="T5" fmla="*/ 11 h 16"/>
                <a:gd name="T6" fmla="*/ 54 w 54"/>
                <a:gd name="T7" fmla="*/ 0 h 16"/>
                <a:gd name="T8" fmla="*/ 54 w 54"/>
                <a:gd name="T9" fmla="*/ 5 h 16"/>
                <a:gd name="T10" fmla="*/ 54 w 54"/>
                <a:gd name="T11" fmla="*/ 5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6"/>
                <a:gd name="T20" fmla="*/ 54 w 54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6">
                  <a:moveTo>
                    <a:pt x="54" y="5"/>
                  </a:moveTo>
                  <a:lnTo>
                    <a:pt x="0" y="16"/>
                  </a:lnTo>
                  <a:lnTo>
                    <a:pt x="0" y="11"/>
                  </a:lnTo>
                  <a:lnTo>
                    <a:pt x="54" y="0"/>
                  </a:lnTo>
                  <a:lnTo>
                    <a:pt x="54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85" name="Freeform 113"/>
            <p:cNvSpPr>
              <a:spLocks/>
            </p:cNvSpPr>
            <p:nvPr/>
          </p:nvSpPr>
          <p:spPr bwMode="auto">
            <a:xfrm>
              <a:off x="1833" y="1242"/>
              <a:ext cx="54" cy="11"/>
            </a:xfrm>
            <a:custGeom>
              <a:avLst/>
              <a:gdLst>
                <a:gd name="T0" fmla="*/ 0 w 54"/>
                <a:gd name="T1" fmla="*/ 0 h 11"/>
                <a:gd name="T2" fmla="*/ 54 w 54"/>
                <a:gd name="T3" fmla="*/ 11 h 11"/>
                <a:gd name="T4" fmla="*/ 54 w 54"/>
                <a:gd name="T5" fmla="*/ 11 h 11"/>
                <a:gd name="T6" fmla="*/ 0 w 54"/>
                <a:gd name="T7" fmla="*/ 0 h 11"/>
                <a:gd name="T8" fmla="*/ 0 w 54"/>
                <a:gd name="T9" fmla="*/ 0 h 11"/>
                <a:gd name="T10" fmla="*/ 0 w 54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1"/>
                <a:gd name="T20" fmla="*/ 54 w 54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1">
                  <a:moveTo>
                    <a:pt x="0" y="0"/>
                  </a:moveTo>
                  <a:lnTo>
                    <a:pt x="54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86" name="Freeform 114"/>
            <p:cNvSpPr>
              <a:spLocks/>
            </p:cNvSpPr>
            <p:nvPr/>
          </p:nvSpPr>
          <p:spPr bwMode="auto">
            <a:xfrm>
              <a:off x="1833" y="1242"/>
              <a:ext cx="54" cy="11"/>
            </a:xfrm>
            <a:custGeom>
              <a:avLst/>
              <a:gdLst>
                <a:gd name="T0" fmla="*/ 0 w 54"/>
                <a:gd name="T1" fmla="*/ 0 h 11"/>
                <a:gd name="T2" fmla="*/ 54 w 54"/>
                <a:gd name="T3" fmla="*/ 11 h 11"/>
                <a:gd name="T4" fmla="*/ 54 w 54"/>
                <a:gd name="T5" fmla="*/ 11 h 11"/>
                <a:gd name="T6" fmla="*/ 0 w 54"/>
                <a:gd name="T7" fmla="*/ 0 h 11"/>
                <a:gd name="T8" fmla="*/ 0 w 54"/>
                <a:gd name="T9" fmla="*/ 0 h 11"/>
                <a:gd name="T10" fmla="*/ 0 w 54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1"/>
                <a:gd name="T20" fmla="*/ 54 w 54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1">
                  <a:moveTo>
                    <a:pt x="0" y="0"/>
                  </a:moveTo>
                  <a:lnTo>
                    <a:pt x="54" y="1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87" name="Freeform 115"/>
            <p:cNvSpPr>
              <a:spLocks/>
            </p:cNvSpPr>
            <p:nvPr/>
          </p:nvSpPr>
          <p:spPr bwMode="auto">
            <a:xfrm>
              <a:off x="1881" y="1225"/>
              <a:ext cx="47" cy="17"/>
            </a:xfrm>
            <a:custGeom>
              <a:avLst/>
              <a:gdLst>
                <a:gd name="T0" fmla="*/ 0 w 47"/>
                <a:gd name="T1" fmla="*/ 6 h 17"/>
                <a:gd name="T2" fmla="*/ 47 w 47"/>
                <a:gd name="T3" fmla="*/ 17 h 17"/>
                <a:gd name="T4" fmla="*/ 47 w 47"/>
                <a:gd name="T5" fmla="*/ 11 h 17"/>
                <a:gd name="T6" fmla="*/ 0 w 47"/>
                <a:gd name="T7" fmla="*/ 0 h 17"/>
                <a:gd name="T8" fmla="*/ 0 w 47"/>
                <a:gd name="T9" fmla="*/ 6 h 17"/>
                <a:gd name="T10" fmla="*/ 0 w 47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17"/>
                <a:gd name="T20" fmla="*/ 47 w 4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17">
                  <a:moveTo>
                    <a:pt x="0" y="6"/>
                  </a:moveTo>
                  <a:lnTo>
                    <a:pt x="47" y="17"/>
                  </a:lnTo>
                  <a:lnTo>
                    <a:pt x="47" y="11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88" name="Freeform 116"/>
            <p:cNvSpPr>
              <a:spLocks/>
            </p:cNvSpPr>
            <p:nvPr/>
          </p:nvSpPr>
          <p:spPr bwMode="auto">
            <a:xfrm>
              <a:off x="1881" y="1225"/>
              <a:ext cx="47" cy="17"/>
            </a:xfrm>
            <a:custGeom>
              <a:avLst/>
              <a:gdLst>
                <a:gd name="T0" fmla="*/ 0 w 47"/>
                <a:gd name="T1" fmla="*/ 6 h 17"/>
                <a:gd name="T2" fmla="*/ 47 w 47"/>
                <a:gd name="T3" fmla="*/ 17 h 17"/>
                <a:gd name="T4" fmla="*/ 47 w 47"/>
                <a:gd name="T5" fmla="*/ 11 h 17"/>
                <a:gd name="T6" fmla="*/ 0 w 47"/>
                <a:gd name="T7" fmla="*/ 0 h 17"/>
                <a:gd name="T8" fmla="*/ 0 w 47"/>
                <a:gd name="T9" fmla="*/ 6 h 17"/>
                <a:gd name="T10" fmla="*/ 0 w 47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17"/>
                <a:gd name="T20" fmla="*/ 47 w 4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17">
                  <a:moveTo>
                    <a:pt x="0" y="6"/>
                  </a:moveTo>
                  <a:lnTo>
                    <a:pt x="47" y="17"/>
                  </a:lnTo>
                  <a:lnTo>
                    <a:pt x="47" y="11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89" name="Freeform 117"/>
            <p:cNvSpPr>
              <a:spLocks/>
            </p:cNvSpPr>
            <p:nvPr/>
          </p:nvSpPr>
          <p:spPr bwMode="auto">
            <a:xfrm>
              <a:off x="1881" y="1242"/>
              <a:ext cx="47" cy="11"/>
            </a:xfrm>
            <a:custGeom>
              <a:avLst/>
              <a:gdLst>
                <a:gd name="T0" fmla="*/ 47 w 47"/>
                <a:gd name="T1" fmla="*/ 0 h 11"/>
                <a:gd name="T2" fmla="*/ 0 w 47"/>
                <a:gd name="T3" fmla="*/ 11 h 11"/>
                <a:gd name="T4" fmla="*/ 0 w 47"/>
                <a:gd name="T5" fmla="*/ 11 h 11"/>
                <a:gd name="T6" fmla="*/ 47 w 47"/>
                <a:gd name="T7" fmla="*/ 0 h 11"/>
                <a:gd name="T8" fmla="*/ 47 w 47"/>
                <a:gd name="T9" fmla="*/ 0 h 11"/>
                <a:gd name="T10" fmla="*/ 47 w 47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11"/>
                <a:gd name="T20" fmla="*/ 47 w 47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11">
                  <a:moveTo>
                    <a:pt x="47" y="0"/>
                  </a:moveTo>
                  <a:lnTo>
                    <a:pt x="0" y="1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90" name="Freeform 118"/>
            <p:cNvSpPr>
              <a:spLocks/>
            </p:cNvSpPr>
            <p:nvPr/>
          </p:nvSpPr>
          <p:spPr bwMode="auto">
            <a:xfrm>
              <a:off x="1881" y="1242"/>
              <a:ext cx="47" cy="11"/>
            </a:xfrm>
            <a:custGeom>
              <a:avLst/>
              <a:gdLst>
                <a:gd name="T0" fmla="*/ 47 w 47"/>
                <a:gd name="T1" fmla="*/ 0 h 11"/>
                <a:gd name="T2" fmla="*/ 0 w 47"/>
                <a:gd name="T3" fmla="*/ 11 h 11"/>
                <a:gd name="T4" fmla="*/ 0 w 47"/>
                <a:gd name="T5" fmla="*/ 11 h 11"/>
                <a:gd name="T6" fmla="*/ 47 w 47"/>
                <a:gd name="T7" fmla="*/ 0 h 11"/>
                <a:gd name="T8" fmla="*/ 47 w 47"/>
                <a:gd name="T9" fmla="*/ 0 h 11"/>
                <a:gd name="T10" fmla="*/ 47 w 47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11"/>
                <a:gd name="T20" fmla="*/ 47 w 47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11">
                  <a:moveTo>
                    <a:pt x="47" y="0"/>
                  </a:moveTo>
                  <a:lnTo>
                    <a:pt x="0" y="11"/>
                  </a:lnTo>
                  <a:lnTo>
                    <a:pt x="4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91" name="Freeform 119"/>
            <p:cNvSpPr>
              <a:spLocks/>
            </p:cNvSpPr>
            <p:nvPr/>
          </p:nvSpPr>
          <p:spPr bwMode="auto">
            <a:xfrm>
              <a:off x="1839" y="1264"/>
              <a:ext cx="83" cy="1"/>
            </a:xfrm>
            <a:custGeom>
              <a:avLst/>
              <a:gdLst>
                <a:gd name="T0" fmla="*/ 83 w 83"/>
                <a:gd name="T1" fmla="*/ 0 h 1"/>
                <a:gd name="T2" fmla="*/ 0 w 83"/>
                <a:gd name="T3" fmla="*/ 0 h 1"/>
                <a:gd name="T4" fmla="*/ 0 w 83"/>
                <a:gd name="T5" fmla="*/ 0 h 1"/>
                <a:gd name="T6" fmla="*/ 83 w 83"/>
                <a:gd name="T7" fmla="*/ 0 h 1"/>
                <a:gd name="T8" fmla="*/ 83 w 83"/>
                <a:gd name="T9" fmla="*/ 0 h 1"/>
                <a:gd name="T10" fmla="*/ 83 w 83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1"/>
                <a:gd name="T20" fmla="*/ 83 w 83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1">
                  <a:moveTo>
                    <a:pt x="83" y="0"/>
                  </a:moveTo>
                  <a:lnTo>
                    <a:pt x="0" y="0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92" name="Freeform 120"/>
            <p:cNvSpPr>
              <a:spLocks/>
            </p:cNvSpPr>
            <p:nvPr/>
          </p:nvSpPr>
          <p:spPr bwMode="auto">
            <a:xfrm>
              <a:off x="1839" y="1264"/>
              <a:ext cx="83" cy="1"/>
            </a:xfrm>
            <a:custGeom>
              <a:avLst/>
              <a:gdLst>
                <a:gd name="T0" fmla="*/ 83 w 83"/>
                <a:gd name="T1" fmla="*/ 0 h 1"/>
                <a:gd name="T2" fmla="*/ 0 w 83"/>
                <a:gd name="T3" fmla="*/ 0 h 1"/>
                <a:gd name="T4" fmla="*/ 0 w 83"/>
                <a:gd name="T5" fmla="*/ 0 h 1"/>
                <a:gd name="T6" fmla="*/ 83 w 83"/>
                <a:gd name="T7" fmla="*/ 0 h 1"/>
                <a:gd name="T8" fmla="*/ 83 w 83"/>
                <a:gd name="T9" fmla="*/ 0 h 1"/>
                <a:gd name="T10" fmla="*/ 83 w 83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1"/>
                <a:gd name="T20" fmla="*/ 83 w 83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1">
                  <a:moveTo>
                    <a:pt x="83" y="0"/>
                  </a:moveTo>
                  <a:lnTo>
                    <a:pt x="0" y="0"/>
                  </a:lnTo>
                  <a:lnTo>
                    <a:pt x="8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93" name="Freeform 121"/>
            <p:cNvSpPr>
              <a:spLocks/>
            </p:cNvSpPr>
            <p:nvPr/>
          </p:nvSpPr>
          <p:spPr bwMode="auto">
            <a:xfrm>
              <a:off x="1839" y="1214"/>
              <a:ext cx="83" cy="6"/>
            </a:xfrm>
            <a:custGeom>
              <a:avLst/>
              <a:gdLst>
                <a:gd name="T0" fmla="*/ 83 w 83"/>
                <a:gd name="T1" fmla="*/ 6 h 6"/>
                <a:gd name="T2" fmla="*/ 0 w 83"/>
                <a:gd name="T3" fmla="*/ 6 h 6"/>
                <a:gd name="T4" fmla="*/ 0 w 83"/>
                <a:gd name="T5" fmla="*/ 0 h 6"/>
                <a:gd name="T6" fmla="*/ 83 w 83"/>
                <a:gd name="T7" fmla="*/ 0 h 6"/>
                <a:gd name="T8" fmla="*/ 83 w 83"/>
                <a:gd name="T9" fmla="*/ 6 h 6"/>
                <a:gd name="T10" fmla="*/ 83 w 83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6"/>
                <a:gd name="T20" fmla="*/ 83 w 83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6"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94" name="Freeform 122"/>
            <p:cNvSpPr>
              <a:spLocks/>
            </p:cNvSpPr>
            <p:nvPr/>
          </p:nvSpPr>
          <p:spPr bwMode="auto">
            <a:xfrm>
              <a:off x="1839" y="1214"/>
              <a:ext cx="83" cy="6"/>
            </a:xfrm>
            <a:custGeom>
              <a:avLst/>
              <a:gdLst>
                <a:gd name="T0" fmla="*/ 83 w 83"/>
                <a:gd name="T1" fmla="*/ 6 h 6"/>
                <a:gd name="T2" fmla="*/ 0 w 83"/>
                <a:gd name="T3" fmla="*/ 6 h 6"/>
                <a:gd name="T4" fmla="*/ 0 w 83"/>
                <a:gd name="T5" fmla="*/ 0 h 6"/>
                <a:gd name="T6" fmla="*/ 83 w 83"/>
                <a:gd name="T7" fmla="*/ 0 h 6"/>
                <a:gd name="T8" fmla="*/ 83 w 83"/>
                <a:gd name="T9" fmla="*/ 6 h 6"/>
                <a:gd name="T10" fmla="*/ 83 w 83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6"/>
                <a:gd name="T20" fmla="*/ 83 w 83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6"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95" name="Freeform 123"/>
            <p:cNvSpPr>
              <a:spLocks noEditPoints="1"/>
            </p:cNvSpPr>
            <p:nvPr/>
          </p:nvSpPr>
          <p:spPr bwMode="auto">
            <a:xfrm>
              <a:off x="1833" y="1197"/>
              <a:ext cx="101" cy="90"/>
            </a:xfrm>
            <a:custGeom>
              <a:avLst/>
              <a:gdLst>
                <a:gd name="T0" fmla="*/ 48 w 101"/>
                <a:gd name="T1" fmla="*/ 0 h 90"/>
                <a:gd name="T2" fmla="*/ 30 w 101"/>
                <a:gd name="T3" fmla="*/ 6 h 90"/>
                <a:gd name="T4" fmla="*/ 18 w 101"/>
                <a:gd name="T5" fmla="*/ 12 h 90"/>
                <a:gd name="T6" fmla="*/ 6 w 101"/>
                <a:gd name="T7" fmla="*/ 28 h 90"/>
                <a:gd name="T8" fmla="*/ 0 w 101"/>
                <a:gd name="T9" fmla="*/ 45 h 90"/>
                <a:gd name="T10" fmla="*/ 6 w 101"/>
                <a:gd name="T11" fmla="*/ 62 h 90"/>
                <a:gd name="T12" fmla="*/ 18 w 101"/>
                <a:gd name="T13" fmla="*/ 79 h 90"/>
                <a:gd name="T14" fmla="*/ 30 w 101"/>
                <a:gd name="T15" fmla="*/ 84 h 90"/>
                <a:gd name="T16" fmla="*/ 48 w 101"/>
                <a:gd name="T17" fmla="*/ 90 h 90"/>
                <a:gd name="T18" fmla="*/ 71 w 101"/>
                <a:gd name="T19" fmla="*/ 84 h 90"/>
                <a:gd name="T20" fmla="*/ 83 w 101"/>
                <a:gd name="T21" fmla="*/ 79 h 90"/>
                <a:gd name="T22" fmla="*/ 95 w 101"/>
                <a:gd name="T23" fmla="*/ 62 h 90"/>
                <a:gd name="T24" fmla="*/ 101 w 101"/>
                <a:gd name="T25" fmla="*/ 45 h 90"/>
                <a:gd name="T26" fmla="*/ 95 w 101"/>
                <a:gd name="T27" fmla="*/ 28 h 90"/>
                <a:gd name="T28" fmla="*/ 83 w 101"/>
                <a:gd name="T29" fmla="*/ 12 h 90"/>
                <a:gd name="T30" fmla="*/ 71 w 101"/>
                <a:gd name="T31" fmla="*/ 6 h 90"/>
                <a:gd name="T32" fmla="*/ 48 w 101"/>
                <a:gd name="T33" fmla="*/ 0 h 90"/>
                <a:gd name="T34" fmla="*/ 48 w 101"/>
                <a:gd name="T35" fmla="*/ 0 h 90"/>
                <a:gd name="T36" fmla="*/ 48 w 101"/>
                <a:gd name="T37" fmla="*/ 84 h 90"/>
                <a:gd name="T38" fmla="*/ 30 w 101"/>
                <a:gd name="T39" fmla="*/ 84 h 90"/>
                <a:gd name="T40" fmla="*/ 18 w 101"/>
                <a:gd name="T41" fmla="*/ 73 h 90"/>
                <a:gd name="T42" fmla="*/ 12 w 101"/>
                <a:gd name="T43" fmla="*/ 62 h 90"/>
                <a:gd name="T44" fmla="*/ 6 w 101"/>
                <a:gd name="T45" fmla="*/ 45 h 90"/>
                <a:gd name="T46" fmla="*/ 12 w 101"/>
                <a:gd name="T47" fmla="*/ 28 h 90"/>
                <a:gd name="T48" fmla="*/ 18 w 101"/>
                <a:gd name="T49" fmla="*/ 17 h 90"/>
                <a:gd name="T50" fmla="*/ 30 w 101"/>
                <a:gd name="T51" fmla="*/ 6 h 90"/>
                <a:gd name="T52" fmla="*/ 48 w 101"/>
                <a:gd name="T53" fmla="*/ 0 h 90"/>
                <a:gd name="T54" fmla="*/ 66 w 101"/>
                <a:gd name="T55" fmla="*/ 6 h 90"/>
                <a:gd name="T56" fmla="*/ 83 w 101"/>
                <a:gd name="T57" fmla="*/ 17 h 90"/>
                <a:gd name="T58" fmla="*/ 89 w 101"/>
                <a:gd name="T59" fmla="*/ 28 h 90"/>
                <a:gd name="T60" fmla="*/ 95 w 101"/>
                <a:gd name="T61" fmla="*/ 45 h 90"/>
                <a:gd name="T62" fmla="*/ 89 w 101"/>
                <a:gd name="T63" fmla="*/ 62 h 90"/>
                <a:gd name="T64" fmla="*/ 83 w 101"/>
                <a:gd name="T65" fmla="*/ 73 h 90"/>
                <a:gd name="T66" fmla="*/ 66 w 101"/>
                <a:gd name="T67" fmla="*/ 84 h 90"/>
                <a:gd name="T68" fmla="*/ 48 w 101"/>
                <a:gd name="T69" fmla="*/ 84 h 90"/>
                <a:gd name="T70" fmla="*/ 48 w 101"/>
                <a:gd name="T71" fmla="*/ 84 h 9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90"/>
                <a:gd name="T110" fmla="*/ 101 w 101"/>
                <a:gd name="T111" fmla="*/ 90 h 9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90">
                  <a:moveTo>
                    <a:pt x="48" y="0"/>
                  </a:moveTo>
                  <a:lnTo>
                    <a:pt x="30" y="6"/>
                  </a:lnTo>
                  <a:lnTo>
                    <a:pt x="18" y="12"/>
                  </a:lnTo>
                  <a:lnTo>
                    <a:pt x="6" y="28"/>
                  </a:lnTo>
                  <a:lnTo>
                    <a:pt x="0" y="45"/>
                  </a:lnTo>
                  <a:lnTo>
                    <a:pt x="6" y="62"/>
                  </a:lnTo>
                  <a:lnTo>
                    <a:pt x="18" y="79"/>
                  </a:lnTo>
                  <a:lnTo>
                    <a:pt x="30" y="84"/>
                  </a:lnTo>
                  <a:lnTo>
                    <a:pt x="48" y="90"/>
                  </a:lnTo>
                  <a:lnTo>
                    <a:pt x="71" y="84"/>
                  </a:lnTo>
                  <a:lnTo>
                    <a:pt x="83" y="79"/>
                  </a:lnTo>
                  <a:lnTo>
                    <a:pt x="95" y="62"/>
                  </a:lnTo>
                  <a:lnTo>
                    <a:pt x="101" y="45"/>
                  </a:lnTo>
                  <a:lnTo>
                    <a:pt x="95" y="28"/>
                  </a:lnTo>
                  <a:lnTo>
                    <a:pt x="83" y="12"/>
                  </a:lnTo>
                  <a:lnTo>
                    <a:pt x="71" y="6"/>
                  </a:lnTo>
                  <a:lnTo>
                    <a:pt x="48" y="0"/>
                  </a:lnTo>
                  <a:close/>
                  <a:moveTo>
                    <a:pt x="48" y="84"/>
                  </a:moveTo>
                  <a:lnTo>
                    <a:pt x="30" y="84"/>
                  </a:lnTo>
                  <a:lnTo>
                    <a:pt x="18" y="73"/>
                  </a:lnTo>
                  <a:lnTo>
                    <a:pt x="12" y="62"/>
                  </a:lnTo>
                  <a:lnTo>
                    <a:pt x="6" y="45"/>
                  </a:lnTo>
                  <a:lnTo>
                    <a:pt x="12" y="28"/>
                  </a:lnTo>
                  <a:lnTo>
                    <a:pt x="18" y="17"/>
                  </a:lnTo>
                  <a:lnTo>
                    <a:pt x="30" y="6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83" y="17"/>
                  </a:lnTo>
                  <a:lnTo>
                    <a:pt x="89" y="28"/>
                  </a:lnTo>
                  <a:lnTo>
                    <a:pt x="95" y="45"/>
                  </a:lnTo>
                  <a:lnTo>
                    <a:pt x="89" y="62"/>
                  </a:lnTo>
                  <a:lnTo>
                    <a:pt x="83" y="73"/>
                  </a:lnTo>
                  <a:lnTo>
                    <a:pt x="66" y="84"/>
                  </a:lnTo>
                  <a:lnTo>
                    <a:pt x="48" y="84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96" name="Freeform 124"/>
            <p:cNvSpPr>
              <a:spLocks/>
            </p:cNvSpPr>
            <p:nvPr/>
          </p:nvSpPr>
          <p:spPr bwMode="auto">
            <a:xfrm>
              <a:off x="1833" y="1197"/>
              <a:ext cx="101" cy="90"/>
            </a:xfrm>
            <a:custGeom>
              <a:avLst/>
              <a:gdLst>
                <a:gd name="T0" fmla="*/ 48 w 101"/>
                <a:gd name="T1" fmla="*/ 0 h 90"/>
                <a:gd name="T2" fmla="*/ 30 w 101"/>
                <a:gd name="T3" fmla="*/ 6 h 90"/>
                <a:gd name="T4" fmla="*/ 18 w 101"/>
                <a:gd name="T5" fmla="*/ 12 h 90"/>
                <a:gd name="T6" fmla="*/ 6 w 101"/>
                <a:gd name="T7" fmla="*/ 28 h 90"/>
                <a:gd name="T8" fmla="*/ 0 w 101"/>
                <a:gd name="T9" fmla="*/ 45 h 90"/>
                <a:gd name="T10" fmla="*/ 6 w 101"/>
                <a:gd name="T11" fmla="*/ 62 h 90"/>
                <a:gd name="T12" fmla="*/ 18 w 101"/>
                <a:gd name="T13" fmla="*/ 79 h 90"/>
                <a:gd name="T14" fmla="*/ 30 w 101"/>
                <a:gd name="T15" fmla="*/ 84 h 90"/>
                <a:gd name="T16" fmla="*/ 48 w 101"/>
                <a:gd name="T17" fmla="*/ 90 h 90"/>
                <a:gd name="T18" fmla="*/ 71 w 101"/>
                <a:gd name="T19" fmla="*/ 84 h 90"/>
                <a:gd name="T20" fmla="*/ 83 w 101"/>
                <a:gd name="T21" fmla="*/ 79 h 90"/>
                <a:gd name="T22" fmla="*/ 95 w 101"/>
                <a:gd name="T23" fmla="*/ 62 h 90"/>
                <a:gd name="T24" fmla="*/ 101 w 101"/>
                <a:gd name="T25" fmla="*/ 45 h 90"/>
                <a:gd name="T26" fmla="*/ 95 w 101"/>
                <a:gd name="T27" fmla="*/ 28 h 90"/>
                <a:gd name="T28" fmla="*/ 83 w 101"/>
                <a:gd name="T29" fmla="*/ 12 h 90"/>
                <a:gd name="T30" fmla="*/ 71 w 101"/>
                <a:gd name="T31" fmla="*/ 6 h 90"/>
                <a:gd name="T32" fmla="*/ 48 w 101"/>
                <a:gd name="T33" fmla="*/ 0 h 90"/>
                <a:gd name="T34" fmla="*/ 48 w 101"/>
                <a:gd name="T35" fmla="*/ 0 h 9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1"/>
                <a:gd name="T55" fmla="*/ 0 h 90"/>
                <a:gd name="T56" fmla="*/ 101 w 101"/>
                <a:gd name="T57" fmla="*/ 90 h 9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1" h="90">
                  <a:moveTo>
                    <a:pt x="48" y="0"/>
                  </a:moveTo>
                  <a:lnTo>
                    <a:pt x="30" y="6"/>
                  </a:lnTo>
                  <a:lnTo>
                    <a:pt x="18" y="12"/>
                  </a:lnTo>
                  <a:lnTo>
                    <a:pt x="6" y="28"/>
                  </a:lnTo>
                  <a:lnTo>
                    <a:pt x="0" y="45"/>
                  </a:lnTo>
                  <a:lnTo>
                    <a:pt x="6" y="62"/>
                  </a:lnTo>
                  <a:lnTo>
                    <a:pt x="18" y="79"/>
                  </a:lnTo>
                  <a:lnTo>
                    <a:pt x="30" y="84"/>
                  </a:lnTo>
                  <a:lnTo>
                    <a:pt x="48" y="90"/>
                  </a:lnTo>
                  <a:lnTo>
                    <a:pt x="71" y="84"/>
                  </a:lnTo>
                  <a:lnTo>
                    <a:pt x="83" y="79"/>
                  </a:lnTo>
                  <a:lnTo>
                    <a:pt x="95" y="62"/>
                  </a:lnTo>
                  <a:lnTo>
                    <a:pt x="101" y="45"/>
                  </a:lnTo>
                  <a:lnTo>
                    <a:pt x="95" y="28"/>
                  </a:lnTo>
                  <a:lnTo>
                    <a:pt x="83" y="12"/>
                  </a:lnTo>
                  <a:lnTo>
                    <a:pt x="71" y="6"/>
                  </a:lnTo>
                  <a:lnTo>
                    <a:pt x="4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97" name="Freeform 125"/>
            <p:cNvSpPr>
              <a:spLocks/>
            </p:cNvSpPr>
            <p:nvPr/>
          </p:nvSpPr>
          <p:spPr bwMode="auto">
            <a:xfrm>
              <a:off x="1839" y="1197"/>
              <a:ext cx="89" cy="84"/>
            </a:xfrm>
            <a:custGeom>
              <a:avLst/>
              <a:gdLst>
                <a:gd name="T0" fmla="*/ 42 w 89"/>
                <a:gd name="T1" fmla="*/ 84 h 84"/>
                <a:gd name="T2" fmla="*/ 24 w 89"/>
                <a:gd name="T3" fmla="*/ 84 h 84"/>
                <a:gd name="T4" fmla="*/ 12 w 89"/>
                <a:gd name="T5" fmla="*/ 73 h 84"/>
                <a:gd name="T6" fmla="*/ 6 w 89"/>
                <a:gd name="T7" fmla="*/ 62 h 84"/>
                <a:gd name="T8" fmla="*/ 0 w 89"/>
                <a:gd name="T9" fmla="*/ 45 h 84"/>
                <a:gd name="T10" fmla="*/ 6 w 89"/>
                <a:gd name="T11" fmla="*/ 28 h 84"/>
                <a:gd name="T12" fmla="*/ 12 w 89"/>
                <a:gd name="T13" fmla="*/ 17 h 84"/>
                <a:gd name="T14" fmla="*/ 24 w 89"/>
                <a:gd name="T15" fmla="*/ 6 h 84"/>
                <a:gd name="T16" fmla="*/ 42 w 89"/>
                <a:gd name="T17" fmla="*/ 0 h 84"/>
                <a:gd name="T18" fmla="*/ 60 w 89"/>
                <a:gd name="T19" fmla="*/ 6 h 84"/>
                <a:gd name="T20" fmla="*/ 77 w 89"/>
                <a:gd name="T21" fmla="*/ 17 h 84"/>
                <a:gd name="T22" fmla="*/ 83 w 89"/>
                <a:gd name="T23" fmla="*/ 28 h 84"/>
                <a:gd name="T24" fmla="*/ 89 w 89"/>
                <a:gd name="T25" fmla="*/ 45 h 84"/>
                <a:gd name="T26" fmla="*/ 83 w 89"/>
                <a:gd name="T27" fmla="*/ 62 h 84"/>
                <a:gd name="T28" fmla="*/ 77 w 89"/>
                <a:gd name="T29" fmla="*/ 73 h 84"/>
                <a:gd name="T30" fmla="*/ 60 w 89"/>
                <a:gd name="T31" fmla="*/ 84 h 84"/>
                <a:gd name="T32" fmla="*/ 42 w 89"/>
                <a:gd name="T33" fmla="*/ 84 h 84"/>
                <a:gd name="T34" fmla="*/ 42 w 89"/>
                <a:gd name="T35" fmla="*/ 84 h 8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9"/>
                <a:gd name="T55" fmla="*/ 0 h 84"/>
                <a:gd name="T56" fmla="*/ 89 w 89"/>
                <a:gd name="T57" fmla="*/ 84 h 8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9" h="84">
                  <a:moveTo>
                    <a:pt x="42" y="84"/>
                  </a:moveTo>
                  <a:lnTo>
                    <a:pt x="24" y="84"/>
                  </a:lnTo>
                  <a:lnTo>
                    <a:pt x="12" y="73"/>
                  </a:lnTo>
                  <a:lnTo>
                    <a:pt x="6" y="62"/>
                  </a:lnTo>
                  <a:lnTo>
                    <a:pt x="0" y="45"/>
                  </a:lnTo>
                  <a:lnTo>
                    <a:pt x="6" y="28"/>
                  </a:lnTo>
                  <a:lnTo>
                    <a:pt x="12" y="17"/>
                  </a:lnTo>
                  <a:lnTo>
                    <a:pt x="24" y="6"/>
                  </a:lnTo>
                  <a:lnTo>
                    <a:pt x="42" y="0"/>
                  </a:lnTo>
                  <a:lnTo>
                    <a:pt x="60" y="6"/>
                  </a:lnTo>
                  <a:lnTo>
                    <a:pt x="77" y="17"/>
                  </a:lnTo>
                  <a:lnTo>
                    <a:pt x="83" y="28"/>
                  </a:lnTo>
                  <a:lnTo>
                    <a:pt x="89" y="45"/>
                  </a:lnTo>
                  <a:lnTo>
                    <a:pt x="83" y="62"/>
                  </a:lnTo>
                  <a:lnTo>
                    <a:pt x="77" y="73"/>
                  </a:lnTo>
                  <a:lnTo>
                    <a:pt x="60" y="84"/>
                  </a:lnTo>
                  <a:lnTo>
                    <a:pt x="42" y="8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98" name="Freeform 126"/>
            <p:cNvSpPr>
              <a:spLocks/>
            </p:cNvSpPr>
            <p:nvPr/>
          </p:nvSpPr>
          <p:spPr bwMode="auto">
            <a:xfrm>
              <a:off x="1857" y="1209"/>
              <a:ext cx="53" cy="67"/>
            </a:xfrm>
            <a:custGeom>
              <a:avLst/>
              <a:gdLst>
                <a:gd name="T0" fmla="*/ 53 w 53"/>
                <a:gd name="T1" fmla="*/ 50 h 67"/>
                <a:gd name="T2" fmla="*/ 53 w 53"/>
                <a:gd name="T3" fmla="*/ 55 h 67"/>
                <a:gd name="T4" fmla="*/ 47 w 53"/>
                <a:gd name="T5" fmla="*/ 61 h 67"/>
                <a:gd name="T6" fmla="*/ 36 w 53"/>
                <a:gd name="T7" fmla="*/ 67 h 67"/>
                <a:gd name="T8" fmla="*/ 24 w 53"/>
                <a:gd name="T9" fmla="*/ 67 h 67"/>
                <a:gd name="T10" fmla="*/ 18 w 53"/>
                <a:gd name="T11" fmla="*/ 67 h 67"/>
                <a:gd name="T12" fmla="*/ 6 w 53"/>
                <a:gd name="T13" fmla="*/ 61 h 67"/>
                <a:gd name="T14" fmla="*/ 0 w 53"/>
                <a:gd name="T15" fmla="*/ 55 h 67"/>
                <a:gd name="T16" fmla="*/ 0 w 53"/>
                <a:gd name="T17" fmla="*/ 50 h 67"/>
                <a:gd name="T18" fmla="*/ 0 w 53"/>
                <a:gd name="T19" fmla="*/ 0 h 67"/>
                <a:gd name="T20" fmla="*/ 53 w 53"/>
                <a:gd name="T21" fmla="*/ 0 h 67"/>
                <a:gd name="T22" fmla="*/ 53 w 53"/>
                <a:gd name="T23" fmla="*/ 50 h 67"/>
                <a:gd name="T24" fmla="*/ 53 w 53"/>
                <a:gd name="T25" fmla="*/ 50 h 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3"/>
                <a:gd name="T40" fmla="*/ 0 h 67"/>
                <a:gd name="T41" fmla="*/ 53 w 53"/>
                <a:gd name="T42" fmla="*/ 67 h 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3" h="67">
                  <a:moveTo>
                    <a:pt x="53" y="50"/>
                  </a:moveTo>
                  <a:lnTo>
                    <a:pt x="53" y="55"/>
                  </a:lnTo>
                  <a:lnTo>
                    <a:pt x="47" y="61"/>
                  </a:lnTo>
                  <a:lnTo>
                    <a:pt x="36" y="67"/>
                  </a:lnTo>
                  <a:lnTo>
                    <a:pt x="24" y="67"/>
                  </a:lnTo>
                  <a:lnTo>
                    <a:pt x="18" y="67"/>
                  </a:lnTo>
                  <a:lnTo>
                    <a:pt x="6" y="61"/>
                  </a:lnTo>
                  <a:lnTo>
                    <a:pt x="0" y="55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50"/>
                  </a:lnTo>
                  <a:close/>
                </a:path>
              </a:pathLst>
            </a:custGeom>
            <a:solidFill>
              <a:srgbClr val="FF160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399" name="Freeform 127"/>
            <p:cNvSpPr>
              <a:spLocks/>
            </p:cNvSpPr>
            <p:nvPr/>
          </p:nvSpPr>
          <p:spPr bwMode="auto">
            <a:xfrm>
              <a:off x="1857" y="1209"/>
              <a:ext cx="53" cy="67"/>
            </a:xfrm>
            <a:custGeom>
              <a:avLst/>
              <a:gdLst>
                <a:gd name="T0" fmla="*/ 53 w 53"/>
                <a:gd name="T1" fmla="*/ 50 h 67"/>
                <a:gd name="T2" fmla="*/ 53 w 53"/>
                <a:gd name="T3" fmla="*/ 55 h 67"/>
                <a:gd name="T4" fmla="*/ 47 w 53"/>
                <a:gd name="T5" fmla="*/ 61 h 67"/>
                <a:gd name="T6" fmla="*/ 36 w 53"/>
                <a:gd name="T7" fmla="*/ 67 h 67"/>
                <a:gd name="T8" fmla="*/ 24 w 53"/>
                <a:gd name="T9" fmla="*/ 67 h 67"/>
                <a:gd name="T10" fmla="*/ 18 w 53"/>
                <a:gd name="T11" fmla="*/ 67 h 67"/>
                <a:gd name="T12" fmla="*/ 6 w 53"/>
                <a:gd name="T13" fmla="*/ 61 h 67"/>
                <a:gd name="T14" fmla="*/ 0 w 53"/>
                <a:gd name="T15" fmla="*/ 55 h 67"/>
                <a:gd name="T16" fmla="*/ 0 w 53"/>
                <a:gd name="T17" fmla="*/ 50 h 67"/>
                <a:gd name="T18" fmla="*/ 0 w 53"/>
                <a:gd name="T19" fmla="*/ 0 h 67"/>
                <a:gd name="T20" fmla="*/ 53 w 53"/>
                <a:gd name="T21" fmla="*/ 0 h 67"/>
                <a:gd name="T22" fmla="*/ 53 w 53"/>
                <a:gd name="T23" fmla="*/ 50 h 67"/>
                <a:gd name="T24" fmla="*/ 53 w 53"/>
                <a:gd name="T25" fmla="*/ 50 h 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3"/>
                <a:gd name="T40" fmla="*/ 0 h 67"/>
                <a:gd name="T41" fmla="*/ 53 w 53"/>
                <a:gd name="T42" fmla="*/ 67 h 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3" h="67">
                  <a:moveTo>
                    <a:pt x="53" y="50"/>
                  </a:moveTo>
                  <a:lnTo>
                    <a:pt x="53" y="55"/>
                  </a:lnTo>
                  <a:lnTo>
                    <a:pt x="47" y="61"/>
                  </a:lnTo>
                  <a:lnTo>
                    <a:pt x="36" y="67"/>
                  </a:lnTo>
                  <a:lnTo>
                    <a:pt x="24" y="67"/>
                  </a:lnTo>
                  <a:lnTo>
                    <a:pt x="18" y="67"/>
                  </a:lnTo>
                  <a:lnTo>
                    <a:pt x="6" y="61"/>
                  </a:lnTo>
                  <a:lnTo>
                    <a:pt x="0" y="55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50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00" name="Freeform 128"/>
            <p:cNvSpPr>
              <a:spLocks/>
            </p:cNvSpPr>
            <p:nvPr/>
          </p:nvSpPr>
          <p:spPr bwMode="auto">
            <a:xfrm>
              <a:off x="1869" y="1225"/>
              <a:ext cx="30" cy="34"/>
            </a:xfrm>
            <a:custGeom>
              <a:avLst/>
              <a:gdLst>
                <a:gd name="T0" fmla="*/ 30 w 30"/>
                <a:gd name="T1" fmla="*/ 28 h 34"/>
                <a:gd name="T2" fmla="*/ 24 w 30"/>
                <a:gd name="T3" fmla="*/ 34 h 34"/>
                <a:gd name="T4" fmla="*/ 12 w 30"/>
                <a:gd name="T5" fmla="*/ 34 h 34"/>
                <a:gd name="T6" fmla="*/ 6 w 30"/>
                <a:gd name="T7" fmla="*/ 34 h 34"/>
                <a:gd name="T8" fmla="*/ 0 w 30"/>
                <a:gd name="T9" fmla="*/ 28 h 34"/>
                <a:gd name="T10" fmla="*/ 0 w 30"/>
                <a:gd name="T11" fmla="*/ 0 h 34"/>
                <a:gd name="T12" fmla="*/ 30 w 30"/>
                <a:gd name="T13" fmla="*/ 0 h 34"/>
                <a:gd name="T14" fmla="*/ 30 w 30"/>
                <a:gd name="T15" fmla="*/ 28 h 34"/>
                <a:gd name="T16" fmla="*/ 30 w 30"/>
                <a:gd name="T17" fmla="*/ 28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34"/>
                <a:gd name="T29" fmla="*/ 30 w 30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34">
                  <a:moveTo>
                    <a:pt x="30" y="28"/>
                  </a:moveTo>
                  <a:lnTo>
                    <a:pt x="24" y="34"/>
                  </a:lnTo>
                  <a:lnTo>
                    <a:pt x="12" y="34"/>
                  </a:lnTo>
                  <a:lnTo>
                    <a:pt x="6" y="34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01" name="Freeform 129"/>
            <p:cNvSpPr>
              <a:spLocks/>
            </p:cNvSpPr>
            <p:nvPr/>
          </p:nvSpPr>
          <p:spPr bwMode="auto">
            <a:xfrm>
              <a:off x="1881" y="1225"/>
              <a:ext cx="6" cy="11"/>
            </a:xfrm>
            <a:custGeom>
              <a:avLst/>
              <a:gdLst>
                <a:gd name="T0" fmla="*/ 6 w 6"/>
                <a:gd name="T1" fmla="*/ 6 h 11"/>
                <a:gd name="T2" fmla="*/ 6 w 6"/>
                <a:gd name="T3" fmla="*/ 11 h 11"/>
                <a:gd name="T4" fmla="*/ 0 w 6"/>
                <a:gd name="T5" fmla="*/ 11 h 11"/>
                <a:gd name="T6" fmla="*/ 0 w 6"/>
                <a:gd name="T7" fmla="*/ 11 h 11"/>
                <a:gd name="T8" fmla="*/ 0 w 6"/>
                <a:gd name="T9" fmla="*/ 6 h 11"/>
                <a:gd name="T10" fmla="*/ 0 w 6"/>
                <a:gd name="T11" fmla="*/ 0 h 11"/>
                <a:gd name="T12" fmla="*/ 6 w 6"/>
                <a:gd name="T13" fmla="*/ 0 h 11"/>
                <a:gd name="T14" fmla="*/ 6 w 6"/>
                <a:gd name="T15" fmla="*/ 6 h 11"/>
                <a:gd name="T16" fmla="*/ 6 w 6"/>
                <a:gd name="T17" fmla="*/ 6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1"/>
                <a:gd name="T29" fmla="*/ 6 w 6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1">
                  <a:moveTo>
                    <a:pt x="6" y="6"/>
                  </a:moveTo>
                  <a:lnTo>
                    <a:pt x="6" y="11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A50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02" name="Freeform 130"/>
            <p:cNvSpPr>
              <a:spLocks/>
            </p:cNvSpPr>
            <p:nvPr/>
          </p:nvSpPr>
          <p:spPr bwMode="auto">
            <a:xfrm>
              <a:off x="1881" y="1248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5 h 5"/>
                <a:gd name="T4" fmla="*/ 0 w 6"/>
                <a:gd name="T5" fmla="*/ 5 h 5"/>
                <a:gd name="T6" fmla="*/ 0 w 6"/>
                <a:gd name="T7" fmla="*/ 5 h 5"/>
                <a:gd name="T8" fmla="*/ 0 w 6"/>
                <a:gd name="T9" fmla="*/ 0 h 5"/>
                <a:gd name="T10" fmla="*/ 6 w 6"/>
                <a:gd name="T11" fmla="*/ 0 h 5"/>
                <a:gd name="T12" fmla="*/ 6 w 6"/>
                <a:gd name="T13" fmla="*/ 5 h 5"/>
                <a:gd name="T14" fmla="*/ 6 w 6"/>
                <a:gd name="T15" fmla="*/ 5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5"/>
                <a:gd name="T26" fmla="*/ 6 w 6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5">
                  <a:moveTo>
                    <a:pt x="6" y="5"/>
                  </a:move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A50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03" name="Freeform 131"/>
            <p:cNvSpPr>
              <a:spLocks/>
            </p:cNvSpPr>
            <p:nvPr/>
          </p:nvSpPr>
          <p:spPr bwMode="auto">
            <a:xfrm>
              <a:off x="1887" y="1236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6"/>
                <a:gd name="T26" fmla="*/ 6 w 6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A50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04" name="Freeform 132"/>
            <p:cNvSpPr>
              <a:spLocks/>
            </p:cNvSpPr>
            <p:nvPr/>
          </p:nvSpPr>
          <p:spPr bwMode="auto">
            <a:xfrm>
              <a:off x="1875" y="1236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6"/>
                <a:gd name="T26" fmla="*/ 6 w 6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A50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05" name="Freeform 133"/>
            <p:cNvSpPr>
              <a:spLocks/>
            </p:cNvSpPr>
            <p:nvPr/>
          </p:nvSpPr>
          <p:spPr bwMode="auto">
            <a:xfrm>
              <a:off x="1863" y="1209"/>
              <a:ext cx="6" cy="11"/>
            </a:xfrm>
            <a:custGeom>
              <a:avLst/>
              <a:gdLst>
                <a:gd name="T0" fmla="*/ 6 w 6"/>
                <a:gd name="T1" fmla="*/ 11 h 11"/>
                <a:gd name="T2" fmla="*/ 0 w 6"/>
                <a:gd name="T3" fmla="*/ 11 h 11"/>
                <a:gd name="T4" fmla="*/ 0 w 6"/>
                <a:gd name="T5" fmla="*/ 0 h 11"/>
                <a:gd name="T6" fmla="*/ 6 w 6"/>
                <a:gd name="T7" fmla="*/ 0 h 11"/>
                <a:gd name="T8" fmla="*/ 6 w 6"/>
                <a:gd name="T9" fmla="*/ 11 h 11"/>
                <a:gd name="T10" fmla="*/ 6 w 6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06" name="Freeform 134"/>
            <p:cNvSpPr>
              <a:spLocks/>
            </p:cNvSpPr>
            <p:nvPr/>
          </p:nvSpPr>
          <p:spPr bwMode="auto">
            <a:xfrm>
              <a:off x="1863" y="1209"/>
              <a:ext cx="6" cy="11"/>
            </a:xfrm>
            <a:custGeom>
              <a:avLst/>
              <a:gdLst>
                <a:gd name="T0" fmla="*/ 6 w 6"/>
                <a:gd name="T1" fmla="*/ 11 h 11"/>
                <a:gd name="T2" fmla="*/ 0 w 6"/>
                <a:gd name="T3" fmla="*/ 11 h 11"/>
                <a:gd name="T4" fmla="*/ 0 w 6"/>
                <a:gd name="T5" fmla="*/ 0 h 11"/>
                <a:gd name="T6" fmla="*/ 6 w 6"/>
                <a:gd name="T7" fmla="*/ 0 h 11"/>
                <a:gd name="T8" fmla="*/ 6 w 6"/>
                <a:gd name="T9" fmla="*/ 11 h 11"/>
                <a:gd name="T10" fmla="*/ 6 w 6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07" name="Freeform 135"/>
            <p:cNvSpPr>
              <a:spLocks/>
            </p:cNvSpPr>
            <p:nvPr/>
          </p:nvSpPr>
          <p:spPr bwMode="auto">
            <a:xfrm>
              <a:off x="1899" y="1209"/>
              <a:ext cx="5" cy="11"/>
            </a:xfrm>
            <a:custGeom>
              <a:avLst/>
              <a:gdLst>
                <a:gd name="T0" fmla="*/ 5 w 5"/>
                <a:gd name="T1" fmla="*/ 11 h 11"/>
                <a:gd name="T2" fmla="*/ 0 w 5"/>
                <a:gd name="T3" fmla="*/ 11 h 11"/>
                <a:gd name="T4" fmla="*/ 0 w 5"/>
                <a:gd name="T5" fmla="*/ 0 h 11"/>
                <a:gd name="T6" fmla="*/ 5 w 5"/>
                <a:gd name="T7" fmla="*/ 0 h 11"/>
                <a:gd name="T8" fmla="*/ 5 w 5"/>
                <a:gd name="T9" fmla="*/ 11 h 11"/>
                <a:gd name="T10" fmla="*/ 5 w 5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"/>
                <a:gd name="T20" fmla="*/ 5 w 5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">
                  <a:moveTo>
                    <a:pt x="5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08" name="Freeform 136"/>
            <p:cNvSpPr>
              <a:spLocks/>
            </p:cNvSpPr>
            <p:nvPr/>
          </p:nvSpPr>
          <p:spPr bwMode="auto">
            <a:xfrm>
              <a:off x="1899" y="1209"/>
              <a:ext cx="5" cy="11"/>
            </a:xfrm>
            <a:custGeom>
              <a:avLst/>
              <a:gdLst>
                <a:gd name="T0" fmla="*/ 5 w 5"/>
                <a:gd name="T1" fmla="*/ 11 h 11"/>
                <a:gd name="T2" fmla="*/ 0 w 5"/>
                <a:gd name="T3" fmla="*/ 11 h 11"/>
                <a:gd name="T4" fmla="*/ 0 w 5"/>
                <a:gd name="T5" fmla="*/ 0 h 11"/>
                <a:gd name="T6" fmla="*/ 5 w 5"/>
                <a:gd name="T7" fmla="*/ 0 h 11"/>
                <a:gd name="T8" fmla="*/ 5 w 5"/>
                <a:gd name="T9" fmla="*/ 11 h 11"/>
                <a:gd name="T10" fmla="*/ 5 w 5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"/>
                <a:gd name="T20" fmla="*/ 5 w 5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">
                  <a:moveTo>
                    <a:pt x="5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09" name="Freeform 137"/>
            <p:cNvSpPr>
              <a:spLocks/>
            </p:cNvSpPr>
            <p:nvPr/>
          </p:nvSpPr>
          <p:spPr bwMode="auto">
            <a:xfrm>
              <a:off x="1863" y="1236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6 h 6"/>
                <a:gd name="T4" fmla="*/ 0 w 6"/>
                <a:gd name="T5" fmla="*/ 0 h 6"/>
                <a:gd name="T6" fmla="*/ 6 w 6"/>
                <a:gd name="T7" fmla="*/ 0 h 6"/>
                <a:gd name="T8" fmla="*/ 6 w 6"/>
                <a:gd name="T9" fmla="*/ 6 h 6"/>
                <a:gd name="T10" fmla="*/ 6 w 6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6"/>
                <a:gd name="T20" fmla="*/ 6 w 6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6">
                  <a:moveTo>
                    <a:pt x="6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10" name="Freeform 138"/>
            <p:cNvSpPr>
              <a:spLocks/>
            </p:cNvSpPr>
            <p:nvPr/>
          </p:nvSpPr>
          <p:spPr bwMode="auto">
            <a:xfrm>
              <a:off x="1863" y="1236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6 h 6"/>
                <a:gd name="T4" fmla="*/ 0 w 6"/>
                <a:gd name="T5" fmla="*/ 0 h 6"/>
                <a:gd name="T6" fmla="*/ 6 w 6"/>
                <a:gd name="T7" fmla="*/ 0 h 6"/>
                <a:gd name="T8" fmla="*/ 6 w 6"/>
                <a:gd name="T9" fmla="*/ 6 h 6"/>
                <a:gd name="T10" fmla="*/ 6 w 6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6"/>
                <a:gd name="T20" fmla="*/ 6 w 6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6">
                  <a:moveTo>
                    <a:pt x="6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11" name="Freeform 139"/>
            <p:cNvSpPr>
              <a:spLocks/>
            </p:cNvSpPr>
            <p:nvPr/>
          </p:nvSpPr>
          <p:spPr bwMode="auto">
            <a:xfrm>
              <a:off x="1863" y="1253"/>
              <a:ext cx="12" cy="11"/>
            </a:xfrm>
            <a:custGeom>
              <a:avLst/>
              <a:gdLst>
                <a:gd name="T0" fmla="*/ 12 w 12"/>
                <a:gd name="T1" fmla="*/ 6 h 11"/>
                <a:gd name="T2" fmla="*/ 12 w 12"/>
                <a:gd name="T3" fmla="*/ 11 h 11"/>
                <a:gd name="T4" fmla="*/ 0 w 12"/>
                <a:gd name="T5" fmla="*/ 6 h 11"/>
                <a:gd name="T6" fmla="*/ 6 w 12"/>
                <a:gd name="T7" fmla="*/ 0 h 11"/>
                <a:gd name="T8" fmla="*/ 12 w 12"/>
                <a:gd name="T9" fmla="*/ 6 h 11"/>
                <a:gd name="T10" fmla="*/ 12 w 12"/>
                <a:gd name="T11" fmla="*/ 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1"/>
                <a:gd name="T20" fmla="*/ 12 w 12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1">
                  <a:moveTo>
                    <a:pt x="12" y="6"/>
                  </a:moveTo>
                  <a:lnTo>
                    <a:pt x="12" y="11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12" name="Freeform 140"/>
            <p:cNvSpPr>
              <a:spLocks/>
            </p:cNvSpPr>
            <p:nvPr/>
          </p:nvSpPr>
          <p:spPr bwMode="auto">
            <a:xfrm>
              <a:off x="1863" y="1253"/>
              <a:ext cx="12" cy="11"/>
            </a:xfrm>
            <a:custGeom>
              <a:avLst/>
              <a:gdLst>
                <a:gd name="T0" fmla="*/ 12 w 12"/>
                <a:gd name="T1" fmla="*/ 6 h 11"/>
                <a:gd name="T2" fmla="*/ 12 w 12"/>
                <a:gd name="T3" fmla="*/ 11 h 11"/>
                <a:gd name="T4" fmla="*/ 0 w 12"/>
                <a:gd name="T5" fmla="*/ 6 h 11"/>
                <a:gd name="T6" fmla="*/ 6 w 12"/>
                <a:gd name="T7" fmla="*/ 0 h 11"/>
                <a:gd name="T8" fmla="*/ 12 w 12"/>
                <a:gd name="T9" fmla="*/ 6 h 11"/>
                <a:gd name="T10" fmla="*/ 12 w 12"/>
                <a:gd name="T11" fmla="*/ 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1"/>
                <a:gd name="T20" fmla="*/ 12 w 12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1">
                  <a:moveTo>
                    <a:pt x="12" y="6"/>
                  </a:moveTo>
                  <a:lnTo>
                    <a:pt x="12" y="11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13" name="Freeform 141"/>
            <p:cNvSpPr>
              <a:spLocks/>
            </p:cNvSpPr>
            <p:nvPr/>
          </p:nvSpPr>
          <p:spPr bwMode="auto">
            <a:xfrm>
              <a:off x="1893" y="1253"/>
              <a:ext cx="6" cy="11"/>
            </a:xfrm>
            <a:custGeom>
              <a:avLst/>
              <a:gdLst>
                <a:gd name="T0" fmla="*/ 0 w 6"/>
                <a:gd name="T1" fmla="*/ 6 h 11"/>
                <a:gd name="T2" fmla="*/ 0 w 6"/>
                <a:gd name="T3" fmla="*/ 11 h 11"/>
                <a:gd name="T4" fmla="*/ 6 w 6"/>
                <a:gd name="T5" fmla="*/ 6 h 11"/>
                <a:gd name="T6" fmla="*/ 6 w 6"/>
                <a:gd name="T7" fmla="*/ 0 h 11"/>
                <a:gd name="T8" fmla="*/ 0 w 6"/>
                <a:gd name="T9" fmla="*/ 6 h 11"/>
                <a:gd name="T10" fmla="*/ 0 w 6"/>
                <a:gd name="T11" fmla="*/ 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0" y="6"/>
                  </a:move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14" name="Freeform 142"/>
            <p:cNvSpPr>
              <a:spLocks/>
            </p:cNvSpPr>
            <p:nvPr/>
          </p:nvSpPr>
          <p:spPr bwMode="auto">
            <a:xfrm>
              <a:off x="1893" y="1253"/>
              <a:ext cx="6" cy="11"/>
            </a:xfrm>
            <a:custGeom>
              <a:avLst/>
              <a:gdLst>
                <a:gd name="T0" fmla="*/ 0 w 6"/>
                <a:gd name="T1" fmla="*/ 6 h 11"/>
                <a:gd name="T2" fmla="*/ 0 w 6"/>
                <a:gd name="T3" fmla="*/ 11 h 11"/>
                <a:gd name="T4" fmla="*/ 6 w 6"/>
                <a:gd name="T5" fmla="*/ 6 h 11"/>
                <a:gd name="T6" fmla="*/ 6 w 6"/>
                <a:gd name="T7" fmla="*/ 0 h 11"/>
                <a:gd name="T8" fmla="*/ 0 w 6"/>
                <a:gd name="T9" fmla="*/ 6 h 11"/>
                <a:gd name="T10" fmla="*/ 0 w 6"/>
                <a:gd name="T11" fmla="*/ 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0" y="6"/>
                  </a:move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15" name="Freeform 143"/>
            <p:cNvSpPr>
              <a:spLocks/>
            </p:cNvSpPr>
            <p:nvPr/>
          </p:nvSpPr>
          <p:spPr bwMode="auto">
            <a:xfrm>
              <a:off x="1899" y="1236"/>
              <a:ext cx="5" cy="6"/>
            </a:xfrm>
            <a:custGeom>
              <a:avLst/>
              <a:gdLst>
                <a:gd name="T0" fmla="*/ 5 w 5"/>
                <a:gd name="T1" fmla="*/ 6 h 6"/>
                <a:gd name="T2" fmla="*/ 0 w 5"/>
                <a:gd name="T3" fmla="*/ 6 h 6"/>
                <a:gd name="T4" fmla="*/ 0 w 5"/>
                <a:gd name="T5" fmla="*/ 0 h 6"/>
                <a:gd name="T6" fmla="*/ 5 w 5"/>
                <a:gd name="T7" fmla="*/ 0 h 6"/>
                <a:gd name="T8" fmla="*/ 5 w 5"/>
                <a:gd name="T9" fmla="*/ 6 h 6"/>
                <a:gd name="T10" fmla="*/ 5 w 5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6"/>
                <a:gd name="T20" fmla="*/ 5 w 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6">
                  <a:moveTo>
                    <a:pt x="5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16" name="Freeform 144"/>
            <p:cNvSpPr>
              <a:spLocks/>
            </p:cNvSpPr>
            <p:nvPr/>
          </p:nvSpPr>
          <p:spPr bwMode="auto">
            <a:xfrm>
              <a:off x="1899" y="1236"/>
              <a:ext cx="5" cy="6"/>
            </a:xfrm>
            <a:custGeom>
              <a:avLst/>
              <a:gdLst>
                <a:gd name="T0" fmla="*/ 5 w 5"/>
                <a:gd name="T1" fmla="*/ 6 h 6"/>
                <a:gd name="T2" fmla="*/ 0 w 5"/>
                <a:gd name="T3" fmla="*/ 6 h 6"/>
                <a:gd name="T4" fmla="*/ 0 w 5"/>
                <a:gd name="T5" fmla="*/ 0 h 6"/>
                <a:gd name="T6" fmla="*/ 5 w 5"/>
                <a:gd name="T7" fmla="*/ 0 h 6"/>
                <a:gd name="T8" fmla="*/ 5 w 5"/>
                <a:gd name="T9" fmla="*/ 6 h 6"/>
                <a:gd name="T10" fmla="*/ 5 w 5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6"/>
                <a:gd name="T20" fmla="*/ 5 w 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6">
                  <a:moveTo>
                    <a:pt x="5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17" name="Freeform 145"/>
            <p:cNvSpPr>
              <a:spLocks/>
            </p:cNvSpPr>
            <p:nvPr/>
          </p:nvSpPr>
          <p:spPr bwMode="auto">
            <a:xfrm>
              <a:off x="1881" y="1209"/>
              <a:ext cx="6" cy="11"/>
            </a:xfrm>
            <a:custGeom>
              <a:avLst/>
              <a:gdLst>
                <a:gd name="T0" fmla="*/ 6 w 6"/>
                <a:gd name="T1" fmla="*/ 11 h 11"/>
                <a:gd name="T2" fmla="*/ 0 w 6"/>
                <a:gd name="T3" fmla="*/ 11 h 11"/>
                <a:gd name="T4" fmla="*/ 0 w 6"/>
                <a:gd name="T5" fmla="*/ 0 h 11"/>
                <a:gd name="T6" fmla="*/ 6 w 6"/>
                <a:gd name="T7" fmla="*/ 0 h 11"/>
                <a:gd name="T8" fmla="*/ 6 w 6"/>
                <a:gd name="T9" fmla="*/ 11 h 11"/>
                <a:gd name="T10" fmla="*/ 6 w 6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18" name="Freeform 146"/>
            <p:cNvSpPr>
              <a:spLocks/>
            </p:cNvSpPr>
            <p:nvPr/>
          </p:nvSpPr>
          <p:spPr bwMode="auto">
            <a:xfrm>
              <a:off x="1881" y="1209"/>
              <a:ext cx="6" cy="11"/>
            </a:xfrm>
            <a:custGeom>
              <a:avLst/>
              <a:gdLst>
                <a:gd name="T0" fmla="*/ 6 w 6"/>
                <a:gd name="T1" fmla="*/ 11 h 11"/>
                <a:gd name="T2" fmla="*/ 0 w 6"/>
                <a:gd name="T3" fmla="*/ 11 h 11"/>
                <a:gd name="T4" fmla="*/ 0 w 6"/>
                <a:gd name="T5" fmla="*/ 0 h 11"/>
                <a:gd name="T6" fmla="*/ 6 w 6"/>
                <a:gd name="T7" fmla="*/ 0 h 11"/>
                <a:gd name="T8" fmla="*/ 6 w 6"/>
                <a:gd name="T9" fmla="*/ 11 h 11"/>
                <a:gd name="T10" fmla="*/ 6 w 6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19" name="Freeform 147"/>
            <p:cNvSpPr>
              <a:spLocks/>
            </p:cNvSpPr>
            <p:nvPr/>
          </p:nvSpPr>
          <p:spPr bwMode="auto">
            <a:xfrm>
              <a:off x="1779" y="1164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48"/>
          <p:cNvGrpSpPr>
            <a:grpSpLocks/>
          </p:cNvGrpSpPr>
          <p:nvPr/>
        </p:nvGrpSpPr>
        <p:grpSpPr bwMode="auto">
          <a:xfrm>
            <a:off x="4189668" y="3848364"/>
            <a:ext cx="359020" cy="249238"/>
            <a:chOff x="1593" y="1394"/>
            <a:chExt cx="245" cy="157"/>
          </a:xfrm>
        </p:grpSpPr>
        <p:sp>
          <p:nvSpPr>
            <p:cNvPr id="421" name="Freeform 149"/>
            <p:cNvSpPr>
              <a:spLocks/>
            </p:cNvSpPr>
            <p:nvPr/>
          </p:nvSpPr>
          <p:spPr bwMode="auto">
            <a:xfrm>
              <a:off x="1593" y="1394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22" name="Freeform 150"/>
            <p:cNvSpPr>
              <a:spLocks/>
            </p:cNvSpPr>
            <p:nvPr/>
          </p:nvSpPr>
          <p:spPr bwMode="auto">
            <a:xfrm>
              <a:off x="1593" y="1394"/>
              <a:ext cx="72" cy="45"/>
            </a:xfrm>
            <a:custGeom>
              <a:avLst/>
              <a:gdLst>
                <a:gd name="T0" fmla="*/ 72 w 72"/>
                <a:gd name="T1" fmla="*/ 0 h 45"/>
                <a:gd name="T2" fmla="*/ 0 w 72"/>
                <a:gd name="T3" fmla="*/ 0 h 45"/>
                <a:gd name="T4" fmla="*/ 0 w 72"/>
                <a:gd name="T5" fmla="*/ 45 h 45"/>
                <a:gd name="T6" fmla="*/ 72 w 72"/>
                <a:gd name="T7" fmla="*/ 45 h 45"/>
                <a:gd name="T8" fmla="*/ 72 w 72"/>
                <a:gd name="T9" fmla="*/ 0 h 45"/>
                <a:gd name="T10" fmla="*/ 72 w 72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2"/>
                <a:gd name="T19" fmla="*/ 0 h 45"/>
                <a:gd name="T20" fmla="*/ 72 w 72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2" h="45">
                  <a:moveTo>
                    <a:pt x="72" y="0"/>
                  </a:moveTo>
                  <a:lnTo>
                    <a:pt x="0" y="0"/>
                  </a:lnTo>
                  <a:lnTo>
                    <a:pt x="0" y="45"/>
                  </a:lnTo>
                  <a:lnTo>
                    <a:pt x="72" y="45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23" name="Freeform 151"/>
            <p:cNvSpPr>
              <a:spLocks/>
            </p:cNvSpPr>
            <p:nvPr/>
          </p:nvSpPr>
          <p:spPr bwMode="auto">
            <a:xfrm>
              <a:off x="1593" y="1506"/>
              <a:ext cx="72" cy="45"/>
            </a:xfrm>
            <a:custGeom>
              <a:avLst/>
              <a:gdLst>
                <a:gd name="T0" fmla="*/ 0 w 72"/>
                <a:gd name="T1" fmla="*/ 0 h 45"/>
                <a:gd name="T2" fmla="*/ 0 w 72"/>
                <a:gd name="T3" fmla="*/ 45 h 45"/>
                <a:gd name="T4" fmla="*/ 72 w 72"/>
                <a:gd name="T5" fmla="*/ 45 h 45"/>
                <a:gd name="T6" fmla="*/ 72 w 72"/>
                <a:gd name="T7" fmla="*/ 0 h 45"/>
                <a:gd name="T8" fmla="*/ 0 w 72"/>
                <a:gd name="T9" fmla="*/ 0 h 45"/>
                <a:gd name="T10" fmla="*/ 0 w 72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2"/>
                <a:gd name="T19" fmla="*/ 0 h 45"/>
                <a:gd name="T20" fmla="*/ 72 w 72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2" h="45">
                  <a:moveTo>
                    <a:pt x="0" y="0"/>
                  </a:moveTo>
                  <a:lnTo>
                    <a:pt x="0" y="45"/>
                  </a:lnTo>
                  <a:lnTo>
                    <a:pt x="72" y="45"/>
                  </a:lnTo>
                  <a:lnTo>
                    <a:pt x="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24" name="Freeform 152"/>
            <p:cNvSpPr>
              <a:spLocks/>
            </p:cNvSpPr>
            <p:nvPr/>
          </p:nvSpPr>
          <p:spPr bwMode="auto">
            <a:xfrm>
              <a:off x="1736" y="1506"/>
              <a:ext cx="102" cy="45"/>
            </a:xfrm>
            <a:custGeom>
              <a:avLst/>
              <a:gdLst>
                <a:gd name="T0" fmla="*/ 0 w 102"/>
                <a:gd name="T1" fmla="*/ 45 h 45"/>
                <a:gd name="T2" fmla="*/ 102 w 102"/>
                <a:gd name="T3" fmla="*/ 45 h 45"/>
                <a:gd name="T4" fmla="*/ 102 w 102"/>
                <a:gd name="T5" fmla="*/ 0 h 45"/>
                <a:gd name="T6" fmla="*/ 0 w 102"/>
                <a:gd name="T7" fmla="*/ 0 h 45"/>
                <a:gd name="T8" fmla="*/ 0 w 102"/>
                <a:gd name="T9" fmla="*/ 45 h 45"/>
                <a:gd name="T10" fmla="*/ 0 w 102"/>
                <a:gd name="T11" fmla="*/ 45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2"/>
                <a:gd name="T19" fmla="*/ 0 h 45"/>
                <a:gd name="T20" fmla="*/ 102 w 102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2" h="45">
                  <a:moveTo>
                    <a:pt x="0" y="45"/>
                  </a:moveTo>
                  <a:lnTo>
                    <a:pt x="102" y="45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25" name="Freeform 153"/>
            <p:cNvSpPr>
              <a:spLocks/>
            </p:cNvSpPr>
            <p:nvPr/>
          </p:nvSpPr>
          <p:spPr bwMode="auto">
            <a:xfrm>
              <a:off x="1736" y="1394"/>
              <a:ext cx="102" cy="45"/>
            </a:xfrm>
            <a:custGeom>
              <a:avLst/>
              <a:gdLst>
                <a:gd name="T0" fmla="*/ 0 w 102"/>
                <a:gd name="T1" fmla="*/ 0 h 45"/>
                <a:gd name="T2" fmla="*/ 0 w 102"/>
                <a:gd name="T3" fmla="*/ 45 h 45"/>
                <a:gd name="T4" fmla="*/ 102 w 102"/>
                <a:gd name="T5" fmla="*/ 45 h 45"/>
                <a:gd name="T6" fmla="*/ 102 w 102"/>
                <a:gd name="T7" fmla="*/ 0 h 45"/>
                <a:gd name="T8" fmla="*/ 0 w 102"/>
                <a:gd name="T9" fmla="*/ 0 h 45"/>
                <a:gd name="T10" fmla="*/ 0 w 102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2"/>
                <a:gd name="T19" fmla="*/ 0 h 45"/>
                <a:gd name="T20" fmla="*/ 102 w 102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2" h="45">
                  <a:moveTo>
                    <a:pt x="0" y="0"/>
                  </a:moveTo>
                  <a:lnTo>
                    <a:pt x="0" y="45"/>
                  </a:lnTo>
                  <a:lnTo>
                    <a:pt x="102" y="45"/>
                  </a:lnTo>
                  <a:lnTo>
                    <a:pt x="1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26" name="Freeform 154"/>
            <p:cNvSpPr>
              <a:spLocks/>
            </p:cNvSpPr>
            <p:nvPr/>
          </p:nvSpPr>
          <p:spPr bwMode="auto">
            <a:xfrm>
              <a:off x="1593" y="1394"/>
              <a:ext cx="245" cy="157"/>
            </a:xfrm>
            <a:custGeom>
              <a:avLst/>
              <a:gdLst>
                <a:gd name="T0" fmla="*/ 125 w 245"/>
                <a:gd name="T1" fmla="*/ 157 h 157"/>
                <a:gd name="T2" fmla="*/ 125 w 245"/>
                <a:gd name="T3" fmla="*/ 95 h 157"/>
                <a:gd name="T4" fmla="*/ 245 w 245"/>
                <a:gd name="T5" fmla="*/ 95 h 157"/>
                <a:gd name="T6" fmla="*/ 245 w 245"/>
                <a:gd name="T7" fmla="*/ 62 h 157"/>
                <a:gd name="T8" fmla="*/ 125 w 245"/>
                <a:gd name="T9" fmla="*/ 62 h 157"/>
                <a:gd name="T10" fmla="*/ 125 w 245"/>
                <a:gd name="T11" fmla="*/ 0 h 157"/>
                <a:gd name="T12" fmla="*/ 90 w 245"/>
                <a:gd name="T13" fmla="*/ 0 h 157"/>
                <a:gd name="T14" fmla="*/ 90 w 245"/>
                <a:gd name="T15" fmla="*/ 62 h 157"/>
                <a:gd name="T16" fmla="*/ 0 w 245"/>
                <a:gd name="T17" fmla="*/ 62 h 157"/>
                <a:gd name="T18" fmla="*/ 0 w 245"/>
                <a:gd name="T19" fmla="*/ 95 h 157"/>
                <a:gd name="T20" fmla="*/ 90 w 245"/>
                <a:gd name="T21" fmla="*/ 95 h 157"/>
                <a:gd name="T22" fmla="*/ 90 w 245"/>
                <a:gd name="T23" fmla="*/ 157 h 157"/>
                <a:gd name="T24" fmla="*/ 125 w 245"/>
                <a:gd name="T25" fmla="*/ 157 h 157"/>
                <a:gd name="T26" fmla="*/ 125 w 245"/>
                <a:gd name="T27" fmla="*/ 157 h 15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5"/>
                <a:gd name="T43" fmla="*/ 0 h 157"/>
                <a:gd name="T44" fmla="*/ 245 w 245"/>
                <a:gd name="T45" fmla="*/ 157 h 15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5" h="157">
                  <a:moveTo>
                    <a:pt x="125" y="157"/>
                  </a:moveTo>
                  <a:lnTo>
                    <a:pt x="125" y="95"/>
                  </a:lnTo>
                  <a:lnTo>
                    <a:pt x="245" y="95"/>
                  </a:lnTo>
                  <a:lnTo>
                    <a:pt x="245" y="62"/>
                  </a:lnTo>
                  <a:lnTo>
                    <a:pt x="125" y="62"/>
                  </a:lnTo>
                  <a:lnTo>
                    <a:pt x="125" y="0"/>
                  </a:lnTo>
                  <a:lnTo>
                    <a:pt x="90" y="0"/>
                  </a:lnTo>
                  <a:lnTo>
                    <a:pt x="90" y="62"/>
                  </a:lnTo>
                  <a:lnTo>
                    <a:pt x="0" y="62"/>
                  </a:lnTo>
                  <a:lnTo>
                    <a:pt x="0" y="95"/>
                  </a:lnTo>
                  <a:lnTo>
                    <a:pt x="90" y="95"/>
                  </a:lnTo>
                  <a:lnTo>
                    <a:pt x="90" y="157"/>
                  </a:lnTo>
                  <a:lnTo>
                    <a:pt x="125" y="157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27" name="Freeform 155"/>
            <p:cNvSpPr>
              <a:spLocks/>
            </p:cNvSpPr>
            <p:nvPr/>
          </p:nvSpPr>
          <p:spPr bwMode="auto">
            <a:xfrm>
              <a:off x="1593" y="1394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156"/>
          <p:cNvGrpSpPr>
            <a:grpSpLocks/>
          </p:cNvGrpSpPr>
          <p:nvPr/>
        </p:nvGrpSpPr>
        <p:grpSpPr bwMode="auto">
          <a:xfrm>
            <a:off x="3267707" y="3876724"/>
            <a:ext cx="360485" cy="249237"/>
            <a:chOff x="1593" y="1143"/>
            <a:chExt cx="245" cy="157"/>
          </a:xfrm>
        </p:grpSpPr>
        <p:sp>
          <p:nvSpPr>
            <p:cNvPr id="429" name="Freeform 157"/>
            <p:cNvSpPr>
              <a:spLocks/>
            </p:cNvSpPr>
            <p:nvPr/>
          </p:nvSpPr>
          <p:spPr bwMode="auto">
            <a:xfrm>
              <a:off x="1593" y="1143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30" name="Freeform 158"/>
            <p:cNvSpPr>
              <a:spLocks/>
            </p:cNvSpPr>
            <p:nvPr/>
          </p:nvSpPr>
          <p:spPr bwMode="auto">
            <a:xfrm>
              <a:off x="1593" y="1143"/>
              <a:ext cx="245" cy="45"/>
            </a:xfrm>
            <a:custGeom>
              <a:avLst/>
              <a:gdLst>
                <a:gd name="T0" fmla="*/ 245 w 245"/>
                <a:gd name="T1" fmla="*/ 45 h 45"/>
                <a:gd name="T2" fmla="*/ 245 w 245"/>
                <a:gd name="T3" fmla="*/ 0 h 45"/>
                <a:gd name="T4" fmla="*/ 0 w 245"/>
                <a:gd name="T5" fmla="*/ 0 h 45"/>
                <a:gd name="T6" fmla="*/ 0 w 245"/>
                <a:gd name="T7" fmla="*/ 45 h 45"/>
                <a:gd name="T8" fmla="*/ 245 w 245"/>
                <a:gd name="T9" fmla="*/ 45 h 45"/>
                <a:gd name="T10" fmla="*/ 245 w 245"/>
                <a:gd name="T11" fmla="*/ 45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45"/>
                <a:gd name="T20" fmla="*/ 245 w 245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45">
                  <a:moveTo>
                    <a:pt x="245" y="45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245" y="4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31" name="Freeform 159"/>
            <p:cNvSpPr>
              <a:spLocks/>
            </p:cNvSpPr>
            <p:nvPr/>
          </p:nvSpPr>
          <p:spPr bwMode="auto">
            <a:xfrm>
              <a:off x="1593" y="1249"/>
              <a:ext cx="245" cy="51"/>
            </a:xfrm>
            <a:custGeom>
              <a:avLst/>
              <a:gdLst>
                <a:gd name="T0" fmla="*/ 245 w 245"/>
                <a:gd name="T1" fmla="*/ 51 h 51"/>
                <a:gd name="T2" fmla="*/ 245 w 245"/>
                <a:gd name="T3" fmla="*/ 0 h 51"/>
                <a:gd name="T4" fmla="*/ 0 w 245"/>
                <a:gd name="T5" fmla="*/ 0 h 51"/>
                <a:gd name="T6" fmla="*/ 0 w 245"/>
                <a:gd name="T7" fmla="*/ 51 h 51"/>
                <a:gd name="T8" fmla="*/ 245 w 245"/>
                <a:gd name="T9" fmla="*/ 51 h 51"/>
                <a:gd name="T10" fmla="*/ 245 w 245"/>
                <a:gd name="T11" fmla="*/ 51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51"/>
                <a:gd name="T20" fmla="*/ 245 w 245"/>
                <a:gd name="T21" fmla="*/ 51 h 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51">
                  <a:moveTo>
                    <a:pt x="245" y="51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245" y="51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32" name="Freeform 160"/>
            <p:cNvSpPr>
              <a:spLocks/>
            </p:cNvSpPr>
            <p:nvPr/>
          </p:nvSpPr>
          <p:spPr bwMode="auto">
            <a:xfrm>
              <a:off x="1593" y="1143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roup 161"/>
          <p:cNvGrpSpPr>
            <a:grpSpLocks/>
          </p:cNvGrpSpPr>
          <p:nvPr/>
        </p:nvGrpSpPr>
        <p:grpSpPr bwMode="auto">
          <a:xfrm>
            <a:off x="2370887" y="3881482"/>
            <a:ext cx="359020" cy="247650"/>
            <a:chOff x="1593" y="892"/>
            <a:chExt cx="245" cy="156"/>
          </a:xfrm>
        </p:grpSpPr>
        <p:sp>
          <p:nvSpPr>
            <p:cNvPr id="434" name="Freeform 162"/>
            <p:cNvSpPr>
              <a:spLocks/>
            </p:cNvSpPr>
            <p:nvPr/>
          </p:nvSpPr>
          <p:spPr bwMode="auto">
            <a:xfrm>
              <a:off x="1593" y="892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35" name="Freeform 163"/>
            <p:cNvSpPr>
              <a:spLocks/>
            </p:cNvSpPr>
            <p:nvPr/>
          </p:nvSpPr>
          <p:spPr bwMode="auto">
            <a:xfrm>
              <a:off x="1593" y="892"/>
              <a:ext cx="245" cy="50"/>
            </a:xfrm>
            <a:custGeom>
              <a:avLst/>
              <a:gdLst>
                <a:gd name="T0" fmla="*/ 245 w 245"/>
                <a:gd name="T1" fmla="*/ 50 h 50"/>
                <a:gd name="T2" fmla="*/ 245 w 245"/>
                <a:gd name="T3" fmla="*/ 0 h 50"/>
                <a:gd name="T4" fmla="*/ 0 w 245"/>
                <a:gd name="T5" fmla="*/ 0 h 50"/>
                <a:gd name="T6" fmla="*/ 0 w 245"/>
                <a:gd name="T7" fmla="*/ 50 h 50"/>
                <a:gd name="T8" fmla="*/ 245 w 245"/>
                <a:gd name="T9" fmla="*/ 50 h 50"/>
                <a:gd name="T10" fmla="*/ 245 w 245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50"/>
                <a:gd name="T20" fmla="*/ 245 w 245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50">
                  <a:moveTo>
                    <a:pt x="245" y="50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5" y="5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36" name="Freeform 164"/>
            <p:cNvSpPr>
              <a:spLocks/>
            </p:cNvSpPr>
            <p:nvPr/>
          </p:nvSpPr>
          <p:spPr bwMode="auto">
            <a:xfrm>
              <a:off x="1593" y="998"/>
              <a:ext cx="245" cy="50"/>
            </a:xfrm>
            <a:custGeom>
              <a:avLst/>
              <a:gdLst>
                <a:gd name="T0" fmla="*/ 245 w 245"/>
                <a:gd name="T1" fmla="*/ 50 h 50"/>
                <a:gd name="T2" fmla="*/ 245 w 245"/>
                <a:gd name="T3" fmla="*/ 0 h 50"/>
                <a:gd name="T4" fmla="*/ 0 w 245"/>
                <a:gd name="T5" fmla="*/ 0 h 50"/>
                <a:gd name="T6" fmla="*/ 0 w 245"/>
                <a:gd name="T7" fmla="*/ 50 h 50"/>
                <a:gd name="T8" fmla="*/ 245 w 245"/>
                <a:gd name="T9" fmla="*/ 50 h 50"/>
                <a:gd name="T10" fmla="*/ 245 w 245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50"/>
                <a:gd name="T20" fmla="*/ 245 w 245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50">
                  <a:moveTo>
                    <a:pt x="245" y="50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5" y="50"/>
                  </a:lnTo>
                  <a:close/>
                </a:path>
              </a:pathLst>
            </a:custGeom>
            <a:solidFill>
              <a:srgbClr val="1D93C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37" name="Freeform 165"/>
            <p:cNvSpPr>
              <a:spLocks/>
            </p:cNvSpPr>
            <p:nvPr/>
          </p:nvSpPr>
          <p:spPr bwMode="auto">
            <a:xfrm>
              <a:off x="1593" y="892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438" name="Object 166"/>
          <p:cNvGraphicFramePr>
            <a:graphicFrameLocks noChangeAspect="1"/>
          </p:cNvGraphicFramePr>
          <p:nvPr/>
        </p:nvGraphicFramePr>
        <p:xfrm>
          <a:off x="3310885" y="5390075"/>
          <a:ext cx="334108" cy="249237"/>
        </p:xfrm>
        <a:graphic>
          <a:graphicData uri="http://schemas.openxmlformats.org/presentationml/2006/ole">
            <p:oleObj spid="_x0000_s7170" name="Clip" r:id="rId5" imgW="3809524" imgH="2619048" progId="">
              <p:embed/>
            </p:oleObj>
          </a:graphicData>
        </a:graphic>
      </p:graphicFrame>
      <p:grpSp>
        <p:nvGrpSpPr>
          <p:cNvPr id="20" name="Group 185"/>
          <p:cNvGrpSpPr>
            <a:grpSpLocks/>
          </p:cNvGrpSpPr>
          <p:nvPr/>
        </p:nvGrpSpPr>
        <p:grpSpPr bwMode="auto">
          <a:xfrm>
            <a:off x="3234326" y="1891474"/>
            <a:ext cx="360485" cy="246063"/>
            <a:chOff x="4185" y="1590"/>
            <a:chExt cx="238" cy="161"/>
          </a:xfrm>
        </p:grpSpPr>
        <p:sp>
          <p:nvSpPr>
            <p:cNvPr id="440" name="Freeform 186"/>
            <p:cNvSpPr>
              <a:spLocks/>
            </p:cNvSpPr>
            <p:nvPr/>
          </p:nvSpPr>
          <p:spPr bwMode="auto">
            <a:xfrm>
              <a:off x="4185" y="1590"/>
              <a:ext cx="238" cy="52"/>
            </a:xfrm>
            <a:custGeom>
              <a:avLst/>
              <a:gdLst>
                <a:gd name="T0" fmla="*/ 0 w 244"/>
                <a:gd name="T1" fmla="*/ 0 h 50"/>
                <a:gd name="T2" fmla="*/ 20 w 244"/>
                <a:gd name="T3" fmla="*/ 0 h 50"/>
                <a:gd name="T4" fmla="*/ 20 w 244"/>
                <a:gd name="T5" fmla="*/ 5847 h 50"/>
                <a:gd name="T6" fmla="*/ 0 w 244"/>
                <a:gd name="T7" fmla="*/ 5847 h 50"/>
                <a:gd name="T8" fmla="*/ 0 w 244"/>
                <a:gd name="T9" fmla="*/ 0 h 50"/>
                <a:gd name="T10" fmla="*/ 0 w 244"/>
                <a:gd name="T11" fmla="*/ 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0" y="0"/>
                  </a:moveTo>
                  <a:lnTo>
                    <a:pt x="244" y="0"/>
                  </a:lnTo>
                  <a:lnTo>
                    <a:pt x="244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41" name="Freeform 187"/>
            <p:cNvSpPr>
              <a:spLocks/>
            </p:cNvSpPr>
            <p:nvPr/>
          </p:nvSpPr>
          <p:spPr bwMode="auto">
            <a:xfrm>
              <a:off x="4185" y="1694"/>
              <a:ext cx="238" cy="57"/>
            </a:xfrm>
            <a:custGeom>
              <a:avLst/>
              <a:gdLst>
                <a:gd name="T0" fmla="*/ 0 w 244"/>
                <a:gd name="T1" fmla="*/ 0 h 55"/>
                <a:gd name="T2" fmla="*/ 20 w 244"/>
                <a:gd name="T3" fmla="*/ 0 h 55"/>
                <a:gd name="T4" fmla="*/ 20 w 244"/>
                <a:gd name="T5" fmla="*/ 4238 h 55"/>
                <a:gd name="T6" fmla="*/ 0 w 244"/>
                <a:gd name="T7" fmla="*/ 4238 h 55"/>
                <a:gd name="T8" fmla="*/ 0 w 244"/>
                <a:gd name="T9" fmla="*/ 0 h 55"/>
                <a:gd name="T10" fmla="*/ 0 w 244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5"/>
                <a:gd name="T20" fmla="*/ 244 w 244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5">
                  <a:moveTo>
                    <a:pt x="0" y="0"/>
                  </a:moveTo>
                  <a:lnTo>
                    <a:pt x="244" y="0"/>
                  </a:lnTo>
                  <a:lnTo>
                    <a:pt x="244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0A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42" name="Freeform 188"/>
            <p:cNvSpPr>
              <a:spLocks/>
            </p:cNvSpPr>
            <p:nvPr/>
          </p:nvSpPr>
          <p:spPr bwMode="auto">
            <a:xfrm>
              <a:off x="4185" y="1642"/>
              <a:ext cx="238" cy="57"/>
            </a:xfrm>
            <a:custGeom>
              <a:avLst/>
              <a:gdLst>
                <a:gd name="T0" fmla="*/ 0 w 244"/>
                <a:gd name="T1" fmla="*/ 0 h 56"/>
                <a:gd name="T2" fmla="*/ 20 w 244"/>
                <a:gd name="T3" fmla="*/ 0 h 56"/>
                <a:gd name="T4" fmla="*/ 20 w 244"/>
                <a:gd name="T5" fmla="*/ 456 h 56"/>
                <a:gd name="T6" fmla="*/ 0 w 244"/>
                <a:gd name="T7" fmla="*/ 456 h 56"/>
                <a:gd name="T8" fmla="*/ 0 w 244"/>
                <a:gd name="T9" fmla="*/ 0 h 56"/>
                <a:gd name="T10" fmla="*/ 0 w 244"/>
                <a:gd name="T11" fmla="*/ 0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6"/>
                <a:gd name="T20" fmla="*/ 244 w 244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6">
                  <a:moveTo>
                    <a:pt x="0" y="0"/>
                  </a:moveTo>
                  <a:lnTo>
                    <a:pt x="244" y="0"/>
                  </a:lnTo>
                  <a:lnTo>
                    <a:pt x="244" y="56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43" name="Freeform 189"/>
            <p:cNvSpPr>
              <a:spLocks/>
            </p:cNvSpPr>
            <p:nvPr/>
          </p:nvSpPr>
          <p:spPr bwMode="auto">
            <a:xfrm>
              <a:off x="4266" y="1642"/>
              <a:ext cx="69" cy="64"/>
            </a:xfrm>
            <a:custGeom>
              <a:avLst/>
              <a:gdLst>
                <a:gd name="T0" fmla="*/ 17 w 71"/>
                <a:gd name="T1" fmla="*/ 1532 h 62"/>
                <a:gd name="T2" fmla="*/ 17 w 71"/>
                <a:gd name="T3" fmla="*/ 0 h 62"/>
                <a:gd name="T4" fmla="*/ 0 w 71"/>
                <a:gd name="T5" fmla="*/ 0 h 62"/>
                <a:gd name="T6" fmla="*/ 0 w 71"/>
                <a:gd name="T7" fmla="*/ 1532 h 62"/>
                <a:gd name="T8" fmla="*/ 6 w 71"/>
                <a:gd name="T9" fmla="*/ 2173 h 62"/>
                <a:gd name="T10" fmla="*/ 12 w 71"/>
                <a:gd name="T11" fmla="*/ 2467 h 62"/>
                <a:gd name="T12" fmla="*/ 17 w 71"/>
                <a:gd name="T13" fmla="*/ 2661 h 62"/>
                <a:gd name="T14" fmla="*/ 17 w 71"/>
                <a:gd name="T15" fmla="*/ 2927 h 62"/>
                <a:gd name="T16" fmla="*/ 17 w 71"/>
                <a:gd name="T17" fmla="*/ 2661 h 62"/>
                <a:gd name="T18" fmla="*/ 17 w 71"/>
                <a:gd name="T19" fmla="*/ 2467 h 62"/>
                <a:gd name="T20" fmla="*/ 17 w 71"/>
                <a:gd name="T21" fmla="*/ 2173 h 62"/>
                <a:gd name="T22" fmla="*/ 17 w 71"/>
                <a:gd name="T23" fmla="*/ 1532 h 62"/>
                <a:gd name="T24" fmla="*/ 17 w 71"/>
                <a:gd name="T25" fmla="*/ 1532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"/>
                <a:gd name="T40" fmla="*/ 0 h 62"/>
                <a:gd name="T41" fmla="*/ 71 w 71"/>
                <a:gd name="T42" fmla="*/ 62 h 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" h="62">
                  <a:moveTo>
                    <a:pt x="71" y="34"/>
                  </a:moveTo>
                  <a:lnTo>
                    <a:pt x="71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6" y="45"/>
                  </a:lnTo>
                  <a:lnTo>
                    <a:pt x="12" y="51"/>
                  </a:lnTo>
                  <a:lnTo>
                    <a:pt x="24" y="56"/>
                  </a:lnTo>
                  <a:lnTo>
                    <a:pt x="36" y="62"/>
                  </a:lnTo>
                  <a:lnTo>
                    <a:pt x="54" y="56"/>
                  </a:lnTo>
                  <a:lnTo>
                    <a:pt x="60" y="51"/>
                  </a:lnTo>
                  <a:lnTo>
                    <a:pt x="66" y="45"/>
                  </a:lnTo>
                  <a:lnTo>
                    <a:pt x="71" y="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44" name="Freeform 190"/>
            <p:cNvSpPr>
              <a:spLocks/>
            </p:cNvSpPr>
            <p:nvPr/>
          </p:nvSpPr>
          <p:spPr bwMode="auto">
            <a:xfrm>
              <a:off x="4266" y="1642"/>
              <a:ext cx="69" cy="64"/>
            </a:xfrm>
            <a:custGeom>
              <a:avLst/>
              <a:gdLst>
                <a:gd name="T0" fmla="*/ 17 w 71"/>
                <a:gd name="T1" fmla="*/ 1532 h 62"/>
                <a:gd name="T2" fmla="*/ 17 w 71"/>
                <a:gd name="T3" fmla="*/ 0 h 62"/>
                <a:gd name="T4" fmla="*/ 0 w 71"/>
                <a:gd name="T5" fmla="*/ 0 h 62"/>
                <a:gd name="T6" fmla="*/ 0 w 71"/>
                <a:gd name="T7" fmla="*/ 1532 h 62"/>
                <a:gd name="T8" fmla="*/ 6 w 71"/>
                <a:gd name="T9" fmla="*/ 2173 h 62"/>
                <a:gd name="T10" fmla="*/ 12 w 71"/>
                <a:gd name="T11" fmla="*/ 2467 h 62"/>
                <a:gd name="T12" fmla="*/ 17 w 71"/>
                <a:gd name="T13" fmla="*/ 2661 h 62"/>
                <a:gd name="T14" fmla="*/ 17 w 71"/>
                <a:gd name="T15" fmla="*/ 2927 h 62"/>
                <a:gd name="T16" fmla="*/ 17 w 71"/>
                <a:gd name="T17" fmla="*/ 2661 h 62"/>
                <a:gd name="T18" fmla="*/ 17 w 71"/>
                <a:gd name="T19" fmla="*/ 2467 h 62"/>
                <a:gd name="T20" fmla="*/ 17 w 71"/>
                <a:gd name="T21" fmla="*/ 2173 h 62"/>
                <a:gd name="T22" fmla="*/ 17 w 71"/>
                <a:gd name="T23" fmla="*/ 1532 h 62"/>
                <a:gd name="T24" fmla="*/ 17 w 71"/>
                <a:gd name="T25" fmla="*/ 1532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"/>
                <a:gd name="T40" fmla="*/ 0 h 62"/>
                <a:gd name="T41" fmla="*/ 71 w 71"/>
                <a:gd name="T42" fmla="*/ 62 h 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" h="62">
                  <a:moveTo>
                    <a:pt x="71" y="34"/>
                  </a:moveTo>
                  <a:lnTo>
                    <a:pt x="71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6" y="45"/>
                  </a:lnTo>
                  <a:lnTo>
                    <a:pt x="12" y="51"/>
                  </a:lnTo>
                  <a:lnTo>
                    <a:pt x="24" y="56"/>
                  </a:lnTo>
                  <a:lnTo>
                    <a:pt x="36" y="62"/>
                  </a:lnTo>
                  <a:lnTo>
                    <a:pt x="54" y="56"/>
                  </a:lnTo>
                  <a:lnTo>
                    <a:pt x="60" y="51"/>
                  </a:lnTo>
                  <a:lnTo>
                    <a:pt x="66" y="45"/>
                  </a:lnTo>
                  <a:lnTo>
                    <a:pt x="71" y="34"/>
                  </a:lnTo>
                </a:path>
              </a:pathLst>
            </a:custGeom>
            <a:noFill/>
            <a:ln w="0">
              <a:solidFill>
                <a:srgbClr val="FB0F0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45" name="Freeform 191"/>
            <p:cNvSpPr>
              <a:spLocks/>
            </p:cNvSpPr>
            <p:nvPr/>
          </p:nvSpPr>
          <p:spPr bwMode="auto">
            <a:xfrm>
              <a:off x="4266" y="1642"/>
              <a:ext cx="69" cy="64"/>
            </a:xfrm>
            <a:custGeom>
              <a:avLst/>
              <a:gdLst>
                <a:gd name="T0" fmla="*/ 17 w 71"/>
                <a:gd name="T1" fmla="*/ 0 h 62"/>
                <a:gd name="T2" fmla="*/ 17 w 71"/>
                <a:gd name="T3" fmla="*/ 1080 h 62"/>
                <a:gd name="T4" fmla="*/ 0 w 71"/>
                <a:gd name="T5" fmla="*/ 1080 h 62"/>
                <a:gd name="T6" fmla="*/ 0 w 71"/>
                <a:gd name="T7" fmla="*/ 1532 h 62"/>
                <a:gd name="T8" fmla="*/ 17 w 71"/>
                <a:gd name="T9" fmla="*/ 1532 h 62"/>
                <a:gd name="T10" fmla="*/ 17 w 71"/>
                <a:gd name="T11" fmla="*/ 2467 h 62"/>
                <a:gd name="T12" fmla="*/ 17 w 71"/>
                <a:gd name="T13" fmla="*/ 2661 h 62"/>
                <a:gd name="T14" fmla="*/ 12 w 71"/>
                <a:gd name="T15" fmla="*/ 2467 h 62"/>
                <a:gd name="T16" fmla="*/ 6 w 71"/>
                <a:gd name="T17" fmla="*/ 2467 h 62"/>
                <a:gd name="T18" fmla="*/ 17 w 71"/>
                <a:gd name="T19" fmla="*/ 2467 h 62"/>
                <a:gd name="T20" fmla="*/ 17 w 71"/>
                <a:gd name="T21" fmla="*/ 2467 h 62"/>
                <a:gd name="T22" fmla="*/ 17 w 71"/>
                <a:gd name="T23" fmla="*/ 2661 h 62"/>
                <a:gd name="T24" fmla="*/ 17 w 71"/>
                <a:gd name="T25" fmla="*/ 2927 h 62"/>
                <a:gd name="T26" fmla="*/ 17 w 71"/>
                <a:gd name="T27" fmla="*/ 2661 h 62"/>
                <a:gd name="T28" fmla="*/ 17 w 71"/>
                <a:gd name="T29" fmla="*/ 1532 h 62"/>
                <a:gd name="T30" fmla="*/ 17 w 71"/>
                <a:gd name="T31" fmla="*/ 1080 h 62"/>
                <a:gd name="T32" fmla="*/ 17 w 71"/>
                <a:gd name="T33" fmla="*/ 1080 h 62"/>
                <a:gd name="T34" fmla="*/ 17 w 71"/>
                <a:gd name="T35" fmla="*/ 1532 h 62"/>
                <a:gd name="T36" fmla="*/ 17 w 71"/>
                <a:gd name="T37" fmla="*/ 1532 h 62"/>
                <a:gd name="T38" fmla="*/ 17 w 71"/>
                <a:gd name="T39" fmla="*/ 1532 h 62"/>
                <a:gd name="T40" fmla="*/ 17 w 71"/>
                <a:gd name="T41" fmla="*/ 1080 h 62"/>
                <a:gd name="T42" fmla="*/ 17 w 71"/>
                <a:gd name="T43" fmla="*/ 0 h 62"/>
                <a:gd name="T44" fmla="*/ 0 w 71"/>
                <a:gd name="T45" fmla="*/ 0 h 62"/>
                <a:gd name="T46" fmla="*/ 0 w 71"/>
                <a:gd name="T47" fmla="*/ 11 h 62"/>
                <a:gd name="T48" fmla="*/ 17 w 71"/>
                <a:gd name="T49" fmla="*/ 11 h 62"/>
                <a:gd name="T50" fmla="*/ 17 w 71"/>
                <a:gd name="T51" fmla="*/ 11 h 62"/>
                <a:gd name="T52" fmla="*/ 17 w 71"/>
                <a:gd name="T53" fmla="*/ 11 h 62"/>
                <a:gd name="T54" fmla="*/ 17 w 71"/>
                <a:gd name="T55" fmla="*/ 0 h 62"/>
                <a:gd name="T56" fmla="*/ 17 w 71"/>
                <a:gd name="T57" fmla="*/ 0 h 62"/>
                <a:gd name="T58" fmla="*/ 17 w 71"/>
                <a:gd name="T59" fmla="*/ 11 h 62"/>
                <a:gd name="T60" fmla="*/ 17 w 71"/>
                <a:gd name="T61" fmla="*/ 1532 h 62"/>
                <a:gd name="T62" fmla="*/ 17 w 71"/>
                <a:gd name="T63" fmla="*/ 1532 h 62"/>
                <a:gd name="T64" fmla="*/ 17 w 71"/>
                <a:gd name="T65" fmla="*/ 2467 h 62"/>
                <a:gd name="T66" fmla="*/ 17 w 71"/>
                <a:gd name="T67" fmla="*/ 2467 h 62"/>
                <a:gd name="T68" fmla="*/ 17 w 71"/>
                <a:gd name="T69" fmla="*/ 2661 h 62"/>
                <a:gd name="T70" fmla="*/ 17 w 71"/>
                <a:gd name="T71" fmla="*/ 2467 h 62"/>
                <a:gd name="T72" fmla="*/ 17 w 71"/>
                <a:gd name="T73" fmla="*/ 2467 h 62"/>
                <a:gd name="T74" fmla="*/ 17 w 71"/>
                <a:gd name="T75" fmla="*/ 2467 h 62"/>
                <a:gd name="T76" fmla="*/ 17 w 71"/>
                <a:gd name="T77" fmla="*/ 1532 h 62"/>
                <a:gd name="T78" fmla="*/ 17 w 71"/>
                <a:gd name="T79" fmla="*/ 1532 h 62"/>
                <a:gd name="T80" fmla="*/ 17 w 71"/>
                <a:gd name="T81" fmla="*/ 1080 h 62"/>
                <a:gd name="T82" fmla="*/ 17 w 71"/>
                <a:gd name="T83" fmla="*/ 1080 h 62"/>
                <a:gd name="T84" fmla="*/ 17 w 71"/>
                <a:gd name="T85" fmla="*/ 1080 h 62"/>
                <a:gd name="T86" fmla="*/ 17 w 71"/>
                <a:gd name="T87" fmla="*/ 0 h 62"/>
                <a:gd name="T88" fmla="*/ 17 w 71"/>
                <a:gd name="T89" fmla="*/ 0 h 62"/>
                <a:gd name="T90" fmla="*/ 17 w 71"/>
                <a:gd name="T91" fmla="*/ 0 h 6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1"/>
                <a:gd name="T139" fmla="*/ 0 h 62"/>
                <a:gd name="T140" fmla="*/ 71 w 71"/>
                <a:gd name="T141" fmla="*/ 62 h 6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1" h="62">
                  <a:moveTo>
                    <a:pt x="30" y="0"/>
                  </a:moveTo>
                  <a:lnTo>
                    <a:pt x="30" y="23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18" y="34"/>
                  </a:lnTo>
                  <a:lnTo>
                    <a:pt x="18" y="51"/>
                  </a:lnTo>
                  <a:lnTo>
                    <a:pt x="18" y="56"/>
                  </a:lnTo>
                  <a:lnTo>
                    <a:pt x="12" y="51"/>
                  </a:lnTo>
                  <a:lnTo>
                    <a:pt x="6" y="51"/>
                  </a:lnTo>
                  <a:lnTo>
                    <a:pt x="30" y="51"/>
                  </a:lnTo>
                  <a:lnTo>
                    <a:pt x="42" y="51"/>
                  </a:lnTo>
                  <a:lnTo>
                    <a:pt x="42" y="56"/>
                  </a:lnTo>
                  <a:lnTo>
                    <a:pt x="36" y="62"/>
                  </a:lnTo>
                  <a:lnTo>
                    <a:pt x="30" y="56"/>
                  </a:lnTo>
                  <a:lnTo>
                    <a:pt x="30" y="34"/>
                  </a:lnTo>
                  <a:lnTo>
                    <a:pt x="30" y="23"/>
                  </a:lnTo>
                  <a:lnTo>
                    <a:pt x="42" y="23"/>
                  </a:lnTo>
                  <a:lnTo>
                    <a:pt x="42" y="34"/>
                  </a:lnTo>
                  <a:lnTo>
                    <a:pt x="30" y="34"/>
                  </a:lnTo>
                  <a:lnTo>
                    <a:pt x="18" y="34"/>
                  </a:lnTo>
                  <a:lnTo>
                    <a:pt x="18" y="2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8" y="11"/>
                  </a:lnTo>
                  <a:lnTo>
                    <a:pt x="60" y="11"/>
                  </a:lnTo>
                  <a:lnTo>
                    <a:pt x="71" y="11"/>
                  </a:lnTo>
                  <a:lnTo>
                    <a:pt x="71" y="0"/>
                  </a:lnTo>
                  <a:lnTo>
                    <a:pt x="60" y="0"/>
                  </a:lnTo>
                  <a:lnTo>
                    <a:pt x="60" y="11"/>
                  </a:lnTo>
                  <a:lnTo>
                    <a:pt x="60" y="34"/>
                  </a:lnTo>
                  <a:lnTo>
                    <a:pt x="42" y="34"/>
                  </a:lnTo>
                  <a:lnTo>
                    <a:pt x="42" y="51"/>
                  </a:lnTo>
                  <a:lnTo>
                    <a:pt x="60" y="51"/>
                  </a:lnTo>
                  <a:lnTo>
                    <a:pt x="60" y="56"/>
                  </a:lnTo>
                  <a:lnTo>
                    <a:pt x="60" y="51"/>
                  </a:lnTo>
                  <a:lnTo>
                    <a:pt x="66" y="51"/>
                  </a:lnTo>
                  <a:lnTo>
                    <a:pt x="60" y="51"/>
                  </a:lnTo>
                  <a:lnTo>
                    <a:pt x="60" y="34"/>
                  </a:lnTo>
                  <a:lnTo>
                    <a:pt x="71" y="34"/>
                  </a:lnTo>
                  <a:lnTo>
                    <a:pt x="71" y="23"/>
                  </a:lnTo>
                  <a:lnTo>
                    <a:pt x="60" y="23"/>
                  </a:lnTo>
                  <a:lnTo>
                    <a:pt x="42" y="23"/>
                  </a:lnTo>
                  <a:lnTo>
                    <a:pt x="42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46" name="Freeform 192"/>
            <p:cNvSpPr>
              <a:spLocks/>
            </p:cNvSpPr>
            <p:nvPr/>
          </p:nvSpPr>
          <p:spPr bwMode="auto">
            <a:xfrm>
              <a:off x="4254" y="1608"/>
              <a:ext cx="93" cy="34"/>
            </a:xfrm>
            <a:custGeom>
              <a:avLst/>
              <a:gdLst>
                <a:gd name="T0" fmla="*/ 23 w 95"/>
                <a:gd name="T1" fmla="*/ 1006 h 33"/>
                <a:gd name="T2" fmla="*/ 23 w 95"/>
                <a:gd name="T3" fmla="*/ 1006 h 33"/>
                <a:gd name="T4" fmla="*/ 23 w 95"/>
                <a:gd name="T5" fmla="*/ 1006 h 33"/>
                <a:gd name="T6" fmla="*/ 23 w 95"/>
                <a:gd name="T7" fmla="*/ 1006 h 33"/>
                <a:gd name="T8" fmla="*/ 23 w 95"/>
                <a:gd name="T9" fmla="*/ 1006 h 33"/>
                <a:gd name="T10" fmla="*/ 23 w 95"/>
                <a:gd name="T11" fmla="*/ 1166 h 33"/>
                <a:gd name="T12" fmla="*/ 23 w 95"/>
                <a:gd name="T13" fmla="*/ 1166 h 33"/>
                <a:gd name="T14" fmla="*/ 23 w 95"/>
                <a:gd name="T15" fmla="*/ 11 h 33"/>
                <a:gd name="T16" fmla="*/ 23 w 95"/>
                <a:gd name="T17" fmla="*/ 5 h 33"/>
                <a:gd name="T18" fmla="*/ 23 w 95"/>
                <a:gd name="T19" fmla="*/ 5 h 33"/>
                <a:gd name="T20" fmla="*/ 23 w 95"/>
                <a:gd name="T21" fmla="*/ 0 h 33"/>
                <a:gd name="T22" fmla="*/ 23 w 95"/>
                <a:gd name="T23" fmla="*/ 5 h 33"/>
                <a:gd name="T24" fmla="*/ 23 w 95"/>
                <a:gd name="T25" fmla="*/ 0 h 33"/>
                <a:gd name="T26" fmla="*/ 23 w 95"/>
                <a:gd name="T27" fmla="*/ 5 h 33"/>
                <a:gd name="T28" fmla="*/ 23 w 95"/>
                <a:gd name="T29" fmla="*/ 0 h 33"/>
                <a:gd name="T30" fmla="*/ 18 w 95"/>
                <a:gd name="T31" fmla="*/ 5 h 33"/>
                <a:gd name="T32" fmla="*/ 12 w 95"/>
                <a:gd name="T33" fmla="*/ 5 h 33"/>
                <a:gd name="T34" fmla="*/ 0 w 95"/>
                <a:gd name="T35" fmla="*/ 11 h 33"/>
                <a:gd name="T36" fmla="*/ 12 w 95"/>
                <a:gd name="T37" fmla="*/ 1166 h 33"/>
                <a:gd name="T38" fmla="*/ 18 w 95"/>
                <a:gd name="T39" fmla="*/ 1006 h 33"/>
                <a:gd name="T40" fmla="*/ 23 w 95"/>
                <a:gd name="T41" fmla="*/ 1006 h 33"/>
                <a:gd name="T42" fmla="*/ 23 w 95"/>
                <a:gd name="T43" fmla="*/ 1006 h 33"/>
                <a:gd name="T44" fmla="*/ 23 w 95"/>
                <a:gd name="T45" fmla="*/ 1006 h 33"/>
                <a:gd name="T46" fmla="*/ 23 w 95"/>
                <a:gd name="T47" fmla="*/ 1006 h 3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5"/>
                <a:gd name="T73" fmla="*/ 0 h 33"/>
                <a:gd name="T74" fmla="*/ 95 w 95"/>
                <a:gd name="T75" fmla="*/ 33 h 3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5" h="33">
                  <a:moveTo>
                    <a:pt x="48" y="28"/>
                  </a:moveTo>
                  <a:lnTo>
                    <a:pt x="54" y="28"/>
                  </a:lnTo>
                  <a:lnTo>
                    <a:pt x="60" y="28"/>
                  </a:lnTo>
                  <a:lnTo>
                    <a:pt x="66" y="28"/>
                  </a:lnTo>
                  <a:lnTo>
                    <a:pt x="78" y="28"/>
                  </a:lnTo>
                  <a:lnTo>
                    <a:pt x="78" y="33"/>
                  </a:lnTo>
                  <a:lnTo>
                    <a:pt x="83" y="33"/>
                  </a:lnTo>
                  <a:lnTo>
                    <a:pt x="95" y="11"/>
                  </a:lnTo>
                  <a:lnTo>
                    <a:pt x="89" y="5"/>
                  </a:lnTo>
                  <a:lnTo>
                    <a:pt x="78" y="5"/>
                  </a:lnTo>
                  <a:lnTo>
                    <a:pt x="72" y="0"/>
                  </a:lnTo>
                  <a:lnTo>
                    <a:pt x="60" y="5"/>
                  </a:lnTo>
                  <a:lnTo>
                    <a:pt x="48" y="0"/>
                  </a:lnTo>
                  <a:lnTo>
                    <a:pt x="36" y="5"/>
                  </a:lnTo>
                  <a:lnTo>
                    <a:pt x="30" y="0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0" y="11"/>
                  </a:lnTo>
                  <a:lnTo>
                    <a:pt x="12" y="33"/>
                  </a:lnTo>
                  <a:lnTo>
                    <a:pt x="18" y="28"/>
                  </a:lnTo>
                  <a:lnTo>
                    <a:pt x="30" y="28"/>
                  </a:lnTo>
                  <a:lnTo>
                    <a:pt x="36" y="28"/>
                  </a:lnTo>
                  <a:lnTo>
                    <a:pt x="48" y="28"/>
                  </a:lnTo>
                  <a:close/>
                </a:path>
              </a:pathLst>
            </a:custGeom>
            <a:solidFill>
              <a:srgbClr val="2F309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47" name="Freeform 193"/>
            <p:cNvSpPr>
              <a:spLocks/>
            </p:cNvSpPr>
            <p:nvPr/>
          </p:nvSpPr>
          <p:spPr bwMode="auto">
            <a:xfrm>
              <a:off x="4254" y="1608"/>
              <a:ext cx="93" cy="34"/>
            </a:xfrm>
            <a:custGeom>
              <a:avLst/>
              <a:gdLst>
                <a:gd name="T0" fmla="*/ 23 w 95"/>
                <a:gd name="T1" fmla="*/ 1006 h 33"/>
                <a:gd name="T2" fmla="*/ 23 w 95"/>
                <a:gd name="T3" fmla="*/ 1006 h 33"/>
                <a:gd name="T4" fmla="*/ 23 w 95"/>
                <a:gd name="T5" fmla="*/ 1006 h 33"/>
                <a:gd name="T6" fmla="*/ 23 w 95"/>
                <a:gd name="T7" fmla="*/ 1006 h 33"/>
                <a:gd name="T8" fmla="*/ 23 w 95"/>
                <a:gd name="T9" fmla="*/ 1006 h 33"/>
                <a:gd name="T10" fmla="*/ 23 w 95"/>
                <a:gd name="T11" fmla="*/ 1166 h 33"/>
                <a:gd name="T12" fmla="*/ 23 w 95"/>
                <a:gd name="T13" fmla="*/ 1166 h 33"/>
                <a:gd name="T14" fmla="*/ 23 w 95"/>
                <a:gd name="T15" fmla="*/ 11 h 33"/>
                <a:gd name="T16" fmla="*/ 23 w 95"/>
                <a:gd name="T17" fmla="*/ 5 h 33"/>
                <a:gd name="T18" fmla="*/ 23 w 95"/>
                <a:gd name="T19" fmla="*/ 5 h 33"/>
                <a:gd name="T20" fmla="*/ 23 w 95"/>
                <a:gd name="T21" fmla="*/ 0 h 33"/>
                <a:gd name="T22" fmla="*/ 23 w 95"/>
                <a:gd name="T23" fmla="*/ 5 h 33"/>
                <a:gd name="T24" fmla="*/ 23 w 95"/>
                <a:gd name="T25" fmla="*/ 0 h 33"/>
                <a:gd name="T26" fmla="*/ 23 w 95"/>
                <a:gd name="T27" fmla="*/ 5 h 33"/>
                <a:gd name="T28" fmla="*/ 23 w 95"/>
                <a:gd name="T29" fmla="*/ 0 h 33"/>
                <a:gd name="T30" fmla="*/ 18 w 95"/>
                <a:gd name="T31" fmla="*/ 5 h 33"/>
                <a:gd name="T32" fmla="*/ 12 w 95"/>
                <a:gd name="T33" fmla="*/ 5 h 33"/>
                <a:gd name="T34" fmla="*/ 0 w 95"/>
                <a:gd name="T35" fmla="*/ 11 h 33"/>
                <a:gd name="T36" fmla="*/ 12 w 95"/>
                <a:gd name="T37" fmla="*/ 1166 h 33"/>
                <a:gd name="T38" fmla="*/ 18 w 95"/>
                <a:gd name="T39" fmla="*/ 1006 h 33"/>
                <a:gd name="T40" fmla="*/ 23 w 95"/>
                <a:gd name="T41" fmla="*/ 1006 h 33"/>
                <a:gd name="T42" fmla="*/ 23 w 95"/>
                <a:gd name="T43" fmla="*/ 1006 h 33"/>
                <a:gd name="T44" fmla="*/ 23 w 95"/>
                <a:gd name="T45" fmla="*/ 1006 h 33"/>
                <a:gd name="T46" fmla="*/ 23 w 95"/>
                <a:gd name="T47" fmla="*/ 1006 h 3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5"/>
                <a:gd name="T73" fmla="*/ 0 h 33"/>
                <a:gd name="T74" fmla="*/ 95 w 95"/>
                <a:gd name="T75" fmla="*/ 33 h 3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5" h="33">
                  <a:moveTo>
                    <a:pt x="48" y="28"/>
                  </a:moveTo>
                  <a:lnTo>
                    <a:pt x="54" y="28"/>
                  </a:lnTo>
                  <a:lnTo>
                    <a:pt x="60" y="28"/>
                  </a:lnTo>
                  <a:lnTo>
                    <a:pt x="66" y="28"/>
                  </a:lnTo>
                  <a:lnTo>
                    <a:pt x="78" y="28"/>
                  </a:lnTo>
                  <a:lnTo>
                    <a:pt x="78" y="33"/>
                  </a:lnTo>
                  <a:lnTo>
                    <a:pt x="83" y="33"/>
                  </a:lnTo>
                  <a:lnTo>
                    <a:pt x="95" y="11"/>
                  </a:lnTo>
                  <a:lnTo>
                    <a:pt x="89" y="5"/>
                  </a:lnTo>
                  <a:lnTo>
                    <a:pt x="78" y="5"/>
                  </a:lnTo>
                  <a:lnTo>
                    <a:pt x="72" y="0"/>
                  </a:lnTo>
                  <a:lnTo>
                    <a:pt x="60" y="5"/>
                  </a:lnTo>
                  <a:lnTo>
                    <a:pt x="48" y="0"/>
                  </a:lnTo>
                  <a:lnTo>
                    <a:pt x="36" y="5"/>
                  </a:lnTo>
                  <a:lnTo>
                    <a:pt x="30" y="0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0" y="11"/>
                  </a:lnTo>
                  <a:lnTo>
                    <a:pt x="12" y="33"/>
                  </a:lnTo>
                  <a:lnTo>
                    <a:pt x="18" y="28"/>
                  </a:lnTo>
                  <a:lnTo>
                    <a:pt x="30" y="28"/>
                  </a:lnTo>
                  <a:lnTo>
                    <a:pt x="36" y="28"/>
                  </a:lnTo>
                  <a:lnTo>
                    <a:pt x="48" y="2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48" name="Freeform 194"/>
            <p:cNvSpPr>
              <a:spLocks/>
            </p:cNvSpPr>
            <p:nvPr/>
          </p:nvSpPr>
          <p:spPr bwMode="auto">
            <a:xfrm>
              <a:off x="4272" y="1608"/>
              <a:ext cx="23" cy="28"/>
            </a:xfrm>
            <a:custGeom>
              <a:avLst/>
              <a:gdLst>
                <a:gd name="T0" fmla="*/ 12 w 24"/>
                <a:gd name="T1" fmla="*/ 5 h 28"/>
                <a:gd name="T2" fmla="*/ 12 w 24"/>
                <a:gd name="T3" fmla="*/ 0 h 28"/>
                <a:gd name="T4" fmla="*/ 0 w 24"/>
                <a:gd name="T5" fmla="*/ 5 h 28"/>
                <a:gd name="T6" fmla="*/ 6 w 24"/>
                <a:gd name="T7" fmla="*/ 28 h 28"/>
                <a:gd name="T8" fmla="*/ 12 w 24"/>
                <a:gd name="T9" fmla="*/ 28 h 28"/>
                <a:gd name="T10" fmla="*/ 12 w 24"/>
                <a:gd name="T11" fmla="*/ 28 h 28"/>
                <a:gd name="T12" fmla="*/ 12 w 24"/>
                <a:gd name="T13" fmla="*/ 5 h 28"/>
                <a:gd name="T14" fmla="*/ 12 w 24"/>
                <a:gd name="T15" fmla="*/ 5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28"/>
                <a:gd name="T26" fmla="*/ 24 w 24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28">
                  <a:moveTo>
                    <a:pt x="18" y="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8"/>
                  </a:lnTo>
                  <a:lnTo>
                    <a:pt x="18" y="28"/>
                  </a:lnTo>
                  <a:lnTo>
                    <a:pt x="24" y="28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16067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49" name="Freeform 195"/>
            <p:cNvSpPr>
              <a:spLocks/>
            </p:cNvSpPr>
            <p:nvPr/>
          </p:nvSpPr>
          <p:spPr bwMode="auto">
            <a:xfrm>
              <a:off x="4272" y="1608"/>
              <a:ext cx="23" cy="28"/>
            </a:xfrm>
            <a:custGeom>
              <a:avLst/>
              <a:gdLst>
                <a:gd name="T0" fmla="*/ 12 w 24"/>
                <a:gd name="T1" fmla="*/ 5 h 28"/>
                <a:gd name="T2" fmla="*/ 12 w 24"/>
                <a:gd name="T3" fmla="*/ 0 h 28"/>
                <a:gd name="T4" fmla="*/ 0 w 24"/>
                <a:gd name="T5" fmla="*/ 5 h 28"/>
                <a:gd name="T6" fmla="*/ 6 w 24"/>
                <a:gd name="T7" fmla="*/ 28 h 28"/>
                <a:gd name="T8" fmla="*/ 12 w 24"/>
                <a:gd name="T9" fmla="*/ 28 h 28"/>
                <a:gd name="T10" fmla="*/ 12 w 24"/>
                <a:gd name="T11" fmla="*/ 28 h 28"/>
                <a:gd name="T12" fmla="*/ 12 w 24"/>
                <a:gd name="T13" fmla="*/ 5 h 28"/>
                <a:gd name="T14" fmla="*/ 12 w 24"/>
                <a:gd name="T15" fmla="*/ 5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28"/>
                <a:gd name="T26" fmla="*/ 24 w 24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28">
                  <a:moveTo>
                    <a:pt x="18" y="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8"/>
                  </a:lnTo>
                  <a:lnTo>
                    <a:pt x="18" y="28"/>
                  </a:lnTo>
                  <a:lnTo>
                    <a:pt x="24" y="28"/>
                  </a:lnTo>
                  <a:lnTo>
                    <a:pt x="18" y="5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50" name="Freeform 196"/>
            <p:cNvSpPr>
              <a:spLocks/>
            </p:cNvSpPr>
            <p:nvPr/>
          </p:nvSpPr>
          <p:spPr bwMode="auto">
            <a:xfrm>
              <a:off x="4313" y="1608"/>
              <a:ext cx="17" cy="28"/>
            </a:xfrm>
            <a:custGeom>
              <a:avLst/>
              <a:gdLst>
                <a:gd name="T0" fmla="*/ 0 w 18"/>
                <a:gd name="T1" fmla="*/ 5 h 28"/>
                <a:gd name="T2" fmla="*/ 9 w 18"/>
                <a:gd name="T3" fmla="*/ 0 h 28"/>
                <a:gd name="T4" fmla="*/ 9 w 18"/>
                <a:gd name="T5" fmla="*/ 5 h 28"/>
                <a:gd name="T6" fmla="*/ 9 w 18"/>
                <a:gd name="T7" fmla="*/ 28 h 28"/>
                <a:gd name="T8" fmla="*/ 6 w 18"/>
                <a:gd name="T9" fmla="*/ 28 h 28"/>
                <a:gd name="T10" fmla="*/ 0 w 18"/>
                <a:gd name="T11" fmla="*/ 28 h 28"/>
                <a:gd name="T12" fmla="*/ 0 w 18"/>
                <a:gd name="T13" fmla="*/ 5 h 28"/>
                <a:gd name="T14" fmla="*/ 0 w 18"/>
                <a:gd name="T15" fmla="*/ 5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28"/>
                <a:gd name="T26" fmla="*/ 18 w 18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28">
                  <a:moveTo>
                    <a:pt x="0" y="5"/>
                  </a:moveTo>
                  <a:lnTo>
                    <a:pt x="12" y="0"/>
                  </a:lnTo>
                  <a:lnTo>
                    <a:pt x="18" y="5"/>
                  </a:lnTo>
                  <a:lnTo>
                    <a:pt x="12" y="28"/>
                  </a:lnTo>
                  <a:lnTo>
                    <a:pt x="6" y="28"/>
                  </a:lnTo>
                  <a:lnTo>
                    <a:pt x="0" y="2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067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51" name="Freeform 197"/>
            <p:cNvSpPr>
              <a:spLocks/>
            </p:cNvSpPr>
            <p:nvPr/>
          </p:nvSpPr>
          <p:spPr bwMode="auto">
            <a:xfrm>
              <a:off x="4313" y="1608"/>
              <a:ext cx="17" cy="28"/>
            </a:xfrm>
            <a:custGeom>
              <a:avLst/>
              <a:gdLst>
                <a:gd name="T0" fmla="*/ 0 w 18"/>
                <a:gd name="T1" fmla="*/ 5 h 28"/>
                <a:gd name="T2" fmla="*/ 9 w 18"/>
                <a:gd name="T3" fmla="*/ 0 h 28"/>
                <a:gd name="T4" fmla="*/ 9 w 18"/>
                <a:gd name="T5" fmla="*/ 5 h 28"/>
                <a:gd name="T6" fmla="*/ 9 w 18"/>
                <a:gd name="T7" fmla="*/ 28 h 28"/>
                <a:gd name="T8" fmla="*/ 6 w 18"/>
                <a:gd name="T9" fmla="*/ 28 h 28"/>
                <a:gd name="T10" fmla="*/ 0 w 18"/>
                <a:gd name="T11" fmla="*/ 28 h 28"/>
                <a:gd name="T12" fmla="*/ 0 w 18"/>
                <a:gd name="T13" fmla="*/ 5 h 28"/>
                <a:gd name="T14" fmla="*/ 0 w 18"/>
                <a:gd name="T15" fmla="*/ 5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28"/>
                <a:gd name="T26" fmla="*/ 18 w 18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28">
                  <a:moveTo>
                    <a:pt x="0" y="5"/>
                  </a:moveTo>
                  <a:lnTo>
                    <a:pt x="12" y="0"/>
                  </a:lnTo>
                  <a:lnTo>
                    <a:pt x="18" y="5"/>
                  </a:lnTo>
                  <a:lnTo>
                    <a:pt x="12" y="28"/>
                  </a:lnTo>
                  <a:lnTo>
                    <a:pt x="6" y="28"/>
                  </a:lnTo>
                  <a:lnTo>
                    <a:pt x="0" y="28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52" name="Freeform 198"/>
            <p:cNvSpPr>
              <a:spLocks/>
            </p:cNvSpPr>
            <p:nvPr/>
          </p:nvSpPr>
          <p:spPr bwMode="auto">
            <a:xfrm>
              <a:off x="4260" y="1619"/>
              <a:ext cx="12" cy="5"/>
            </a:xfrm>
            <a:custGeom>
              <a:avLst/>
              <a:gdLst>
                <a:gd name="T0" fmla="*/ 0 w 12"/>
                <a:gd name="T1" fmla="*/ 5 h 5"/>
                <a:gd name="T2" fmla="*/ 6 w 12"/>
                <a:gd name="T3" fmla="*/ 5 h 5"/>
                <a:gd name="T4" fmla="*/ 6 w 12"/>
                <a:gd name="T5" fmla="*/ 5 h 5"/>
                <a:gd name="T6" fmla="*/ 6 w 12"/>
                <a:gd name="T7" fmla="*/ 5 h 5"/>
                <a:gd name="T8" fmla="*/ 6 w 12"/>
                <a:gd name="T9" fmla="*/ 5 h 5"/>
                <a:gd name="T10" fmla="*/ 6 w 12"/>
                <a:gd name="T11" fmla="*/ 5 h 5"/>
                <a:gd name="T12" fmla="*/ 12 w 12"/>
                <a:gd name="T13" fmla="*/ 5 h 5"/>
                <a:gd name="T14" fmla="*/ 12 w 12"/>
                <a:gd name="T15" fmla="*/ 5 h 5"/>
                <a:gd name="T16" fmla="*/ 12 w 12"/>
                <a:gd name="T17" fmla="*/ 0 h 5"/>
                <a:gd name="T18" fmla="*/ 6 w 12"/>
                <a:gd name="T19" fmla="*/ 0 h 5"/>
                <a:gd name="T20" fmla="*/ 6 w 12"/>
                <a:gd name="T21" fmla="*/ 0 h 5"/>
                <a:gd name="T22" fmla="*/ 6 w 12"/>
                <a:gd name="T23" fmla="*/ 0 h 5"/>
                <a:gd name="T24" fmla="*/ 0 w 12"/>
                <a:gd name="T25" fmla="*/ 5 h 5"/>
                <a:gd name="T26" fmla="*/ 0 w 12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"/>
                <a:gd name="T43" fmla="*/ 0 h 5"/>
                <a:gd name="T44" fmla="*/ 12 w 12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" h="5">
                  <a:moveTo>
                    <a:pt x="0" y="5"/>
                  </a:moveTo>
                  <a:lnTo>
                    <a:pt x="6" y="5"/>
                  </a:lnTo>
                  <a:lnTo>
                    <a:pt x="12" y="5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7F6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53" name="Freeform 199"/>
            <p:cNvSpPr>
              <a:spLocks/>
            </p:cNvSpPr>
            <p:nvPr/>
          </p:nvSpPr>
          <p:spPr bwMode="auto">
            <a:xfrm>
              <a:off x="4266" y="1630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0 w 12"/>
                <a:gd name="T3" fmla="*/ 6 h 6"/>
                <a:gd name="T4" fmla="*/ 0 w 12"/>
                <a:gd name="T5" fmla="*/ 6 h 6"/>
                <a:gd name="T6" fmla="*/ 6 w 12"/>
                <a:gd name="T7" fmla="*/ 6 h 6"/>
                <a:gd name="T8" fmla="*/ 6 w 12"/>
                <a:gd name="T9" fmla="*/ 6 h 6"/>
                <a:gd name="T10" fmla="*/ 6 w 12"/>
                <a:gd name="T11" fmla="*/ 6 h 6"/>
                <a:gd name="T12" fmla="*/ 12 w 12"/>
                <a:gd name="T13" fmla="*/ 0 h 6"/>
                <a:gd name="T14" fmla="*/ 12 w 12"/>
                <a:gd name="T15" fmla="*/ 0 h 6"/>
                <a:gd name="T16" fmla="*/ 12 w 12"/>
                <a:gd name="T17" fmla="*/ 0 h 6"/>
                <a:gd name="T18" fmla="*/ 6 w 12"/>
                <a:gd name="T19" fmla="*/ 0 h 6"/>
                <a:gd name="T20" fmla="*/ 6 w 12"/>
                <a:gd name="T21" fmla="*/ 0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6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"/>
                <a:gd name="T46" fmla="*/ 0 h 6"/>
                <a:gd name="T47" fmla="*/ 12 w 12"/>
                <a:gd name="T48" fmla="*/ 6 h 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54" name="Freeform 200"/>
            <p:cNvSpPr>
              <a:spLocks/>
            </p:cNvSpPr>
            <p:nvPr/>
          </p:nvSpPr>
          <p:spPr bwMode="auto">
            <a:xfrm>
              <a:off x="4272" y="1613"/>
              <a:ext cx="17" cy="11"/>
            </a:xfrm>
            <a:custGeom>
              <a:avLst/>
              <a:gdLst>
                <a:gd name="T0" fmla="*/ 9 w 18"/>
                <a:gd name="T1" fmla="*/ 0 h 11"/>
                <a:gd name="T2" fmla="*/ 9 w 18"/>
                <a:gd name="T3" fmla="*/ 0 h 11"/>
                <a:gd name="T4" fmla="*/ 6 w 18"/>
                <a:gd name="T5" fmla="*/ 0 h 11"/>
                <a:gd name="T6" fmla="*/ 0 w 18"/>
                <a:gd name="T7" fmla="*/ 6 h 11"/>
                <a:gd name="T8" fmla="*/ 6 w 18"/>
                <a:gd name="T9" fmla="*/ 11 h 11"/>
                <a:gd name="T10" fmla="*/ 9 w 18"/>
                <a:gd name="T11" fmla="*/ 6 h 11"/>
                <a:gd name="T12" fmla="*/ 9 w 18"/>
                <a:gd name="T13" fmla="*/ 6 h 11"/>
                <a:gd name="T14" fmla="*/ 9 w 18"/>
                <a:gd name="T15" fmla="*/ 6 h 11"/>
                <a:gd name="T16" fmla="*/ 9 w 18"/>
                <a:gd name="T17" fmla="*/ 0 h 11"/>
                <a:gd name="T18" fmla="*/ 9 w 18"/>
                <a:gd name="T19" fmla="*/ 0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11"/>
                <a:gd name="T32" fmla="*/ 18 w 18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11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1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55" name="Freeform 201"/>
            <p:cNvSpPr>
              <a:spLocks/>
            </p:cNvSpPr>
            <p:nvPr/>
          </p:nvSpPr>
          <p:spPr bwMode="auto">
            <a:xfrm>
              <a:off x="4278" y="1624"/>
              <a:ext cx="17" cy="6"/>
            </a:xfrm>
            <a:custGeom>
              <a:avLst/>
              <a:gdLst>
                <a:gd name="T0" fmla="*/ 9 w 18"/>
                <a:gd name="T1" fmla="*/ 0 h 6"/>
                <a:gd name="T2" fmla="*/ 9 w 18"/>
                <a:gd name="T3" fmla="*/ 0 h 6"/>
                <a:gd name="T4" fmla="*/ 6 w 18"/>
                <a:gd name="T5" fmla="*/ 0 h 6"/>
                <a:gd name="T6" fmla="*/ 0 w 18"/>
                <a:gd name="T7" fmla="*/ 0 h 6"/>
                <a:gd name="T8" fmla="*/ 0 w 18"/>
                <a:gd name="T9" fmla="*/ 6 h 6"/>
                <a:gd name="T10" fmla="*/ 6 w 18"/>
                <a:gd name="T11" fmla="*/ 6 h 6"/>
                <a:gd name="T12" fmla="*/ 9 w 18"/>
                <a:gd name="T13" fmla="*/ 6 h 6"/>
                <a:gd name="T14" fmla="*/ 9 w 18"/>
                <a:gd name="T15" fmla="*/ 6 h 6"/>
                <a:gd name="T16" fmla="*/ 9 w 18"/>
                <a:gd name="T17" fmla="*/ 0 h 6"/>
                <a:gd name="T18" fmla="*/ 9 w 18"/>
                <a:gd name="T19" fmla="*/ 0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56" name="Freeform 202"/>
            <p:cNvSpPr>
              <a:spLocks/>
            </p:cNvSpPr>
            <p:nvPr/>
          </p:nvSpPr>
          <p:spPr bwMode="auto">
            <a:xfrm>
              <a:off x="4330" y="1613"/>
              <a:ext cx="11" cy="11"/>
            </a:xfrm>
            <a:custGeom>
              <a:avLst/>
              <a:gdLst>
                <a:gd name="T0" fmla="*/ 5 w 11"/>
                <a:gd name="T1" fmla="*/ 0 h 11"/>
                <a:gd name="T2" fmla="*/ 5 w 11"/>
                <a:gd name="T3" fmla="*/ 6 h 11"/>
                <a:gd name="T4" fmla="*/ 5 w 11"/>
                <a:gd name="T5" fmla="*/ 6 h 11"/>
                <a:gd name="T6" fmla="*/ 5 w 11"/>
                <a:gd name="T7" fmla="*/ 6 h 11"/>
                <a:gd name="T8" fmla="*/ 0 w 11"/>
                <a:gd name="T9" fmla="*/ 6 h 11"/>
                <a:gd name="T10" fmla="*/ 5 w 11"/>
                <a:gd name="T11" fmla="*/ 11 h 11"/>
                <a:gd name="T12" fmla="*/ 5 w 11"/>
                <a:gd name="T13" fmla="*/ 11 h 11"/>
                <a:gd name="T14" fmla="*/ 5 w 11"/>
                <a:gd name="T15" fmla="*/ 11 h 11"/>
                <a:gd name="T16" fmla="*/ 11 w 11"/>
                <a:gd name="T17" fmla="*/ 11 h 11"/>
                <a:gd name="T18" fmla="*/ 11 w 11"/>
                <a:gd name="T19" fmla="*/ 6 h 11"/>
                <a:gd name="T20" fmla="*/ 11 w 11"/>
                <a:gd name="T21" fmla="*/ 6 h 11"/>
                <a:gd name="T22" fmla="*/ 11 w 11"/>
                <a:gd name="T23" fmla="*/ 6 h 11"/>
                <a:gd name="T24" fmla="*/ 5 w 11"/>
                <a:gd name="T25" fmla="*/ 0 h 11"/>
                <a:gd name="T26" fmla="*/ 5 w 11"/>
                <a:gd name="T27" fmla="*/ 0 h 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"/>
                <a:gd name="T43" fmla="*/ 0 h 11"/>
                <a:gd name="T44" fmla="*/ 11 w 11"/>
                <a:gd name="T45" fmla="*/ 11 h 1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" h="11">
                  <a:moveTo>
                    <a:pt x="5" y="0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5" y="11"/>
                  </a:lnTo>
                  <a:lnTo>
                    <a:pt x="11" y="11"/>
                  </a:lnTo>
                  <a:lnTo>
                    <a:pt x="11" y="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7F6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57" name="Freeform 203"/>
            <p:cNvSpPr>
              <a:spLocks/>
            </p:cNvSpPr>
            <p:nvPr/>
          </p:nvSpPr>
          <p:spPr bwMode="auto">
            <a:xfrm>
              <a:off x="4324" y="1624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11 w 17"/>
                <a:gd name="T5" fmla="*/ 0 h 12"/>
                <a:gd name="T6" fmla="*/ 11 w 17"/>
                <a:gd name="T7" fmla="*/ 0 h 12"/>
                <a:gd name="T8" fmla="*/ 17 w 17"/>
                <a:gd name="T9" fmla="*/ 0 h 12"/>
                <a:gd name="T10" fmla="*/ 17 w 17"/>
                <a:gd name="T11" fmla="*/ 6 h 12"/>
                <a:gd name="T12" fmla="*/ 11 w 17"/>
                <a:gd name="T13" fmla="*/ 12 h 12"/>
                <a:gd name="T14" fmla="*/ 11 w 17"/>
                <a:gd name="T15" fmla="*/ 12 h 12"/>
                <a:gd name="T16" fmla="*/ 6 w 17"/>
                <a:gd name="T17" fmla="*/ 12 h 12"/>
                <a:gd name="T18" fmla="*/ 0 w 17"/>
                <a:gd name="T19" fmla="*/ 12 h 12"/>
                <a:gd name="T20" fmla="*/ 6 w 17"/>
                <a:gd name="T21" fmla="*/ 0 h 12"/>
                <a:gd name="T22" fmla="*/ 6 w 17"/>
                <a:gd name="T23" fmla="*/ 0 h 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"/>
                <a:gd name="T37" fmla="*/ 0 h 12"/>
                <a:gd name="T38" fmla="*/ 17 w 17"/>
                <a:gd name="T39" fmla="*/ 12 h 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58" name="Freeform 204"/>
            <p:cNvSpPr>
              <a:spLocks/>
            </p:cNvSpPr>
            <p:nvPr/>
          </p:nvSpPr>
          <p:spPr bwMode="auto">
            <a:xfrm>
              <a:off x="4324" y="1624"/>
              <a:ext cx="17" cy="12"/>
            </a:xfrm>
            <a:custGeom>
              <a:avLst/>
              <a:gdLst>
                <a:gd name="T0" fmla="*/ 0 w 17"/>
                <a:gd name="T1" fmla="*/ 0 h 12"/>
                <a:gd name="T2" fmla="*/ 6 w 17"/>
                <a:gd name="T3" fmla="*/ 0 h 12"/>
                <a:gd name="T4" fmla="*/ 11 w 17"/>
                <a:gd name="T5" fmla="*/ 6 h 12"/>
                <a:gd name="T6" fmla="*/ 11 w 17"/>
                <a:gd name="T7" fmla="*/ 6 h 12"/>
                <a:gd name="T8" fmla="*/ 17 w 17"/>
                <a:gd name="T9" fmla="*/ 6 h 12"/>
                <a:gd name="T10" fmla="*/ 11 w 17"/>
                <a:gd name="T11" fmla="*/ 12 h 12"/>
                <a:gd name="T12" fmla="*/ 11 w 17"/>
                <a:gd name="T13" fmla="*/ 12 h 12"/>
                <a:gd name="T14" fmla="*/ 6 w 17"/>
                <a:gd name="T15" fmla="*/ 12 h 12"/>
                <a:gd name="T16" fmla="*/ 0 w 17"/>
                <a:gd name="T17" fmla="*/ 6 h 12"/>
                <a:gd name="T18" fmla="*/ 0 w 17"/>
                <a:gd name="T19" fmla="*/ 0 h 12"/>
                <a:gd name="T20" fmla="*/ 0 w 17"/>
                <a:gd name="T21" fmla="*/ 0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12"/>
                <a:gd name="T35" fmla="*/ 17 w 17"/>
                <a:gd name="T36" fmla="*/ 12 h 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12">
                  <a:moveTo>
                    <a:pt x="0" y="0"/>
                  </a:moveTo>
                  <a:lnTo>
                    <a:pt x="6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59" name="Freeform 205"/>
            <p:cNvSpPr>
              <a:spLocks/>
            </p:cNvSpPr>
            <p:nvPr/>
          </p:nvSpPr>
          <p:spPr bwMode="auto">
            <a:xfrm>
              <a:off x="4330" y="1630"/>
              <a:ext cx="11" cy="6"/>
            </a:xfrm>
            <a:custGeom>
              <a:avLst/>
              <a:gdLst>
                <a:gd name="T0" fmla="*/ 5 w 11"/>
                <a:gd name="T1" fmla="*/ 6 h 6"/>
                <a:gd name="T2" fmla="*/ 5 w 11"/>
                <a:gd name="T3" fmla="*/ 6 h 6"/>
                <a:gd name="T4" fmla="*/ 5 w 11"/>
                <a:gd name="T5" fmla="*/ 0 h 6"/>
                <a:gd name="T6" fmla="*/ 5 w 11"/>
                <a:gd name="T7" fmla="*/ 0 h 6"/>
                <a:gd name="T8" fmla="*/ 5 w 11"/>
                <a:gd name="T9" fmla="*/ 0 h 6"/>
                <a:gd name="T10" fmla="*/ 11 w 11"/>
                <a:gd name="T11" fmla="*/ 0 h 6"/>
                <a:gd name="T12" fmla="*/ 11 w 11"/>
                <a:gd name="T13" fmla="*/ 0 h 6"/>
                <a:gd name="T14" fmla="*/ 11 w 11"/>
                <a:gd name="T15" fmla="*/ 0 h 6"/>
                <a:gd name="T16" fmla="*/ 5 w 11"/>
                <a:gd name="T17" fmla="*/ 0 h 6"/>
                <a:gd name="T18" fmla="*/ 5 w 11"/>
                <a:gd name="T19" fmla="*/ 0 h 6"/>
                <a:gd name="T20" fmla="*/ 5 w 11"/>
                <a:gd name="T21" fmla="*/ 0 h 6"/>
                <a:gd name="T22" fmla="*/ 0 w 11"/>
                <a:gd name="T23" fmla="*/ 0 h 6"/>
                <a:gd name="T24" fmla="*/ 0 w 11"/>
                <a:gd name="T25" fmla="*/ 0 h 6"/>
                <a:gd name="T26" fmla="*/ 0 w 11"/>
                <a:gd name="T27" fmla="*/ 0 h 6"/>
                <a:gd name="T28" fmla="*/ 0 w 11"/>
                <a:gd name="T29" fmla="*/ 0 h 6"/>
                <a:gd name="T30" fmla="*/ 0 w 11"/>
                <a:gd name="T31" fmla="*/ 0 h 6"/>
                <a:gd name="T32" fmla="*/ 0 w 11"/>
                <a:gd name="T33" fmla="*/ 0 h 6"/>
                <a:gd name="T34" fmla="*/ 0 w 11"/>
                <a:gd name="T35" fmla="*/ 0 h 6"/>
                <a:gd name="T36" fmla="*/ 0 w 11"/>
                <a:gd name="T37" fmla="*/ 0 h 6"/>
                <a:gd name="T38" fmla="*/ 0 w 11"/>
                <a:gd name="T39" fmla="*/ 0 h 6"/>
                <a:gd name="T40" fmla="*/ 0 w 11"/>
                <a:gd name="T41" fmla="*/ 0 h 6"/>
                <a:gd name="T42" fmla="*/ 0 w 11"/>
                <a:gd name="T43" fmla="*/ 0 h 6"/>
                <a:gd name="T44" fmla="*/ 0 w 11"/>
                <a:gd name="T45" fmla="*/ 0 h 6"/>
                <a:gd name="T46" fmla="*/ 0 w 11"/>
                <a:gd name="T47" fmla="*/ 0 h 6"/>
                <a:gd name="T48" fmla="*/ 0 w 11"/>
                <a:gd name="T49" fmla="*/ 0 h 6"/>
                <a:gd name="T50" fmla="*/ 0 w 11"/>
                <a:gd name="T51" fmla="*/ 0 h 6"/>
                <a:gd name="T52" fmla="*/ 0 w 11"/>
                <a:gd name="T53" fmla="*/ 0 h 6"/>
                <a:gd name="T54" fmla="*/ 0 w 11"/>
                <a:gd name="T55" fmla="*/ 0 h 6"/>
                <a:gd name="T56" fmla="*/ 0 w 11"/>
                <a:gd name="T57" fmla="*/ 0 h 6"/>
                <a:gd name="T58" fmla="*/ 0 w 11"/>
                <a:gd name="T59" fmla="*/ 0 h 6"/>
                <a:gd name="T60" fmla="*/ 0 w 11"/>
                <a:gd name="T61" fmla="*/ 0 h 6"/>
                <a:gd name="T62" fmla="*/ 0 w 11"/>
                <a:gd name="T63" fmla="*/ 0 h 6"/>
                <a:gd name="T64" fmla="*/ 5 w 11"/>
                <a:gd name="T65" fmla="*/ 0 h 6"/>
                <a:gd name="T66" fmla="*/ 5 w 11"/>
                <a:gd name="T67" fmla="*/ 0 h 6"/>
                <a:gd name="T68" fmla="*/ 5 w 11"/>
                <a:gd name="T69" fmla="*/ 6 h 6"/>
                <a:gd name="T70" fmla="*/ 5 w 11"/>
                <a:gd name="T71" fmla="*/ 6 h 6"/>
                <a:gd name="T72" fmla="*/ 5 w 11"/>
                <a:gd name="T73" fmla="*/ 6 h 6"/>
                <a:gd name="T74" fmla="*/ 5 w 11"/>
                <a:gd name="T75" fmla="*/ 0 h 6"/>
                <a:gd name="T76" fmla="*/ 5 w 11"/>
                <a:gd name="T77" fmla="*/ 0 h 6"/>
                <a:gd name="T78" fmla="*/ 5 w 11"/>
                <a:gd name="T79" fmla="*/ 0 h 6"/>
                <a:gd name="T80" fmla="*/ 5 w 11"/>
                <a:gd name="T81" fmla="*/ 0 h 6"/>
                <a:gd name="T82" fmla="*/ 5 w 11"/>
                <a:gd name="T83" fmla="*/ 6 h 6"/>
                <a:gd name="T84" fmla="*/ 5 w 11"/>
                <a:gd name="T85" fmla="*/ 6 h 6"/>
                <a:gd name="T86" fmla="*/ 5 w 11"/>
                <a:gd name="T87" fmla="*/ 6 h 6"/>
                <a:gd name="T88" fmla="*/ 5 w 11"/>
                <a:gd name="T89" fmla="*/ 6 h 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"/>
                <a:gd name="T136" fmla="*/ 0 h 6"/>
                <a:gd name="T137" fmla="*/ 11 w 11"/>
                <a:gd name="T138" fmla="*/ 6 h 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" h="6">
                  <a:moveTo>
                    <a:pt x="5" y="6"/>
                  </a:moveTo>
                  <a:lnTo>
                    <a:pt x="5" y="6"/>
                  </a:lnTo>
                  <a:lnTo>
                    <a:pt x="5" y="0"/>
                  </a:lnTo>
                  <a:lnTo>
                    <a:pt x="1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5" y="0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60" name="Freeform 206"/>
            <p:cNvSpPr>
              <a:spLocks/>
            </p:cNvSpPr>
            <p:nvPr/>
          </p:nvSpPr>
          <p:spPr bwMode="auto">
            <a:xfrm>
              <a:off x="4313" y="1619"/>
              <a:ext cx="11" cy="11"/>
            </a:xfrm>
            <a:custGeom>
              <a:avLst/>
              <a:gdLst>
                <a:gd name="T0" fmla="*/ 6 w 12"/>
                <a:gd name="T1" fmla="*/ 11 h 11"/>
                <a:gd name="T2" fmla="*/ 6 w 12"/>
                <a:gd name="T3" fmla="*/ 11 h 11"/>
                <a:gd name="T4" fmla="*/ 6 w 12"/>
                <a:gd name="T5" fmla="*/ 5 h 11"/>
                <a:gd name="T6" fmla="*/ 6 w 12"/>
                <a:gd name="T7" fmla="*/ 5 h 11"/>
                <a:gd name="T8" fmla="*/ 6 w 12"/>
                <a:gd name="T9" fmla="*/ 5 h 11"/>
                <a:gd name="T10" fmla="*/ 6 w 12"/>
                <a:gd name="T11" fmla="*/ 5 h 11"/>
                <a:gd name="T12" fmla="*/ 6 w 12"/>
                <a:gd name="T13" fmla="*/ 5 h 11"/>
                <a:gd name="T14" fmla="*/ 6 w 12"/>
                <a:gd name="T15" fmla="*/ 5 h 11"/>
                <a:gd name="T16" fmla="*/ 6 w 12"/>
                <a:gd name="T17" fmla="*/ 5 h 11"/>
                <a:gd name="T18" fmla="*/ 6 w 12"/>
                <a:gd name="T19" fmla="*/ 5 h 11"/>
                <a:gd name="T20" fmla="*/ 6 w 12"/>
                <a:gd name="T21" fmla="*/ 5 h 11"/>
                <a:gd name="T22" fmla="*/ 6 w 12"/>
                <a:gd name="T23" fmla="*/ 0 h 11"/>
                <a:gd name="T24" fmla="*/ 0 w 12"/>
                <a:gd name="T25" fmla="*/ 0 h 11"/>
                <a:gd name="T26" fmla="*/ 0 w 12"/>
                <a:gd name="T27" fmla="*/ 0 h 11"/>
                <a:gd name="T28" fmla="*/ 0 w 12"/>
                <a:gd name="T29" fmla="*/ 0 h 11"/>
                <a:gd name="T30" fmla="*/ 0 w 12"/>
                <a:gd name="T31" fmla="*/ 5 h 11"/>
                <a:gd name="T32" fmla="*/ 0 w 12"/>
                <a:gd name="T33" fmla="*/ 5 h 11"/>
                <a:gd name="T34" fmla="*/ 0 w 12"/>
                <a:gd name="T35" fmla="*/ 5 h 11"/>
                <a:gd name="T36" fmla="*/ 0 w 12"/>
                <a:gd name="T37" fmla="*/ 5 h 11"/>
                <a:gd name="T38" fmla="*/ 0 w 12"/>
                <a:gd name="T39" fmla="*/ 5 h 11"/>
                <a:gd name="T40" fmla="*/ 6 w 12"/>
                <a:gd name="T41" fmla="*/ 5 h 11"/>
                <a:gd name="T42" fmla="*/ 0 w 12"/>
                <a:gd name="T43" fmla="*/ 5 h 11"/>
                <a:gd name="T44" fmla="*/ 6 w 12"/>
                <a:gd name="T45" fmla="*/ 11 h 11"/>
                <a:gd name="T46" fmla="*/ 6 w 12"/>
                <a:gd name="T47" fmla="*/ 11 h 11"/>
                <a:gd name="T48" fmla="*/ 6 w 12"/>
                <a:gd name="T49" fmla="*/ 5 h 11"/>
                <a:gd name="T50" fmla="*/ 6 w 12"/>
                <a:gd name="T51" fmla="*/ 5 h 11"/>
                <a:gd name="T52" fmla="*/ 6 w 12"/>
                <a:gd name="T53" fmla="*/ 5 h 11"/>
                <a:gd name="T54" fmla="*/ 6 w 12"/>
                <a:gd name="T55" fmla="*/ 11 h 11"/>
                <a:gd name="T56" fmla="*/ 6 w 12"/>
                <a:gd name="T57" fmla="*/ 11 h 11"/>
                <a:gd name="T58" fmla="*/ 6 w 12"/>
                <a:gd name="T59" fmla="*/ 11 h 11"/>
                <a:gd name="T60" fmla="*/ 6 w 12"/>
                <a:gd name="T61" fmla="*/ 5 h 11"/>
                <a:gd name="T62" fmla="*/ 6 w 12"/>
                <a:gd name="T63" fmla="*/ 5 h 11"/>
                <a:gd name="T64" fmla="*/ 6 w 12"/>
                <a:gd name="T65" fmla="*/ 5 h 11"/>
                <a:gd name="T66" fmla="*/ 6 w 12"/>
                <a:gd name="T67" fmla="*/ 5 h 11"/>
                <a:gd name="T68" fmla="*/ 6 w 12"/>
                <a:gd name="T69" fmla="*/ 5 h 11"/>
                <a:gd name="T70" fmla="*/ 6 w 12"/>
                <a:gd name="T71" fmla="*/ 11 h 11"/>
                <a:gd name="T72" fmla="*/ 6 w 12"/>
                <a:gd name="T73" fmla="*/ 11 h 11"/>
                <a:gd name="T74" fmla="*/ 6 w 12"/>
                <a:gd name="T75" fmla="*/ 5 h 11"/>
                <a:gd name="T76" fmla="*/ 6 w 12"/>
                <a:gd name="T77" fmla="*/ 5 h 11"/>
                <a:gd name="T78" fmla="*/ 6 w 12"/>
                <a:gd name="T79" fmla="*/ 5 h 11"/>
                <a:gd name="T80" fmla="*/ 6 w 12"/>
                <a:gd name="T81" fmla="*/ 11 h 11"/>
                <a:gd name="T82" fmla="*/ 6 w 12"/>
                <a:gd name="T83" fmla="*/ 11 h 11"/>
                <a:gd name="T84" fmla="*/ 6 w 12"/>
                <a:gd name="T85" fmla="*/ 11 h 11"/>
                <a:gd name="T86" fmla="*/ 6 w 12"/>
                <a:gd name="T87" fmla="*/ 11 h 1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"/>
                <a:gd name="T133" fmla="*/ 0 h 11"/>
                <a:gd name="T134" fmla="*/ 12 w 12"/>
                <a:gd name="T135" fmla="*/ 11 h 1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" h="11">
                  <a:moveTo>
                    <a:pt x="12" y="11"/>
                  </a:moveTo>
                  <a:lnTo>
                    <a:pt x="12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0" y="5"/>
                  </a:lnTo>
                  <a:lnTo>
                    <a:pt x="6" y="11"/>
                  </a:lnTo>
                  <a:lnTo>
                    <a:pt x="6" y="5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2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61" name="Freeform 207"/>
            <p:cNvSpPr>
              <a:spLocks/>
            </p:cNvSpPr>
            <p:nvPr/>
          </p:nvSpPr>
          <p:spPr bwMode="auto">
            <a:xfrm>
              <a:off x="4313" y="1619"/>
              <a:ext cx="6" cy="1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"/>
                <a:gd name="T67" fmla="*/ 0 h 1"/>
                <a:gd name="T68" fmla="*/ 6 w 6"/>
                <a:gd name="T69" fmla="*/ 1 h 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62" name="Freeform 208"/>
            <p:cNvSpPr>
              <a:spLocks/>
            </p:cNvSpPr>
            <p:nvPr/>
          </p:nvSpPr>
          <p:spPr bwMode="auto">
            <a:xfrm>
              <a:off x="4313" y="1619"/>
              <a:ext cx="6" cy="5"/>
            </a:xfrm>
            <a:custGeom>
              <a:avLst/>
              <a:gdLst>
                <a:gd name="T0" fmla="*/ 6 w 6"/>
                <a:gd name="T1" fmla="*/ 0 h 5"/>
                <a:gd name="T2" fmla="*/ 0 w 6"/>
                <a:gd name="T3" fmla="*/ 0 h 5"/>
                <a:gd name="T4" fmla="*/ 6 w 6"/>
                <a:gd name="T5" fmla="*/ 5 h 5"/>
                <a:gd name="T6" fmla="*/ 6 w 6"/>
                <a:gd name="T7" fmla="*/ 0 h 5"/>
                <a:gd name="T8" fmla="*/ 6 w 6"/>
                <a:gd name="T9" fmla="*/ 0 h 5"/>
                <a:gd name="T10" fmla="*/ 6 w 6"/>
                <a:gd name="T11" fmla="*/ 0 h 5"/>
                <a:gd name="T12" fmla="*/ 6 w 6"/>
                <a:gd name="T13" fmla="*/ 5 h 5"/>
                <a:gd name="T14" fmla="*/ 6 w 6"/>
                <a:gd name="T15" fmla="*/ 5 h 5"/>
                <a:gd name="T16" fmla="*/ 6 w 6"/>
                <a:gd name="T17" fmla="*/ 5 h 5"/>
                <a:gd name="T18" fmla="*/ 6 w 6"/>
                <a:gd name="T19" fmla="*/ 0 h 5"/>
                <a:gd name="T20" fmla="*/ 6 w 6"/>
                <a:gd name="T21" fmla="*/ 0 h 5"/>
                <a:gd name="T22" fmla="*/ 6 w 6"/>
                <a:gd name="T23" fmla="*/ 0 h 5"/>
                <a:gd name="T24" fmla="*/ 6 w 6"/>
                <a:gd name="T25" fmla="*/ 0 h 5"/>
                <a:gd name="T26" fmla="*/ 6 w 6"/>
                <a:gd name="T27" fmla="*/ 0 h 5"/>
                <a:gd name="T28" fmla="*/ 6 w 6"/>
                <a:gd name="T29" fmla="*/ 0 h 5"/>
                <a:gd name="T30" fmla="*/ 6 w 6"/>
                <a:gd name="T31" fmla="*/ 0 h 5"/>
                <a:gd name="T32" fmla="*/ 6 w 6"/>
                <a:gd name="T33" fmla="*/ 0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5"/>
                <a:gd name="T53" fmla="*/ 6 w 6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5">
                  <a:moveTo>
                    <a:pt x="6" y="0"/>
                  </a:moveTo>
                  <a:lnTo>
                    <a:pt x="0" y="0"/>
                  </a:lnTo>
                  <a:lnTo>
                    <a:pt x="6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63" name="Freeform 209"/>
            <p:cNvSpPr>
              <a:spLocks/>
            </p:cNvSpPr>
            <p:nvPr/>
          </p:nvSpPr>
          <p:spPr bwMode="auto">
            <a:xfrm>
              <a:off x="4301" y="1624"/>
              <a:ext cx="6" cy="1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1"/>
                <a:gd name="T38" fmla="*/ 6 w 6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64" name="Freeform 210"/>
            <p:cNvSpPr>
              <a:spLocks/>
            </p:cNvSpPr>
            <p:nvPr/>
          </p:nvSpPr>
          <p:spPr bwMode="auto">
            <a:xfrm>
              <a:off x="4295" y="1619"/>
              <a:ext cx="6" cy="1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1"/>
                <a:gd name="T38" fmla="*/ 6 w 6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65" name="Freeform 211"/>
            <p:cNvSpPr>
              <a:spLocks/>
            </p:cNvSpPr>
            <p:nvPr/>
          </p:nvSpPr>
          <p:spPr bwMode="auto">
            <a:xfrm>
              <a:off x="4307" y="1619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"/>
                <a:gd name="T37" fmla="*/ 0 h 1"/>
                <a:gd name="T38" fmla="*/ 1 w 1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CC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66" name="Freeform 212"/>
            <p:cNvSpPr>
              <a:spLocks/>
            </p:cNvSpPr>
            <p:nvPr/>
          </p:nvSpPr>
          <p:spPr bwMode="auto">
            <a:xfrm>
              <a:off x="4185" y="1590"/>
              <a:ext cx="238" cy="161"/>
            </a:xfrm>
            <a:custGeom>
              <a:avLst/>
              <a:gdLst>
                <a:gd name="T0" fmla="*/ 20 w 244"/>
                <a:gd name="T1" fmla="*/ 7271 h 156"/>
                <a:gd name="T2" fmla="*/ 20 w 244"/>
                <a:gd name="T3" fmla="*/ 0 h 156"/>
                <a:gd name="T4" fmla="*/ 0 w 244"/>
                <a:gd name="T5" fmla="*/ 0 h 156"/>
                <a:gd name="T6" fmla="*/ 0 w 244"/>
                <a:gd name="T7" fmla="*/ 7271 h 156"/>
                <a:gd name="T8" fmla="*/ 20 w 244"/>
                <a:gd name="T9" fmla="*/ 7271 h 156"/>
                <a:gd name="T10" fmla="*/ 20 w 244"/>
                <a:gd name="T11" fmla="*/ 7271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Group 219"/>
          <p:cNvGrpSpPr>
            <a:grpSpLocks/>
          </p:cNvGrpSpPr>
          <p:nvPr/>
        </p:nvGrpSpPr>
        <p:grpSpPr bwMode="auto">
          <a:xfrm>
            <a:off x="494396" y="4575312"/>
            <a:ext cx="360485" cy="250825"/>
            <a:chOff x="4451" y="1314"/>
            <a:chExt cx="241" cy="158"/>
          </a:xfrm>
        </p:grpSpPr>
        <p:sp>
          <p:nvSpPr>
            <p:cNvPr id="468" name="Freeform 220"/>
            <p:cNvSpPr>
              <a:spLocks/>
            </p:cNvSpPr>
            <p:nvPr/>
          </p:nvSpPr>
          <p:spPr bwMode="auto">
            <a:xfrm>
              <a:off x="4451" y="1314"/>
              <a:ext cx="232" cy="71"/>
            </a:xfrm>
            <a:custGeom>
              <a:avLst/>
              <a:gdLst>
                <a:gd name="T0" fmla="*/ 19 w 238"/>
                <a:gd name="T1" fmla="*/ 36 h 72"/>
                <a:gd name="T2" fmla="*/ 0 w 238"/>
                <a:gd name="T3" fmla="*/ 36 h 72"/>
                <a:gd name="T4" fmla="*/ 0 w 238"/>
                <a:gd name="T5" fmla="*/ 0 h 72"/>
                <a:gd name="T6" fmla="*/ 19 w 238"/>
                <a:gd name="T7" fmla="*/ 0 h 72"/>
                <a:gd name="T8" fmla="*/ 19 w 238"/>
                <a:gd name="T9" fmla="*/ 36 h 72"/>
                <a:gd name="T10" fmla="*/ 19 w 238"/>
                <a:gd name="T11" fmla="*/ 36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72"/>
                <a:gd name="T20" fmla="*/ 238 w 238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72">
                  <a:moveTo>
                    <a:pt x="238" y="72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238" y="0"/>
                  </a:lnTo>
                  <a:lnTo>
                    <a:pt x="238" y="7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69" name="Freeform 221"/>
            <p:cNvSpPr>
              <a:spLocks/>
            </p:cNvSpPr>
            <p:nvPr/>
          </p:nvSpPr>
          <p:spPr bwMode="auto">
            <a:xfrm>
              <a:off x="4454" y="1388"/>
              <a:ext cx="238" cy="84"/>
            </a:xfrm>
            <a:custGeom>
              <a:avLst/>
              <a:gdLst>
                <a:gd name="T0" fmla="*/ 238 w 238"/>
                <a:gd name="T1" fmla="*/ 84 h 84"/>
                <a:gd name="T2" fmla="*/ 238 w 238"/>
                <a:gd name="T3" fmla="*/ 0 h 84"/>
                <a:gd name="T4" fmla="*/ 0 w 238"/>
                <a:gd name="T5" fmla="*/ 0 h 84"/>
                <a:gd name="T6" fmla="*/ 0 w 238"/>
                <a:gd name="T7" fmla="*/ 84 h 84"/>
                <a:gd name="T8" fmla="*/ 238 w 238"/>
                <a:gd name="T9" fmla="*/ 84 h 84"/>
                <a:gd name="T10" fmla="*/ 238 w 238"/>
                <a:gd name="T11" fmla="*/ 84 h 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84"/>
                <a:gd name="T20" fmla="*/ 238 w 238"/>
                <a:gd name="T21" fmla="*/ 84 h 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84">
                  <a:moveTo>
                    <a:pt x="238" y="84"/>
                  </a:moveTo>
                  <a:lnTo>
                    <a:pt x="238" y="0"/>
                  </a:lnTo>
                  <a:lnTo>
                    <a:pt x="0" y="0"/>
                  </a:lnTo>
                  <a:lnTo>
                    <a:pt x="0" y="84"/>
                  </a:lnTo>
                  <a:lnTo>
                    <a:pt x="238" y="8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70" name="Freeform 222"/>
            <p:cNvSpPr>
              <a:spLocks/>
            </p:cNvSpPr>
            <p:nvPr/>
          </p:nvSpPr>
          <p:spPr bwMode="auto">
            <a:xfrm>
              <a:off x="4451" y="1317"/>
              <a:ext cx="238" cy="155"/>
            </a:xfrm>
            <a:custGeom>
              <a:avLst/>
              <a:gdLst>
                <a:gd name="T0" fmla="*/ 20 w 244"/>
                <a:gd name="T1" fmla="*/ 78 h 156"/>
                <a:gd name="T2" fmla="*/ 20 w 244"/>
                <a:gd name="T3" fmla="*/ 0 h 156"/>
                <a:gd name="T4" fmla="*/ 0 w 244"/>
                <a:gd name="T5" fmla="*/ 0 h 156"/>
                <a:gd name="T6" fmla="*/ 0 w 244"/>
                <a:gd name="T7" fmla="*/ 78 h 156"/>
                <a:gd name="T8" fmla="*/ 20 w 244"/>
                <a:gd name="T9" fmla="*/ 78 h 156"/>
                <a:gd name="T10" fmla="*/ 20 w 244"/>
                <a:gd name="T11" fmla="*/ 78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22" name="Group 223"/>
          <p:cNvGrpSpPr>
            <a:grpSpLocks/>
          </p:cNvGrpSpPr>
          <p:nvPr/>
        </p:nvGrpSpPr>
        <p:grpSpPr bwMode="auto">
          <a:xfrm>
            <a:off x="1399652" y="3227964"/>
            <a:ext cx="360485" cy="246063"/>
            <a:chOff x="4185" y="1339"/>
            <a:chExt cx="238" cy="161"/>
          </a:xfrm>
        </p:grpSpPr>
        <p:sp>
          <p:nvSpPr>
            <p:cNvPr id="472" name="Freeform 224"/>
            <p:cNvSpPr>
              <a:spLocks/>
            </p:cNvSpPr>
            <p:nvPr/>
          </p:nvSpPr>
          <p:spPr bwMode="auto">
            <a:xfrm>
              <a:off x="4185" y="1339"/>
              <a:ext cx="238" cy="161"/>
            </a:xfrm>
            <a:custGeom>
              <a:avLst/>
              <a:gdLst>
                <a:gd name="T0" fmla="*/ 20 w 244"/>
                <a:gd name="T1" fmla="*/ 7271 h 156"/>
                <a:gd name="T2" fmla="*/ 20 w 244"/>
                <a:gd name="T3" fmla="*/ 0 h 156"/>
                <a:gd name="T4" fmla="*/ 0 w 244"/>
                <a:gd name="T5" fmla="*/ 0 h 156"/>
                <a:gd name="T6" fmla="*/ 0 w 244"/>
                <a:gd name="T7" fmla="*/ 7271 h 156"/>
                <a:gd name="T8" fmla="*/ 20 w 244"/>
                <a:gd name="T9" fmla="*/ 7271 h 156"/>
                <a:gd name="T10" fmla="*/ 20 w 244"/>
                <a:gd name="T11" fmla="*/ 7271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73" name="Freeform 225"/>
            <p:cNvSpPr>
              <a:spLocks/>
            </p:cNvSpPr>
            <p:nvPr/>
          </p:nvSpPr>
          <p:spPr bwMode="auto">
            <a:xfrm>
              <a:off x="4185" y="1339"/>
              <a:ext cx="238" cy="52"/>
            </a:xfrm>
            <a:custGeom>
              <a:avLst/>
              <a:gdLst>
                <a:gd name="T0" fmla="*/ 20 w 244"/>
                <a:gd name="T1" fmla="*/ 5847 h 50"/>
                <a:gd name="T2" fmla="*/ 20 w 244"/>
                <a:gd name="T3" fmla="*/ 0 h 50"/>
                <a:gd name="T4" fmla="*/ 0 w 244"/>
                <a:gd name="T5" fmla="*/ 0 h 50"/>
                <a:gd name="T6" fmla="*/ 0 w 244"/>
                <a:gd name="T7" fmla="*/ 5847 h 50"/>
                <a:gd name="T8" fmla="*/ 20 w 244"/>
                <a:gd name="T9" fmla="*/ 5847 h 50"/>
                <a:gd name="T10" fmla="*/ 20 w 244"/>
                <a:gd name="T11" fmla="*/ 5847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244" y="50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4" y="5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74" name="Freeform 226"/>
            <p:cNvSpPr>
              <a:spLocks/>
            </p:cNvSpPr>
            <p:nvPr/>
          </p:nvSpPr>
          <p:spPr bwMode="auto">
            <a:xfrm>
              <a:off x="4185" y="1448"/>
              <a:ext cx="238" cy="52"/>
            </a:xfrm>
            <a:custGeom>
              <a:avLst/>
              <a:gdLst>
                <a:gd name="T0" fmla="*/ 20 w 244"/>
                <a:gd name="T1" fmla="*/ 5847 h 50"/>
                <a:gd name="T2" fmla="*/ 20 w 244"/>
                <a:gd name="T3" fmla="*/ 0 h 50"/>
                <a:gd name="T4" fmla="*/ 0 w 244"/>
                <a:gd name="T5" fmla="*/ 0 h 50"/>
                <a:gd name="T6" fmla="*/ 0 w 244"/>
                <a:gd name="T7" fmla="*/ 5847 h 50"/>
                <a:gd name="T8" fmla="*/ 20 w 244"/>
                <a:gd name="T9" fmla="*/ 5847 h 50"/>
                <a:gd name="T10" fmla="*/ 20 w 244"/>
                <a:gd name="T11" fmla="*/ 5847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244" y="50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4" y="50"/>
                  </a:lnTo>
                  <a:close/>
                </a:path>
              </a:pathLst>
            </a:custGeom>
            <a:solidFill>
              <a:srgbClr val="409D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75" name="Freeform 227"/>
            <p:cNvSpPr>
              <a:spLocks/>
            </p:cNvSpPr>
            <p:nvPr/>
          </p:nvSpPr>
          <p:spPr bwMode="auto">
            <a:xfrm>
              <a:off x="4185" y="1339"/>
              <a:ext cx="238" cy="161"/>
            </a:xfrm>
            <a:custGeom>
              <a:avLst/>
              <a:gdLst>
                <a:gd name="T0" fmla="*/ 20 w 244"/>
                <a:gd name="T1" fmla="*/ 7271 h 156"/>
                <a:gd name="T2" fmla="*/ 20 w 244"/>
                <a:gd name="T3" fmla="*/ 0 h 156"/>
                <a:gd name="T4" fmla="*/ 0 w 244"/>
                <a:gd name="T5" fmla="*/ 0 h 156"/>
                <a:gd name="T6" fmla="*/ 0 w 244"/>
                <a:gd name="T7" fmla="*/ 7271 h 156"/>
                <a:gd name="T8" fmla="*/ 20 w 244"/>
                <a:gd name="T9" fmla="*/ 7271 h 156"/>
                <a:gd name="T10" fmla="*/ 20 w 244"/>
                <a:gd name="T11" fmla="*/ 7271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23" name="Group 228"/>
          <p:cNvGrpSpPr>
            <a:grpSpLocks/>
          </p:cNvGrpSpPr>
          <p:nvPr/>
        </p:nvGrpSpPr>
        <p:grpSpPr bwMode="auto">
          <a:xfrm>
            <a:off x="4194384" y="4560366"/>
            <a:ext cx="360485" cy="255588"/>
            <a:chOff x="4188" y="2157"/>
            <a:chExt cx="238" cy="161"/>
          </a:xfrm>
        </p:grpSpPr>
        <p:sp>
          <p:nvSpPr>
            <p:cNvPr id="477" name="Freeform 229"/>
            <p:cNvSpPr>
              <a:spLocks/>
            </p:cNvSpPr>
            <p:nvPr/>
          </p:nvSpPr>
          <p:spPr bwMode="auto">
            <a:xfrm>
              <a:off x="4188" y="2157"/>
              <a:ext cx="238" cy="156"/>
            </a:xfrm>
            <a:custGeom>
              <a:avLst/>
              <a:gdLst>
                <a:gd name="T0" fmla="*/ 0 w 238"/>
                <a:gd name="T1" fmla="*/ 0 h 151"/>
                <a:gd name="T2" fmla="*/ 238 w 238"/>
                <a:gd name="T3" fmla="*/ 0 h 151"/>
                <a:gd name="T4" fmla="*/ 238 w 238"/>
                <a:gd name="T5" fmla="*/ 8019 h 151"/>
                <a:gd name="T6" fmla="*/ 0 w 238"/>
                <a:gd name="T7" fmla="*/ 8019 h 151"/>
                <a:gd name="T8" fmla="*/ 0 w 238"/>
                <a:gd name="T9" fmla="*/ 0 h 151"/>
                <a:gd name="T10" fmla="*/ 0 w 238"/>
                <a:gd name="T11" fmla="*/ 0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151"/>
                <a:gd name="T20" fmla="*/ 238 w 238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151">
                  <a:moveTo>
                    <a:pt x="0" y="0"/>
                  </a:moveTo>
                  <a:lnTo>
                    <a:pt x="238" y="0"/>
                  </a:lnTo>
                  <a:lnTo>
                    <a:pt x="23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78" name="Freeform 230"/>
            <p:cNvSpPr>
              <a:spLocks/>
            </p:cNvSpPr>
            <p:nvPr/>
          </p:nvSpPr>
          <p:spPr bwMode="auto">
            <a:xfrm>
              <a:off x="4188" y="2157"/>
              <a:ext cx="238" cy="58"/>
            </a:xfrm>
            <a:custGeom>
              <a:avLst/>
              <a:gdLst>
                <a:gd name="T0" fmla="*/ 0 w 238"/>
                <a:gd name="T1" fmla="*/ 0 h 56"/>
                <a:gd name="T2" fmla="*/ 238 w 238"/>
                <a:gd name="T3" fmla="*/ 0 h 56"/>
                <a:gd name="T4" fmla="*/ 238 w 238"/>
                <a:gd name="T5" fmla="*/ 4025 h 56"/>
                <a:gd name="T6" fmla="*/ 0 w 238"/>
                <a:gd name="T7" fmla="*/ 4025 h 56"/>
                <a:gd name="T8" fmla="*/ 0 w 238"/>
                <a:gd name="T9" fmla="*/ 0 h 56"/>
                <a:gd name="T10" fmla="*/ 0 w 238"/>
                <a:gd name="T11" fmla="*/ 0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56"/>
                <a:gd name="T20" fmla="*/ 238 w 238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56">
                  <a:moveTo>
                    <a:pt x="0" y="0"/>
                  </a:moveTo>
                  <a:lnTo>
                    <a:pt x="238" y="0"/>
                  </a:lnTo>
                  <a:lnTo>
                    <a:pt x="238" y="56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79" name="Freeform 231"/>
            <p:cNvSpPr>
              <a:spLocks/>
            </p:cNvSpPr>
            <p:nvPr/>
          </p:nvSpPr>
          <p:spPr bwMode="auto">
            <a:xfrm>
              <a:off x="4188" y="2261"/>
              <a:ext cx="238" cy="57"/>
            </a:xfrm>
            <a:custGeom>
              <a:avLst/>
              <a:gdLst>
                <a:gd name="T0" fmla="*/ 0 w 238"/>
                <a:gd name="T1" fmla="*/ 0 h 55"/>
                <a:gd name="T2" fmla="*/ 238 w 238"/>
                <a:gd name="T3" fmla="*/ 0 h 55"/>
                <a:gd name="T4" fmla="*/ 238 w 238"/>
                <a:gd name="T5" fmla="*/ 4238 h 55"/>
                <a:gd name="T6" fmla="*/ 0 w 238"/>
                <a:gd name="T7" fmla="*/ 4238 h 55"/>
                <a:gd name="T8" fmla="*/ 0 w 238"/>
                <a:gd name="T9" fmla="*/ 0 h 55"/>
                <a:gd name="T10" fmla="*/ 0 w 238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55"/>
                <a:gd name="T20" fmla="*/ 238 w 238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55">
                  <a:moveTo>
                    <a:pt x="0" y="0"/>
                  </a:moveTo>
                  <a:lnTo>
                    <a:pt x="238" y="0"/>
                  </a:lnTo>
                  <a:lnTo>
                    <a:pt x="238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80" name="Freeform 232"/>
            <p:cNvSpPr>
              <a:spLocks/>
            </p:cNvSpPr>
            <p:nvPr/>
          </p:nvSpPr>
          <p:spPr bwMode="auto">
            <a:xfrm>
              <a:off x="4217" y="2186"/>
              <a:ext cx="42" cy="46"/>
            </a:xfrm>
            <a:custGeom>
              <a:avLst/>
              <a:gdLst>
                <a:gd name="T0" fmla="*/ 42 w 42"/>
                <a:gd name="T1" fmla="*/ 422 h 45"/>
                <a:gd name="T2" fmla="*/ 42 w 42"/>
                <a:gd name="T3" fmla="*/ 11 h 45"/>
                <a:gd name="T4" fmla="*/ 42 w 42"/>
                <a:gd name="T5" fmla="*/ 0 h 45"/>
                <a:gd name="T6" fmla="*/ 0 w 42"/>
                <a:gd name="T7" fmla="*/ 0 h 45"/>
                <a:gd name="T8" fmla="*/ 0 w 42"/>
                <a:gd name="T9" fmla="*/ 11 h 45"/>
                <a:gd name="T10" fmla="*/ 0 w 42"/>
                <a:gd name="T11" fmla="*/ 422 h 45"/>
                <a:gd name="T12" fmla="*/ 6 w 42"/>
                <a:gd name="T13" fmla="*/ 481 h 45"/>
                <a:gd name="T14" fmla="*/ 6 w 42"/>
                <a:gd name="T15" fmla="*/ 537 h 45"/>
                <a:gd name="T16" fmla="*/ 12 w 42"/>
                <a:gd name="T17" fmla="*/ 612 h 45"/>
                <a:gd name="T18" fmla="*/ 18 w 42"/>
                <a:gd name="T19" fmla="*/ 612 h 45"/>
                <a:gd name="T20" fmla="*/ 24 w 42"/>
                <a:gd name="T21" fmla="*/ 612 h 45"/>
                <a:gd name="T22" fmla="*/ 30 w 42"/>
                <a:gd name="T23" fmla="*/ 612 h 45"/>
                <a:gd name="T24" fmla="*/ 30 w 42"/>
                <a:gd name="T25" fmla="*/ 612 h 45"/>
                <a:gd name="T26" fmla="*/ 36 w 42"/>
                <a:gd name="T27" fmla="*/ 537 h 45"/>
                <a:gd name="T28" fmla="*/ 36 w 42"/>
                <a:gd name="T29" fmla="*/ 481 h 45"/>
                <a:gd name="T30" fmla="*/ 42 w 42"/>
                <a:gd name="T31" fmla="*/ 422 h 45"/>
                <a:gd name="T32" fmla="*/ 42 w 42"/>
                <a:gd name="T33" fmla="*/ 422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45"/>
                <a:gd name="T53" fmla="*/ 42 w 42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45">
                  <a:moveTo>
                    <a:pt x="42" y="28"/>
                  </a:moveTo>
                  <a:lnTo>
                    <a:pt x="42" y="11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8"/>
                  </a:lnTo>
                  <a:lnTo>
                    <a:pt x="6" y="34"/>
                  </a:lnTo>
                  <a:lnTo>
                    <a:pt x="6" y="39"/>
                  </a:lnTo>
                  <a:lnTo>
                    <a:pt x="12" y="45"/>
                  </a:lnTo>
                  <a:lnTo>
                    <a:pt x="18" y="45"/>
                  </a:lnTo>
                  <a:lnTo>
                    <a:pt x="24" y="45"/>
                  </a:lnTo>
                  <a:lnTo>
                    <a:pt x="30" y="45"/>
                  </a:lnTo>
                  <a:lnTo>
                    <a:pt x="36" y="39"/>
                  </a:lnTo>
                  <a:lnTo>
                    <a:pt x="36" y="34"/>
                  </a:lnTo>
                  <a:lnTo>
                    <a:pt x="42" y="28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81" name="Freeform 233"/>
            <p:cNvSpPr>
              <a:spLocks/>
            </p:cNvSpPr>
            <p:nvPr/>
          </p:nvSpPr>
          <p:spPr bwMode="auto">
            <a:xfrm>
              <a:off x="4217" y="2186"/>
              <a:ext cx="42" cy="46"/>
            </a:xfrm>
            <a:custGeom>
              <a:avLst/>
              <a:gdLst>
                <a:gd name="T0" fmla="*/ 42 w 42"/>
                <a:gd name="T1" fmla="*/ 422 h 45"/>
                <a:gd name="T2" fmla="*/ 42 w 42"/>
                <a:gd name="T3" fmla="*/ 11 h 45"/>
                <a:gd name="T4" fmla="*/ 42 w 42"/>
                <a:gd name="T5" fmla="*/ 0 h 45"/>
                <a:gd name="T6" fmla="*/ 0 w 42"/>
                <a:gd name="T7" fmla="*/ 0 h 45"/>
                <a:gd name="T8" fmla="*/ 0 w 42"/>
                <a:gd name="T9" fmla="*/ 11 h 45"/>
                <a:gd name="T10" fmla="*/ 0 w 42"/>
                <a:gd name="T11" fmla="*/ 422 h 45"/>
                <a:gd name="T12" fmla="*/ 6 w 42"/>
                <a:gd name="T13" fmla="*/ 481 h 45"/>
                <a:gd name="T14" fmla="*/ 6 w 42"/>
                <a:gd name="T15" fmla="*/ 537 h 45"/>
                <a:gd name="T16" fmla="*/ 12 w 42"/>
                <a:gd name="T17" fmla="*/ 612 h 45"/>
                <a:gd name="T18" fmla="*/ 18 w 42"/>
                <a:gd name="T19" fmla="*/ 612 h 45"/>
                <a:gd name="T20" fmla="*/ 24 w 42"/>
                <a:gd name="T21" fmla="*/ 612 h 45"/>
                <a:gd name="T22" fmla="*/ 30 w 42"/>
                <a:gd name="T23" fmla="*/ 612 h 45"/>
                <a:gd name="T24" fmla="*/ 30 w 42"/>
                <a:gd name="T25" fmla="*/ 612 h 45"/>
                <a:gd name="T26" fmla="*/ 36 w 42"/>
                <a:gd name="T27" fmla="*/ 537 h 45"/>
                <a:gd name="T28" fmla="*/ 36 w 42"/>
                <a:gd name="T29" fmla="*/ 481 h 45"/>
                <a:gd name="T30" fmla="*/ 42 w 42"/>
                <a:gd name="T31" fmla="*/ 422 h 45"/>
                <a:gd name="T32" fmla="*/ 42 w 42"/>
                <a:gd name="T33" fmla="*/ 422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45"/>
                <a:gd name="T53" fmla="*/ 42 w 42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45">
                  <a:moveTo>
                    <a:pt x="42" y="28"/>
                  </a:moveTo>
                  <a:lnTo>
                    <a:pt x="42" y="11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8"/>
                  </a:lnTo>
                  <a:lnTo>
                    <a:pt x="6" y="34"/>
                  </a:lnTo>
                  <a:lnTo>
                    <a:pt x="6" y="39"/>
                  </a:lnTo>
                  <a:lnTo>
                    <a:pt x="12" y="45"/>
                  </a:lnTo>
                  <a:lnTo>
                    <a:pt x="18" y="45"/>
                  </a:lnTo>
                  <a:lnTo>
                    <a:pt x="24" y="45"/>
                  </a:lnTo>
                  <a:lnTo>
                    <a:pt x="30" y="45"/>
                  </a:lnTo>
                  <a:lnTo>
                    <a:pt x="36" y="39"/>
                  </a:lnTo>
                  <a:lnTo>
                    <a:pt x="36" y="34"/>
                  </a:lnTo>
                  <a:lnTo>
                    <a:pt x="42" y="28"/>
                  </a:lnTo>
                </a:path>
              </a:pathLst>
            </a:custGeom>
            <a:noFill/>
            <a:ln w="0">
              <a:solidFill>
                <a:srgbClr val="FF1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82" name="Freeform 234"/>
            <p:cNvSpPr>
              <a:spLocks/>
            </p:cNvSpPr>
            <p:nvPr/>
          </p:nvSpPr>
          <p:spPr bwMode="auto">
            <a:xfrm>
              <a:off x="4217" y="2180"/>
              <a:ext cx="42" cy="12"/>
            </a:xfrm>
            <a:custGeom>
              <a:avLst/>
              <a:gdLst>
                <a:gd name="T0" fmla="*/ 42 w 42"/>
                <a:gd name="T1" fmla="*/ 6 h 12"/>
                <a:gd name="T2" fmla="*/ 42 w 42"/>
                <a:gd name="T3" fmla="*/ 6 h 12"/>
                <a:gd name="T4" fmla="*/ 36 w 42"/>
                <a:gd name="T5" fmla="*/ 6 h 12"/>
                <a:gd name="T6" fmla="*/ 30 w 42"/>
                <a:gd name="T7" fmla="*/ 0 h 12"/>
                <a:gd name="T8" fmla="*/ 24 w 42"/>
                <a:gd name="T9" fmla="*/ 0 h 12"/>
                <a:gd name="T10" fmla="*/ 12 w 42"/>
                <a:gd name="T11" fmla="*/ 0 h 12"/>
                <a:gd name="T12" fmla="*/ 6 w 42"/>
                <a:gd name="T13" fmla="*/ 6 h 12"/>
                <a:gd name="T14" fmla="*/ 0 w 42"/>
                <a:gd name="T15" fmla="*/ 6 h 12"/>
                <a:gd name="T16" fmla="*/ 0 w 42"/>
                <a:gd name="T17" fmla="*/ 12 h 12"/>
                <a:gd name="T18" fmla="*/ 42 w 42"/>
                <a:gd name="T19" fmla="*/ 6 h 12"/>
                <a:gd name="T20" fmla="*/ 42 w 42"/>
                <a:gd name="T21" fmla="*/ 6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"/>
                <a:gd name="T34" fmla="*/ 0 h 12"/>
                <a:gd name="T35" fmla="*/ 42 w 42"/>
                <a:gd name="T36" fmla="*/ 12 h 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" h="12">
                  <a:moveTo>
                    <a:pt x="42" y="6"/>
                  </a:moveTo>
                  <a:lnTo>
                    <a:pt x="42" y="6"/>
                  </a:lnTo>
                  <a:lnTo>
                    <a:pt x="36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83" name="Freeform 235"/>
            <p:cNvSpPr>
              <a:spLocks/>
            </p:cNvSpPr>
            <p:nvPr/>
          </p:nvSpPr>
          <p:spPr bwMode="auto">
            <a:xfrm>
              <a:off x="4223" y="2197"/>
              <a:ext cx="30" cy="35"/>
            </a:xfrm>
            <a:custGeom>
              <a:avLst/>
              <a:gdLst>
                <a:gd name="T0" fmla="*/ 30 w 30"/>
                <a:gd name="T1" fmla="*/ 658 h 34"/>
                <a:gd name="T2" fmla="*/ 24 w 30"/>
                <a:gd name="T3" fmla="*/ 6 h 34"/>
                <a:gd name="T4" fmla="*/ 18 w 30"/>
                <a:gd name="T5" fmla="*/ 6 h 34"/>
                <a:gd name="T6" fmla="*/ 18 w 30"/>
                <a:gd name="T7" fmla="*/ 0 h 34"/>
                <a:gd name="T8" fmla="*/ 12 w 30"/>
                <a:gd name="T9" fmla="*/ 6 h 34"/>
                <a:gd name="T10" fmla="*/ 6 w 30"/>
                <a:gd name="T11" fmla="*/ 6 h 34"/>
                <a:gd name="T12" fmla="*/ 0 w 30"/>
                <a:gd name="T13" fmla="*/ 658 h 34"/>
                <a:gd name="T14" fmla="*/ 0 w 30"/>
                <a:gd name="T15" fmla="*/ 782 h 34"/>
                <a:gd name="T16" fmla="*/ 6 w 30"/>
                <a:gd name="T17" fmla="*/ 904 h 34"/>
                <a:gd name="T18" fmla="*/ 6 w 30"/>
                <a:gd name="T19" fmla="*/ 904 h 34"/>
                <a:gd name="T20" fmla="*/ 12 w 30"/>
                <a:gd name="T21" fmla="*/ 1076 h 34"/>
                <a:gd name="T22" fmla="*/ 18 w 30"/>
                <a:gd name="T23" fmla="*/ 1076 h 34"/>
                <a:gd name="T24" fmla="*/ 18 w 30"/>
                <a:gd name="T25" fmla="*/ 1076 h 34"/>
                <a:gd name="T26" fmla="*/ 24 w 30"/>
                <a:gd name="T27" fmla="*/ 904 h 34"/>
                <a:gd name="T28" fmla="*/ 30 w 30"/>
                <a:gd name="T29" fmla="*/ 904 h 34"/>
                <a:gd name="T30" fmla="*/ 30 w 30"/>
                <a:gd name="T31" fmla="*/ 782 h 34"/>
                <a:gd name="T32" fmla="*/ 30 w 30"/>
                <a:gd name="T33" fmla="*/ 658 h 34"/>
                <a:gd name="T34" fmla="*/ 30 w 30"/>
                <a:gd name="T35" fmla="*/ 658 h 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"/>
                <a:gd name="T55" fmla="*/ 0 h 34"/>
                <a:gd name="T56" fmla="*/ 30 w 30"/>
                <a:gd name="T57" fmla="*/ 34 h 3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" h="34">
                  <a:moveTo>
                    <a:pt x="30" y="17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6" y="28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24" y="28"/>
                  </a:lnTo>
                  <a:lnTo>
                    <a:pt x="30" y="28"/>
                  </a:lnTo>
                  <a:lnTo>
                    <a:pt x="30" y="23"/>
                  </a:lnTo>
                  <a:lnTo>
                    <a:pt x="30" y="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84" name="Freeform 236"/>
            <p:cNvSpPr>
              <a:spLocks/>
            </p:cNvSpPr>
            <p:nvPr/>
          </p:nvSpPr>
          <p:spPr bwMode="auto">
            <a:xfrm>
              <a:off x="4223" y="2215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30 w 30"/>
                <a:gd name="T3" fmla="*/ 6 h 6"/>
                <a:gd name="T4" fmla="*/ 30 w 30"/>
                <a:gd name="T5" fmla="*/ 6 h 6"/>
                <a:gd name="T6" fmla="*/ 30 w 30"/>
                <a:gd name="T7" fmla="*/ 6 h 6"/>
                <a:gd name="T8" fmla="*/ 30 w 30"/>
                <a:gd name="T9" fmla="*/ 0 h 6"/>
                <a:gd name="T10" fmla="*/ 30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24 w 30"/>
                <a:gd name="T17" fmla="*/ 0 h 6"/>
                <a:gd name="T18" fmla="*/ 24 w 30"/>
                <a:gd name="T19" fmla="*/ 0 h 6"/>
                <a:gd name="T20" fmla="*/ 24 w 30"/>
                <a:gd name="T21" fmla="*/ 0 h 6"/>
                <a:gd name="T22" fmla="*/ 18 w 30"/>
                <a:gd name="T23" fmla="*/ 0 h 6"/>
                <a:gd name="T24" fmla="*/ 18 w 30"/>
                <a:gd name="T25" fmla="*/ 0 h 6"/>
                <a:gd name="T26" fmla="*/ 12 w 30"/>
                <a:gd name="T27" fmla="*/ 0 h 6"/>
                <a:gd name="T28" fmla="*/ 12 w 30"/>
                <a:gd name="T29" fmla="*/ 0 h 6"/>
                <a:gd name="T30" fmla="*/ 12 w 30"/>
                <a:gd name="T31" fmla="*/ 0 h 6"/>
                <a:gd name="T32" fmla="*/ 6 w 30"/>
                <a:gd name="T33" fmla="*/ 0 h 6"/>
                <a:gd name="T34" fmla="*/ 6 w 30"/>
                <a:gd name="T35" fmla="*/ 0 h 6"/>
                <a:gd name="T36" fmla="*/ 6 w 30"/>
                <a:gd name="T37" fmla="*/ 0 h 6"/>
                <a:gd name="T38" fmla="*/ 0 w 30"/>
                <a:gd name="T39" fmla="*/ 0 h 6"/>
                <a:gd name="T40" fmla="*/ 0 w 30"/>
                <a:gd name="T41" fmla="*/ 0 h 6"/>
                <a:gd name="T42" fmla="*/ 0 w 30"/>
                <a:gd name="T43" fmla="*/ 0 h 6"/>
                <a:gd name="T44" fmla="*/ 0 w 30"/>
                <a:gd name="T45" fmla="*/ 6 h 6"/>
                <a:gd name="T46" fmla="*/ 0 w 30"/>
                <a:gd name="T47" fmla="*/ 6 h 6"/>
                <a:gd name="T48" fmla="*/ 0 w 30"/>
                <a:gd name="T49" fmla="*/ 6 h 6"/>
                <a:gd name="T50" fmla="*/ 0 w 30"/>
                <a:gd name="T51" fmla="*/ 6 h 6"/>
                <a:gd name="T52" fmla="*/ 6 w 30"/>
                <a:gd name="T53" fmla="*/ 6 h 6"/>
                <a:gd name="T54" fmla="*/ 6 w 30"/>
                <a:gd name="T55" fmla="*/ 6 h 6"/>
                <a:gd name="T56" fmla="*/ 12 w 30"/>
                <a:gd name="T57" fmla="*/ 6 h 6"/>
                <a:gd name="T58" fmla="*/ 12 w 30"/>
                <a:gd name="T59" fmla="*/ 6 h 6"/>
                <a:gd name="T60" fmla="*/ 12 w 30"/>
                <a:gd name="T61" fmla="*/ 6 h 6"/>
                <a:gd name="T62" fmla="*/ 18 w 30"/>
                <a:gd name="T63" fmla="*/ 6 h 6"/>
                <a:gd name="T64" fmla="*/ 18 w 30"/>
                <a:gd name="T65" fmla="*/ 6 h 6"/>
                <a:gd name="T66" fmla="*/ 18 w 30"/>
                <a:gd name="T67" fmla="*/ 6 h 6"/>
                <a:gd name="T68" fmla="*/ 24 w 30"/>
                <a:gd name="T69" fmla="*/ 6 h 6"/>
                <a:gd name="T70" fmla="*/ 24 w 30"/>
                <a:gd name="T71" fmla="*/ 6 h 6"/>
                <a:gd name="T72" fmla="*/ 24 w 30"/>
                <a:gd name="T73" fmla="*/ 6 h 6"/>
                <a:gd name="T74" fmla="*/ 30 w 30"/>
                <a:gd name="T75" fmla="*/ 6 h 6"/>
                <a:gd name="T76" fmla="*/ 30 w 30"/>
                <a:gd name="T77" fmla="*/ 6 h 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0"/>
                <a:gd name="T118" fmla="*/ 0 h 6"/>
                <a:gd name="T119" fmla="*/ 30 w 30"/>
                <a:gd name="T120" fmla="*/ 6 h 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0" h="6">
                  <a:moveTo>
                    <a:pt x="30" y="6"/>
                  </a:moveTo>
                  <a:lnTo>
                    <a:pt x="30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85" name="Freeform 237"/>
            <p:cNvSpPr>
              <a:spLocks/>
            </p:cNvSpPr>
            <p:nvPr/>
          </p:nvSpPr>
          <p:spPr bwMode="auto">
            <a:xfrm>
              <a:off x="4223" y="2221"/>
              <a:ext cx="30" cy="1"/>
            </a:xfrm>
            <a:custGeom>
              <a:avLst/>
              <a:gdLst>
                <a:gd name="T0" fmla="*/ 30 w 30"/>
                <a:gd name="T1" fmla="*/ 0 h 1"/>
                <a:gd name="T2" fmla="*/ 30 w 30"/>
                <a:gd name="T3" fmla="*/ 0 h 1"/>
                <a:gd name="T4" fmla="*/ 30 w 30"/>
                <a:gd name="T5" fmla="*/ 0 h 1"/>
                <a:gd name="T6" fmla="*/ 30 w 30"/>
                <a:gd name="T7" fmla="*/ 0 h 1"/>
                <a:gd name="T8" fmla="*/ 30 w 30"/>
                <a:gd name="T9" fmla="*/ 0 h 1"/>
                <a:gd name="T10" fmla="*/ 30 w 30"/>
                <a:gd name="T11" fmla="*/ 0 h 1"/>
                <a:gd name="T12" fmla="*/ 30 w 30"/>
                <a:gd name="T13" fmla="*/ 0 h 1"/>
                <a:gd name="T14" fmla="*/ 30 w 30"/>
                <a:gd name="T15" fmla="*/ 0 h 1"/>
                <a:gd name="T16" fmla="*/ 24 w 30"/>
                <a:gd name="T17" fmla="*/ 0 h 1"/>
                <a:gd name="T18" fmla="*/ 24 w 30"/>
                <a:gd name="T19" fmla="*/ 0 h 1"/>
                <a:gd name="T20" fmla="*/ 24 w 30"/>
                <a:gd name="T21" fmla="*/ 0 h 1"/>
                <a:gd name="T22" fmla="*/ 18 w 30"/>
                <a:gd name="T23" fmla="*/ 0 h 1"/>
                <a:gd name="T24" fmla="*/ 18 w 30"/>
                <a:gd name="T25" fmla="*/ 0 h 1"/>
                <a:gd name="T26" fmla="*/ 12 w 30"/>
                <a:gd name="T27" fmla="*/ 0 h 1"/>
                <a:gd name="T28" fmla="*/ 12 w 30"/>
                <a:gd name="T29" fmla="*/ 0 h 1"/>
                <a:gd name="T30" fmla="*/ 12 w 30"/>
                <a:gd name="T31" fmla="*/ 0 h 1"/>
                <a:gd name="T32" fmla="*/ 6 w 30"/>
                <a:gd name="T33" fmla="*/ 0 h 1"/>
                <a:gd name="T34" fmla="*/ 6 w 30"/>
                <a:gd name="T35" fmla="*/ 0 h 1"/>
                <a:gd name="T36" fmla="*/ 6 w 30"/>
                <a:gd name="T37" fmla="*/ 0 h 1"/>
                <a:gd name="T38" fmla="*/ 0 w 30"/>
                <a:gd name="T39" fmla="*/ 0 h 1"/>
                <a:gd name="T40" fmla="*/ 0 w 30"/>
                <a:gd name="T41" fmla="*/ 0 h 1"/>
                <a:gd name="T42" fmla="*/ 0 w 30"/>
                <a:gd name="T43" fmla="*/ 0 h 1"/>
                <a:gd name="T44" fmla="*/ 0 w 30"/>
                <a:gd name="T45" fmla="*/ 0 h 1"/>
                <a:gd name="T46" fmla="*/ 0 w 30"/>
                <a:gd name="T47" fmla="*/ 0 h 1"/>
                <a:gd name="T48" fmla="*/ 0 w 30"/>
                <a:gd name="T49" fmla="*/ 0 h 1"/>
                <a:gd name="T50" fmla="*/ 6 w 30"/>
                <a:gd name="T51" fmla="*/ 0 h 1"/>
                <a:gd name="T52" fmla="*/ 6 w 30"/>
                <a:gd name="T53" fmla="*/ 0 h 1"/>
                <a:gd name="T54" fmla="*/ 6 w 30"/>
                <a:gd name="T55" fmla="*/ 0 h 1"/>
                <a:gd name="T56" fmla="*/ 12 w 30"/>
                <a:gd name="T57" fmla="*/ 0 h 1"/>
                <a:gd name="T58" fmla="*/ 12 w 30"/>
                <a:gd name="T59" fmla="*/ 0 h 1"/>
                <a:gd name="T60" fmla="*/ 12 w 30"/>
                <a:gd name="T61" fmla="*/ 0 h 1"/>
                <a:gd name="T62" fmla="*/ 18 w 30"/>
                <a:gd name="T63" fmla="*/ 0 h 1"/>
                <a:gd name="T64" fmla="*/ 18 w 30"/>
                <a:gd name="T65" fmla="*/ 0 h 1"/>
                <a:gd name="T66" fmla="*/ 24 w 30"/>
                <a:gd name="T67" fmla="*/ 0 h 1"/>
                <a:gd name="T68" fmla="*/ 24 w 30"/>
                <a:gd name="T69" fmla="*/ 0 h 1"/>
                <a:gd name="T70" fmla="*/ 24 w 30"/>
                <a:gd name="T71" fmla="*/ 0 h 1"/>
                <a:gd name="T72" fmla="*/ 30 w 30"/>
                <a:gd name="T73" fmla="*/ 0 h 1"/>
                <a:gd name="T74" fmla="*/ 30 w 30"/>
                <a:gd name="T75" fmla="*/ 0 h 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"/>
                <a:gd name="T115" fmla="*/ 0 h 1"/>
                <a:gd name="T116" fmla="*/ 30 w 30"/>
                <a:gd name="T117" fmla="*/ 1 h 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" h="1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86" name="Freeform 238"/>
            <p:cNvSpPr>
              <a:spLocks/>
            </p:cNvSpPr>
            <p:nvPr/>
          </p:nvSpPr>
          <p:spPr bwMode="auto">
            <a:xfrm>
              <a:off x="4235" y="2192"/>
              <a:ext cx="6" cy="5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0 w 6"/>
                <a:gd name="T7" fmla="*/ 0 h 5"/>
                <a:gd name="T8" fmla="*/ 0 w 6"/>
                <a:gd name="T9" fmla="*/ 0 h 5"/>
                <a:gd name="T10" fmla="*/ 0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6 w 6"/>
                <a:gd name="T17" fmla="*/ 5 h 5"/>
                <a:gd name="T18" fmla="*/ 6 w 6"/>
                <a:gd name="T19" fmla="*/ 0 h 5"/>
                <a:gd name="T20" fmla="*/ 6 w 6"/>
                <a:gd name="T21" fmla="*/ 0 h 5"/>
                <a:gd name="T22" fmla="*/ 6 w 6"/>
                <a:gd name="T23" fmla="*/ 0 h 5"/>
                <a:gd name="T24" fmla="*/ 6 w 6"/>
                <a:gd name="T25" fmla="*/ 0 h 5"/>
                <a:gd name="T26" fmla="*/ 6 w 6"/>
                <a:gd name="T27" fmla="*/ 0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7F6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87" name="Freeform 239"/>
            <p:cNvSpPr>
              <a:spLocks/>
            </p:cNvSpPr>
            <p:nvPr/>
          </p:nvSpPr>
          <p:spPr bwMode="auto">
            <a:xfrm>
              <a:off x="4241" y="2186"/>
              <a:ext cx="6" cy="1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1"/>
                <a:gd name="T44" fmla="*/ 6 w 6"/>
                <a:gd name="T45" fmla="*/ 1 h 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7F6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88" name="Freeform 240"/>
            <p:cNvSpPr>
              <a:spLocks/>
            </p:cNvSpPr>
            <p:nvPr/>
          </p:nvSpPr>
          <p:spPr bwMode="auto">
            <a:xfrm>
              <a:off x="4229" y="2186"/>
              <a:ext cx="6" cy="1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1"/>
                <a:gd name="T44" fmla="*/ 6 w 6"/>
                <a:gd name="T45" fmla="*/ 1 h 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7F6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89" name="Freeform 241"/>
            <p:cNvSpPr>
              <a:spLocks/>
            </p:cNvSpPr>
            <p:nvPr/>
          </p:nvSpPr>
          <p:spPr bwMode="auto">
            <a:xfrm>
              <a:off x="4188" y="2157"/>
              <a:ext cx="238" cy="161"/>
            </a:xfrm>
            <a:custGeom>
              <a:avLst/>
              <a:gdLst>
                <a:gd name="T0" fmla="*/ 238 w 238"/>
                <a:gd name="T1" fmla="*/ 0 h 156"/>
                <a:gd name="T2" fmla="*/ 0 w 238"/>
                <a:gd name="T3" fmla="*/ 0 h 156"/>
                <a:gd name="T4" fmla="*/ 0 w 238"/>
                <a:gd name="T5" fmla="*/ 7271 h 156"/>
                <a:gd name="T6" fmla="*/ 238 w 238"/>
                <a:gd name="T7" fmla="*/ 7271 h 156"/>
                <a:gd name="T8" fmla="*/ 238 w 238"/>
                <a:gd name="T9" fmla="*/ 0 h 156"/>
                <a:gd name="T10" fmla="*/ 238 w 238"/>
                <a:gd name="T11" fmla="*/ 0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156"/>
                <a:gd name="T20" fmla="*/ 238 w 238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156">
                  <a:moveTo>
                    <a:pt x="238" y="0"/>
                  </a:moveTo>
                  <a:lnTo>
                    <a:pt x="0" y="0"/>
                  </a:lnTo>
                  <a:lnTo>
                    <a:pt x="0" y="156"/>
                  </a:lnTo>
                  <a:lnTo>
                    <a:pt x="238" y="156"/>
                  </a:lnTo>
                  <a:lnTo>
                    <a:pt x="23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490" name="Object 252"/>
          <p:cNvGraphicFramePr>
            <a:graphicFrameLocks noChangeAspect="1"/>
          </p:cNvGraphicFramePr>
          <p:nvPr/>
        </p:nvGraphicFramePr>
        <p:xfrm>
          <a:off x="489636" y="3925410"/>
          <a:ext cx="350226" cy="247650"/>
        </p:xfrm>
        <a:graphic>
          <a:graphicData uri="http://schemas.openxmlformats.org/presentationml/2006/ole">
            <p:oleObj spid="_x0000_s7171" name="Clip" r:id="rId6" imgW="2835360" imgH="1920600" progId="">
              <p:embed/>
            </p:oleObj>
          </a:graphicData>
        </a:graphic>
      </p:graphicFrame>
      <p:sp>
        <p:nvSpPr>
          <p:cNvPr id="491" name="Text Box 259"/>
          <p:cNvSpPr txBox="1">
            <a:spLocks noChangeArrowheads="1"/>
          </p:cNvSpPr>
          <p:nvPr/>
        </p:nvSpPr>
        <p:spPr bwMode="auto">
          <a:xfrm>
            <a:off x="1209148" y="3524122"/>
            <a:ext cx="754674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HUNGARY</a:t>
            </a:r>
          </a:p>
        </p:txBody>
      </p:sp>
      <p:sp>
        <p:nvSpPr>
          <p:cNvPr id="492" name="Rectangle 283"/>
          <p:cNvSpPr>
            <a:spLocks noChangeArrowheads="1"/>
          </p:cNvSpPr>
          <p:nvPr/>
        </p:nvSpPr>
        <p:spPr bwMode="auto">
          <a:xfrm>
            <a:off x="752827" y="1314124"/>
            <a:ext cx="2737338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GB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Member States</a:t>
            </a:r>
          </a:p>
        </p:txBody>
      </p:sp>
      <p:grpSp>
        <p:nvGrpSpPr>
          <p:cNvPr id="24" name="Group 214"/>
          <p:cNvGrpSpPr>
            <a:grpSpLocks/>
          </p:cNvGrpSpPr>
          <p:nvPr/>
        </p:nvGrpSpPr>
        <p:grpSpPr bwMode="auto">
          <a:xfrm>
            <a:off x="2382152" y="4578487"/>
            <a:ext cx="360485" cy="250825"/>
            <a:chOff x="4188" y="2402"/>
            <a:chExt cx="238" cy="161"/>
          </a:xfrm>
        </p:grpSpPr>
        <p:sp>
          <p:nvSpPr>
            <p:cNvPr id="494" name="Freeform 215"/>
            <p:cNvSpPr>
              <a:spLocks/>
            </p:cNvSpPr>
            <p:nvPr/>
          </p:nvSpPr>
          <p:spPr bwMode="auto">
            <a:xfrm>
              <a:off x="4235" y="2403"/>
              <a:ext cx="191" cy="160"/>
            </a:xfrm>
            <a:custGeom>
              <a:avLst/>
              <a:gdLst>
                <a:gd name="T0" fmla="*/ 191 w 191"/>
                <a:gd name="T1" fmla="*/ 3410 h 156"/>
                <a:gd name="T2" fmla="*/ 191 w 191"/>
                <a:gd name="T3" fmla="*/ 0 h 156"/>
                <a:gd name="T4" fmla="*/ 0 w 191"/>
                <a:gd name="T5" fmla="*/ 0 h 156"/>
                <a:gd name="T6" fmla="*/ 0 w 191"/>
                <a:gd name="T7" fmla="*/ 3410 h 156"/>
                <a:gd name="T8" fmla="*/ 191 w 191"/>
                <a:gd name="T9" fmla="*/ 3410 h 156"/>
                <a:gd name="T10" fmla="*/ 191 w 191"/>
                <a:gd name="T11" fmla="*/ 3410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1"/>
                <a:gd name="T19" fmla="*/ 0 h 156"/>
                <a:gd name="T20" fmla="*/ 191 w 191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1" h="156">
                  <a:moveTo>
                    <a:pt x="191" y="156"/>
                  </a:moveTo>
                  <a:lnTo>
                    <a:pt x="191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191" y="15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95" name="Freeform 216"/>
            <p:cNvSpPr>
              <a:spLocks/>
            </p:cNvSpPr>
            <p:nvPr/>
          </p:nvSpPr>
          <p:spPr bwMode="auto">
            <a:xfrm>
              <a:off x="4188" y="2403"/>
              <a:ext cx="77" cy="160"/>
            </a:xfrm>
            <a:custGeom>
              <a:avLst/>
              <a:gdLst>
                <a:gd name="T0" fmla="*/ 77 w 77"/>
                <a:gd name="T1" fmla="*/ 3410 h 156"/>
                <a:gd name="T2" fmla="*/ 77 w 77"/>
                <a:gd name="T3" fmla="*/ 0 h 156"/>
                <a:gd name="T4" fmla="*/ 0 w 77"/>
                <a:gd name="T5" fmla="*/ 0 h 156"/>
                <a:gd name="T6" fmla="*/ 0 w 77"/>
                <a:gd name="T7" fmla="*/ 3410 h 156"/>
                <a:gd name="T8" fmla="*/ 77 w 77"/>
                <a:gd name="T9" fmla="*/ 3410 h 156"/>
                <a:gd name="T10" fmla="*/ 77 w 77"/>
                <a:gd name="T11" fmla="*/ 3410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156"/>
                <a:gd name="T20" fmla="*/ 77 w 77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156">
                  <a:moveTo>
                    <a:pt x="77" y="156"/>
                  </a:moveTo>
                  <a:lnTo>
                    <a:pt x="77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96" name="Freeform 217"/>
            <p:cNvSpPr>
              <a:spLocks/>
            </p:cNvSpPr>
            <p:nvPr/>
          </p:nvSpPr>
          <p:spPr bwMode="auto">
            <a:xfrm>
              <a:off x="4348" y="2403"/>
              <a:ext cx="78" cy="160"/>
            </a:xfrm>
            <a:custGeom>
              <a:avLst/>
              <a:gdLst>
                <a:gd name="T0" fmla="*/ 78 w 78"/>
                <a:gd name="T1" fmla="*/ 3410 h 156"/>
                <a:gd name="T2" fmla="*/ 78 w 78"/>
                <a:gd name="T3" fmla="*/ 0 h 156"/>
                <a:gd name="T4" fmla="*/ 0 w 78"/>
                <a:gd name="T5" fmla="*/ 0 h 156"/>
                <a:gd name="T6" fmla="*/ 0 w 78"/>
                <a:gd name="T7" fmla="*/ 3410 h 156"/>
                <a:gd name="T8" fmla="*/ 78 w 78"/>
                <a:gd name="T9" fmla="*/ 3410 h 156"/>
                <a:gd name="T10" fmla="*/ 78 w 78"/>
                <a:gd name="T11" fmla="*/ 3410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8"/>
                <a:gd name="T19" fmla="*/ 0 h 156"/>
                <a:gd name="T20" fmla="*/ 78 w 78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8" h="156">
                  <a:moveTo>
                    <a:pt x="78" y="156"/>
                  </a:moveTo>
                  <a:lnTo>
                    <a:pt x="78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497" name="Freeform 218"/>
            <p:cNvSpPr>
              <a:spLocks/>
            </p:cNvSpPr>
            <p:nvPr/>
          </p:nvSpPr>
          <p:spPr bwMode="auto">
            <a:xfrm>
              <a:off x="4188" y="2402"/>
              <a:ext cx="236" cy="161"/>
            </a:xfrm>
            <a:custGeom>
              <a:avLst/>
              <a:gdLst>
                <a:gd name="T0" fmla="*/ 15 w 244"/>
                <a:gd name="T1" fmla="*/ 379275 h 151"/>
                <a:gd name="T2" fmla="*/ 15 w 244"/>
                <a:gd name="T3" fmla="*/ 0 h 151"/>
                <a:gd name="T4" fmla="*/ 0 w 244"/>
                <a:gd name="T5" fmla="*/ 0 h 151"/>
                <a:gd name="T6" fmla="*/ 0 w 244"/>
                <a:gd name="T7" fmla="*/ 379275 h 151"/>
                <a:gd name="T8" fmla="*/ 15 w 244"/>
                <a:gd name="T9" fmla="*/ 379275 h 151"/>
                <a:gd name="T10" fmla="*/ 15 w 244"/>
                <a:gd name="T11" fmla="*/ 379275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Group 247"/>
          <p:cNvGrpSpPr>
            <a:grpSpLocks/>
          </p:cNvGrpSpPr>
          <p:nvPr/>
        </p:nvGrpSpPr>
        <p:grpSpPr bwMode="auto">
          <a:xfrm>
            <a:off x="4189122" y="1899235"/>
            <a:ext cx="360485" cy="246062"/>
            <a:chOff x="528" y="1773"/>
            <a:chExt cx="246" cy="155"/>
          </a:xfrm>
        </p:grpSpPr>
        <p:sp>
          <p:nvSpPr>
            <p:cNvPr id="499" name="Freeform 248"/>
            <p:cNvSpPr>
              <a:spLocks/>
            </p:cNvSpPr>
            <p:nvPr/>
          </p:nvSpPr>
          <p:spPr bwMode="auto">
            <a:xfrm>
              <a:off x="528" y="1773"/>
              <a:ext cx="246" cy="155"/>
            </a:xfrm>
            <a:custGeom>
              <a:avLst/>
              <a:gdLst>
                <a:gd name="T0" fmla="*/ 649 w 244"/>
                <a:gd name="T1" fmla="*/ 39 h 157"/>
                <a:gd name="T2" fmla="*/ 649 w 244"/>
                <a:gd name="T3" fmla="*/ 0 h 157"/>
                <a:gd name="T4" fmla="*/ 0 w 244"/>
                <a:gd name="T5" fmla="*/ 0 h 157"/>
                <a:gd name="T6" fmla="*/ 0 w 244"/>
                <a:gd name="T7" fmla="*/ 39 h 157"/>
                <a:gd name="T8" fmla="*/ 649 w 244"/>
                <a:gd name="T9" fmla="*/ 39 h 157"/>
                <a:gd name="T10" fmla="*/ 649 w 244"/>
                <a:gd name="T11" fmla="*/ 39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7"/>
                <a:gd name="T20" fmla="*/ 244 w 244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7">
                  <a:moveTo>
                    <a:pt x="244" y="157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4" y="1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500" name="Freeform 249"/>
            <p:cNvSpPr>
              <a:spLocks/>
            </p:cNvSpPr>
            <p:nvPr/>
          </p:nvSpPr>
          <p:spPr bwMode="auto">
            <a:xfrm>
              <a:off x="528" y="1850"/>
              <a:ext cx="246" cy="78"/>
            </a:xfrm>
            <a:custGeom>
              <a:avLst/>
              <a:gdLst>
                <a:gd name="T0" fmla="*/ 13402 w 238"/>
                <a:gd name="T1" fmla="*/ 39 h 79"/>
                <a:gd name="T2" fmla="*/ 13402 w 238"/>
                <a:gd name="T3" fmla="*/ 0 h 79"/>
                <a:gd name="T4" fmla="*/ 0 w 238"/>
                <a:gd name="T5" fmla="*/ 0 h 79"/>
                <a:gd name="T6" fmla="*/ 0 w 238"/>
                <a:gd name="T7" fmla="*/ 39 h 79"/>
                <a:gd name="T8" fmla="*/ 13402 w 238"/>
                <a:gd name="T9" fmla="*/ 39 h 79"/>
                <a:gd name="T10" fmla="*/ 13402 w 238"/>
                <a:gd name="T11" fmla="*/ 39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79"/>
                <a:gd name="T20" fmla="*/ 238 w 238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79">
                  <a:moveTo>
                    <a:pt x="238" y="79"/>
                  </a:moveTo>
                  <a:lnTo>
                    <a:pt x="238" y="0"/>
                  </a:lnTo>
                  <a:lnTo>
                    <a:pt x="0" y="0"/>
                  </a:lnTo>
                  <a:lnTo>
                    <a:pt x="0" y="79"/>
                  </a:lnTo>
                  <a:lnTo>
                    <a:pt x="238" y="79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501" name="Freeform 250"/>
            <p:cNvSpPr>
              <a:spLocks/>
            </p:cNvSpPr>
            <p:nvPr/>
          </p:nvSpPr>
          <p:spPr bwMode="auto">
            <a:xfrm>
              <a:off x="528" y="1773"/>
              <a:ext cx="120" cy="155"/>
            </a:xfrm>
            <a:custGeom>
              <a:avLst/>
              <a:gdLst>
                <a:gd name="T0" fmla="*/ 0 w 119"/>
                <a:gd name="T1" fmla="*/ 0 h 157"/>
                <a:gd name="T2" fmla="*/ 0 w 119"/>
                <a:gd name="T3" fmla="*/ 39 h 157"/>
                <a:gd name="T4" fmla="*/ 305 w 119"/>
                <a:gd name="T5" fmla="*/ 39 h 157"/>
                <a:gd name="T6" fmla="*/ 0 w 119"/>
                <a:gd name="T7" fmla="*/ 0 h 157"/>
                <a:gd name="T8" fmla="*/ 0 w 119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9"/>
                <a:gd name="T16" fmla="*/ 0 h 157"/>
                <a:gd name="T17" fmla="*/ 119 w 119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9" h="157">
                  <a:moveTo>
                    <a:pt x="0" y="0"/>
                  </a:moveTo>
                  <a:lnTo>
                    <a:pt x="0" y="157"/>
                  </a:lnTo>
                  <a:lnTo>
                    <a:pt x="119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502" name="Freeform 251"/>
            <p:cNvSpPr>
              <a:spLocks/>
            </p:cNvSpPr>
            <p:nvPr/>
          </p:nvSpPr>
          <p:spPr bwMode="auto">
            <a:xfrm>
              <a:off x="528" y="1773"/>
              <a:ext cx="246" cy="155"/>
            </a:xfrm>
            <a:custGeom>
              <a:avLst/>
              <a:gdLst>
                <a:gd name="T0" fmla="*/ 649 w 244"/>
                <a:gd name="T1" fmla="*/ 39 h 157"/>
                <a:gd name="T2" fmla="*/ 649 w 244"/>
                <a:gd name="T3" fmla="*/ 0 h 157"/>
                <a:gd name="T4" fmla="*/ 0 w 244"/>
                <a:gd name="T5" fmla="*/ 0 h 157"/>
                <a:gd name="T6" fmla="*/ 0 w 244"/>
                <a:gd name="T7" fmla="*/ 39 h 157"/>
                <a:gd name="T8" fmla="*/ 649 w 244"/>
                <a:gd name="T9" fmla="*/ 39 h 157"/>
                <a:gd name="T10" fmla="*/ 649 w 244"/>
                <a:gd name="T11" fmla="*/ 39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7"/>
                <a:gd name="T20" fmla="*/ 244 w 244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7">
                  <a:moveTo>
                    <a:pt x="244" y="157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4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26" name="Group 253"/>
          <p:cNvGrpSpPr>
            <a:grpSpLocks/>
          </p:cNvGrpSpPr>
          <p:nvPr/>
        </p:nvGrpSpPr>
        <p:grpSpPr bwMode="auto">
          <a:xfrm>
            <a:off x="2330889" y="1902413"/>
            <a:ext cx="360485" cy="249237"/>
            <a:chOff x="528" y="1164"/>
            <a:chExt cx="238" cy="157"/>
          </a:xfrm>
        </p:grpSpPr>
        <p:sp>
          <p:nvSpPr>
            <p:cNvPr id="504" name="Rectangle 254"/>
            <p:cNvSpPr>
              <a:spLocks noChangeArrowheads="1"/>
            </p:cNvSpPr>
            <p:nvPr/>
          </p:nvSpPr>
          <p:spPr bwMode="auto">
            <a:xfrm>
              <a:off x="528" y="1164"/>
              <a:ext cx="238" cy="15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900" b="1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5" name="Rectangle 255"/>
            <p:cNvSpPr>
              <a:spLocks noChangeArrowheads="1"/>
            </p:cNvSpPr>
            <p:nvPr/>
          </p:nvSpPr>
          <p:spPr bwMode="auto">
            <a:xfrm>
              <a:off x="528" y="1164"/>
              <a:ext cx="238" cy="53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900" b="1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6" name="Rectangle 256"/>
            <p:cNvSpPr>
              <a:spLocks noChangeArrowheads="1"/>
            </p:cNvSpPr>
            <p:nvPr/>
          </p:nvSpPr>
          <p:spPr bwMode="auto">
            <a:xfrm>
              <a:off x="528" y="1218"/>
              <a:ext cx="238" cy="56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chemeClr val="tx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9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7" name="Rectangle 257"/>
            <p:cNvSpPr>
              <a:spLocks noChangeArrowheads="1"/>
            </p:cNvSpPr>
            <p:nvPr/>
          </p:nvSpPr>
          <p:spPr bwMode="auto">
            <a:xfrm>
              <a:off x="528" y="1266"/>
              <a:ext cx="238" cy="55"/>
            </a:xfrm>
            <a:prstGeom prst="rect">
              <a:avLst/>
            </a:prstGeom>
            <a:solidFill>
              <a:srgbClr val="FF0000"/>
            </a:solidFill>
            <a:ln w="317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900" b="1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08" name="Text Box 264"/>
          <p:cNvSpPr txBox="1">
            <a:spLocks noChangeArrowheads="1"/>
          </p:cNvSpPr>
          <p:nvPr/>
        </p:nvSpPr>
        <p:spPr bwMode="auto">
          <a:xfrm>
            <a:off x="2109776" y="2153235"/>
            <a:ext cx="797169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BULGARIA</a:t>
            </a:r>
          </a:p>
        </p:txBody>
      </p:sp>
      <p:sp>
        <p:nvSpPr>
          <p:cNvPr id="509" name="Text Box 267"/>
          <p:cNvSpPr txBox="1">
            <a:spLocks noChangeArrowheads="1"/>
          </p:cNvSpPr>
          <p:nvPr/>
        </p:nvSpPr>
        <p:spPr bwMode="auto">
          <a:xfrm>
            <a:off x="2174740" y="3493918"/>
            <a:ext cx="6535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ICELAND</a:t>
            </a:r>
          </a:p>
        </p:txBody>
      </p:sp>
      <p:pic>
        <p:nvPicPr>
          <p:cNvPr id="510" name="Picture 26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11021" y="3235148"/>
            <a:ext cx="366346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9"/>
          <p:cNvGrpSpPr>
            <a:grpSpLocks noChangeAspect="1"/>
          </p:cNvGrpSpPr>
          <p:nvPr/>
        </p:nvGrpSpPr>
        <p:grpSpPr bwMode="auto">
          <a:xfrm>
            <a:off x="1445986" y="3924829"/>
            <a:ext cx="353157" cy="247650"/>
            <a:chOff x="4214" y="2064"/>
            <a:chExt cx="241" cy="156"/>
          </a:xfrm>
        </p:grpSpPr>
        <p:sp>
          <p:nvSpPr>
            <p:cNvPr id="513" name="AutoShape 270"/>
            <p:cNvSpPr>
              <a:spLocks noChangeAspect="1" noChangeArrowheads="1" noTextEdit="1"/>
            </p:cNvSpPr>
            <p:nvPr/>
          </p:nvSpPr>
          <p:spPr bwMode="auto">
            <a:xfrm>
              <a:off x="4214" y="2064"/>
              <a:ext cx="241" cy="156"/>
            </a:xfrm>
            <a:prstGeom prst="rect">
              <a:avLst/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514" name="Rectangle 271"/>
            <p:cNvSpPr>
              <a:spLocks noChangeArrowheads="1"/>
            </p:cNvSpPr>
            <p:nvPr/>
          </p:nvSpPr>
          <p:spPr bwMode="auto">
            <a:xfrm>
              <a:off x="4214" y="2064"/>
              <a:ext cx="241" cy="5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900" b="1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5" name="Rectangle 272"/>
            <p:cNvSpPr>
              <a:spLocks noChangeArrowheads="1"/>
            </p:cNvSpPr>
            <p:nvPr/>
          </p:nvSpPr>
          <p:spPr bwMode="auto">
            <a:xfrm>
              <a:off x="4214" y="2116"/>
              <a:ext cx="241" cy="52"/>
            </a:xfrm>
            <a:prstGeom prst="rect">
              <a:avLst/>
            </a:prstGeom>
            <a:solidFill>
              <a:srgbClr val="51D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900" b="1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6" name="Rectangle 273"/>
            <p:cNvSpPr>
              <a:spLocks noChangeArrowheads="1"/>
            </p:cNvSpPr>
            <p:nvPr/>
          </p:nvSpPr>
          <p:spPr bwMode="auto">
            <a:xfrm>
              <a:off x="4214" y="2168"/>
              <a:ext cx="241" cy="5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900" b="1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17" name="Rectangle 284"/>
          <p:cNvSpPr>
            <a:spLocks noChangeArrowheads="1"/>
          </p:cNvSpPr>
          <p:nvPr/>
        </p:nvSpPr>
        <p:spPr bwMode="auto">
          <a:xfrm>
            <a:off x="5577194" y="1376764"/>
            <a:ext cx="2737338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GB" b="1" dirty="0">
                <a:solidFill>
                  <a:srgbClr val="677E97"/>
                </a:solidFill>
                <a:latin typeface="Arial" pitchFamily="34" charset="0"/>
                <a:cs typeface="Arial" pitchFamily="34" charset="0"/>
              </a:rPr>
              <a:t>Cooperating </a:t>
            </a:r>
            <a:r>
              <a:rPr lang="en-GB" b="1" dirty="0" smtClean="0">
                <a:solidFill>
                  <a:srgbClr val="677E97"/>
                </a:solidFill>
                <a:latin typeface="Arial" pitchFamily="34" charset="0"/>
                <a:cs typeface="Arial" pitchFamily="34" charset="0"/>
              </a:rPr>
              <a:t>State</a:t>
            </a:r>
            <a:endParaRPr lang="en-GB" b="1" dirty="0">
              <a:solidFill>
                <a:srgbClr val="677E9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8" name="Text Box 299"/>
          <p:cNvSpPr txBox="1">
            <a:spLocks noChangeArrowheads="1"/>
          </p:cNvSpPr>
          <p:nvPr/>
        </p:nvSpPr>
        <p:spPr bwMode="auto">
          <a:xfrm>
            <a:off x="6342268" y="2317292"/>
            <a:ext cx="86604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 dirty="0">
                <a:solidFill>
                  <a:srgbClr val="677E97"/>
                </a:solidFill>
                <a:latin typeface="Arial" pitchFamily="34" charset="0"/>
                <a:cs typeface="Arial" pitchFamily="34" charset="0"/>
              </a:rPr>
              <a:t>SERBIA</a:t>
            </a:r>
          </a:p>
        </p:txBody>
      </p:sp>
      <p:pic>
        <p:nvPicPr>
          <p:cNvPr id="519" name="Picture 30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9239" y="2021198"/>
            <a:ext cx="360485" cy="246063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0" name="Text Box 15"/>
          <p:cNvSpPr txBox="1">
            <a:spLocks noChangeArrowheads="1"/>
          </p:cNvSpPr>
          <p:nvPr/>
        </p:nvSpPr>
        <p:spPr bwMode="auto">
          <a:xfrm>
            <a:off x="2831282" y="4837111"/>
            <a:ext cx="122799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SLOVAK REPUBLIC</a:t>
            </a:r>
          </a:p>
        </p:txBody>
      </p:sp>
      <p:sp>
        <p:nvSpPr>
          <p:cNvPr id="521" name="Text Box 167"/>
          <p:cNvSpPr txBox="1">
            <a:spLocks noChangeArrowheads="1"/>
          </p:cNvSpPr>
          <p:nvPr/>
        </p:nvSpPr>
        <p:spPr bwMode="auto">
          <a:xfrm>
            <a:off x="370461" y="2139132"/>
            <a:ext cx="6535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AUSTRIA</a:t>
            </a:r>
          </a:p>
        </p:txBody>
      </p:sp>
      <p:sp>
        <p:nvSpPr>
          <p:cNvPr id="522" name="Text Box 168"/>
          <p:cNvSpPr txBox="1">
            <a:spLocks noChangeArrowheads="1"/>
          </p:cNvSpPr>
          <p:nvPr/>
        </p:nvSpPr>
        <p:spPr bwMode="auto">
          <a:xfrm>
            <a:off x="1284861" y="2148657"/>
            <a:ext cx="6535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BELGIUM</a:t>
            </a:r>
          </a:p>
        </p:txBody>
      </p:sp>
      <p:sp>
        <p:nvSpPr>
          <p:cNvPr id="523" name="Text Box 169"/>
          <p:cNvSpPr txBox="1">
            <a:spLocks noChangeArrowheads="1"/>
          </p:cNvSpPr>
          <p:nvPr/>
        </p:nvSpPr>
        <p:spPr bwMode="auto">
          <a:xfrm>
            <a:off x="237279" y="2777134"/>
            <a:ext cx="8953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DENMARK</a:t>
            </a:r>
          </a:p>
        </p:txBody>
      </p:sp>
      <p:sp>
        <p:nvSpPr>
          <p:cNvPr id="524" name="Text Box 170"/>
          <p:cNvSpPr txBox="1">
            <a:spLocks noChangeArrowheads="1"/>
          </p:cNvSpPr>
          <p:nvPr/>
        </p:nvSpPr>
        <p:spPr bwMode="auto">
          <a:xfrm>
            <a:off x="2210614" y="2810965"/>
            <a:ext cx="652096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FINLAND</a:t>
            </a:r>
          </a:p>
        </p:txBody>
      </p:sp>
      <p:sp>
        <p:nvSpPr>
          <p:cNvPr id="525" name="Text Box 171"/>
          <p:cNvSpPr txBox="1">
            <a:spLocks noChangeArrowheads="1"/>
          </p:cNvSpPr>
          <p:nvPr/>
        </p:nvSpPr>
        <p:spPr bwMode="auto">
          <a:xfrm>
            <a:off x="3091473" y="2753105"/>
            <a:ext cx="6535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FRANCE</a:t>
            </a:r>
          </a:p>
        </p:txBody>
      </p:sp>
      <p:sp>
        <p:nvSpPr>
          <p:cNvPr id="526" name="Text Box 172"/>
          <p:cNvSpPr txBox="1">
            <a:spLocks noChangeArrowheads="1"/>
          </p:cNvSpPr>
          <p:nvPr/>
        </p:nvSpPr>
        <p:spPr bwMode="auto">
          <a:xfrm>
            <a:off x="3956587" y="2797529"/>
            <a:ext cx="85871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GERMANY</a:t>
            </a:r>
          </a:p>
        </p:txBody>
      </p:sp>
      <p:sp>
        <p:nvSpPr>
          <p:cNvPr id="527" name="Text Box 173"/>
          <p:cNvSpPr txBox="1">
            <a:spLocks noChangeArrowheads="1"/>
          </p:cNvSpPr>
          <p:nvPr/>
        </p:nvSpPr>
        <p:spPr bwMode="auto">
          <a:xfrm>
            <a:off x="356138" y="3519363"/>
            <a:ext cx="65502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GREECE</a:t>
            </a:r>
          </a:p>
        </p:txBody>
      </p:sp>
      <p:sp>
        <p:nvSpPr>
          <p:cNvPr id="528" name="Text Box 174"/>
          <p:cNvSpPr txBox="1">
            <a:spLocks noChangeArrowheads="1"/>
          </p:cNvSpPr>
          <p:nvPr/>
        </p:nvSpPr>
        <p:spPr bwMode="auto">
          <a:xfrm>
            <a:off x="3066287" y="3456902"/>
            <a:ext cx="6535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IRELAND</a:t>
            </a:r>
          </a:p>
        </p:txBody>
      </p:sp>
      <p:sp>
        <p:nvSpPr>
          <p:cNvPr id="529" name="Text Box 175"/>
          <p:cNvSpPr txBox="1">
            <a:spLocks noChangeArrowheads="1"/>
          </p:cNvSpPr>
          <p:nvPr/>
        </p:nvSpPr>
        <p:spPr bwMode="auto">
          <a:xfrm>
            <a:off x="4062512" y="3495937"/>
            <a:ext cx="655026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ITALY</a:t>
            </a:r>
          </a:p>
        </p:txBody>
      </p:sp>
      <p:sp>
        <p:nvSpPr>
          <p:cNvPr id="530" name="Text Box 176"/>
          <p:cNvSpPr txBox="1">
            <a:spLocks noChangeArrowheads="1"/>
          </p:cNvSpPr>
          <p:nvPr/>
        </p:nvSpPr>
        <p:spPr bwMode="auto">
          <a:xfrm>
            <a:off x="3765155" y="5628191"/>
            <a:ext cx="128514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UNITED KINGDOM</a:t>
            </a:r>
          </a:p>
        </p:txBody>
      </p:sp>
      <p:sp>
        <p:nvSpPr>
          <p:cNvPr id="531" name="Text Box 177"/>
          <p:cNvSpPr txBox="1">
            <a:spLocks noChangeArrowheads="1"/>
          </p:cNvSpPr>
          <p:nvPr/>
        </p:nvSpPr>
        <p:spPr bwMode="auto">
          <a:xfrm>
            <a:off x="3165816" y="5642487"/>
            <a:ext cx="65502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TURKEY</a:t>
            </a:r>
          </a:p>
        </p:txBody>
      </p:sp>
      <p:sp>
        <p:nvSpPr>
          <p:cNvPr id="532" name="Text Box 178"/>
          <p:cNvSpPr txBox="1">
            <a:spLocks noChangeArrowheads="1"/>
          </p:cNvSpPr>
          <p:nvPr/>
        </p:nvSpPr>
        <p:spPr bwMode="auto">
          <a:xfrm>
            <a:off x="2048898" y="5718760"/>
            <a:ext cx="112102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SWITZERLAND</a:t>
            </a:r>
          </a:p>
        </p:txBody>
      </p:sp>
      <p:sp>
        <p:nvSpPr>
          <p:cNvPr id="533" name="Text Box 179"/>
          <p:cNvSpPr txBox="1">
            <a:spLocks noChangeArrowheads="1"/>
          </p:cNvSpPr>
          <p:nvPr/>
        </p:nvSpPr>
        <p:spPr bwMode="auto">
          <a:xfrm>
            <a:off x="1290418" y="5627143"/>
            <a:ext cx="65356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SWEDEN</a:t>
            </a:r>
          </a:p>
        </p:txBody>
      </p:sp>
      <p:sp>
        <p:nvSpPr>
          <p:cNvPr id="534" name="Text Box 180"/>
          <p:cNvSpPr txBox="1">
            <a:spLocks noChangeArrowheads="1"/>
          </p:cNvSpPr>
          <p:nvPr/>
        </p:nvSpPr>
        <p:spPr bwMode="auto">
          <a:xfrm>
            <a:off x="398000" y="5608093"/>
            <a:ext cx="65356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SPAIN</a:t>
            </a:r>
          </a:p>
        </p:txBody>
      </p:sp>
      <p:sp>
        <p:nvSpPr>
          <p:cNvPr id="535" name="Text Box 181"/>
          <p:cNvSpPr txBox="1">
            <a:spLocks noChangeArrowheads="1"/>
          </p:cNvSpPr>
          <p:nvPr/>
        </p:nvSpPr>
        <p:spPr bwMode="auto">
          <a:xfrm>
            <a:off x="1249888" y="4824549"/>
            <a:ext cx="7751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PORTUGAL</a:t>
            </a:r>
          </a:p>
        </p:txBody>
      </p:sp>
      <p:sp>
        <p:nvSpPr>
          <p:cNvPr id="536" name="Text Box 182"/>
          <p:cNvSpPr txBox="1">
            <a:spLocks noChangeArrowheads="1"/>
          </p:cNvSpPr>
          <p:nvPr/>
        </p:nvSpPr>
        <p:spPr bwMode="auto">
          <a:xfrm>
            <a:off x="4038734" y="4100777"/>
            <a:ext cx="65356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NORWAY</a:t>
            </a:r>
          </a:p>
        </p:txBody>
      </p:sp>
      <p:sp>
        <p:nvSpPr>
          <p:cNvPr id="537" name="Text Box 183"/>
          <p:cNvSpPr txBox="1">
            <a:spLocks noChangeArrowheads="1"/>
          </p:cNvSpPr>
          <p:nvPr/>
        </p:nvSpPr>
        <p:spPr bwMode="auto">
          <a:xfrm>
            <a:off x="2788522" y="4124370"/>
            <a:ext cx="132324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NETHERLANDS</a:t>
            </a:r>
          </a:p>
        </p:txBody>
      </p:sp>
      <p:sp>
        <p:nvSpPr>
          <p:cNvPr id="538" name="Text Box 184"/>
          <p:cNvSpPr txBox="1">
            <a:spLocks noChangeArrowheads="1"/>
          </p:cNvSpPr>
          <p:nvPr/>
        </p:nvSpPr>
        <p:spPr bwMode="auto">
          <a:xfrm>
            <a:off x="2049973" y="4135491"/>
            <a:ext cx="101697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LUXEMBOURG</a:t>
            </a:r>
          </a:p>
        </p:txBody>
      </p:sp>
      <p:sp>
        <p:nvSpPr>
          <p:cNvPr id="539" name="Text Box 213"/>
          <p:cNvSpPr txBox="1">
            <a:spLocks noChangeArrowheads="1"/>
          </p:cNvSpPr>
          <p:nvPr/>
        </p:nvSpPr>
        <p:spPr bwMode="auto">
          <a:xfrm>
            <a:off x="3090715" y="2135957"/>
            <a:ext cx="6535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CROATIA</a:t>
            </a:r>
          </a:p>
        </p:txBody>
      </p:sp>
      <p:sp>
        <p:nvSpPr>
          <p:cNvPr id="540" name="Text Box 258"/>
          <p:cNvSpPr txBox="1">
            <a:spLocks noChangeArrowheads="1"/>
          </p:cNvSpPr>
          <p:nvPr/>
        </p:nvSpPr>
        <p:spPr bwMode="auto">
          <a:xfrm>
            <a:off x="350784" y="4824549"/>
            <a:ext cx="6535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POLAND</a:t>
            </a:r>
          </a:p>
        </p:txBody>
      </p:sp>
      <p:sp>
        <p:nvSpPr>
          <p:cNvPr id="541" name="Text Box 262"/>
          <p:cNvSpPr txBox="1">
            <a:spLocks noChangeArrowheads="1"/>
          </p:cNvSpPr>
          <p:nvPr/>
        </p:nvSpPr>
        <p:spPr bwMode="auto">
          <a:xfrm>
            <a:off x="344567" y="4171473"/>
            <a:ext cx="655027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LATVIA</a:t>
            </a:r>
          </a:p>
        </p:txBody>
      </p:sp>
      <p:sp>
        <p:nvSpPr>
          <p:cNvPr id="542" name="Text Box 265"/>
          <p:cNvSpPr txBox="1">
            <a:spLocks noChangeArrowheads="1"/>
          </p:cNvSpPr>
          <p:nvPr/>
        </p:nvSpPr>
        <p:spPr bwMode="auto">
          <a:xfrm>
            <a:off x="3999483" y="4819129"/>
            <a:ext cx="754674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SLOVENIA</a:t>
            </a:r>
          </a:p>
        </p:txBody>
      </p:sp>
      <p:sp>
        <p:nvSpPr>
          <p:cNvPr id="543" name="Text Box 260"/>
          <p:cNvSpPr txBox="1">
            <a:spLocks noChangeArrowheads="1"/>
          </p:cNvSpPr>
          <p:nvPr/>
        </p:nvSpPr>
        <p:spPr bwMode="auto">
          <a:xfrm>
            <a:off x="2213633" y="4829303"/>
            <a:ext cx="701919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ROMANIA</a:t>
            </a:r>
          </a:p>
        </p:txBody>
      </p:sp>
      <p:sp>
        <p:nvSpPr>
          <p:cNvPr id="544" name="Text Box 261"/>
          <p:cNvSpPr txBox="1">
            <a:spLocks noChangeArrowheads="1"/>
          </p:cNvSpPr>
          <p:nvPr/>
        </p:nvSpPr>
        <p:spPr bwMode="auto">
          <a:xfrm>
            <a:off x="3800796" y="2146885"/>
            <a:ext cx="1128346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CZECH REPUBLIC</a:t>
            </a:r>
          </a:p>
        </p:txBody>
      </p:sp>
      <p:sp>
        <p:nvSpPr>
          <p:cNvPr id="545" name="Text Box 263"/>
          <p:cNvSpPr txBox="1">
            <a:spLocks noChangeArrowheads="1"/>
          </p:cNvSpPr>
          <p:nvPr/>
        </p:nvSpPr>
        <p:spPr bwMode="auto">
          <a:xfrm>
            <a:off x="1238653" y="4215700"/>
            <a:ext cx="86604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LITHUANIA</a:t>
            </a:r>
          </a:p>
        </p:txBody>
      </p:sp>
      <p:sp>
        <p:nvSpPr>
          <p:cNvPr id="546" name="Text Box 266"/>
          <p:cNvSpPr txBox="1">
            <a:spLocks noChangeArrowheads="1"/>
          </p:cNvSpPr>
          <p:nvPr/>
        </p:nvSpPr>
        <p:spPr bwMode="auto">
          <a:xfrm>
            <a:off x="1296040" y="2811589"/>
            <a:ext cx="6345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8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ESTONIA</a:t>
            </a:r>
          </a:p>
        </p:txBody>
      </p:sp>
      <p:grpSp>
        <p:nvGrpSpPr>
          <p:cNvPr id="28" name="Group 242"/>
          <p:cNvGrpSpPr>
            <a:grpSpLocks/>
          </p:cNvGrpSpPr>
          <p:nvPr/>
        </p:nvGrpSpPr>
        <p:grpSpPr bwMode="auto">
          <a:xfrm>
            <a:off x="1405002" y="2543977"/>
            <a:ext cx="360485" cy="250825"/>
            <a:chOff x="5554" y="2058"/>
            <a:chExt cx="246" cy="158"/>
          </a:xfrm>
        </p:grpSpPr>
        <p:sp>
          <p:nvSpPr>
            <p:cNvPr id="548" name="Freeform 243"/>
            <p:cNvSpPr>
              <a:spLocks/>
            </p:cNvSpPr>
            <p:nvPr/>
          </p:nvSpPr>
          <p:spPr bwMode="auto">
            <a:xfrm>
              <a:off x="5554" y="2058"/>
              <a:ext cx="246" cy="158"/>
            </a:xfrm>
            <a:custGeom>
              <a:avLst/>
              <a:gdLst>
                <a:gd name="T0" fmla="*/ 0 w 244"/>
                <a:gd name="T1" fmla="*/ 0 h 156"/>
                <a:gd name="T2" fmla="*/ 0 w 244"/>
                <a:gd name="T3" fmla="*/ 723 h 156"/>
                <a:gd name="T4" fmla="*/ 649 w 244"/>
                <a:gd name="T5" fmla="*/ 723 h 156"/>
                <a:gd name="T6" fmla="*/ 649 w 244"/>
                <a:gd name="T7" fmla="*/ 0 h 156"/>
                <a:gd name="T8" fmla="*/ 0 w 244"/>
                <a:gd name="T9" fmla="*/ 0 h 156"/>
                <a:gd name="T10" fmla="*/ 0 w 244"/>
                <a:gd name="T11" fmla="*/ 0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0" y="0"/>
                  </a:moveTo>
                  <a:lnTo>
                    <a:pt x="0" y="156"/>
                  </a:lnTo>
                  <a:lnTo>
                    <a:pt x="244" y="156"/>
                  </a:lnTo>
                  <a:lnTo>
                    <a:pt x="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549" name="Freeform 244"/>
            <p:cNvSpPr>
              <a:spLocks/>
            </p:cNvSpPr>
            <p:nvPr/>
          </p:nvSpPr>
          <p:spPr bwMode="auto">
            <a:xfrm>
              <a:off x="5554" y="2162"/>
              <a:ext cx="246" cy="54"/>
            </a:xfrm>
            <a:custGeom>
              <a:avLst/>
              <a:gdLst>
                <a:gd name="T0" fmla="*/ 0 w 244"/>
                <a:gd name="T1" fmla="*/ 0 h 45"/>
                <a:gd name="T2" fmla="*/ 0 w 244"/>
                <a:gd name="T3" fmla="*/ 2147483647 h 45"/>
                <a:gd name="T4" fmla="*/ 649 w 244"/>
                <a:gd name="T5" fmla="*/ 2147483647 h 45"/>
                <a:gd name="T6" fmla="*/ 649 w 244"/>
                <a:gd name="T7" fmla="*/ 0 h 45"/>
                <a:gd name="T8" fmla="*/ 0 w 244"/>
                <a:gd name="T9" fmla="*/ 0 h 45"/>
                <a:gd name="T10" fmla="*/ 0 w 244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45"/>
                <a:gd name="T20" fmla="*/ 244 w 244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45">
                  <a:moveTo>
                    <a:pt x="0" y="0"/>
                  </a:moveTo>
                  <a:lnTo>
                    <a:pt x="0" y="45"/>
                  </a:lnTo>
                  <a:lnTo>
                    <a:pt x="244" y="45"/>
                  </a:lnTo>
                  <a:lnTo>
                    <a:pt x="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550" name="Freeform 245"/>
            <p:cNvSpPr>
              <a:spLocks/>
            </p:cNvSpPr>
            <p:nvPr/>
          </p:nvSpPr>
          <p:spPr bwMode="auto">
            <a:xfrm>
              <a:off x="5554" y="2060"/>
              <a:ext cx="246" cy="54"/>
            </a:xfrm>
            <a:custGeom>
              <a:avLst/>
              <a:gdLst>
                <a:gd name="T0" fmla="*/ 0 w 244"/>
                <a:gd name="T1" fmla="*/ 0 h 50"/>
                <a:gd name="T2" fmla="*/ 0 w 244"/>
                <a:gd name="T3" fmla="*/ 599125 h 50"/>
                <a:gd name="T4" fmla="*/ 649 w 244"/>
                <a:gd name="T5" fmla="*/ 599125 h 50"/>
                <a:gd name="T6" fmla="*/ 649 w 244"/>
                <a:gd name="T7" fmla="*/ 0 h 50"/>
                <a:gd name="T8" fmla="*/ 0 w 244"/>
                <a:gd name="T9" fmla="*/ 0 h 50"/>
                <a:gd name="T10" fmla="*/ 0 w 244"/>
                <a:gd name="T11" fmla="*/ 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0" y="0"/>
                  </a:moveTo>
                  <a:lnTo>
                    <a:pt x="0" y="50"/>
                  </a:lnTo>
                  <a:lnTo>
                    <a:pt x="244" y="50"/>
                  </a:lnTo>
                  <a:lnTo>
                    <a:pt x="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  <p:sp>
          <p:nvSpPr>
            <p:cNvPr id="551" name="Freeform 246"/>
            <p:cNvSpPr>
              <a:spLocks/>
            </p:cNvSpPr>
            <p:nvPr/>
          </p:nvSpPr>
          <p:spPr bwMode="auto">
            <a:xfrm>
              <a:off x="5554" y="2058"/>
              <a:ext cx="246" cy="158"/>
            </a:xfrm>
            <a:custGeom>
              <a:avLst/>
              <a:gdLst>
                <a:gd name="T0" fmla="*/ 649 w 244"/>
                <a:gd name="T1" fmla="*/ 723 h 156"/>
                <a:gd name="T2" fmla="*/ 649 w 244"/>
                <a:gd name="T3" fmla="*/ 0 h 156"/>
                <a:gd name="T4" fmla="*/ 0 w 244"/>
                <a:gd name="T5" fmla="*/ 0 h 156"/>
                <a:gd name="T6" fmla="*/ 0 w 244"/>
                <a:gd name="T7" fmla="*/ 723 h 156"/>
                <a:gd name="T8" fmla="*/ 649 w 244"/>
                <a:gd name="T9" fmla="*/ 723 h 156"/>
                <a:gd name="T10" fmla="*/ 649 w 244"/>
                <a:gd name="T11" fmla="*/ 723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900" b="1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Value of international Cooperation</a:t>
            </a:r>
            <a:endParaRPr lang="en-GB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NOAA-EUMETSAT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smtClean="0"/>
              <a:t>New cooperation agreements signed or to be signed with:</a:t>
            </a:r>
          </a:p>
          <a:p>
            <a:pPr lvl="1"/>
            <a:endParaRPr lang="en-GB" sz="2000" dirty="0" smtClean="0"/>
          </a:p>
          <a:p>
            <a:pPr lvl="1"/>
            <a:r>
              <a:rPr lang="en-GB" sz="2000" dirty="0" smtClean="0"/>
              <a:t>NOAA, NASA, CMA, ISRO </a:t>
            </a:r>
          </a:p>
          <a:p>
            <a:pPr lvl="1"/>
            <a:endParaRPr lang="en-GB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914400"/>
            <a:ext cx="2223784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2" descr="C:\Users\Counet\Downloads\9797296294_3afb5bf771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3606800" cy="240641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" y="4267200"/>
            <a:ext cx="8084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hlinkClick r:id="rId4"/>
              </a:rPr>
              <a:t>http://www.espi.or.at/images/stories/dokumente/studies/ESPI_Report_46.pdf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3886200"/>
            <a:ext cx="361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Report can be downloaded from :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4696" y="0"/>
            <a:ext cx="9288696" cy="839788"/>
          </a:xfrm>
        </p:spPr>
        <p:txBody>
          <a:bodyPr/>
          <a:lstStyle/>
          <a:p>
            <a:r>
              <a:rPr lang="en-GB" sz="2400" dirty="0" smtClean="0"/>
              <a:t>Enhancing climate data records through cross calibration </a:t>
            </a:r>
            <a:endParaRPr lang="en-GB" sz="2400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419" y="1751925"/>
            <a:ext cx="4601178" cy="3789039"/>
          </a:xfrm>
          <a:prstGeom prst="rect">
            <a:avLst/>
          </a:prstGeom>
          <a:noFill/>
        </p:spPr>
      </p:pic>
      <p:pic>
        <p:nvPicPr>
          <p:cNvPr id="98305" name="Picture 1" descr="cid:image001.png@01CE05E8.7C59BB10"/>
          <p:cNvPicPr>
            <a:picLocks noChangeAspect="1" noChangeArrowheads="1"/>
          </p:cNvPicPr>
          <p:nvPr/>
        </p:nvPicPr>
        <p:blipFill>
          <a:blip r:embed="rId3" cstate="print"/>
          <a:srcRect l="1353" t="17006" r="7829" b="14000"/>
          <a:stretch>
            <a:fillRect/>
          </a:stretch>
        </p:blipFill>
        <p:spPr bwMode="auto">
          <a:xfrm>
            <a:off x="5102511" y="1901460"/>
            <a:ext cx="3674236" cy="3454085"/>
          </a:xfrm>
          <a:prstGeom prst="rect">
            <a:avLst/>
          </a:prstGeom>
          <a:noFill/>
        </p:spPr>
      </p:pic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422031" y="4234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018" y="1358537"/>
            <a:ext cx="3857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</a:rPr>
              <a:t>Reference IR Instrument: IASI on </a:t>
            </a:r>
            <a:r>
              <a:rPr lang="en-GB" sz="1600" dirty="0" err="1" smtClean="0">
                <a:solidFill>
                  <a:schemeClr val="tx1"/>
                </a:solidFill>
              </a:rPr>
              <a:t>Metop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95406" y="1354183"/>
            <a:ext cx="2358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</a:rPr>
              <a:t>Meteosat-7 against IASI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440476" y="2566988"/>
            <a:ext cx="6131169" cy="1549400"/>
          </a:xfrm>
          <a:prstGeom prst="ellipse">
            <a:avLst/>
          </a:prstGeom>
          <a:noFill/>
          <a:ln w="19050">
            <a:solidFill>
              <a:schemeClr val="bg1">
                <a:alpha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pic>
        <p:nvPicPr>
          <p:cNvPr id="56323" name="Picture 7" descr="globe-rea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5008" y="2055822"/>
            <a:ext cx="1585546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8" descr="leo-orbi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4351" y="1974850"/>
            <a:ext cx="451338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10" descr="leo-orbi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8221">
            <a:off x="4511920" y="2085975"/>
            <a:ext cx="44987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13" descr="msg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4269" y="3916364"/>
            <a:ext cx="36341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14" descr="msg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1312" y="3916364"/>
            <a:ext cx="36341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Picture 16" descr="mfg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4589" y="3646488"/>
            <a:ext cx="354623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9" name="Picture 17" descr="MetOpCutout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632114">
            <a:off x="4221774" y="1828800"/>
            <a:ext cx="350226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0" name="Picture 18" descr="Jason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268495" flipH="1">
            <a:off x="4888527" y="2014547"/>
            <a:ext cx="32238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rc 16"/>
          <p:cNvSpPr/>
          <p:nvPr/>
        </p:nvSpPr>
        <p:spPr bwMode="auto">
          <a:xfrm flipH="1">
            <a:off x="5071698" y="1452566"/>
            <a:ext cx="1206011" cy="1025525"/>
          </a:xfrm>
          <a:prstGeom prst="arc">
            <a:avLst>
              <a:gd name="adj1" fmla="val 18257845"/>
              <a:gd name="adj2" fmla="val 0"/>
            </a:avLst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sp>
        <p:nvSpPr>
          <p:cNvPr id="18" name="Arc 17"/>
          <p:cNvSpPr/>
          <p:nvPr/>
        </p:nvSpPr>
        <p:spPr bwMode="auto">
          <a:xfrm rot="20994278" flipV="1">
            <a:off x="2710962" y="4302125"/>
            <a:ext cx="1951892" cy="622300"/>
          </a:xfrm>
          <a:prstGeom prst="arc">
            <a:avLst>
              <a:gd name="adj1" fmla="val 18897009"/>
              <a:gd name="adj2" fmla="val 0"/>
            </a:avLst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pic>
        <p:nvPicPr>
          <p:cNvPr id="56333" name="Picture 13" descr="msg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4212" y="3946531"/>
            <a:ext cx="36341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1943104" y="1062038"/>
            <a:ext cx="1789235" cy="963612"/>
            <a:chOff x="-1938338" y="376848"/>
            <a:chExt cx="1938338" cy="963283"/>
          </a:xfrm>
        </p:grpSpPr>
        <p:sp>
          <p:nvSpPr>
            <p:cNvPr id="56358" name="TextBox 31"/>
            <p:cNvSpPr txBox="1">
              <a:spLocks noChangeArrowheads="1"/>
            </p:cNvSpPr>
            <p:nvPr/>
          </p:nvSpPr>
          <p:spPr bwMode="auto">
            <a:xfrm>
              <a:off x="-1938338" y="376848"/>
              <a:ext cx="1938338" cy="230188"/>
            </a:xfrm>
            <a:prstGeom prst="rect">
              <a:avLst/>
            </a:prstGeom>
            <a:solidFill>
              <a:srgbClr val="FEDB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b="1">
                  <a:solidFill>
                    <a:srgbClr val="002569"/>
                  </a:solidFill>
                </a:rPr>
                <a:t>METOP-A/B (98.7° incl.)</a:t>
              </a:r>
            </a:p>
          </p:txBody>
        </p:sp>
        <p:sp>
          <p:nvSpPr>
            <p:cNvPr id="56359" name="TextBox 33"/>
            <p:cNvSpPr txBox="1">
              <a:spLocks noChangeArrowheads="1"/>
            </p:cNvSpPr>
            <p:nvPr/>
          </p:nvSpPr>
          <p:spPr bwMode="auto">
            <a:xfrm>
              <a:off x="-1938338" y="613386"/>
              <a:ext cx="1938338" cy="369332"/>
            </a:xfrm>
            <a:prstGeom prst="rect">
              <a:avLst/>
            </a:prstGeom>
            <a:solidFill>
              <a:srgbClr val="FEDB00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>
                  <a:solidFill>
                    <a:srgbClr val="FFFFFF"/>
                  </a:solidFill>
                </a:rPr>
                <a:t>EUMETSAT POLAR SYSTEM/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>
                  <a:solidFill>
                    <a:srgbClr val="FFFFFF"/>
                  </a:solidFill>
                </a:rPr>
                <a:t>Initial Joint Polar System</a:t>
              </a:r>
            </a:p>
          </p:txBody>
        </p:sp>
        <p:sp>
          <p:nvSpPr>
            <p:cNvPr id="56360" name="TextBox 35"/>
            <p:cNvSpPr txBox="1">
              <a:spLocks noChangeArrowheads="1"/>
            </p:cNvSpPr>
            <p:nvPr/>
          </p:nvSpPr>
          <p:spPr bwMode="auto">
            <a:xfrm>
              <a:off x="-1938338" y="970243"/>
              <a:ext cx="1938338" cy="369888"/>
            </a:xfrm>
            <a:prstGeom prst="rect">
              <a:avLst/>
            </a:prstGeom>
            <a:solidFill>
              <a:srgbClr val="FEDB00">
                <a:alpha val="5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>
                  <a:solidFill>
                    <a:srgbClr val="FFFFFF"/>
                  </a:solidFill>
                </a:rPr>
                <a:t>Mid-morning, sun synchronous orbit at 817km altitude</a:t>
              </a:r>
            </a:p>
          </p:txBody>
        </p:sp>
      </p:grp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7152543" y="4516442"/>
            <a:ext cx="1789234" cy="1400780"/>
            <a:chOff x="9684920" y="3300496"/>
            <a:chExt cx="1938338" cy="1402456"/>
          </a:xfrm>
        </p:grpSpPr>
        <p:sp>
          <p:nvSpPr>
            <p:cNvPr id="27" name="TextBox 41"/>
            <p:cNvSpPr txBox="1">
              <a:spLocks noChangeArrowheads="1"/>
            </p:cNvSpPr>
            <p:nvPr/>
          </p:nvSpPr>
          <p:spPr bwMode="auto">
            <a:xfrm>
              <a:off x="9684920" y="3300496"/>
              <a:ext cx="1938338" cy="36874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00" b="1" dirty="0">
                  <a:solidFill>
                    <a:srgbClr val="FFFFFF"/>
                  </a:solidFill>
                </a:rPr>
                <a:t>METEOSAT-7 (57.5° EAST)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00" b="1" dirty="0">
                  <a:solidFill>
                    <a:srgbClr val="FFFFFF"/>
                  </a:solidFill>
                </a:rPr>
                <a:t>1</a:t>
              </a:r>
              <a:r>
                <a:rPr lang="en-GB" sz="900" b="1" baseline="30000" dirty="0">
                  <a:solidFill>
                    <a:srgbClr val="FFFFFF"/>
                  </a:solidFill>
                </a:rPr>
                <a:t>st</a:t>
              </a:r>
              <a:r>
                <a:rPr lang="en-GB" sz="900" b="1" dirty="0">
                  <a:solidFill>
                    <a:srgbClr val="FFFFFF"/>
                  </a:solidFill>
                </a:rPr>
                <a:t> generation</a:t>
              </a:r>
            </a:p>
          </p:txBody>
        </p:sp>
        <p:sp>
          <p:nvSpPr>
            <p:cNvPr id="28" name="TextBox 42"/>
            <p:cNvSpPr txBox="1">
              <a:spLocks noChangeArrowheads="1"/>
            </p:cNvSpPr>
            <p:nvPr/>
          </p:nvSpPr>
          <p:spPr bwMode="auto">
            <a:xfrm>
              <a:off x="9684920" y="3681952"/>
              <a:ext cx="1938338" cy="369774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7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00" dirty="0">
                  <a:solidFill>
                    <a:srgbClr val="FFFFFF"/>
                  </a:solidFill>
                </a:rPr>
                <a:t>INDIAN OCEAN DATA COVERAGE</a:t>
              </a:r>
            </a:p>
          </p:txBody>
        </p:sp>
        <p:sp>
          <p:nvSpPr>
            <p:cNvPr id="29" name="TextBox 43"/>
            <p:cNvSpPr txBox="1">
              <a:spLocks noChangeArrowheads="1"/>
            </p:cNvSpPr>
            <p:nvPr/>
          </p:nvSpPr>
          <p:spPr bwMode="auto">
            <a:xfrm>
              <a:off x="9684920" y="3917183"/>
              <a:ext cx="1938338" cy="785769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00" dirty="0">
                  <a:solidFill>
                    <a:srgbClr val="FFFFFF"/>
                  </a:solidFill>
                </a:rPr>
                <a:t>Operated in support of the Indian Ocean Data Coverage (IODC) mission, bridging an observational gap in this region until end 2016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2221528" y="4935547"/>
            <a:ext cx="2032489" cy="987425"/>
            <a:chOff x="4932446" y="4864100"/>
            <a:chExt cx="2201779" cy="986791"/>
          </a:xfrm>
        </p:grpSpPr>
        <p:sp>
          <p:nvSpPr>
            <p:cNvPr id="56352" name="TextBox 45"/>
            <p:cNvSpPr txBox="1">
              <a:spLocks noChangeArrowheads="1"/>
            </p:cNvSpPr>
            <p:nvPr/>
          </p:nvSpPr>
          <p:spPr bwMode="auto">
            <a:xfrm>
              <a:off x="4944478" y="4864100"/>
              <a:ext cx="2189747" cy="507505"/>
            </a:xfrm>
            <a:prstGeom prst="rect">
              <a:avLst/>
            </a:prstGeom>
            <a:solidFill>
              <a:srgbClr val="00B5E2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b="1">
                  <a:solidFill>
                    <a:srgbClr val="FFFFFF"/>
                  </a:solidFill>
                </a:rPr>
                <a:t>METEOSAT-9 (9.5E° LONGITUDE)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b="1">
                  <a:solidFill>
                    <a:srgbClr val="FFFFFF"/>
                  </a:solidFill>
                </a:rPr>
                <a:t>2</a:t>
              </a:r>
              <a:r>
                <a:rPr lang="en-GB" sz="900" b="1" baseline="30000">
                  <a:solidFill>
                    <a:srgbClr val="FFFFFF"/>
                  </a:solidFill>
                </a:rPr>
                <a:t>nd</a:t>
              </a:r>
              <a:r>
                <a:rPr lang="en-GB" sz="900" b="1">
                  <a:solidFill>
                    <a:srgbClr val="FFFFFF"/>
                  </a:solidFill>
                </a:rPr>
                <a:t> generation</a:t>
              </a:r>
            </a:p>
          </p:txBody>
        </p:sp>
        <p:sp>
          <p:nvSpPr>
            <p:cNvPr id="56353" name="TextBox 46"/>
            <p:cNvSpPr txBox="1">
              <a:spLocks noChangeArrowheads="1"/>
            </p:cNvSpPr>
            <p:nvPr/>
          </p:nvSpPr>
          <p:spPr bwMode="auto">
            <a:xfrm>
              <a:off x="4932446" y="5245021"/>
              <a:ext cx="2201779" cy="230832"/>
            </a:xfrm>
            <a:prstGeom prst="rect">
              <a:avLst/>
            </a:prstGeom>
            <a:solidFill>
              <a:srgbClr val="00B5E2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>
                  <a:solidFill>
                    <a:srgbClr val="FFFFFF"/>
                  </a:solidFill>
                </a:rPr>
                <a:t>RAPID SCAN SERVICE</a:t>
              </a:r>
            </a:p>
          </p:txBody>
        </p:sp>
        <p:sp>
          <p:nvSpPr>
            <p:cNvPr id="56354" name="TextBox 47"/>
            <p:cNvSpPr txBox="1">
              <a:spLocks noChangeArrowheads="1"/>
            </p:cNvSpPr>
            <p:nvPr/>
          </p:nvSpPr>
          <p:spPr bwMode="auto">
            <a:xfrm>
              <a:off x="4944478" y="5481559"/>
              <a:ext cx="2189747" cy="369332"/>
            </a:xfrm>
            <a:prstGeom prst="rect">
              <a:avLst/>
            </a:prstGeom>
            <a:solidFill>
              <a:srgbClr val="00B5E2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>
                  <a:solidFill>
                    <a:srgbClr val="FFFFFF"/>
                  </a:solidFill>
                </a:rPr>
                <a:t>Rapid scan service over Europe every 5 minutes</a:t>
              </a:r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4331681" y="5116522"/>
            <a:ext cx="1789235" cy="611187"/>
            <a:chOff x="7134225" y="4864100"/>
            <a:chExt cx="1938338" cy="611109"/>
          </a:xfrm>
        </p:grpSpPr>
        <p:sp>
          <p:nvSpPr>
            <p:cNvPr id="56350" name="TextBox 48"/>
            <p:cNvSpPr txBox="1">
              <a:spLocks noChangeArrowheads="1"/>
            </p:cNvSpPr>
            <p:nvPr/>
          </p:nvSpPr>
          <p:spPr bwMode="auto">
            <a:xfrm>
              <a:off x="7134225" y="4864100"/>
              <a:ext cx="1938338" cy="369332"/>
            </a:xfrm>
            <a:prstGeom prst="rect">
              <a:avLst/>
            </a:prstGeom>
            <a:solidFill>
              <a:srgbClr val="00B5E2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b="1">
                  <a:solidFill>
                    <a:srgbClr val="FFFFFF"/>
                  </a:solidFill>
                </a:rPr>
                <a:t>METEOSAT-8 (3.5° EAST)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b="1">
                  <a:solidFill>
                    <a:srgbClr val="FFFFFF"/>
                  </a:solidFill>
                </a:rPr>
                <a:t>2</a:t>
              </a:r>
              <a:r>
                <a:rPr lang="en-GB" sz="900" b="1" baseline="30000">
                  <a:solidFill>
                    <a:srgbClr val="FFFFFF"/>
                  </a:solidFill>
                </a:rPr>
                <a:t>nd</a:t>
              </a:r>
              <a:r>
                <a:rPr lang="en-GB" sz="900" b="1">
                  <a:solidFill>
                    <a:srgbClr val="FFFFFF"/>
                  </a:solidFill>
                </a:rPr>
                <a:t> generation</a:t>
              </a:r>
            </a:p>
          </p:txBody>
        </p:sp>
        <p:sp>
          <p:nvSpPr>
            <p:cNvPr id="56351" name="TextBox 49"/>
            <p:cNvSpPr txBox="1">
              <a:spLocks noChangeArrowheads="1"/>
            </p:cNvSpPr>
            <p:nvPr/>
          </p:nvSpPr>
          <p:spPr bwMode="auto">
            <a:xfrm>
              <a:off x="7134225" y="5245022"/>
              <a:ext cx="1938338" cy="230187"/>
            </a:xfrm>
            <a:prstGeom prst="rect">
              <a:avLst/>
            </a:prstGeom>
            <a:solidFill>
              <a:srgbClr val="00B5E2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>
                  <a:solidFill>
                    <a:srgbClr val="FFFFFF"/>
                  </a:solidFill>
                </a:rPr>
                <a:t>BACKUP SERVICE</a:t>
              </a:r>
            </a:p>
          </p:txBody>
        </p:sp>
      </p:grp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5484935" y="946158"/>
            <a:ext cx="1856642" cy="1236107"/>
            <a:chOff x="7132638" y="1127125"/>
            <a:chExt cx="2011362" cy="1236107"/>
          </a:xfrm>
        </p:grpSpPr>
        <p:sp>
          <p:nvSpPr>
            <p:cNvPr id="56346" name="TextBox 36"/>
            <p:cNvSpPr txBox="1">
              <a:spLocks noChangeArrowheads="1"/>
            </p:cNvSpPr>
            <p:nvPr/>
          </p:nvSpPr>
          <p:spPr bwMode="auto">
            <a:xfrm>
              <a:off x="7134225" y="1127125"/>
              <a:ext cx="2009775" cy="2301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b="1">
                  <a:solidFill>
                    <a:srgbClr val="FFFFFF"/>
                  </a:solidFill>
                </a:rPr>
                <a:t>JASON-2 (63° incl.)</a:t>
              </a:r>
            </a:p>
          </p:txBody>
        </p:sp>
        <p:sp>
          <p:nvSpPr>
            <p:cNvPr id="56347" name="TextBox 39"/>
            <p:cNvSpPr txBox="1">
              <a:spLocks noChangeArrowheads="1"/>
            </p:cNvSpPr>
            <p:nvPr/>
          </p:nvSpPr>
          <p:spPr bwMode="auto">
            <a:xfrm>
              <a:off x="7134225" y="1363663"/>
              <a:ext cx="2009775" cy="230187"/>
            </a:xfrm>
            <a:prstGeom prst="rect">
              <a:avLst/>
            </a:prstGeom>
            <a:solidFill>
              <a:schemeClr val="accent2">
                <a:alpha val="7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>
                  <a:solidFill>
                    <a:srgbClr val="FFFFFF"/>
                  </a:solidFill>
                </a:rPr>
                <a:t>OCEAN SURFACE TOPOGRAPHY</a:t>
              </a:r>
            </a:p>
          </p:txBody>
        </p:sp>
        <p:sp>
          <p:nvSpPr>
            <p:cNvPr id="56348" name="TextBox 40"/>
            <p:cNvSpPr txBox="1">
              <a:spLocks noChangeArrowheads="1"/>
            </p:cNvSpPr>
            <p:nvPr/>
          </p:nvSpPr>
          <p:spPr bwMode="auto">
            <a:xfrm>
              <a:off x="7134225" y="1600200"/>
              <a:ext cx="2009775" cy="369888"/>
            </a:xfrm>
            <a:prstGeom prst="rect">
              <a:avLst/>
            </a:prstGeom>
            <a:solidFill>
              <a:schemeClr val="accent2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>
                  <a:solidFill>
                    <a:srgbClr val="FFFFFF"/>
                  </a:solidFill>
                </a:rPr>
                <a:t>Non-synchronous low Earth orbit at 1,336km altitude</a:t>
              </a:r>
            </a:p>
          </p:txBody>
        </p:sp>
        <p:sp>
          <p:nvSpPr>
            <p:cNvPr id="56349" name="TextBox 39"/>
            <p:cNvSpPr txBox="1">
              <a:spLocks noChangeArrowheads="1"/>
            </p:cNvSpPr>
            <p:nvPr/>
          </p:nvSpPr>
          <p:spPr bwMode="auto">
            <a:xfrm>
              <a:off x="7132638" y="1993900"/>
              <a:ext cx="2009775" cy="369332"/>
            </a:xfrm>
            <a:prstGeom prst="rect">
              <a:avLst/>
            </a:prstGeom>
            <a:solidFill>
              <a:schemeClr val="accent2">
                <a:alpha val="7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>
                  <a:solidFill>
                    <a:srgbClr val="FFFFFF"/>
                  </a:solidFill>
                </a:rPr>
                <a:t>Partnership with NASA/NOAA/CNES</a:t>
              </a:r>
            </a:p>
          </p:txBody>
        </p:sp>
      </p:grpSp>
      <p:sp>
        <p:nvSpPr>
          <p:cNvPr id="44" name="Arc 43"/>
          <p:cNvSpPr/>
          <p:nvPr/>
        </p:nvSpPr>
        <p:spPr bwMode="auto">
          <a:xfrm rot="16585059" flipH="1">
            <a:off x="3562660" y="789542"/>
            <a:ext cx="1306513" cy="946638"/>
          </a:xfrm>
          <a:prstGeom prst="arc">
            <a:avLst>
              <a:gd name="adj1" fmla="val 18257845"/>
              <a:gd name="adj2" fmla="val 0"/>
            </a:avLst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grpSp>
        <p:nvGrpSpPr>
          <p:cNvPr id="8" name="Group 50"/>
          <p:cNvGrpSpPr>
            <a:grpSpLocks/>
          </p:cNvGrpSpPr>
          <p:nvPr/>
        </p:nvGrpSpPr>
        <p:grpSpPr bwMode="auto">
          <a:xfrm>
            <a:off x="189036" y="4740279"/>
            <a:ext cx="1943100" cy="1365930"/>
            <a:chOff x="-2105192" y="4535237"/>
            <a:chExt cx="2105192" cy="1366549"/>
          </a:xfrm>
        </p:grpSpPr>
        <p:sp>
          <p:nvSpPr>
            <p:cNvPr id="56343" name="TextBox 45"/>
            <p:cNvSpPr txBox="1">
              <a:spLocks noChangeArrowheads="1"/>
            </p:cNvSpPr>
            <p:nvPr/>
          </p:nvSpPr>
          <p:spPr bwMode="auto">
            <a:xfrm>
              <a:off x="-2105192" y="4535237"/>
              <a:ext cx="2105192" cy="508061"/>
            </a:xfrm>
            <a:prstGeom prst="rect">
              <a:avLst/>
            </a:prstGeom>
            <a:solidFill>
              <a:srgbClr val="00B5E2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b="1">
                  <a:solidFill>
                    <a:srgbClr val="FFFFFF"/>
                  </a:solidFill>
                </a:rPr>
                <a:t>METEOSAT-10 (0° LONGITUDE)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b="1">
                  <a:solidFill>
                    <a:srgbClr val="FFFFFF"/>
                  </a:solidFill>
                </a:rPr>
                <a:t>2</a:t>
              </a:r>
              <a:r>
                <a:rPr lang="en-GB" sz="900" b="1" baseline="30000">
                  <a:solidFill>
                    <a:srgbClr val="FFFFFF"/>
                  </a:solidFill>
                </a:rPr>
                <a:t>nd</a:t>
              </a:r>
              <a:r>
                <a:rPr lang="en-GB" sz="900" b="1">
                  <a:solidFill>
                    <a:srgbClr val="FFFFFF"/>
                  </a:solidFill>
                </a:rPr>
                <a:t> generation</a:t>
              </a:r>
            </a:p>
          </p:txBody>
        </p:sp>
        <p:sp>
          <p:nvSpPr>
            <p:cNvPr id="56344" name="TextBox 46"/>
            <p:cNvSpPr txBox="1">
              <a:spLocks noChangeArrowheads="1"/>
            </p:cNvSpPr>
            <p:nvPr/>
          </p:nvSpPr>
          <p:spPr bwMode="auto">
            <a:xfrm>
              <a:off x="-2094754" y="4880063"/>
              <a:ext cx="2094754" cy="233362"/>
            </a:xfrm>
            <a:prstGeom prst="rect">
              <a:avLst/>
            </a:prstGeom>
            <a:solidFill>
              <a:srgbClr val="00B5E2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>
                  <a:solidFill>
                    <a:srgbClr val="FFFFFF"/>
                  </a:solidFill>
                </a:rPr>
                <a:t>METEOSAT FULL DISC IMAGERY</a:t>
              </a:r>
            </a:p>
          </p:txBody>
        </p:sp>
        <p:sp>
          <p:nvSpPr>
            <p:cNvPr id="56345" name="TextBox 47"/>
            <p:cNvSpPr txBox="1">
              <a:spLocks noChangeArrowheads="1"/>
            </p:cNvSpPr>
            <p:nvPr/>
          </p:nvSpPr>
          <p:spPr bwMode="auto">
            <a:xfrm>
              <a:off x="-2105192" y="5116600"/>
              <a:ext cx="2105192" cy="785186"/>
            </a:xfrm>
            <a:prstGeom prst="rect">
              <a:avLst/>
            </a:prstGeom>
            <a:solidFill>
              <a:srgbClr val="00B5E2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>
                  <a:solidFill>
                    <a:srgbClr val="FFFFFF"/>
                  </a:solidFill>
                </a:rPr>
                <a:t>Prime Meteosat full disc imagery service over the European continent, Africa and parts of the Atlantic and Indian oceans every 15 minutes</a:t>
              </a:r>
            </a:p>
          </p:txBody>
        </p:sp>
      </p:grpSp>
      <p:sp>
        <p:nvSpPr>
          <p:cNvPr id="50" name="Arc 49"/>
          <p:cNvSpPr/>
          <p:nvPr/>
        </p:nvSpPr>
        <p:spPr bwMode="auto">
          <a:xfrm rot="6305560" flipH="1">
            <a:off x="6121218" y="4086779"/>
            <a:ext cx="1306512" cy="946638"/>
          </a:xfrm>
          <a:prstGeom prst="arc">
            <a:avLst>
              <a:gd name="adj1" fmla="val 18257845"/>
              <a:gd name="adj2" fmla="val 0"/>
            </a:avLst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lIns="36000" tIns="36000" rIns="36000" bIns="36000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900" b="1">
              <a:solidFill>
                <a:srgbClr val="FFFFFF"/>
              </a:solidFill>
            </a:endParaRPr>
          </a:p>
        </p:txBody>
      </p:sp>
      <p:sp>
        <p:nvSpPr>
          <p:cNvPr id="56342" name="Title 19"/>
          <p:cNvSpPr>
            <a:spLocks noGrp="1"/>
          </p:cNvSpPr>
          <p:nvPr>
            <p:ph type="title"/>
          </p:nvPr>
        </p:nvSpPr>
        <p:spPr>
          <a:xfrm>
            <a:off x="0" y="9"/>
            <a:ext cx="9144000" cy="854075"/>
          </a:xfrm>
        </p:spPr>
        <p:txBody>
          <a:bodyPr/>
          <a:lstStyle/>
          <a:p>
            <a:pPr marL="179388"/>
            <a:r>
              <a:rPr lang="en-GB" smtClean="0">
                <a:latin typeface="Arial" charset="0"/>
                <a:cs typeface="Arial" charset="0"/>
              </a:rPr>
              <a:t>CURRENT EUMETSAT SATELLITES</a:t>
            </a:r>
          </a:p>
        </p:txBody>
      </p:sp>
      <p:pic>
        <p:nvPicPr>
          <p:cNvPr id="41" name="Picture 17" descr="MetOpCutout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632114">
            <a:off x="4617262" y="3723735"/>
            <a:ext cx="350226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036781" y="6426200"/>
            <a:ext cx="712177" cy="2413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>
                <a:solidFill>
                  <a:srgbClr val="002569"/>
                </a:solidFill>
              </a:rPr>
              <a:t>Slide: </a:t>
            </a:r>
            <a:fld id="{F89400AA-2D76-4CF9-A650-4B8A24CD5F26}" type="slidenum">
              <a:rPr lang="en-GB" smtClean="0">
                <a:solidFill>
                  <a:srgbClr val="002569"/>
                </a:solidFill>
              </a:rPr>
              <a:pPr/>
              <a:t>6</a:t>
            </a:fld>
            <a:endParaRPr lang="en-GB" smtClean="0">
              <a:solidFill>
                <a:srgbClr val="002569"/>
              </a:solidFill>
            </a:endParaRPr>
          </a:p>
        </p:txBody>
      </p:sp>
      <p:pic>
        <p:nvPicPr>
          <p:cNvPr id="49156" name="Picture 5" descr="2D_0_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990600"/>
            <a:ext cx="5410200" cy="244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4" descr="2D_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581400"/>
            <a:ext cx="5579138" cy="246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Box 6"/>
          <p:cNvSpPr txBox="1">
            <a:spLocks noChangeArrowheads="1"/>
          </p:cNvSpPr>
          <p:nvPr/>
        </p:nvSpPr>
        <p:spPr bwMode="auto">
          <a:xfrm>
            <a:off x="3733800" y="2892425"/>
            <a:ext cx="4607169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FFFFFF"/>
                </a:solidFill>
              </a:rPr>
              <a:t>Single </a:t>
            </a:r>
            <a:r>
              <a:rPr lang="en-GB" sz="1400" b="1" dirty="0" err="1">
                <a:solidFill>
                  <a:srgbClr val="FFFFFF"/>
                </a:solidFill>
              </a:rPr>
              <a:t>Metop</a:t>
            </a:r>
            <a:r>
              <a:rPr lang="en-GB" sz="1400" b="1" dirty="0">
                <a:solidFill>
                  <a:srgbClr val="FFFFFF"/>
                </a:solidFill>
              </a:rPr>
              <a:t> ground track over 9 orbits</a:t>
            </a:r>
          </a:p>
        </p:txBody>
      </p:sp>
      <p:sp>
        <p:nvSpPr>
          <p:cNvPr id="49159" name="TextBox 7"/>
          <p:cNvSpPr txBox="1">
            <a:spLocks noChangeArrowheads="1"/>
          </p:cNvSpPr>
          <p:nvPr/>
        </p:nvSpPr>
        <p:spPr bwMode="auto">
          <a:xfrm>
            <a:off x="3124200" y="5791200"/>
            <a:ext cx="4680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FFFFFF"/>
                </a:solidFill>
              </a:rPr>
              <a:t>Dual-</a:t>
            </a:r>
            <a:r>
              <a:rPr lang="en-GB" sz="1400" b="1" dirty="0" err="1">
                <a:solidFill>
                  <a:srgbClr val="FFFFFF"/>
                </a:solidFill>
              </a:rPr>
              <a:t>Metop</a:t>
            </a:r>
            <a:r>
              <a:rPr lang="en-GB" sz="1400" b="1" dirty="0">
                <a:solidFill>
                  <a:srgbClr val="FFFFFF"/>
                </a:solidFill>
              </a:rPr>
              <a:t> ground track over 9 orbits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0" y="-11113"/>
            <a:ext cx="9144000" cy="85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79388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8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GB" sz="2800" b="1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From single to dual </a:t>
            </a:r>
            <a:r>
              <a:rPr lang="en-GB" sz="28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Metop operations</a:t>
            </a:r>
          </a:p>
          <a:p>
            <a:pPr marL="179388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800" b="1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-228600" y="3581400"/>
            <a:ext cx="6573536" cy="2994221"/>
            <a:chOff x="545652" y="2034010"/>
            <a:chExt cx="7121137" cy="299395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t="29496" r="71448"/>
            <a:stretch>
              <a:fillRect/>
            </a:stretch>
          </p:blipFill>
          <p:spPr bwMode="auto">
            <a:xfrm>
              <a:off x="545652" y="2034010"/>
              <a:ext cx="2667191" cy="2438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992560" y="4797152"/>
              <a:ext cx="1169039" cy="230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b="1">
                  <a:solidFill>
                    <a:srgbClr val="FFFFFF"/>
                  </a:solidFill>
                </a:rPr>
                <a:t>1920 km swath</a:t>
              </a:r>
            </a:p>
          </p:txBody>
        </p:sp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>
              <a:off x="6577632" y="4797152"/>
              <a:ext cx="1089157" cy="230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900" b="1">
                  <a:solidFill>
                    <a:srgbClr val="FFFFFF"/>
                  </a:solidFill>
                </a:rPr>
                <a:t>960 km swath</a:t>
              </a: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l="60789" t="28369"/>
          <a:stretch>
            <a:fillRect/>
          </a:stretch>
        </p:blipFill>
        <p:spPr bwMode="auto">
          <a:xfrm>
            <a:off x="7086600" y="3581400"/>
            <a:ext cx="3304443" cy="242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0517" y="485773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2569"/>
                </a:solidFill>
              </a:rPr>
              <a:t>METOP-B</a:t>
            </a:r>
            <a:endParaRPr lang="en-GB" b="1" dirty="0">
              <a:solidFill>
                <a:srgbClr val="00256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58309" y="438148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2569"/>
                </a:solidFill>
              </a:rPr>
              <a:t>METOP-A</a:t>
            </a:r>
            <a:endParaRPr lang="en-GB" b="1" dirty="0">
              <a:solidFill>
                <a:srgbClr val="002569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t="29496" r="71448"/>
          <a:stretch>
            <a:fillRect/>
          </a:stretch>
        </p:blipFill>
        <p:spPr bwMode="auto">
          <a:xfrm>
            <a:off x="-152400" y="914400"/>
            <a:ext cx="2406161" cy="238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94993"/>
            <a:ext cx="9048947" cy="839788"/>
          </a:xfrm>
        </p:spPr>
        <p:txBody>
          <a:bodyPr/>
          <a:lstStyle/>
          <a:p>
            <a:r>
              <a:rPr lang="en-GB" sz="2400" dirty="0" smtClean="0"/>
              <a:t>Dual </a:t>
            </a:r>
            <a:r>
              <a:rPr lang="en-GB" sz="2400" dirty="0" err="1" smtClean="0"/>
              <a:t>Metop</a:t>
            </a:r>
            <a:r>
              <a:rPr lang="en-GB" sz="2400" dirty="0" smtClean="0"/>
              <a:t> operations: Impact on NWP &amp; wind product</a:t>
            </a:r>
            <a:endParaRPr lang="en-GB" sz="2400" dirty="0"/>
          </a:p>
        </p:txBody>
      </p:sp>
      <p:pic>
        <p:nvPicPr>
          <p:cNvPr id="4" name="Content Placeholder 3" descr="seanN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97708" y="1606381"/>
            <a:ext cx="4877030" cy="4082665"/>
          </a:xfrm>
        </p:spPr>
      </p:pic>
      <p:pic>
        <p:nvPicPr>
          <p:cNvPr id="5" name="Picture 2" descr="C:\Users\koenig\Desktop\accu_pres_G_qi60_GS0_B_June2013_EP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0439" y="2895600"/>
            <a:ext cx="4933561" cy="34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H:\DESKTOP\ECMWF text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435" y="5472713"/>
            <a:ext cx="173501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1600203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defRPr/>
            </a:pPr>
            <a:endParaRPr lang="en-AU" sz="26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51" name="TextBox 9"/>
          <p:cNvSpPr txBox="1">
            <a:spLocks noChangeArrowheads="1"/>
          </p:cNvSpPr>
          <p:nvPr/>
        </p:nvSpPr>
        <p:spPr bwMode="auto">
          <a:xfrm>
            <a:off x="3779228" y="2708278"/>
            <a:ext cx="9941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>
                <a:solidFill>
                  <a:srgbClr val="FFFFFF"/>
                </a:solidFill>
                <a:latin typeface="Calibri" pitchFamily="34" charset="0"/>
              </a:rPr>
              <a:t>ASCAT</a:t>
            </a:r>
          </a:p>
        </p:txBody>
      </p:sp>
      <p:sp>
        <p:nvSpPr>
          <p:cNvPr id="53252" name="TextBox 11"/>
          <p:cNvSpPr txBox="1">
            <a:spLocks noChangeArrowheads="1"/>
          </p:cNvSpPr>
          <p:nvPr/>
        </p:nvSpPr>
        <p:spPr bwMode="auto">
          <a:xfrm>
            <a:off x="6731977" y="1125540"/>
            <a:ext cx="19959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>
                <a:solidFill>
                  <a:srgbClr val="FFFFFF"/>
                </a:solidFill>
                <a:latin typeface="Calibri" pitchFamily="34" charset="0"/>
              </a:rPr>
              <a:t>ASCAT Coastal</a:t>
            </a:r>
          </a:p>
        </p:txBody>
      </p:sp>
      <p:sp>
        <p:nvSpPr>
          <p:cNvPr id="53253" name="TextBox 15"/>
          <p:cNvSpPr txBox="1">
            <a:spLocks noChangeArrowheads="1"/>
          </p:cNvSpPr>
          <p:nvPr/>
        </p:nvSpPr>
        <p:spPr bwMode="auto">
          <a:xfrm>
            <a:off x="395655" y="5256215"/>
            <a:ext cx="1016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>
                <a:solidFill>
                  <a:srgbClr val="FFFFFF"/>
                </a:solidFill>
                <a:latin typeface="Calibri" pitchFamily="34" charset="0"/>
              </a:rPr>
              <a:t>OSCAT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95253"/>
            <a:ext cx="9144000" cy="523875"/>
          </a:xfrm>
          <a:prstGeom prst="rect">
            <a:avLst/>
          </a:prstGeom>
          <a:solidFill>
            <a:srgbClr val="00205B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FFFFFF"/>
                </a:solidFill>
              </a:rPr>
              <a:t>Future </a:t>
            </a:r>
            <a:r>
              <a:rPr lang="en-GB" sz="2800" b="1" dirty="0" smtClean="0">
                <a:solidFill>
                  <a:srgbClr val="FFFFFF"/>
                </a:solidFill>
              </a:rPr>
              <a:t>launches: 10 satellites in orbit in 2015 </a:t>
            </a:r>
            <a:endParaRPr lang="en-GB" sz="2800" b="1" dirty="0">
              <a:solidFill>
                <a:srgbClr val="FFFFFF"/>
              </a:solidFill>
            </a:endParaRPr>
          </a:p>
        </p:txBody>
      </p:sp>
      <p:sp>
        <p:nvSpPr>
          <p:cNvPr id="53255" name="Content Placeholder 2"/>
          <p:cNvSpPr txBox="1">
            <a:spLocks/>
          </p:cNvSpPr>
          <p:nvPr/>
        </p:nvSpPr>
        <p:spPr bwMode="auto">
          <a:xfrm>
            <a:off x="1332036" y="1371600"/>
            <a:ext cx="7811965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400" b="1" dirty="0">
                <a:solidFill>
                  <a:srgbClr val="002569"/>
                </a:solidFill>
                <a:latin typeface="Calibri" pitchFamily="34" charset="0"/>
              </a:rPr>
              <a:t>MSG-4  launch </a:t>
            </a:r>
            <a:r>
              <a:rPr lang="en-GB" sz="2400" b="1" dirty="0" smtClean="0">
                <a:solidFill>
                  <a:srgbClr val="002569"/>
                </a:solidFill>
                <a:latin typeface="Calibri" pitchFamily="34" charset="0"/>
              </a:rPr>
              <a:t>mid 2015 </a:t>
            </a:r>
            <a:r>
              <a:rPr lang="en-GB" sz="2400" b="1" dirty="0">
                <a:solidFill>
                  <a:srgbClr val="002569"/>
                </a:solidFill>
                <a:latin typeface="Calibri" pitchFamily="34" charset="0"/>
              </a:rPr>
              <a:t>(for in orbit storage)</a:t>
            </a:r>
          </a:p>
          <a:p>
            <a:pPr marL="361950" indent="-36195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GB" sz="2400" b="1" dirty="0">
              <a:solidFill>
                <a:srgbClr val="002569"/>
              </a:solidFill>
              <a:latin typeface="Calibri" pitchFamily="34" charset="0"/>
            </a:endParaRPr>
          </a:p>
          <a:p>
            <a:pPr marL="361950" indent="-36195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GB" sz="2400" b="1" dirty="0">
              <a:solidFill>
                <a:srgbClr val="002569"/>
              </a:solidFill>
              <a:latin typeface="Calibri" pitchFamily="34" charset="0"/>
            </a:endParaRPr>
          </a:p>
          <a:p>
            <a:pPr marL="361950" indent="-36195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400" b="1" dirty="0">
                <a:solidFill>
                  <a:srgbClr val="002569"/>
                </a:solidFill>
                <a:latin typeface="Calibri" pitchFamily="34" charset="0"/>
              </a:rPr>
              <a:t>Jason-3 launch (with CNES, NOAA, NASA) </a:t>
            </a:r>
            <a:r>
              <a:rPr lang="en-GB" sz="2400" b="1" dirty="0" smtClean="0">
                <a:solidFill>
                  <a:srgbClr val="002569"/>
                </a:solidFill>
                <a:latin typeface="Calibri" pitchFamily="34" charset="0"/>
              </a:rPr>
              <a:t>in March 2015</a:t>
            </a:r>
            <a:endParaRPr lang="en-GB" sz="2400" b="1" dirty="0">
              <a:solidFill>
                <a:srgbClr val="002569"/>
              </a:solidFill>
              <a:latin typeface="Calibri" pitchFamily="34" charset="0"/>
            </a:endParaRPr>
          </a:p>
          <a:p>
            <a:pPr marL="361950" indent="-36195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GB" sz="2400" b="1" dirty="0">
              <a:solidFill>
                <a:srgbClr val="002569"/>
              </a:solidFill>
              <a:latin typeface="Calibri" pitchFamily="34" charset="0"/>
            </a:endParaRPr>
          </a:p>
          <a:p>
            <a:pPr marL="361950" indent="-36195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GB" sz="2400" b="1" dirty="0">
              <a:solidFill>
                <a:srgbClr val="002569"/>
              </a:solidFill>
              <a:latin typeface="Calibri" pitchFamily="34" charset="0"/>
            </a:endParaRPr>
          </a:p>
          <a:p>
            <a:pPr marL="361950" indent="-36195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400" b="1" dirty="0" smtClean="0">
                <a:solidFill>
                  <a:srgbClr val="002569"/>
                </a:solidFill>
                <a:latin typeface="Calibri" pitchFamily="34" charset="0"/>
              </a:rPr>
              <a:t>From mid 2015, EUMETSAT </a:t>
            </a:r>
            <a:r>
              <a:rPr lang="en-GB" sz="2400" b="1" dirty="0">
                <a:solidFill>
                  <a:srgbClr val="002569"/>
                </a:solidFill>
                <a:latin typeface="Calibri" pitchFamily="34" charset="0"/>
              </a:rPr>
              <a:t>will operate Copernicus Sentinel-3 </a:t>
            </a:r>
            <a:r>
              <a:rPr lang="en-GB" sz="2400" b="1" dirty="0" smtClean="0">
                <a:solidFill>
                  <a:srgbClr val="002569"/>
                </a:solidFill>
                <a:latin typeface="Calibri" pitchFamily="34" charset="0"/>
              </a:rPr>
              <a:t>with </a:t>
            </a:r>
            <a:r>
              <a:rPr lang="en-GB" sz="2400" b="1" dirty="0" smtClean="0">
                <a:solidFill>
                  <a:srgbClr val="002569"/>
                </a:solidFill>
                <a:latin typeface="Calibri" pitchFamily="34" charset="0"/>
              </a:rPr>
              <a:t>ESA on behalf of the EU, focusing </a:t>
            </a:r>
            <a:r>
              <a:rPr lang="en-GB" sz="2400" b="1" dirty="0" smtClean="0">
                <a:solidFill>
                  <a:srgbClr val="002569"/>
                </a:solidFill>
                <a:latin typeface="Calibri" pitchFamily="34" charset="0"/>
              </a:rPr>
              <a:t>on the Marine </a:t>
            </a:r>
            <a:r>
              <a:rPr lang="en-GB" sz="2400" b="1" dirty="0" smtClean="0">
                <a:solidFill>
                  <a:srgbClr val="002569"/>
                </a:solidFill>
                <a:latin typeface="Calibri" pitchFamily="34" charset="0"/>
              </a:rPr>
              <a:t>Mission</a:t>
            </a:r>
            <a:endParaRPr lang="en-GB" sz="2400" b="1" dirty="0" smtClean="0">
              <a:solidFill>
                <a:srgbClr val="002569"/>
              </a:solidFill>
              <a:latin typeface="Calibri" pitchFamily="34" charset="0"/>
            </a:endParaRPr>
          </a:p>
          <a:p>
            <a:pPr marL="361950" indent="-36195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GB" sz="2400" b="1" dirty="0">
              <a:solidFill>
                <a:srgbClr val="002569"/>
              </a:solidFill>
              <a:latin typeface="Calibri" pitchFamily="34" charset="0"/>
            </a:endParaRPr>
          </a:p>
          <a:p>
            <a:pPr marL="361950" lvl="1" indent="-36195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GB" sz="2400" b="1" dirty="0">
              <a:solidFill>
                <a:srgbClr val="002569"/>
              </a:solidFill>
              <a:latin typeface="Calibri" pitchFamily="34" charset="0"/>
            </a:endParaRPr>
          </a:p>
          <a:p>
            <a:pPr marL="361950" lvl="1" indent="-36195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400" b="1" dirty="0" err="1">
                <a:solidFill>
                  <a:srgbClr val="002569"/>
                </a:solidFill>
                <a:latin typeface="Calibri" pitchFamily="34" charset="0"/>
              </a:rPr>
              <a:t>Metop</a:t>
            </a:r>
            <a:r>
              <a:rPr lang="en-GB" sz="2400" b="1" dirty="0">
                <a:solidFill>
                  <a:srgbClr val="002569"/>
                </a:solidFill>
                <a:latin typeface="Calibri" pitchFamily="34" charset="0"/>
              </a:rPr>
              <a:t>-C launch planned in </a:t>
            </a:r>
            <a:r>
              <a:rPr lang="en-GB" sz="2400" b="1" dirty="0" smtClean="0">
                <a:solidFill>
                  <a:srgbClr val="002569"/>
                </a:solidFill>
                <a:latin typeface="Calibri" pitchFamily="34" charset="0"/>
              </a:rPr>
              <a:t>Q1 2018</a:t>
            </a:r>
            <a:endParaRPr lang="en-GB" sz="2000" b="1" dirty="0">
              <a:solidFill>
                <a:srgbClr val="002569"/>
              </a:solidFill>
              <a:latin typeface="Calibri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" y="3284541"/>
            <a:ext cx="1436077" cy="1595437"/>
            <a:chOff x="182" y="2092"/>
            <a:chExt cx="1991" cy="1644"/>
          </a:xfrm>
        </p:grpSpPr>
        <p:pic>
          <p:nvPicPr>
            <p:cNvPr id="53260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t="43448"/>
            <a:stretch>
              <a:fillRect/>
            </a:stretch>
          </p:blipFill>
          <p:spPr bwMode="auto">
            <a:xfrm>
              <a:off x="182" y="2092"/>
              <a:ext cx="1991" cy="1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1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1" y="3590"/>
              <a:ext cx="1084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2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" y="3550"/>
              <a:ext cx="645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3257" name="Picture 6" descr="meto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286163">
            <a:off x="-35169" y="5021266"/>
            <a:ext cx="1425820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8" name="Content Placeholder 3" descr="ms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581" y="1125541"/>
            <a:ext cx="873369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5" descr="jason-big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45958">
            <a:off x="57152" y="2138363"/>
            <a:ext cx="1257300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Rectangle 300"/>
          <p:cNvSpPr txBox="1">
            <a:spLocks noChangeArrowheads="1"/>
          </p:cNvSpPr>
          <p:nvPr/>
        </p:nvSpPr>
        <p:spPr bwMode="auto">
          <a:xfrm>
            <a:off x="-163644" y="0"/>
            <a:ext cx="9517224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79388"/>
            <a:r>
              <a:rPr lang="en-IE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Preparing for Jason-3 &amp; Sentinel-3: enhancing the OST virtual constellation</a:t>
            </a:r>
            <a:endParaRPr lang="en-GB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17 ob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8049"/>
            <a:ext cx="9144000" cy="36725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9890" y="4777946"/>
            <a:ext cx="88641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Sea surface anomalies using Cryosat and Jason-2 data, without (left) and with cross calibration (right)</a:t>
            </a:r>
          </a:p>
          <a:p>
            <a:endParaRPr lang="de-DE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(Source: CLS)</a:t>
            </a:r>
            <a:endParaRPr lang="en-GB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EUM_template_v03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UM_template_v03">
  <a:themeElements>
    <a:clrScheme name="1_EUM_template_v03 1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9F2D20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EUM_template_v03">
  <a:themeElements>
    <a:clrScheme name="1_EUM_template_v03 1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9F2D20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562</Words>
  <Application>Microsoft Office PowerPoint</Application>
  <PresentationFormat>On-screen Show (4:3)</PresentationFormat>
  <Paragraphs>135</Paragraphs>
  <Slides>11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Office Theme</vt:lpstr>
      <vt:lpstr>2_EUM_template_v03</vt:lpstr>
      <vt:lpstr>1_EUM_template_v03</vt:lpstr>
      <vt:lpstr>3_EUM_template_v03</vt:lpstr>
      <vt:lpstr>Clip</vt:lpstr>
      <vt:lpstr>Update on EUMETSAT</vt:lpstr>
      <vt:lpstr>EUMETSAT Membership: situation expected in 2014</vt:lpstr>
      <vt:lpstr>Value of international Cooperation</vt:lpstr>
      <vt:lpstr>Enhancing climate data records through cross calibration </vt:lpstr>
      <vt:lpstr>CURRENT EUMETSAT SATELLITES</vt:lpstr>
      <vt:lpstr>Slide 6</vt:lpstr>
      <vt:lpstr>Dual Metop operations: Impact on NWP &amp; wind product</vt:lpstr>
      <vt:lpstr>Slide 8</vt:lpstr>
      <vt:lpstr>Slide 9</vt:lpstr>
      <vt:lpstr>Future programmes: Observations in 2018 – 2040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 Counet</dc:creator>
  <cp:lastModifiedBy>Paul Counet</cp:lastModifiedBy>
  <cp:revision>50</cp:revision>
  <dcterms:created xsi:type="dcterms:W3CDTF">2006-08-16T00:00:00Z</dcterms:created>
  <dcterms:modified xsi:type="dcterms:W3CDTF">2013-11-05T19:15:11Z</dcterms:modified>
</cp:coreProperties>
</file>