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0" r:id="rId2"/>
    <p:sldId id="261" r:id="rId3"/>
    <p:sldId id="264" r:id="rId4"/>
    <p:sldId id="265" r:id="rId5"/>
    <p:sldId id="266" r:id="rId6"/>
    <p:sldId id="267" r:id="rId7"/>
    <p:sldId id="269" r:id="rId8"/>
    <p:sldId id="270" r:id="rId9"/>
    <p:sldId id="262" r:id="rId10"/>
    <p:sldId id="263" r:id="rId11"/>
    <p:sldId id="268" r:id="rId12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6" autoAdjust="0"/>
  </p:normalViewPr>
  <p:slideViewPr>
    <p:cSldViewPr snapToGrid="0" snapToObjects="1">
      <p:cViewPr varScale="1">
        <p:scale>
          <a:sx n="93" d="100"/>
          <a:sy n="93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494551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‹nr.›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27th</a:t>
            </a:r>
            <a:r>
              <a:rPr lang="de-DE" sz="1400" b="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400" b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Plenary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|</a:t>
            </a:r>
            <a:r>
              <a:rPr lang="fr-FR" sz="1400" b="0" kern="12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de-DE" sz="1400" b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44216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Agenda item: 37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Joost Carpay, Netherlands Space Office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73723" y="666750"/>
            <a:ext cx="4927023" cy="1874838"/>
          </a:xfrm>
        </p:spPr>
        <p:txBody>
          <a:bodyPr/>
          <a:lstStyle/>
          <a:p>
            <a:r>
              <a:rPr lang="en-US" dirty="0" smtClean="0"/>
              <a:t>CEOS PLENARY </a:t>
            </a:r>
            <a:br>
              <a:rPr lang="en-US" dirty="0" smtClean="0"/>
            </a:br>
            <a:r>
              <a:rPr lang="en-US" dirty="0" smtClean="0"/>
              <a:t> – Netherlands Activities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52400"/>
            <a:ext cx="6096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no2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76" y="1937308"/>
            <a:ext cx="7123112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977076" y="4010583"/>
            <a:ext cx="1200150" cy="2379663"/>
            <a:chOff x="374519" y="338995"/>
            <a:chExt cx="2246401" cy="4452871"/>
          </a:xfrm>
        </p:grpSpPr>
        <p:pic>
          <p:nvPicPr>
            <p:cNvPr id="4" name="Picture 60" descr="air-pollution-cars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19" y="338995"/>
              <a:ext cx="2246400" cy="148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Tropomi\air pollut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32" y="3324662"/>
              <a:ext cx="2245088" cy="146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20" y="1825708"/>
              <a:ext cx="2246400" cy="1498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25138" y="5925108"/>
            <a:ext cx="3452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Nitrogen dioxide 2005-2009 measured with OMI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952" y="232915"/>
            <a:ext cx="8856984" cy="76808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dirty="0" smtClean="0"/>
              <a:t>TROPOMI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016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6006" y="1952601"/>
            <a:ext cx="81249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pPr marL="285750" indent="-285750">
              <a:buFont typeface="Arial"/>
              <a:buChar char="•"/>
            </a:pPr>
            <a:r>
              <a:rPr lang="nl-NL" sz="2800" dirty="0" smtClean="0"/>
              <a:t>TROPOMI in </a:t>
            </a:r>
            <a:r>
              <a:rPr lang="nl-NL" sz="2800" dirty="0" err="1" smtClean="0"/>
              <a:t>phase</a:t>
            </a:r>
            <a:r>
              <a:rPr lang="nl-NL" sz="2800" dirty="0" smtClean="0"/>
              <a:t> C/D</a:t>
            </a:r>
          </a:p>
          <a:p>
            <a:pPr marL="285750" indent="-285750">
              <a:buFont typeface="Arial"/>
              <a:buChar char="•"/>
            </a:pPr>
            <a:r>
              <a:rPr lang="nl-NL" sz="2800" dirty="0" smtClean="0"/>
              <a:t>Part of Copernicus Space Segment</a:t>
            </a:r>
          </a:p>
          <a:p>
            <a:pPr marL="285750" indent="-285750">
              <a:buFont typeface="Arial"/>
              <a:buChar char="•"/>
            </a:pPr>
            <a:r>
              <a:rPr lang="nl-NL" sz="2800" dirty="0" smtClean="0"/>
              <a:t>Close cooperation </a:t>
            </a:r>
            <a:r>
              <a:rPr lang="nl-NL" sz="2800" dirty="0" err="1" smtClean="0"/>
              <a:t>with</a:t>
            </a:r>
            <a:r>
              <a:rPr lang="nl-NL" sz="2800" dirty="0" smtClean="0"/>
              <a:t> ESA</a:t>
            </a:r>
          </a:p>
          <a:p>
            <a:pPr marL="285750" indent="-285750">
              <a:buFont typeface="Arial"/>
              <a:buChar char="•"/>
            </a:pPr>
            <a:r>
              <a:rPr lang="nl-NL" sz="2800" dirty="0" err="1" smtClean="0"/>
              <a:t>Launch</a:t>
            </a:r>
            <a:r>
              <a:rPr lang="nl-NL" sz="2800" dirty="0" smtClean="0"/>
              <a:t> 2015</a:t>
            </a:r>
            <a:endParaRPr lang="nl-NL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0952" y="232915"/>
            <a:ext cx="8856984" cy="76808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dirty="0" smtClean="0"/>
              <a:t>TROPOMI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8588"/>
      </p:ext>
    </p:extLst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279400"/>
            <a:ext cx="6964326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Contents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891042"/>
            <a:ext cx="8633638" cy="5129942"/>
          </a:xfrm>
          <a:prstGeom prst="rect">
            <a:avLst/>
          </a:prstGeom>
        </p:spPr>
        <p:txBody>
          <a:bodyPr/>
          <a:lstStyle/>
          <a:p>
            <a:pPr marL="457200" lvl="0" indent="-4572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Current and past activities</a:t>
            </a:r>
          </a:p>
          <a:p>
            <a:pPr marL="457200" lvl="0" indent="-4572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AU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1687" lvl="1" indent="-457200" defTabSz="9144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  <a:defRPr/>
            </a:pPr>
            <a:r>
              <a: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Sciamachy/OMI/TROPOMI line of optical instruments</a:t>
            </a:r>
          </a:p>
          <a:p>
            <a:pPr marL="801687" lvl="1" indent="-457200" defTabSz="9144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  <a:defRPr/>
            </a:pPr>
            <a:r>
              <a:rPr lang="en-AU" sz="2400" b="1" kern="0" dirty="0" err="1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</a:t>
            </a:r>
            <a:r>
              <a:rPr lang="en-AU" sz="2400" b="1" kern="0" dirty="0" err="1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anelSAR</a:t>
            </a:r>
            <a:endParaRPr lang="en-AU" sz="2400" b="1" kern="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1687" lvl="1" indent="-457200" defTabSz="9144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  <a:defRPr/>
            </a:pPr>
            <a:r>
              <a: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Miniaturisation</a:t>
            </a:r>
          </a:p>
          <a:p>
            <a:pPr marL="801687" lvl="1" indent="-457200" defTabSz="9144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  <a:defRPr/>
            </a:pPr>
            <a:endParaRPr lang="en-AU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801687" lvl="1" indent="-457200" defTabSz="9144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  <a:defRPr/>
            </a:pPr>
            <a:r>
              <a:rPr lang="en-AU" sz="2400" b="1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Satellite data portal (Copernicus preparation</a:t>
            </a:r>
            <a:r>
              <a: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)</a:t>
            </a:r>
          </a:p>
          <a:p>
            <a:pPr marL="801687" lvl="1" indent="-457200" defTabSz="9144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  <a:defRPr/>
            </a:pPr>
            <a:r>
              <a: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G4AW: application development for food </a:t>
            </a:r>
            <a:r>
              <a: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security and water management</a:t>
            </a:r>
          </a:p>
          <a:p>
            <a:pPr marL="1258887" lvl="2" indent="-457200" defTabSz="914400">
              <a:lnSpc>
                <a:spcPct val="90000"/>
              </a:lnSpc>
              <a:spcBef>
                <a:spcPct val="20000"/>
              </a:spcBef>
              <a:buFont typeface="Lucida Grande"/>
              <a:buChar char="-"/>
              <a:defRPr/>
            </a:pPr>
            <a:r>
              <a: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Partnering with developing countries, aimed at information provision to </a:t>
            </a:r>
            <a:r>
              <a:rPr lang="en-AU" sz="2400" b="1" kern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farmers there. </a:t>
            </a:r>
            <a:endParaRPr lang="en-AU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GB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570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952" y="232915"/>
            <a:ext cx="8856984" cy="76808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dirty="0" err="1" smtClean="0"/>
              <a:t>PanelSAR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313" y="1993565"/>
            <a:ext cx="6938951" cy="46997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dirty="0" smtClean="0"/>
              <a:t>Optimum combination of </a:t>
            </a:r>
            <a:r>
              <a:rPr lang="en-US" dirty="0" err="1" smtClean="0"/>
              <a:t>SWaP</a:t>
            </a:r>
            <a:r>
              <a:rPr lang="en-US" dirty="0" smtClean="0"/>
              <a:t> (Size, Weight and Power) for a space-based SAR solution.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Continuous Wave (CW) Radar -&gt; less power than “pulse” radars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For small satellite deployment, highly competitive and ‘mission enabling’ cost</a:t>
            </a:r>
            <a:r>
              <a:rPr lang="en-US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&lt;150 kg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Commercial (user-driven / design to cost) focus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igh-resolution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&gt;3 (5)  year design lifetime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268760"/>
            <a:ext cx="195321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7655"/>
      </p:ext>
    </p:extLst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86746"/>
            <a:ext cx="8392446" cy="90354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err="1" smtClean="0"/>
              <a:t>PanelSAR</a:t>
            </a:r>
            <a:r>
              <a:rPr lang="en-GB" dirty="0" smtClean="0"/>
              <a:t> Characteristics (I)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1916832"/>
            <a:ext cx="8910715" cy="48005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dirty="0" smtClean="0"/>
              <a:t>Sensor positioning: Multi-Mode, High-resolution,  targeting  2-4m ground resolution</a:t>
            </a:r>
          </a:p>
          <a:p>
            <a:r>
              <a:rPr lang="en-GB" dirty="0"/>
              <a:t>H</a:t>
            </a:r>
            <a:r>
              <a:rPr lang="en-GB" dirty="0" smtClean="0"/>
              <a:t>igh performance for </a:t>
            </a:r>
            <a:r>
              <a:rPr lang="en-GB" dirty="0" err="1" smtClean="0"/>
              <a:t>inSAR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(short wavelength = sub mm resolution, but higher constraints on space platform and orbit)</a:t>
            </a:r>
          </a:p>
          <a:p>
            <a:r>
              <a:rPr lang="en-GB" dirty="0" smtClean="0"/>
              <a:t>Modes: </a:t>
            </a:r>
            <a:r>
              <a:rPr lang="en-GB" dirty="0" err="1" smtClean="0"/>
              <a:t>Stripmap</a:t>
            </a:r>
            <a:r>
              <a:rPr lang="en-GB" dirty="0" smtClean="0"/>
              <a:t>, </a:t>
            </a:r>
            <a:r>
              <a:rPr lang="en-GB" dirty="0" err="1" smtClean="0"/>
              <a:t>ScanSAR</a:t>
            </a:r>
            <a:r>
              <a:rPr lang="en-GB" dirty="0" smtClean="0"/>
              <a:t>/TOPSAR and Spotlight  (beam steering)</a:t>
            </a:r>
          </a:p>
          <a:p>
            <a:r>
              <a:rPr lang="en-GB" dirty="0" smtClean="0"/>
              <a:t>mono-static and bi-static mode (</a:t>
            </a:r>
            <a:r>
              <a:rPr lang="en-GB" dirty="0" err="1" smtClean="0"/>
              <a:t>iFMCW</a:t>
            </a:r>
            <a:r>
              <a:rPr lang="en-GB" dirty="0" smtClean="0"/>
              <a:t> and full FMCW mode)</a:t>
            </a:r>
          </a:p>
          <a:p>
            <a:endParaRPr lang="en-GB" dirty="0" smtClean="0"/>
          </a:p>
          <a:p>
            <a:pPr>
              <a:buFont typeface="Arial" charset="0"/>
              <a:buNone/>
            </a:pP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908720"/>
            <a:ext cx="100694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1329"/>
      </p:ext>
    </p:extLst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64702" y="1482608"/>
            <a:ext cx="8138621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Modes &amp; Imaging capability (3m x 1m x 10cm array </a:t>
            </a:r>
            <a:r>
              <a:rPr lang="en-GB" sz="2200" b="1" dirty="0" smtClean="0"/>
              <a:t>antenna</a:t>
            </a:r>
            <a:r>
              <a:rPr lang="en-GB" sz="2200" b="1" dirty="0"/>
              <a:t> </a:t>
            </a:r>
            <a:r>
              <a:rPr lang="en-GB" sz="2200" b="1" dirty="0" smtClean="0"/>
              <a:t>as hosted </a:t>
            </a:r>
            <a:r>
              <a:rPr lang="en-GB" sz="2200" b="1" dirty="0"/>
              <a:t>payload in-orbit </a:t>
            </a:r>
            <a:r>
              <a:rPr lang="en-GB" sz="2200" b="1" dirty="0" smtClean="0"/>
              <a:t>demonstration) </a:t>
            </a:r>
            <a:r>
              <a:rPr lang="en-GB" sz="2200" b="1" dirty="0"/>
              <a:t>:</a:t>
            </a:r>
            <a:br>
              <a:rPr lang="en-GB" sz="2200" b="1" dirty="0"/>
            </a:br>
            <a:r>
              <a:rPr lang="en-GB" sz="2200" b="1" dirty="0"/>
              <a:t>	- </a:t>
            </a:r>
            <a:r>
              <a:rPr lang="en-GB" sz="2200" b="1" dirty="0" err="1"/>
              <a:t>Stripmap</a:t>
            </a:r>
            <a:r>
              <a:rPr lang="en-GB" sz="2200" dirty="0"/>
              <a:t>: Swath width ~15 km,  4m resolution</a:t>
            </a:r>
            <a:br>
              <a:rPr lang="en-GB" sz="2200" dirty="0"/>
            </a:br>
            <a:r>
              <a:rPr lang="en-GB" sz="2200" dirty="0"/>
              <a:t>	- </a:t>
            </a:r>
            <a:r>
              <a:rPr lang="en-GB" sz="2200" b="1" dirty="0" err="1"/>
              <a:t>ScanSAR</a:t>
            </a:r>
            <a:r>
              <a:rPr lang="en-GB" sz="2200" dirty="0"/>
              <a:t>  ~55 km, ~10 m resolution</a:t>
            </a:r>
            <a:br>
              <a:rPr lang="en-GB" sz="2200" dirty="0"/>
            </a:br>
            <a:r>
              <a:rPr lang="en-GB" sz="2200" dirty="0"/>
              <a:t>  	- </a:t>
            </a:r>
            <a:r>
              <a:rPr lang="en-GB" sz="2200" b="1" dirty="0"/>
              <a:t>Spotlight</a:t>
            </a:r>
            <a:r>
              <a:rPr lang="en-GB" sz="2200" dirty="0"/>
              <a:t>: ~3-4 km, ~2 m </a:t>
            </a:r>
            <a:r>
              <a:rPr lang="en-GB" sz="2200" dirty="0" smtClean="0"/>
              <a:t>resolution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 smtClean="0"/>
              <a:t>Typical </a:t>
            </a:r>
            <a:r>
              <a:rPr lang="en-GB" sz="2200" dirty="0"/>
              <a:t>applications (X-band): </a:t>
            </a:r>
          </a:p>
          <a:p>
            <a:pPr lvl="1">
              <a:buFontTx/>
              <a:buChar char="-"/>
            </a:pPr>
            <a:r>
              <a:rPr lang="en-GB" sz="2200" dirty="0"/>
              <a:t>High resolution, all-weather imaging</a:t>
            </a:r>
          </a:p>
          <a:p>
            <a:pPr lvl="1">
              <a:buFontTx/>
              <a:buChar char="-"/>
            </a:pPr>
            <a:r>
              <a:rPr lang="en-GB" sz="2200" dirty="0" smtClean="0"/>
              <a:t>Interferometry (subsidence, structural monitoring)</a:t>
            </a:r>
            <a:endParaRPr lang="en-GB" sz="2200" dirty="0"/>
          </a:p>
          <a:p>
            <a:pPr lvl="1">
              <a:buFontTx/>
              <a:buChar char="-"/>
            </a:pPr>
            <a:r>
              <a:rPr lang="en-GB" sz="2200" dirty="0"/>
              <a:t>Water management, flood detection and monitoring</a:t>
            </a:r>
          </a:p>
          <a:p>
            <a:pPr lvl="1">
              <a:buFontTx/>
              <a:buChar char="-"/>
            </a:pPr>
            <a:r>
              <a:rPr lang="en-GB" sz="2200" dirty="0"/>
              <a:t>Ocean, tide/current monitoring</a:t>
            </a:r>
          </a:p>
          <a:p>
            <a:pPr lvl="1">
              <a:buFontTx/>
              <a:buChar char="-"/>
            </a:pPr>
            <a:r>
              <a:rPr lang="en-GB" sz="2200" dirty="0"/>
              <a:t>Agricultural monitoring </a:t>
            </a:r>
          </a:p>
          <a:p>
            <a:pPr lvl="1">
              <a:buFontTx/>
              <a:buChar char="-"/>
            </a:pPr>
            <a:r>
              <a:rPr lang="en-GB" sz="2200" dirty="0"/>
              <a:t>Infrastructure monitoring</a:t>
            </a:r>
          </a:p>
          <a:p>
            <a:pPr lvl="1">
              <a:buFontTx/>
              <a:buChar char="-"/>
            </a:pPr>
            <a:r>
              <a:rPr lang="en-GB" sz="2200" dirty="0"/>
              <a:t>Ice monitoring </a:t>
            </a:r>
          </a:p>
          <a:p>
            <a:pPr lvl="1">
              <a:buFontTx/>
              <a:buChar char="-"/>
            </a:pPr>
            <a:r>
              <a:rPr lang="en-GB" sz="2200" dirty="0"/>
              <a:t>Maritime surveillance (extended swath)</a:t>
            </a:r>
          </a:p>
          <a:p>
            <a:pPr>
              <a:buNone/>
            </a:pPr>
            <a:endParaRPr lang="en-GB" sz="2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286746"/>
            <a:ext cx="8392446" cy="90354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err="1" smtClean="0"/>
              <a:t>PanelSAR</a:t>
            </a:r>
            <a:r>
              <a:rPr lang="en-GB" dirty="0" smtClean="0"/>
              <a:t> Characteristics (II)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369893"/>
      </p:ext>
    </p:extLst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10080" y="1775092"/>
            <a:ext cx="81499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developed</a:t>
            </a:r>
            <a:r>
              <a:rPr lang="nl-NL" sz="2800" dirty="0" smtClean="0"/>
              <a:t> as part of ESA PRODEX</a:t>
            </a:r>
          </a:p>
          <a:p>
            <a:pPr marL="285750" indent="-285750">
              <a:buFont typeface="Arial"/>
              <a:buChar char="•"/>
            </a:pPr>
            <a:r>
              <a:rPr lang="nl-NL" sz="2800" dirty="0" err="1" smtClean="0"/>
              <a:t>Scientific</a:t>
            </a:r>
            <a:r>
              <a:rPr lang="nl-NL" sz="2800" dirty="0" smtClean="0"/>
              <a:t> PFM, but </a:t>
            </a:r>
            <a:r>
              <a:rPr lang="nl-NL" sz="2800" dirty="0"/>
              <a:t>commercial </a:t>
            </a:r>
            <a:r>
              <a:rPr lang="nl-NL" sz="2800" dirty="0" smtClean="0"/>
              <a:t>opportunity</a:t>
            </a:r>
          </a:p>
          <a:p>
            <a:pPr marL="285750" indent="-285750">
              <a:buFont typeface="Arial"/>
              <a:buChar char="•"/>
            </a:pPr>
            <a:r>
              <a:rPr lang="nl-NL" sz="2800" dirty="0" smtClean="0"/>
              <a:t>Flight </a:t>
            </a:r>
            <a:r>
              <a:rPr lang="nl-NL" sz="2800" dirty="0" err="1" smtClean="0"/>
              <a:t>opportunities</a:t>
            </a:r>
            <a:r>
              <a:rPr lang="nl-NL" sz="2800" dirty="0" smtClean="0"/>
              <a:t>  </a:t>
            </a:r>
            <a:r>
              <a:rPr lang="nl-NL" sz="2800" dirty="0" err="1" smtClean="0"/>
              <a:t>under</a:t>
            </a:r>
            <a:r>
              <a:rPr lang="nl-NL" sz="2800" dirty="0" smtClean="0"/>
              <a:t> </a:t>
            </a:r>
            <a:r>
              <a:rPr lang="nl-NL" sz="2800" dirty="0" err="1" smtClean="0"/>
              <a:t>investigation</a:t>
            </a:r>
            <a:endParaRPr lang="nl-NL" sz="2800" dirty="0" smtClean="0"/>
          </a:p>
          <a:p>
            <a:pPr marL="742950" lvl="1" indent="-285750">
              <a:buFont typeface="Arial"/>
              <a:buChar char="•"/>
            </a:pPr>
            <a:r>
              <a:rPr lang="nl-NL" sz="2800" dirty="0" err="1" smtClean="0"/>
              <a:t>One</a:t>
            </a:r>
            <a:r>
              <a:rPr lang="nl-NL" sz="2800" dirty="0"/>
              <a:t> </a:t>
            </a:r>
            <a:r>
              <a:rPr lang="nl-NL" sz="2800" dirty="0" smtClean="0"/>
              <a:t>in </a:t>
            </a:r>
            <a:r>
              <a:rPr lang="nl-NL" sz="2800" dirty="0" err="1" smtClean="0"/>
              <a:t>advanced</a:t>
            </a:r>
            <a:r>
              <a:rPr lang="nl-NL" sz="2800" dirty="0" smtClean="0"/>
              <a:t> stage but </a:t>
            </a:r>
            <a:r>
              <a:rPr lang="nl-NL" sz="2800" dirty="0" err="1" smtClean="0"/>
              <a:t>suboptimal</a:t>
            </a:r>
            <a:endParaRPr lang="nl-NL" sz="2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286746"/>
            <a:ext cx="8392446" cy="90354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err="1" smtClean="0"/>
              <a:t>PanelSAR</a:t>
            </a:r>
            <a:r>
              <a:rPr lang="en-GB" dirty="0" smtClean="0"/>
              <a:t> Characteristics (III)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405438"/>
      </p:ext>
    </p:extLst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59872" y="1583920"/>
            <a:ext cx="74421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491600" y="1747784"/>
            <a:ext cx="84176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2400" dirty="0" smtClean="0"/>
              <a:t>General </a:t>
            </a:r>
            <a:r>
              <a:rPr lang="nl-NL" sz="2400" dirty="0" err="1" smtClean="0"/>
              <a:t>miniaturisation</a:t>
            </a:r>
            <a:r>
              <a:rPr lang="nl-NL" sz="2400" dirty="0" smtClean="0"/>
              <a:t> </a:t>
            </a:r>
            <a:r>
              <a:rPr lang="nl-NL" sz="2400" dirty="0" err="1" smtClean="0"/>
              <a:t>technology</a:t>
            </a:r>
            <a:r>
              <a:rPr lang="nl-NL" sz="2400" dirty="0"/>
              <a:t>:</a:t>
            </a:r>
            <a:r>
              <a:rPr lang="nl-NL" sz="2400" dirty="0" smtClean="0"/>
              <a:t> </a:t>
            </a:r>
            <a:r>
              <a:rPr lang="nl-NL" sz="2400" dirty="0" err="1" smtClean="0"/>
              <a:t>integrated</a:t>
            </a:r>
            <a:r>
              <a:rPr lang="nl-NL" sz="2400" dirty="0" smtClean="0"/>
              <a:t> </a:t>
            </a:r>
            <a:r>
              <a:rPr lang="nl-NL" sz="2400" dirty="0" err="1" smtClean="0"/>
              <a:t>instruments</a:t>
            </a:r>
            <a:endParaRPr lang="nl-NL" sz="2400" dirty="0" smtClean="0"/>
          </a:p>
          <a:p>
            <a:pPr marL="285750" indent="-285750">
              <a:buFont typeface="Arial"/>
              <a:buChar char="•"/>
            </a:pPr>
            <a:r>
              <a:rPr lang="nl-NL" sz="2400" dirty="0" err="1" smtClean="0"/>
              <a:t>Current</a:t>
            </a:r>
            <a:r>
              <a:rPr lang="nl-NL" sz="2400" dirty="0" smtClean="0"/>
              <a:t> </a:t>
            </a:r>
            <a:r>
              <a:rPr lang="nl-NL" sz="2400" dirty="0" err="1" smtClean="0"/>
              <a:t>ideas</a:t>
            </a:r>
            <a:r>
              <a:rPr lang="nl-NL" sz="2400" dirty="0" smtClean="0"/>
              <a:t>: </a:t>
            </a:r>
            <a:endParaRPr lang="nl-NL" sz="2400" dirty="0"/>
          </a:p>
          <a:p>
            <a:pPr marL="742950" lvl="1" indent="-285750">
              <a:buFont typeface="Arial"/>
              <a:buChar char="•"/>
            </a:pPr>
            <a:r>
              <a:rPr lang="nl-NL" sz="2400" dirty="0" err="1"/>
              <a:t>H</a:t>
            </a:r>
            <a:r>
              <a:rPr lang="nl-NL" sz="2400" dirty="0" err="1" smtClean="0"/>
              <a:t>yperspectral</a:t>
            </a:r>
            <a:r>
              <a:rPr lang="nl-NL" sz="2400" dirty="0" smtClean="0"/>
              <a:t> </a:t>
            </a:r>
            <a:r>
              <a:rPr lang="nl-NL" sz="2400" dirty="0" err="1" smtClean="0"/>
              <a:t>imager</a:t>
            </a:r>
            <a:endParaRPr lang="nl-NL" sz="2400" dirty="0" smtClean="0"/>
          </a:p>
          <a:p>
            <a:pPr marL="742950" lvl="1" indent="-285750">
              <a:buFont typeface="Arial"/>
              <a:buChar char="•"/>
            </a:pPr>
            <a:r>
              <a:rPr lang="nl-NL" sz="2400" dirty="0" smtClean="0"/>
              <a:t>Small spectrometers</a:t>
            </a:r>
          </a:p>
          <a:p>
            <a:pPr marL="742950" lvl="1" indent="-285750">
              <a:buFont typeface="Arial"/>
              <a:buChar char="•"/>
            </a:pPr>
            <a:r>
              <a:rPr lang="nl-NL" sz="2400" dirty="0" smtClean="0"/>
              <a:t>TIR </a:t>
            </a:r>
            <a:r>
              <a:rPr lang="nl-NL" sz="2400" dirty="0" err="1" smtClean="0"/>
              <a:t>imager</a:t>
            </a:r>
            <a:endParaRPr lang="nl-NL" sz="2400" dirty="0" smtClean="0"/>
          </a:p>
          <a:p>
            <a:pPr marL="742950" lvl="1" indent="-285750">
              <a:buFont typeface="Arial"/>
              <a:buChar char="•"/>
            </a:pPr>
            <a:r>
              <a:rPr lang="nl-NL" sz="2400" dirty="0" smtClean="0"/>
              <a:t>Laser altimeter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86746"/>
            <a:ext cx="8392446" cy="90354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/>
              <a:t>Miniaturisation of instruments</a:t>
            </a:r>
            <a:endParaRPr lang="en-GB" dirty="0"/>
          </a:p>
        </p:txBody>
      </p:sp>
      <p:sp>
        <p:nvSpPr>
          <p:cNvPr id="5" name="Tekstvak 4"/>
          <p:cNvSpPr txBox="1"/>
          <p:nvPr/>
        </p:nvSpPr>
        <p:spPr>
          <a:xfrm>
            <a:off x="559872" y="5363871"/>
            <a:ext cx="7826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Cooperation </a:t>
            </a:r>
            <a:r>
              <a:rPr lang="nl-NL" sz="3200" dirty="0" err="1" smtClean="0"/>
              <a:t>for</a:t>
            </a:r>
            <a:r>
              <a:rPr lang="nl-NL" sz="3200" dirty="0" smtClean="0"/>
              <a:t> Flight </a:t>
            </a:r>
            <a:r>
              <a:rPr lang="nl-NL" sz="3200" dirty="0" err="1" smtClean="0"/>
              <a:t>Opportunies</a:t>
            </a:r>
            <a:r>
              <a:rPr lang="nl-NL" sz="3200" dirty="0" smtClean="0"/>
              <a:t> </a:t>
            </a:r>
            <a:r>
              <a:rPr lang="nl-NL" sz="3200" dirty="0" err="1" smtClean="0"/>
              <a:t>sought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513022566"/>
      </p:ext>
    </p:extLst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61117" y="3208834"/>
            <a:ext cx="6185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err="1" smtClean="0"/>
              <a:t>Backup</a:t>
            </a:r>
            <a:r>
              <a:rPr lang="nl-NL" sz="4400" dirty="0" smtClean="0"/>
              <a:t> slides on TROPOMI/Sentinel 5p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156711351"/>
      </p:ext>
    </p:extLst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11486" y="2276770"/>
            <a:ext cx="36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TROPOMI</a:t>
            </a:r>
          </a:p>
          <a:p>
            <a:endParaRPr lang="nl-NL" dirty="0"/>
          </a:p>
        </p:txBody>
      </p:sp>
      <p:sp>
        <p:nvSpPr>
          <p:cNvPr id="4" name="Rectangle 6"/>
          <p:cNvSpPr/>
          <p:nvPr/>
        </p:nvSpPr>
        <p:spPr>
          <a:xfrm>
            <a:off x="825500" y="2034529"/>
            <a:ext cx="7099300" cy="4419600"/>
          </a:xfrm>
          <a:prstGeom prst="rect">
            <a:avLst/>
          </a:prstGeom>
          <a:gradFill flip="none" rotWithShape="1">
            <a:gsLst>
              <a:gs pos="0">
                <a:srgbClr val="000004"/>
              </a:gs>
              <a:gs pos="100000">
                <a:srgbClr val="FFFFFF"/>
              </a:gs>
              <a:gs pos="99000">
                <a:srgbClr val="1F1F94"/>
              </a:gs>
            </a:gsLst>
            <a:lin ang="6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dirty="0"/>
              <a:t>Building Climate Records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46150" y="5312717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1990</a:t>
            </a:r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99049"/>
              </p:ext>
            </p:extLst>
          </p:nvPr>
        </p:nvGraphicFramePr>
        <p:xfrm>
          <a:off x="1295400" y="2904479"/>
          <a:ext cx="6096000" cy="22256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9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190750" y="5312717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397250" y="5312717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4603750" y="5312717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772150" y="5300017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2030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7042150" y="5312717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2040</a:t>
            </a:r>
          </a:p>
        </p:txBody>
      </p:sp>
      <p:sp>
        <p:nvSpPr>
          <p:cNvPr id="12" name="Pentagon 14"/>
          <p:cNvSpPr/>
          <p:nvPr/>
        </p:nvSpPr>
        <p:spPr>
          <a:xfrm>
            <a:off x="1739900" y="2955279"/>
            <a:ext cx="1320800" cy="2159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GOME</a:t>
            </a:r>
          </a:p>
        </p:txBody>
      </p:sp>
      <p:sp>
        <p:nvSpPr>
          <p:cNvPr id="13" name="Pentagon 15"/>
          <p:cNvSpPr/>
          <p:nvPr/>
        </p:nvSpPr>
        <p:spPr>
          <a:xfrm>
            <a:off x="2736850" y="3317229"/>
            <a:ext cx="1320800" cy="24923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SCIAMACHY</a:t>
            </a:r>
          </a:p>
        </p:txBody>
      </p:sp>
      <p:sp>
        <p:nvSpPr>
          <p:cNvPr id="14" name="Pentagon 16"/>
          <p:cNvSpPr/>
          <p:nvPr/>
        </p:nvSpPr>
        <p:spPr>
          <a:xfrm>
            <a:off x="2984500" y="3693467"/>
            <a:ext cx="1619250" cy="2508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OMI</a:t>
            </a:r>
          </a:p>
        </p:txBody>
      </p:sp>
      <p:sp>
        <p:nvSpPr>
          <p:cNvPr id="15" name="Pentagon 17"/>
          <p:cNvSpPr/>
          <p:nvPr/>
        </p:nvSpPr>
        <p:spPr>
          <a:xfrm>
            <a:off x="3213100" y="2955279"/>
            <a:ext cx="1924050" cy="2159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GOME-2</a:t>
            </a:r>
          </a:p>
        </p:txBody>
      </p:sp>
      <p:sp>
        <p:nvSpPr>
          <p:cNvPr id="16" name="Pentagon 19"/>
          <p:cNvSpPr/>
          <p:nvPr/>
        </p:nvSpPr>
        <p:spPr>
          <a:xfrm>
            <a:off x="4318000" y="4061767"/>
            <a:ext cx="984250" cy="28733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/>
              <a:t>TROPOMI</a:t>
            </a:r>
          </a:p>
        </p:txBody>
      </p:sp>
      <p:sp>
        <p:nvSpPr>
          <p:cNvPr id="17" name="Pentagon 21"/>
          <p:cNvSpPr/>
          <p:nvPr/>
        </p:nvSpPr>
        <p:spPr>
          <a:xfrm>
            <a:off x="4886325" y="4455467"/>
            <a:ext cx="1619250" cy="2508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S4/UVN</a:t>
            </a:r>
          </a:p>
        </p:txBody>
      </p:sp>
      <p:sp>
        <p:nvSpPr>
          <p:cNvPr id="18" name="Pentagon 22"/>
          <p:cNvSpPr/>
          <p:nvPr/>
        </p:nvSpPr>
        <p:spPr>
          <a:xfrm>
            <a:off x="4975225" y="4796779"/>
            <a:ext cx="2416175" cy="2524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S5/UVNS</a:t>
            </a:r>
          </a:p>
        </p:txBody>
      </p:sp>
      <p:pic>
        <p:nvPicPr>
          <p:cNvPr id="19" name="Picture 23" descr="Tropomi-pixelsiz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069704"/>
            <a:ext cx="32321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911486" y="1494844"/>
            <a:ext cx="558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Continuity</a:t>
            </a:r>
            <a:r>
              <a:rPr lang="nl-NL" dirty="0" smtClean="0"/>
              <a:t> of GOME(2)/SCIAMACHY/OMI/TROPOMI</a:t>
            </a:r>
            <a:endParaRPr lang="nl-NL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0952" y="232915"/>
            <a:ext cx="8856984" cy="76808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dirty="0" smtClean="0"/>
              <a:t>TROPOMI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97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312</Words>
  <Application>Microsoft Macintosh PowerPoint</Application>
  <PresentationFormat>Diavoorstelling (4:3)</PresentationFormat>
  <Paragraphs>87</Paragraphs>
  <Slides>11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4_EUM_template_v03</vt:lpstr>
      <vt:lpstr>CEOS PLENARY   – Netherlands Activities</vt:lpstr>
      <vt:lpstr>Contents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Joost Carpay</cp:lastModifiedBy>
  <cp:revision>68</cp:revision>
  <cp:lastPrinted>2013-07-23T19:08:48Z</cp:lastPrinted>
  <dcterms:created xsi:type="dcterms:W3CDTF">2011-11-16T09:23:13Z</dcterms:created>
  <dcterms:modified xsi:type="dcterms:W3CDTF">2013-11-06T17:21:32Z</dcterms:modified>
</cp:coreProperties>
</file>