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60" r:id="rId2"/>
    <p:sldId id="286" r:id="rId3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38341"/>
    <a:srgbClr val="002967"/>
    <a:srgbClr val="669BC7"/>
    <a:srgbClr val="4F9D4D"/>
    <a:srgbClr val="DE585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745" autoAdjust="0"/>
  </p:normalViewPr>
  <p:slideViewPr>
    <p:cSldViewPr snapToGrid="0" snapToObjects="1">
      <p:cViewPr varScale="1">
        <p:scale>
          <a:sx n="80" d="100"/>
          <a:sy n="80" d="100"/>
        </p:scale>
        <p:origin x="-2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06/11/2013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5310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188325" y="6513023"/>
            <a:ext cx="61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de-DE" sz="1200" dirty="0">
                <a:solidFill>
                  <a:srgbClr val="5F758D"/>
                </a:solidFill>
                <a:latin typeface="Century Gothic" pitchFamily="34" charset="0"/>
              </a:rPr>
              <a:t>Slide: </a:t>
            </a:r>
            <a:fld id="{00674DB5-EA4F-4207-BB2F-8F03D6107A33}" type="slidenum">
              <a:rPr lang="de-DE" sz="1200">
                <a:solidFill>
                  <a:srgbClr val="5F758D"/>
                </a:solidFill>
                <a:latin typeface="Century Gothic" pitchFamily="34" charset="0"/>
              </a:rPr>
              <a:pPr algn="l">
                <a:defRPr/>
              </a:pPr>
              <a:t>‹#›</a:t>
            </a:fld>
            <a:endParaRPr lang="de-DE" sz="1200" dirty="0">
              <a:solidFill>
                <a:srgbClr val="5F758D"/>
              </a:solidFill>
              <a:latin typeface="Century Gothic" pitchFamily="34" charset="0"/>
            </a:endParaRPr>
          </a:p>
        </p:txBody>
      </p:sp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6" name="Rectangle 36"/>
          <p:cNvSpPr>
            <a:spLocks noChangeArrowheads="1"/>
          </p:cNvSpPr>
          <p:nvPr userDrawn="1"/>
        </p:nvSpPr>
        <p:spPr bwMode="auto">
          <a:xfrm>
            <a:off x="158549" y="6494551"/>
            <a:ext cx="455371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sz="1400" b="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27</a:t>
            </a:r>
            <a:r>
              <a:rPr lang="en-US" sz="1400" b="0" baseline="3000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th</a:t>
            </a:r>
            <a:r>
              <a:rPr lang="en-US" sz="1400" b="0" baseline="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400" b="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CEOS Plenary |</a:t>
            </a:r>
            <a:r>
              <a:rPr lang="en-US" sz="1400" b="0" kern="120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ea typeface="ＭＳ Ｐゴシック" pitchFamily="-106" charset="-128"/>
                <a:cs typeface="+mn-cs"/>
              </a:rPr>
              <a:t>Montréal </a:t>
            </a:r>
            <a:r>
              <a:rPr lang="en-US" sz="1400" b="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| 5 - 6 November 2013</a:t>
            </a:r>
            <a:endParaRPr lang="en-US" sz="1400" b="0" noProof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12320" y="4881563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78737" y="6567055"/>
            <a:ext cx="1639186" cy="205885"/>
          </a:xfrm>
        </p:spPr>
        <p:txBody>
          <a:bodyPr/>
          <a:lstStyle>
            <a:lvl1pPr>
              <a:defRPr sz="10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40142" y="1440873"/>
            <a:ext cx="8686800" cy="5126182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60265" y="6453963"/>
            <a:ext cx="1639186" cy="318977"/>
          </a:xfrm>
        </p:spPr>
        <p:txBody>
          <a:bodyPr/>
          <a:lstStyle>
            <a:lvl1pPr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334" y="6412713"/>
            <a:ext cx="7222066" cy="35771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b="1" smtClean="0">
                <a:latin typeface="Book Antiqua" pitchFamily="18" charset="0"/>
              </a:rPr>
              <a:t>The 27</a:t>
            </a:r>
            <a:r>
              <a:rPr lang="en-US" b="1" baseline="30000" smtClean="0">
                <a:latin typeface="Book Antiqua" pitchFamily="18" charset="0"/>
              </a:rPr>
              <a:t>th</a:t>
            </a:r>
            <a:r>
              <a:rPr lang="en-US" b="1" smtClean="0">
                <a:latin typeface="Book Antiqua" pitchFamily="18" charset="0"/>
              </a:rPr>
              <a:t>  CEOS Plenary – Montréal, Canada – 5-6 November, 2013</a:t>
            </a:r>
            <a:endParaRPr lang="en-US" b="1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60265" y="6453963"/>
            <a:ext cx="1639186" cy="318977"/>
          </a:xfrm>
        </p:spPr>
        <p:txBody>
          <a:bodyPr/>
          <a:lstStyle>
            <a:lvl1pPr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334" y="6412713"/>
            <a:ext cx="7222066" cy="35771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b="1" smtClean="0">
                <a:latin typeface="Book Antiqua" pitchFamily="18" charset="0"/>
              </a:rPr>
              <a:t>The 27</a:t>
            </a:r>
            <a:r>
              <a:rPr lang="en-US" b="1" baseline="30000" smtClean="0">
                <a:latin typeface="Book Antiqua" pitchFamily="18" charset="0"/>
              </a:rPr>
              <a:t>th</a:t>
            </a:r>
            <a:r>
              <a:rPr lang="en-US" b="1" smtClean="0">
                <a:latin typeface="Book Antiqua" pitchFamily="18" charset="0"/>
              </a:rPr>
              <a:t>  CEOS Plenary – Montréal, Canada – 5-6 November, 2013</a:t>
            </a:r>
            <a:endParaRPr lang="en-US" b="1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60265" y="6453963"/>
            <a:ext cx="1639186" cy="318977"/>
          </a:xfrm>
        </p:spPr>
        <p:txBody>
          <a:bodyPr/>
          <a:lstStyle>
            <a:lvl1pPr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334" y="6412713"/>
            <a:ext cx="7222066" cy="35771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b="1" smtClean="0">
                <a:latin typeface="Book Antiqua" pitchFamily="18" charset="0"/>
              </a:rPr>
              <a:t>The 27</a:t>
            </a:r>
            <a:r>
              <a:rPr lang="en-US" b="1" baseline="30000" smtClean="0">
                <a:latin typeface="Book Antiqua" pitchFamily="18" charset="0"/>
              </a:rPr>
              <a:t>th</a:t>
            </a:r>
            <a:r>
              <a:rPr lang="en-US" b="1" smtClean="0">
                <a:latin typeface="Book Antiqua" pitchFamily="18" charset="0"/>
              </a:rPr>
              <a:t>  CEOS Plenary – Montréal, Canada – 5-6 November, 2013</a:t>
            </a:r>
            <a:endParaRPr lang="en-US" b="1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60265" y="6453963"/>
            <a:ext cx="1639186" cy="318977"/>
          </a:xfrm>
        </p:spPr>
        <p:txBody>
          <a:bodyPr/>
          <a:lstStyle>
            <a:lvl1pPr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334" y="6412713"/>
            <a:ext cx="7222066" cy="35771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b="1" smtClean="0">
                <a:latin typeface="Book Antiqua" pitchFamily="18" charset="0"/>
              </a:rPr>
              <a:t>The 27</a:t>
            </a:r>
            <a:r>
              <a:rPr lang="en-US" b="1" baseline="30000" smtClean="0">
                <a:latin typeface="Book Antiqua" pitchFamily="18" charset="0"/>
              </a:rPr>
              <a:t>th</a:t>
            </a:r>
            <a:r>
              <a:rPr lang="en-US" b="1" smtClean="0">
                <a:latin typeface="Book Antiqua" pitchFamily="18" charset="0"/>
              </a:rPr>
              <a:t>  CEOS Plenary – Montréal, Canada – 5-6 November, 2013</a:t>
            </a:r>
            <a:endParaRPr lang="en-US" b="1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-27130" y="568610"/>
            <a:ext cx="1442165" cy="528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27</a:t>
            </a:r>
            <a:r>
              <a:rPr lang="en-US" sz="1050" b="1" baseline="30000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 CEOS Plenary</a:t>
            </a:r>
            <a:endParaRPr lang="en-US" sz="1050" b="1" dirty="0">
              <a:solidFill>
                <a:srgbClr val="FFFFFF"/>
              </a:solidFill>
              <a:latin typeface="+mj-lt"/>
              <a:ea typeface="ＭＳ Ｐゴシック" pitchFamily="-105" charset="-128"/>
              <a:cs typeface="ＭＳ Ｐゴシック" pitchFamily="-105" charset="-128"/>
            </a:endParaRPr>
          </a:p>
          <a:p>
            <a:pPr algn="ctr" defTabSz="914400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Montréal, Canada</a:t>
            </a:r>
            <a:r>
              <a:rPr lang="en-US" sz="1050" b="1" dirty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50" b="1" dirty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5-6 November, 2013</a:t>
            </a:r>
            <a:endParaRPr lang="en-US" sz="1050" b="1" dirty="0">
              <a:solidFill>
                <a:srgbClr val="FFFFFF"/>
              </a:solidFill>
              <a:latin typeface="+mj-lt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34"/>
          <p:cNvPicPr>
            <a:picLocks noChangeAspect="1" noChangeArrowheads="1"/>
          </p:cNvPicPr>
          <p:nvPr userDrawn="1"/>
        </p:nvPicPr>
        <p:blipFill>
          <a:blip r:embed="rId9" cstate="print"/>
          <a:srcRect t="16208"/>
          <a:stretch>
            <a:fillRect/>
          </a:stretch>
        </p:blipFill>
        <p:spPr bwMode="auto">
          <a:xfrm>
            <a:off x="1" y="0"/>
            <a:ext cx="137544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6" r:id="rId4"/>
    <p:sldLayoutId id="2147483678" r:id="rId5"/>
    <p:sldLayoutId id="2147483679" r:id="rId6"/>
  </p:sldLayoutIdLst>
  <p:transition spd="slow"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ja-JP" dirty="0" smtClean="0">
                <a:latin typeface="Calibri" pitchFamily="34" charset="0"/>
                <a:ea typeface="ＭＳ Ｐゴシック" pitchFamily="50" charset="-128"/>
              </a:rPr>
              <a:t>Agenda item: 41</a:t>
            </a:r>
          </a:p>
          <a:p>
            <a:pPr eaLnBrk="1" hangingPunct="1"/>
            <a:r>
              <a:rPr lang="en-GB" altLang="ja-JP" dirty="0" smtClean="0">
                <a:latin typeface="Calibri" pitchFamily="34" charset="0"/>
                <a:ea typeface="ＭＳ Ｐゴシック" pitchFamily="50" charset="-128"/>
              </a:rPr>
              <a:t>Luc Brûlé, CEOS Chair,</a:t>
            </a:r>
            <a:br>
              <a:rPr lang="en-GB" altLang="ja-JP" dirty="0" smtClean="0">
                <a:latin typeface="Calibri" pitchFamily="34" charset="0"/>
                <a:ea typeface="ＭＳ Ｐゴシック" pitchFamily="50" charset="-128"/>
              </a:rPr>
            </a:br>
            <a:r>
              <a:rPr lang="en-GB" altLang="ja-JP" dirty="0" smtClean="0">
                <a:latin typeface="Calibri" pitchFamily="34" charset="0"/>
                <a:ea typeface="ＭＳ Ｐゴシック" pitchFamily="50" charset="-128"/>
              </a:rPr>
              <a:t>Canadian Space Agency</a:t>
            </a:r>
          </a:p>
        </p:txBody>
      </p:sp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665018" y="666750"/>
            <a:ext cx="8235729" cy="1874838"/>
          </a:xfrm>
        </p:spPr>
        <p:txBody>
          <a:bodyPr/>
          <a:lstStyle/>
          <a:p>
            <a:r>
              <a:rPr lang="en-CA" dirty="0" smtClean="0"/>
              <a:t>Chair Handover and Closing Remarks</a:t>
            </a:r>
            <a:endParaRPr lang="en-US" dirty="0" smtClean="0"/>
          </a:p>
        </p:txBody>
      </p:sp>
      <p:pic>
        <p:nvPicPr>
          <p:cNvPr id="9" name="Picture 8" descr="CSA Logo White Border Transparent 200px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2612" y="120501"/>
            <a:ext cx="731520" cy="7315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90265" y="5035138"/>
            <a:ext cx="8827658" cy="173780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Thanks to all the agencies and the enlarged CEOS leadership team who have contributed to the preparation of this 27</a:t>
            </a:r>
            <a:r>
              <a:rPr lang="en-US" baseline="30000" dirty="0" smtClean="0"/>
              <a:t>th</a:t>
            </a:r>
            <a:r>
              <a:rPr lang="en-US" dirty="0" smtClean="0"/>
              <a:t> Plenary, and </a:t>
            </a:r>
            <a:r>
              <a:rPr lang="en-US" dirty="0" smtClean="0"/>
              <a:t>the </a:t>
            </a:r>
            <a:r>
              <a:rPr lang="en-US" dirty="0" smtClean="0"/>
              <a:t>productive discussions we just had over the past two days.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000" dirty="0" smtClean="0">
                <a:solidFill>
                  <a:srgbClr val="C00000"/>
                </a:solidFill>
              </a:rPr>
              <a:t>Thank you all!</a:t>
            </a:r>
          </a:p>
          <a:p>
            <a:pPr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CEOS Renewed Leadership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" y="1337625"/>
          <a:ext cx="9144000" cy="343625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1738007"/>
                <a:gridCol w="4357993"/>
                <a:gridCol w="3048000"/>
              </a:tblGrid>
              <a:tr h="859064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2967"/>
                        </a:gs>
                        <a:gs pos="79000">
                          <a:srgbClr val="002967">
                            <a:alpha val="58000"/>
                          </a:srgbClr>
                        </a:gs>
                        <a:gs pos="100000">
                          <a:srgbClr val="669BC7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CEOS Chair</a:t>
                      </a:r>
                      <a:endParaRPr lang="en-US" sz="2400" b="1" i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669BC7"/>
                        </a:gs>
                        <a:gs pos="50000">
                          <a:srgbClr val="669BC7">
                            <a:alpha val="49000"/>
                          </a:srgbClr>
                        </a:gs>
                        <a:gs pos="100000">
                          <a:srgbClr val="669BC7">
                            <a:alpha val="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SIT Chair</a:t>
                      </a:r>
                      <a:endParaRPr lang="en-US" sz="2400" b="1" i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669BC7">
                            <a:alpha val="0"/>
                          </a:srgbClr>
                        </a:gs>
                        <a:gs pos="50000">
                          <a:srgbClr val="669BC7">
                            <a:alpha val="46000"/>
                          </a:srgbClr>
                        </a:gs>
                        <a:gs pos="100000">
                          <a:srgbClr val="669BC7"/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859064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2967"/>
                        </a:gs>
                        <a:gs pos="79000">
                          <a:srgbClr val="002967">
                            <a:alpha val="58000"/>
                          </a:srgbClr>
                        </a:gs>
                        <a:gs pos="100000">
                          <a:srgbClr val="669BC7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</a:rPr>
                        <a:t>EUMETSAT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669BC7"/>
                        </a:gs>
                        <a:gs pos="50000">
                          <a:srgbClr val="669BC7">
                            <a:alpha val="49000"/>
                          </a:srgbClr>
                        </a:gs>
                        <a:gs pos="100000">
                          <a:srgbClr val="669BC7">
                            <a:alpha val="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CNES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669BC7">
                            <a:alpha val="0"/>
                          </a:srgbClr>
                        </a:gs>
                        <a:gs pos="50000">
                          <a:srgbClr val="669BC7">
                            <a:alpha val="46000"/>
                          </a:srgbClr>
                        </a:gs>
                        <a:gs pos="100000">
                          <a:srgbClr val="669BC7"/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859064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2967"/>
                        </a:gs>
                        <a:gs pos="79000">
                          <a:srgbClr val="002967">
                            <a:alpha val="58000"/>
                          </a:srgbClr>
                        </a:gs>
                        <a:gs pos="100000">
                          <a:srgbClr val="669BC7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JAXA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669BC7"/>
                        </a:gs>
                        <a:gs pos="50000">
                          <a:srgbClr val="669BC7">
                            <a:alpha val="49000"/>
                          </a:srgbClr>
                        </a:gs>
                        <a:gs pos="100000">
                          <a:srgbClr val="669BC7">
                            <a:alpha val="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CNES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669BC7">
                            <a:alpha val="0"/>
                          </a:srgbClr>
                        </a:gs>
                        <a:gs pos="50000">
                          <a:srgbClr val="669BC7">
                            <a:alpha val="46000"/>
                          </a:srgbClr>
                        </a:gs>
                        <a:gs pos="100000">
                          <a:srgbClr val="669BC7"/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859064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en-US" sz="2800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2967"/>
                        </a:gs>
                        <a:gs pos="79000">
                          <a:srgbClr val="002967">
                            <a:alpha val="58000"/>
                          </a:srgbClr>
                        </a:gs>
                        <a:gs pos="100000">
                          <a:srgbClr val="669BC7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Australia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669BC7"/>
                        </a:gs>
                        <a:gs pos="50000">
                          <a:srgbClr val="669BC7">
                            <a:alpha val="49000"/>
                          </a:srgbClr>
                        </a:gs>
                        <a:gs pos="100000">
                          <a:srgbClr val="669BC7">
                            <a:alpha val="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669BC7">
                            <a:alpha val="0"/>
                          </a:srgbClr>
                        </a:gs>
                        <a:gs pos="50000">
                          <a:srgbClr val="669BC7">
                            <a:alpha val="46000"/>
                          </a:srgbClr>
                        </a:gs>
                        <a:gs pos="100000">
                          <a:srgbClr val="669BC7"/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 flipV="1">
            <a:off x="0" y="4831288"/>
            <a:ext cx="9144000" cy="0"/>
          </a:xfrm>
          <a:prstGeom prst="line">
            <a:avLst/>
          </a:prstGeom>
          <a:solidFill>
            <a:schemeClr val="accent1"/>
          </a:solidFill>
          <a:ln w="142875" cap="flat" cmpd="tri" algn="ctr">
            <a:solidFill>
              <a:srgbClr val="4383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1927</TotalTime>
  <Words>72</Words>
  <Application>Microsoft Office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4_EUM_template_v03</vt:lpstr>
      <vt:lpstr>Chair Handover and Closing Remarks</vt:lpstr>
      <vt:lpstr>CEOS Renewed Leadership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AMcGuire</cp:lastModifiedBy>
  <cp:revision>204</cp:revision>
  <cp:lastPrinted>2013-07-23T19:08:48Z</cp:lastPrinted>
  <dcterms:created xsi:type="dcterms:W3CDTF">2011-11-16T09:23:13Z</dcterms:created>
  <dcterms:modified xsi:type="dcterms:W3CDTF">2013-11-06T15:59:57Z</dcterms:modified>
</cp:coreProperties>
</file>