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60" r:id="rId2"/>
    <p:sldId id="280" r:id="rId3"/>
    <p:sldId id="313" r:id="rId4"/>
    <p:sldId id="314" r:id="rId5"/>
    <p:sldId id="315" r:id="rId6"/>
    <p:sldId id="319" r:id="rId7"/>
    <p:sldId id="286" r:id="rId8"/>
    <p:sldId id="327" r:id="rId9"/>
    <p:sldId id="287" r:id="rId10"/>
    <p:sldId id="288" r:id="rId11"/>
    <p:sldId id="301" r:id="rId12"/>
    <p:sldId id="309" r:id="rId13"/>
    <p:sldId id="326" r:id="rId14"/>
    <p:sldId id="325" r:id="rId15"/>
    <p:sldId id="307" r:id="rId16"/>
    <p:sldId id="308" r:id="rId17"/>
    <p:sldId id="320" r:id="rId18"/>
    <p:sldId id="321" r:id="rId19"/>
    <p:sldId id="322" r:id="rId20"/>
    <p:sldId id="323" r:id="rId21"/>
    <p:sldId id="324" r:id="rId22"/>
    <p:sldId id="312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ube" initials="SIR/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5833" autoAdjust="0"/>
  </p:normalViewPr>
  <p:slideViewPr>
    <p:cSldViewPr snapToGrid="0" snapToObjects="1">
      <p:cViewPr varScale="1">
        <p:scale>
          <a:sx n="74" d="100"/>
          <a:sy n="74" d="100"/>
        </p:scale>
        <p:origin x="-1218" y="-96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3468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Plenary session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Tromsø, Norway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28-30 October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540000" y="176602"/>
            <a:ext cx="6604000" cy="1672389"/>
          </a:xfrm>
        </p:spPr>
        <p:txBody>
          <a:bodyPr/>
          <a:lstStyle/>
          <a:p>
            <a:pPr algn="ctr"/>
            <a:r>
              <a:rPr lang="en-US" sz="2800" dirty="0" smtClean="0"/>
              <a:t>WGISS</a:t>
            </a:r>
            <a:br>
              <a:rPr lang="en-US" sz="2800" dirty="0" smtClean="0"/>
            </a:br>
            <a:r>
              <a:rPr lang="en-US" sz="2800" dirty="0" smtClean="0"/>
              <a:t>Working </a:t>
            </a:r>
            <a:r>
              <a:rPr lang="en-US" sz="2800" dirty="0"/>
              <a:t>Group on Information Systems and Services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4057" y="1694444"/>
            <a:ext cx="4826977" cy="1564105"/>
          </a:xfrm>
        </p:spPr>
        <p:txBody>
          <a:bodyPr/>
          <a:lstStyle/>
          <a:p>
            <a:r>
              <a:rPr lang="en-US" b="0" dirty="0" smtClean="0"/>
              <a:t>Richard MORENO</a:t>
            </a:r>
          </a:p>
          <a:p>
            <a:r>
              <a:rPr lang="en-US" b="0" dirty="0" smtClean="0"/>
              <a:t>CNES</a:t>
            </a:r>
          </a:p>
          <a:p>
            <a:r>
              <a:rPr lang="en-US" b="0" dirty="0" smtClean="0"/>
              <a:t>WGISS report, Agenda Item 14</a:t>
            </a:r>
          </a:p>
          <a:p>
            <a:r>
              <a:rPr lang="en-US" b="0" dirty="0" smtClean="0"/>
              <a:t>Tromsø, Norway</a:t>
            </a:r>
            <a:br>
              <a:rPr lang="en-US" b="0" dirty="0" smtClean="0"/>
            </a:br>
            <a:r>
              <a:rPr lang="en-US" b="0" dirty="0" smtClean="0"/>
              <a:t>28-30 October 2014</a:t>
            </a:r>
            <a:endParaRPr lang="en-US" b="0" dirty="0"/>
          </a:p>
        </p:txBody>
      </p:sp>
      <p:pic>
        <p:nvPicPr>
          <p:cNvPr id="4" name="Picture 2" descr="C:\Users\Taube\Desktop\AT job files\CEOS\CEOS Plen 2014\website\website images\Rica-ishavshotel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" y="5103562"/>
            <a:ext cx="4070067" cy="2093336"/>
          </a:xfrm>
          <a:prstGeom prst="rect">
            <a:avLst/>
          </a:prstGeom>
          <a:noFill/>
        </p:spPr>
      </p:pic>
      <p:pic>
        <p:nvPicPr>
          <p:cNvPr id="5" name="Picture 2" descr="C:\Users\Taube\Desktop\AT job files\CEOS\CEOS Plen 2014\website\website images\hotelr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3832" y="5103561"/>
            <a:ext cx="1608990" cy="827543"/>
          </a:xfrm>
          <a:prstGeom prst="rect">
            <a:avLst/>
          </a:prstGeom>
          <a:noFill/>
        </p:spPr>
      </p:pic>
      <p:pic>
        <p:nvPicPr>
          <p:cNvPr id="6" name="Picture 4" descr="C:\Users\Taube\Desktop\AT job files\CEOS\CEOS Plen 2014\website\website images\birdview tromso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2821" y="5103561"/>
            <a:ext cx="3617833" cy="2093337"/>
          </a:xfrm>
          <a:prstGeom prst="rect">
            <a:avLst/>
          </a:prstGeom>
          <a:noFill/>
        </p:spPr>
      </p:pic>
      <p:pic>
        <p:nvPicPr>
          <p:cNvPr id="7" name="Picture 3" descr="C:\Users\Taube\Desktop\AT job files\CEOS\CEOS Plen 2014\website\website images\Winter_Troms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3832" y="5931105"/>
            <a:ext cx="2187622" cy="1265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Technology Exploration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328624"/>
            <a:ext cx="87106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Technology Exploration Interest Group is developing a web page to advertise resources from the WGISS agencies concerning the following themes: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Search &amp; Order,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Data Handling,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Subsetting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&amp; Filtering,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Geo-location, Re-projection &amp; Mapping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Data Visualization&amp; Analysis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They are also developing a web page to advertise open source software and to promote software reuse. </a:t>
            </a:r>
          </a:p>
        </p:txBody>
      </p:sp>
      <p:pic>
        <p:nvPicPr>
          <p:cNvPr id="5" name="Picture 15" descr="header_data_tsunami_590x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16" y="5143500"/>
            <a:ext cx="5619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03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632012"/>
            <a:ext cx="7367781" cy="1344800"/>
          </a:xfrm>
        </p:spPr>
        <p:txBody>
          <a:bodyPr/>
          <a:lstStyle/>
          <a:p>
            <a:r>
              <a:rPr lang="en-GB" dirty="0" smtClean="0"/>
              <a:t>Data Stewardship Interest 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81097" y="2278811"/>
            <a:ext cx="4826977" cy="10937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782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DSIG </a:t>
            </a:r>
            <a:r>
              <a:rPr lang="en-US" sz="32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- </a:t>
            </a: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Data Stewardship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Scope of this interest group </a:t>
            </a:r>
            <a:endParaRPr lang="en-US" sz="2400" dirty="0" smtClean="0"/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Focus </a:t>
            </a:r>
            <a:r>
              <a:rPr lang="en-US" sz="2400" dirty="0"/>
              <a:t>on Data, Metadata and Product Topics Including</a:t>
            </a:r>
            <a:r>
              <a:rPr lang="en-US" sz="2400" dirty="0" smtClean="0"/>
              <a:t>: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Long-Term Archive Strategies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Data Formats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Data Preservation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Data Lifecycle Concepts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Archive Media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650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DSIG </a:t>
            </a:r>
            <a:r>
              <a:rPr lang="en-US" sz="32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- </a:t>
            </a: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Data Stewardship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Started </a:t>
            </a:r>
            <a:r>
              <a:rPr lang="en-US" sz="2400" dirty="0"/>
              <a:t>drafting of Best-practices/recommendations 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Preservation Workflow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Persistent Identifiers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Started updating of CEOS Purge Alert procedure and mailing </a:t>
            </a:r>
            <a:r>
              <a:rPr lang="en-US" sz="2400" dirty="0" smtClean="0"/>
              <a:t>list</a:t>
            </a:r>
            <a:endParaRPr lang="en-US" sz="2400" dirty="0"/>
          </a:p>
        </p:txBody>
      </p:sp>
      <p:pic>
        <p:nvPicPr>
          <p:cNvPr id="5" name="Picture 31" descr="photo satellite 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25" y="4356426"/>
            <a:ext cx="3068637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donné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6" y="4196088"/>
            <a:ext cx="2936875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23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632012"/>
            <a:ext cx="7367781" cy="1344800"/>
          </a:xfrm>
        </p:spPr>
        <p:txBody>
          <a:bodyPr/>
          <a:lstStyle/>
          <a:p>
            <a:r>
              <a:rPr lang="en-GB" dirty="0" smtClean="0"/>
              <a:t>GEO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81097" y="2278811"/>
            <a:ext cx="4826977" cy="10937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15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GEO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Data Management Principles Task Force:</a:t>
            </a:r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Mirko Albani (ESA - WGISS) &amp; Richard Moreno (CEOS - WGISS) members of the task force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drafted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 set of high level common GEOSS Data Management Principles covering the entire data life cycle from planning, to acquisition, quality assurance, documentation, access, archiving and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preservation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Will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be reported at next GEO XI Plenary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Next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Steps should focus on the generation of more practical Implementation Guidelines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05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GEO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Component </a:t>
            </a:r>
            <a:r>
              <a:rPr lang="en-US" sz="2400" dirty="0"/>
              <a:t>IN-02-C1 </a:t>
            </a:r>
            <a:r>
              <a:rPr lang="en-US" sz="2400" dirty="0" smtClean="0"/>
              <a:t>: Advances </a:t>
            </a:r>
            <a:r>
              <a:rPr lang="en-US" sz="2400" dirty="0"/>
              <a:t>in Life-cycle Data Management) Task </a:t>
            </a:r>
            <a:r>
              <a:rPr lang="en-US" sz="2400" dirty="0" smtClean="0"/>
              <a:t>Sheet</a:t>
            </a:r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Task Sheet on GEO Secretariat Web site after GEO XI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Plenary will be reviewed :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For simplification and better clarity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to align participation, activities and outputs with some WGISS activities : DSIG, </a:t>
            </a:r>
            <a:r>
              <a:rPr lang="en-US" dirty="0" err="1">
                <a:solidFill>
                  <a:srgbClr val="00B050"/>
                </a:solidFill>
              </a:rPr>
              <a:t>Opensearch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30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463691"/>
            <a:ext cx="7367781" cy="1344800"/>
          </a:xfrm>
        </p:spPr>
        <p:txBody>
          <a:bodyPr/>
          <a:lstStyle/>
          <a:p>
            <a:r>
              <a:rPr lang="en-GB" dirty="0" smtClean="0"/>
              <a:t>Recovery Observatory Infrastructure Project</a:t>
            </a:r>
            <a:endParaRPr lang="en-GB" dirty="0"/>
          </a:p>
        </p:txBody>
      </p:sp>
      <p:pic>
        <p:nvPicPr>
          <p:cNvPr id="6" name="Picture 3" descr="4-helicopter-tsunami-destruction_51404_600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3" y="5518294"/>
            <a:ext cx="2193276" cy="1198832"/>
          </a:xfrm>
          <a:prstGeom prst="rect">
            <a:avLst/>
          </a:prstGeom>
        </p:spPr>
      </p:pic>
      <p:pic>
        <p:nvPicPr>
          <p:cNvPr id="7" name="Picture 4" descr="a4s_oilspill041811_171342a_8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84" y="2278136"/>
            <a:ext cx="2139917" cy="1148392"/>
          </a:xfrm>
          <a:prstGeom prst="rect">
            <a:avLst/>
          </a:prstGeom>
        </p:spPr>
      </p:pic>
      <p:pic>
        <p:nvPicPr>
          <p:cNvPr id="8" name="Picture 5" descr="manonhait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58" y="5518294"/>
            <a:ext cx="2163670" cy="1211656"/>
          </a:xfrm>
          <a:prstGeom prst="rect">
            <a:avLst/>
          </a:prstGeom>
        </p:spPr>
      </p:pic>
      <p:pic>
        <p:nvPicPr>
          <p:cNvPr id="9" name="Picture 6" descr="new-orleans-floodin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3" y="2239393"/>
            <a:ext cx="1852483" cy="1187134"/>
          </a:xfrm>
          <a:prstGeom prst="rect">
            <a:avLst/>
          </a:prstGeom>
        </p:spPr>
      </p:pic>
      <p:pic>
        <p:nvPicPr>
          <p:cNvPr id="10" name="Picture 7" descr="tohok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46" y="5518294"/>
            <a:ext cx="2086756" cy="1211656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853533" y="5056629"/>
            <a:ext cx="21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569"/>
                </a:solidFill>
              </a:rPr>
              <a:t>Indonesian Tsunami</a:t>
            </a:r>
          </a:p>
          <a:p>
            <a:pPr algn="ctr"/>
            <a:r>
              <a:rPr lang="en-US" sz="1200" b="1" dirty="0" smtClean="0">
                <a:solidFill>
                  <a:srgbClr val="002569"/>
                </a:solidFill>
              </a:rPr>
              <a:t>2004</a:t>
            </a:r>
            <a:endParaRPr lang="en-US" sz="1200" b="1" dirty="0">
              <a:solidFill>
                <a:srgbClr val="002569"/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853534" y="1777728"/>
            <a:ext cx="185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Hurricane Katrina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2005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579796" y="1777728"/>
            <a:ext cx="199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Deepwater</a:t>
            </a:r>
            <a:r>
              <a:rPr lang="en-US" sz="1200" b="1" dirty="0" smtClean="0">
                <a:solidFill>
                  <a:schemeClr val="bg1"/>
                </a:solidFill>
              </a:rPr>
              <a:t> Horizon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2009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010251" y="5056629"/>
            <a:ext cx="153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569"/>
                </a:solidFill>
              </a:rPr>
              <a:t>Tohoku Tsunami</a:t>
            </a:r>
          </a:p>
          <a:p>
            <a:pPr algn="ctr"/>
            <a:r>
              <a:rPr lang="en-US" sz="1200" b="1" dirty="0" smtClean="0">
                <a:solidFill>
                  <a:srgbClr val="002569"/>
                </a:solidFill>
              </a:rPr>
              <a:t>2011</a:t>
            </a:r>
            <a:endParaRPr lang="en-US" sz="1200" b="1" dirty="0">
              <a:solidFill>
                <a:srgbClr val="002569"/>
              </a:solidFill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3992558" y="5056629"/>
            <a:ext cx="216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569"/>
                </a:solidFill>
              </a:rPr>
              <a:t>Haiti Earthquake</a:t>
            </a:r>
          </a:p>
          <a:p>
            <a:pPr algn="ctr"/>
            <a:r>
              <a:rPr lang="en-US" sz="1200" b="1" dirty="0" smtClean="0">
                <a:solidFill>
                  <a:srgbClr val="002569"/>
                </a:solidFill>
              </a:rPr>
              <a:t>2010</a:t>
            </a:r>
            <a:endParaRPr lang="en-US" sz="1200" b="1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0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Recovery Observatory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9" y="2318321"/>
            <a:ext cx="8389140" cy="453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6"/>
          <p:cNvSpPr txBox="1"/>
          <p:nvPr/>
        </p:nvSpPr>
        <p:spPr>
          <a:xfrm>
            <a:off x="218568" y="1433866"/>
            <a:ext cx="88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Example of WGISS support to other WGs : WG Disasters </a:t>
            </a:r>
          </a:p>
        </p:txBody>
      </p:sp>
    </p:spTree>
    <p:extLst>
      <p:ext uri="{BB962C8B-B14F-4D97-AF65-F5344CB8AC3E}">
        <p14:creationId xmlns:p14="http://schemas.microsoft.com/office/powerpoint/2010/main" val="272740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Scope of Recovery Observatory Infrastructure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569" y="1910384"/>
            <a:ext cx="88312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Roadmap 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Version 1 basic &amp; usable : end of October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2014 : NOW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Version 2 : complete – end of July 2015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Scope of the WGISS activities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Development and support for usage</a:t>
            </a:r>
          </a:p>
          <a:p>
            <a:pPr marL="342900" lvl="2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Out of scope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Governance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Hosting (Hardware)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Exploitation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Maintenance ?</a:t>
            </a:r>
          </a:p>
        </p:txBody>
      </p:sp>
    </p:spTree>
    <p:extLst>
      <p:ext uri="{BB962C8B-B14F-4D97-AF65-F5344CB8AC3E}">
        <p14:creationId xmlns:p14="http://schemas.microsoft.com/office/powerpoint/2010/main" val="4181801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00600" y="109710"/>
            <a:ext cx="74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Summary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718" y="1565753"/>
            <a:ext cx="68141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Interoperability Interest Group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Technology Exploration Interest </a:t>
            </a:r>
            <a:r>
              <a:rPr lang="en-US" sz="2400" dirty="0" smtClean="0"/>
              <a:t>Group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Data Stewardship Interest </a:t>
            </a:r>
            <a:r>
              <a:rPr lang="en-US" sz="2400" dirty="0" smtClean="0"/>
              <a:t>Group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GEO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Recovery Observation Infrastructure Project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7885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Recovery Observatory Infrastructure V1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050" name="Picture 2" descr="D:\Utilisateurs\morenor\Documents\MemoCNES\servicetvi\vds\les_projets\Recovery Observatory\09 - Prestation THALES\20141023 snapshots RO\RO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0" y="1372467"/>
            <a:ext cx="7620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42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Recovery Observatory Infrastructure V1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2" name="Picture 2" descr="D:\Utilisateurs\morenor\Documents\MemoCNES\servicetvi\vds\les_projets\Recovery Observatory\09 - Prestation THALES\20141023 snapshots RO\RO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7" y="1405633"/>
            <a:ext cx="76200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84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Special thanks to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955305"/>
            <a:ext cx="87106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NASA for hosting WGISS 37 in Florida in spring 2014 and for assuring the vice-chairmanship up to 2015 and then chairmanship up to 2017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ROSCOSMOS &amp; Russian Space Systems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for hosting WGISS38 in Moscow in Fall 2014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ESA, for assuring the vice-chairmanship in 2016/2017 and the chairmanship in 2018/2019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JAXA for hosting the next WGISS39 in Tsukuba in spring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UKSA for hosting WGISS40 in Harwell in Fall 2015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Kerry for the invaluable assistance provided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during these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last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years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D:\Utilisateurs\morenor\Documents\MemoCNES\icones\logo\logo N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7" y="1310377"/>
            <a:ext cx="934671" cy="8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Utilisateurs\morenor\Documents\MemoCNES\icones\logo\roscosm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4" y="2232162"/>
            <a:ext cx="1214968" cy="8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Utilisateurs\morenor\Documents\MemoCNES\icones\logo\Logo_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4" y="3361367"/>
            <a:ext cx="11116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Utilisateurs\morenor\Documents\MemoCNES\icones\logo\Logo_JAX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5" y="4127775"/>
            <a:ext cx="1281607" cy="7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Utilisateurs\morenor\Documents\MemoCNES\icones\logo\2000px-NOAA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9" y="5845689"/>
            <a:ext cx="803482" cy="8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tilisateurs\morenor\Downloads\UK_Space_Agency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0" y="4883923"/>
            <a:ext cx="1024495" cy="10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16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632012"/>
            <a:ext cx="7367781" cy="1344800"/>
          </a:xfrm>
        </p:spPr>
        <p:txBody>
          <a:bodyPr/>
          <a:lstStyle/>
          <a:p>
            <a:r>
              <a:rPr lang="en-GB" dirty="0" smtClean="0"/>
              <a:t>Interoperability Interest 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81097" y="2278811"/>
            <a:ext cx="4826977" cy="1093787"/>
          </a:xfrm>
        </p:spPr>
        <p:txBody>
          <a:bodyPr/>
          <a:lstStyle/>
          <a:p>
            <a:r>
              <a:rPr lang="en-GB" dirty="0" err="1" smtClean="0"/>
              <a:t>Opensearch</a:t>
            </a:r>
            <a:endParaRPr lang="en-GB" dirty="0" smtClean="0"/>
          </a:p>
          <a:p>
            <a:r>
              <a:rPr lang="en-GB" dirty="0" smtClean="0"/>
              <a:t>CWIC</a:t>
            </a:r>
          </a:p>
          <a:p>
            <a:r>
              <a:rPr lang="en-GB" dirty="0" err="1" smtClean="0"/>
              <a:t>FedEO</a:t>
            </a:r>
            <a:endParaRPr lang="en-GB" dirty="0" smtClean="0"/>
          </a:p>
          <a:p>
            <a:r>
              <a:rPr lang="en-GB" dirty="0" smtClean="0"/>
              <a:t>IDN</a:t>
            </a:r>
            <a:endParaRPr lang="en-GB" dirty="0"/>
          </a:p>
        </p:txBody>
      </p:sp>
      <p:pic>
        <p:nvPicPr>
          <p:cNvPr id="4098" name="Picture 2" descr="D:\Utilisateurs\morenor\Documents\MemoCNES\servicetvi\vds\interop\page centrale interop\Nouveau dossier\type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32" y="5078337"/>
            <a:ext cx="91440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tilisateurs\morenor\Documents\MemoCNES\servicetvi\vds\interop\page centrale interop\Nouveau dossier\typ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6" y="6029938"/>
            <a:ext cx="9144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tilisateurs\morenor\Documents\MemoCNES\servicetvi\vds\interop\page centrale interop\Nouveau dossier\type_c_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" y="4981144"/>
            <a:ext cx="9144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tilisateurs\morenor\Documents\MemoCNES\servicetvi\vds\interop\page centrale interop\Nouveau dossier\type_c_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97" y="5929061"/>
            <a:ext cx="9144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Utilisateurs\morenor\Documents\MemoCNES\servicetvi\vds\interop\page centrale interop\Nouveau dossier\type_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37" y="4972862"/>
            <a:ext cx="9144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Utilisateurs\morenor\Documents\MemoCNES\servicetvi\vds\interop\page centrale interop\Nouveau dossier\type_e_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37" y="5971923"/>
            <a:ext cx="9144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Utilisateurs\morenor\Documents\MemoCNES\servicetvi\vds\interop\page centrale interop\Nouveau dossier\type_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25" y="5951538"/>
            <a:ext cx="9144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Utilisateurs\morenor\Documents\MemoCNES\servicetvi\vds\interop\page centrale interop\Nouveau dossier\type_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00" y="4940225"/>
            <a:ext cx="1066496" cy="9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Utilisateurs\morenor\Documents\MemoCNES\servicetvi\vds\interop\page centrale interop\Nouveau dossier\type_i_2_broch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97" y="5795216"/>
            <a:ext cx="1250580" cy="96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Utilisateurs\morenor\Documents\MemoCNES\servicetvi\vds\interop\page centrale interop\Nouveau dossier\type_i_3_broch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07" y="5867824"/>
            <a:ext cx="1140758" cy="8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Utilisateurs\morenor\Documents\MemoCNES\servicetvi\vds\interop\page centrale interop\Nouveau dossier\type_j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05" y="5913910"/>
            <a:ext cx="981434" cy="79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D:\Utilisateurs\morenor\Documents\MemoCNES\servicetvi\vds\interop\page centrale interop\Nouveau dossier\type_k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29" y="5951537"/>
            <a:ext cx="1082781" cy="8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:\Utilisateurs\morenor\Documents\MemoCNES\servicetvi\vds\interop\page centrale interop\Nouveau dossier\type_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53" y="4972862"/>
            <a:ext cx="1048468" cy="8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D:\Utilisateurs\morenor\Documents\MemoCNES\servicetvi\vds\interop\page centrale interop\Nouveau dossier\type_m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13" y="4886092"/>
            <a:ext cx="1070594" cy="8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:\Utilisateurs\morenor\Documents\MemoCNES\servicetvi\vds\interop\page centrale interop\Nouveau dossier\type_n_2_broche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6" y="4920935"/>
            <a:ext cx="1344613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D:\Utilisateurs\morenor\Documents\MemoCNES\servicetvi\vds\interop\page centrale interop\Nouveau dossier\type_n_3_broche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29" y="4920935"/>
            <a:ext cx="1040771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4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Opensearch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3487139"/>
            <a:ext cx="8710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q"/>
              <a:defRPr sz="2400"/>
            </a:lvl1pPr>
            <a:lvl2pPr marL="800100" lvl="1" indent="-342900"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r>
              <a:rPr lang="en-US" dirty="0"/>
              <a:t>What is CEOS </a:t>
            </a:r>
            <a:r>
              <a:rPr lang="en-US" dirty="0" err="1"/>
              <a:t>opensearch</a:t>
            </a:r>
            <a:r>
              <a:rPr lang="en-US" dirty="0"/>
              <a:t> ?</a:t>
            </a:r>
          </a:p>
          <a:p>
            <a:pPr lvl="1"/>
            <a:r>
              <a:rPr lang="en-US" dirty="0"/>
              <a:t>Standard for </a:t>
            </a:r>
            <a:r>
              <a:rPr lang="en-US" dirty="0" smtClean="0"/>
              <a:t>interoperability </a:t>
            </a:r>
            <a:r>
              <a:rPr lang="en-US" dirty="0"/>
              <a:t>(discovery and access of data)</a:t>
            </a:r>
          </a:p>
          <a:p>
            <a:pPr lvl="1"/>
            <a:r>
              <a:rPr lang="en-US" dirty="0"/>
              <a:t>Now an OGC standard</a:t>
            </a:r>
          </a:p>
          <a:p>
            <a:pPr lvl="1"/>
            <a:r>
              <a:rPr lang="en-US" dirty="0"/>
              <a:t>Shared by all CEOS/WGISS </a:t>
            </a:r>
            <a:r>
              <a:rPr lang="en-US" dirty="0" smtClean="0"/>
              <a:t>agencies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935"/>
            <a:ext cx="9144000" cy="2441448"/>
          </a:xfrm>
          <a:prstGeom prst="rect">
            <a:avLst/>
          </a:prstGeom>
        </p:spPr>
      </p:pic>
      <p:pic>
        <p:nvPicPr>
          <p:cNvPr id="10" name="Picture 7" descr="D:\Utilisateurs\morenor\Documents\MemoCNES\servicetvi\vds\interop\page centrale interop\Nouveau dossier\adaptateur-secteur-mul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" y="4872134"/>
            <a:ext cx="2140441" cy="19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Utilisateurs\morenor\Documents\MemoCNES\servicetvi\vds\interop\page centrale interop\Nouveau dossier\adaptateur-de-voyage-universel-world-travel-adapter-pro-usb-skross-qual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27" y="4264364"/>
            <a:ext cx="2522992" cy="25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44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Opensearch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321" y="1256467"/>
            <a:ext cx="871064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CEOS </a:t>
            </a:r>
            <a:r>
              <a:rPr lang="en-US" sz="2400" dirty="0" err="1"/>
              <a:t>opensearch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Applied by most of CEOS agencies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Including CWIC and </a:t>
            </a:r>
            <a:r>
              <a:rPr lang="en-US" dirty="0" err="1">
                <a:solidFill>
                  <a:srgbClr val="00B050"/>
                </a:solidFill>
              </a:rPr>
              <a:t>FedEO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federations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Lightweight, simple and low entry cost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CEOS </a:t>
            </a:r>
            <a:r>
              <a:rPr lang="en-US" sz="2400" dirty="0" err="1" smtClean="0"/>
              <a:t>Opensearch</a:t>
            </a:r>
            <a:r>
              <a:rPr lang="en-US" sz="2400" dirty="0" smtClean="0"/>
              <a:t> Best </a:t>
            </a:r>
            <a:r>
              <a:rPr lang="en-US" sz="2400" dirty="0"/>
              <a:t>Practice document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Reference document for implementation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Will be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open to public comment for 1 month from beginning of November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CEOS </a:t>
            </a:r>
            <a:r>
              <a:rPr lang="en-US" sz="2400" dirty="0" err="1"/>
              <a:t>opensearch</a:t>
            </a:r>
            <a:r>
              <a:rPr lang="en-US" sz="2400" dirty="0"/>
              <a:t> Workshop for developers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During last WGISS meeting in Moscow from 28th Sept to 3rd Oct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/>
              <a:t>Provides search and access to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~ 2500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data collections 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B050"/>
                </a:solidFill>
              </a:rPr>
              <a:t>with over </a:t>
            </a:r>
            <a:r>
              <a:rPr lang="en-US" sz="2000" dirty="0" smtClean="0">
                <a:solidFill>
                  <a:srgbClr val="00B050"/>
                </a:solidFill>
              </a:rPr>
              <a:t>~80 </a:t>
            </a:r>
            <a:r>
              <a:rPr lang="en-US" sz="2000" dirty="0">
                <a:solidFill>
                  <a:srgbClr val="00B050"/>
                </a:solidFill>
              </a:rPr>
              <a:t>million </a:t>
            </a:r>
            <a:r>
              <a:rPr lang="en-US" sz="2000" dirty="0" smtClean="0">
                <a:solidFill>
                  <a:srgbClr val="00B050"/>
                </a:solidFill>
              </a:rPr>
              <a:t>granules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Will increase : ISRO, JAXA, EUMETSAT, CHINA, ROSCOSMOS</a:t>
            </a:r>
          </a:p>
        </p:txBody>
      </p:sp>
      <p:pic>
        <p:nvPicPr>
          <p:cNvPr id="5" name="Picture 2" descr="D:\Utilisateurs\morenor\Documents\MemoCNES\servicetvi\vds\interop\page centrale interop\Nouveau dossier\adaptateur-universel-go-tra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21" y="1418245"/>
            <a:ext cx="1920648" cy="19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85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IDN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76" y="3555976"/>
            <a:ext cx="46386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On going action with support of all CEOS agencies.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907"/>
            <a:ext cx="9144000" cy="1750397"/>
          </a:xfrm>
          <a:prstGeom prst="rect">
            <a:avLst/>
          </a:prstGeom>
        </p:spPr>
      </p:pic>
      <p:pic>
        <p:nvPicPr>
          <p:cNvPr id="8" name="Picture 2" descr="D:\Utilisateurs\morenor\Documents\MemoCNES\servicetvi\normes_standarsd\CEOS\2014\07 - Plenary - Tromso\01 - ma presentation\id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00" y="3204376"/>
            <a:ext cx="2969049" cy="3622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84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32965" y="632012"/>
            <a:ext cx="7367781" cy="1344800"/>
          </a:xfrm>
        </p:spPr>
        <p:txBody>
          <a:bodyPr/>
          <a:lstStyle/>
          <a:p>
            <a:r>
              <a:rPr lang="en-GB" dirty="0" smtClean="0"/>
              <a:t>Technology Exploration Interest 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81097" y="2278811"/>
            <a:ext cx="4826977" cy="109378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4" descr="mer 2 géné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1338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9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Technology Exploration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72824"/>
            <a:ext cx="87106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Purpose : to </a:t>
            </a:r>
            <a:r>
              <a:rPr lang="en-US" sz="2400" dirty="0"/>
              <a:t>serve as a forum for exchange of technical information and lessons-learned experience about current and trending software technologies, services and other WWW / Internet related software technologies.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primary goals of the Technology Exploration Interest Group are to</a:t>
            </a:r>
            <a:r>
              <a:rPr lang="en-US" sz="2400" dirty="0" smtClean="0"/>
              <a:t>: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give CEOS/WGISS members opportunities to collaborate and discuss present and future technology solutions;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to research technologies that can help the Earth observation community be flexible and adaptable in their IT infrastructure;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help facilitate CEOS/WGISS understanding of all generations of technology and support the implementation of both legacy and leading edge technologies into Earth observation data systems;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promote technologies in CEOS/WGISS that prove beneficial to the Earth observation community.</a:t>
            </a:r>
          </a:p>
        </p:txBody>
      </p:sp>
    </p:spTree>
    <p:extLst>
      <p:ext uri="{BB962C8B-B14F-4D97-AF65-F5344CB8AC3E}">
        <p14:creationId xmlns:p14="http://schemas.microsoft.com/office/powerpoint/2010/main" val="1446498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Technology Exploration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72824"/>
            <a:ext cx="87106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Side meeting at the Plenary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WGISS organized a side meeting at the Plenary in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Tromso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called “Emerging Technologies”.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This meeting has highlighted a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few key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emerging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technologies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have been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discussed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during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recent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WGISS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Technology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Exploration sessions. </a:t>
            </a:r>
            <a:endParaRPr lang="fr-F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fr-FR" dirty="0" err="1">
                <a:solidFill>
                  <a:srgbClr val="00B050"/>
                </a:solidFill>
              </a:rPr>
              <a:t>Big</a:t>
            </a:r>
            <a:r>
              <a:rPr lang="fr-FR" dirty="0">
                <a:solidFill>
                  <a:srgbClr val="00B050"/>
                </a:solidFill>
              </a:rPr>
              <a:t> data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B050"/>
                </a:solidFill>
              </a:rPr>
              <a:t>Cloud </a:t>
            </a:r>
            <a:r>
              <a:rPr lang="fr-FR" dirty="0" err="1">
                <a:solidFill>
                  <a:srgbClr val="00B050"/>
                </a:solidFill>
              </a:rPr>
              <a:t>computing</a:t>
            </a:r>
            <a:r>
              <a:rPr lang="fr-FR" dirty="0">
                <a:solidFill>
                  <a:srgbClr val="00B050"/>
                </a:solidFill>
              </a:rPr>
              <a:t>,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B050"/>
                </a:solidFill>
              </a:rPr>
              <a:t>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The goal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was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explain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how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these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technologies have the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potential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to change the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way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agencies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operate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White paper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Technology Exploration Interest Group has developed a white paper summarizing the discussions held at past WGISS meeting Technology Exploration sessions on the topics of Big Data, Cloud Computing, Semantics and Virtualization.</a:t>
            </a:r>
          </a:p>
        </p:txBody>
      </p:sp>
    </p:spTree>
    <p:extLst>
      <p:ext uri="{BB962C8B-B14F-4D97-AF65-F5344CB8AC3E}">
        <p14:creationId xmlns:p14="http://schemas.microsoft.com/office/powerpoint/2010/main" val="972053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5376</TotalTime>
  <Words>847</Words>
  <Application>Microsoft Office PowerPoint</Application>
  <PresentationFormat>Affichage à l'écran (4:3)</PresentationFormat>
  <Paragraphs>180</Paragraphs>
  <Slides>22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4_EUM_template_v03</vt:lpstr>
      <vt:lpstr>WGISS Working Group on Information Systems and Services </vt:lpstr>
      <vt:lpstr>Présentation PowerPoint</vt:lpstr>
      <vt:lpstr>Interoperability Interest group</vt:lpstr>
      <vt:lpstr>Présentation PowerPoint</vt:lpstr>
      <vt:lpstr>Présentation PowerPoint</vt:lpstr>
      <vt:lpstr>Présentation PowerPoint</vt:lpstr>
      <vt:lpstr>Technology Exploration Interest Group</vt:lpstr>
      <vt:lpstr>Présentation PowerPoint</vt:lpstr>
      <vt:lpstr>Présentation PowerPoint</vt:lpstr>
      <vt:lpstr>Présentation PowerPoint</vt:lpstr>
      <vt:lpstr>Data Stewardship Interest Group</vt:lpstr>
      <vt:lpstr>Présentation PowerPoint</vt:lpstr>
      <vt:lpstr>Présentation PowerPoint</vt:lpstr>
      <vt:lpstr>GEO</vt:lpstr>
      <vt:lpstr>Présentation PowerPoint</vt:lpstr>
      <vt:lpstr>Présentation PowerPoint</vt:lpstr>
      <vt:lpstr>Recovery Observatory Infrastructure Project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morenor</cp:lastModifiedBy>
  <cp:revision>389</cp:revision>
  <dcterms:created xsi:type="dcterms:W3CDTF">2012-08-31T01:11:17Z</dcterms:created>
  <dcterms:modified xsi:type="dcterms:W3CDTF">2014-10-29T12:09:05Z</dcterms:modified>
</cp:coreProperties>
</file>