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60" r:id="rId2"/>
    <p:sldId id="285" r:id="rId3"/>
    <p:sldId id="290" r:id="rId4"/>
    <p:sldId id="286" r:id="rId5"/>
    <p:sldId id="287" r:id="rId6"/>
    <p:sldId id="288" r:id="rId7"/>
    <p:sldId id="307" r:id="rId8"/>
    <p:sldId id="282" r:id="rId9"/>
    <p:sldId id="305" r:id="rId10"/>
    <p:sldId id="306" r:id="rId11"/>
    <p:sldId id="280" r:id="rId12"/>
    <p:sldId id="281" r:id="rId13"/>
    <p:sldId id="283" r:id="rId14"/>
    <p:sldId id="308" r:id="rId15"/>
  </p:sldIdLst>
  <p:sldSz cx="9144000" cy="6858000" type="screen4x3"/>
  <p:notesSz cx="68580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e Taube" initials="SIR/A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9" autoAdjust="0"/>
    <p:restoredTop sz="95833" autoAdjust="0"/>
  </p:normalViewPr>
  <p:slideViewPr>
    <p:cSldViewPr snapToGrid="0" snapToObjects="1">
      <p:cViewPr>
        <p:scale>
          <a:sx n="100" d="100"/>
          <a:sy n="100" d="100"/>
        </p:scale>
        <p:origin x="-294" y="828"/>
      </p:cViewPr>
      <p:guideLst>
        <p:guide orient="horz" pos="4277"/>
        <p:guide pos="28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56"/>
    </p:cViewPr>
  </p:sorterViewPr>
  <p:notesViewPr>
    <p:cSldViewPr snapToGrid="0" snapToObjects="1">
      <p:cViewPr varScale="1">
        <p:scale>
          <a:sx n="78" d="100"/>
          <a:sy n="78" d="100"/>
        </p:scale>
        <p:origin x="-2886" y="-9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70C43DB1-6AE4-42F4-A030-67A0368BA2C1}" type="datetime1">
              <a:rPr lang="en-US"/>
              <a:pPr>
                <a:defRPr/>
              </a:pPr>
              <a:t>10/29/2014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3D31D474-A30B-46C7-A7CB-BF5BB52F9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027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98A87-5171-4B75-93C2-5524BB9D1112}" type="slidenum">
              <a:rPr lang="de-DE" smtClean="0">
                <a:latin typeface="Times New Roman" pitchFamily="-106" charset="0"/>
              </a:rPr>
              <a:pPr/>
              <a:t>1</a:t>
            </a:fld>
            <a:endParaRPr lang="de-DE" dirty="0" smtClean="0">
              <a:latin typeface="Times New Roman" pitchFamily="-10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22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1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17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93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39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03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09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2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12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78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244851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089889" y="666750"/>
            <a:ext cx="4810857" cy="1874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81097" y="2722564"/>
            <a:ext cx="4826977" cy="10937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311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8D2B0-EFB6-4DAA-9B0B-6F6B3A580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347788"/>
            <a:ext cx="9144000" cy="5510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defTabSz="914400" eaLnBrk="0" hangingPunct="0">
              <a:defRPr/>
            </a:pPr>
            <a:endParaRPr lang="en-US" sz="1500" dirty="0">
              <a:solidFill>
                <a:srgbClr val="000000"/>
              </a:solidFill>
              <a:latin typeface="Tahoma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1638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457325"/>
            <a:ext cx="84455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" y="482815"/>
            <a:ext cx="1346844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28</a:t>
            </a:r>
            <a:r>
              <a:rPr lang="en-US" sz="1000" b="1" baseline="3000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th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Plenary session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Tromsø, Norway</a:t>
            </a:r>
            <a: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/>
            </a:r>
            <a:b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28-30 October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2014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600825"/>
            <a:ext cx="19050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000">
                <a:solidFill>
                  <a:srgbClr val="002569"/>
                </a:solidFill>
                <a:latin typeface="Calibri" pitchFamily="-106" charset="0"/>
                <a:cs typeface="Calibri" pitchFamily="-106" charset="0"/>
              </a:defRPr>
            </a:lvl1pPr>
          </a:lstStyle>
          <a:p>
            <a:pPr>
              <a:defRPr/>
            </a:pPr>
            <a:fld id="{980EA4A0-E513-42EA-B292-B21C1B51B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 descr="CEOS_logo_trans_SM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" y="119764"/>
            <a:ext cx="915254" cy="3630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</p:sldLayoutIdLst>
  <p:transition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b="1">
          <a:solidFill>
            <a:schemeClr val="tx2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-106" charset="0"/>
        <a:buChar char="o"/>
        <a:defRPr sz="2000" b="1">
          <a:solidFill>
            <a:schemeClr val="tx2"/>
          </a:solidFill>
          <a:latin typeface="Arial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06" charset="2"/>
        <a:buChar char="§"/>
        <a:defRPr b="1">
          <a:solidFill>
            <a:schemeClr val="tx2"/>
          </a:solidFill>
          <a:latin typeface="Arial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1">
          <a:solidFill>
            <a:schemeClr val="tx2"/>
          </a:solidFill>
          <a:latin typeface="Arial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2540001" y="22055"/>
            <a:ext cx="6604000" cy="1672389"/>
          </a:xfrm>
        </p:spPr>
        <p:txBody>
          <a:bodyPr/>
          <a:lstStyle/>
          <a:p>
            <a:pPr algn="l"/>
            <a:r>
              <a:rPr lang="en-US" sz="2800" dirty="0" smtClean="0"/>
              <a:t>28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CEOS Plenary Session</a:t>
            </a:r>
            <a:r>
              <a:rPr lang="en-US" sz="2800" b="0" dirty="0"/>
              <a:t/>
            </a:r>
            <a:br>
              <a:rPr lang="en-US" sz="2800" b="0" dirty="0"/>
            </a:b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>
          <a:xfrm>
            <a:off x="3155405" y="1309433"/>
            <a:ext cx="5464697" cy="1564105"/>
          </a:xfrm>
        </p:spPr>
        <p:txBody>
          <a:bodyPr/>
          <a:lstStyle/>
          <a:p>
            <a:r>
              <a:rPr lang="en-CA" sz="2800" dirty="0"/>
              <a:t>Report on WGCV</a:t>
            </a:r>
            <a:endParaRPr lang="en-US" sz="2800" dirty="0"/>
          </a:p>
          <a:p>
            <a:endParaRPr lang="en-US" sz="600" dirty="0" smtClean="0"/>
          </a:p>
          <a:p>
            <a:r>
              <a:rPr lang="en-US" dirty="0" smtClean="0"/>
              <a:t>Satish </a:t>
            </a:r>
            <a:r>
              <a:rPr lang="en-US" dirty="0"/>
              <a:t>Srivastava </a:t>
            </a:r>
            <a:r>
              <a:rPr lang="en-US" b="0" dirty="0"/>
              <a:t>(CSA), </a:t>
            </a:r>
            <a:r>
              <a:rPr lang="en-US" b="0"/>
              <a:t>WGCV </a:t>
            </a:r>
            <a:r>
              <a:rPr lang="en-US" b="0" smtClean="0"/>
              <a:t>Chair </a:t>
            </a:r>
            <a:endParaRPr lang="en-US" b="0" dirty="0"/>
          </a:p>
          <a:p>
            <a:r>
              <a:rPr lang="en-US" b="0" dirty="0" smtClean="0"/>
              <a:t>CEOS Plenary, Agenda Item  #15</a:t>
            </a:r>
          </a:p>
          <a:p>
            <a:r>
              <a:rPr lang="en-US" b="0" dirty="0" smtClean="0"/>
              <a:t>Tromsø, Norway</a:t>
            </a:r>
            <a:br>
              <a:rPr lang="en-US" b="0" dirty="0" smtClean="0"/>
            </a:br>
            <a:r>
              <a:rPr lang="en-US" b="0" dirty="0" smtClean="0"/>
              <a:t>28-30 October 2014</a:t>
            </a:r>
            <a:endParaRPr lang="en-US" b="0" dirty="0"/>
          </a:p>
        </p:txBody>
      </p:sp>
      <p:pic>
        <p:nvPicPr>
          <p:cNvPr id="4" name="Picture 2" descr="C:\Users\Taube\Desktop\AT job files\CEOS\CEOS Plen 2014\website\website images\Rica-ishavshotel-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5" y="5103562"/>
            <a:ext cx="4070067" cy="2093336"/>
          </a:xfrm>
          <a:prstGeom prst="rect">
            <a:avLst/>
          </a:prstGeom>
          <a:noFill/>
        </p:spPr>
      </p:pic>
      <p:pic>
        <p:nvPicPr>
          <p:cNvPr id="5" name="Picture 2" descr="C:\Users\Taube\Desktop\AT job files\CEOS\CEOS Plen 2014\website\website images\hotelroo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3832" y="5103561"/>
            <a:ext cx="1608990" cy="827543"/>
          </a:xfrm>
          <a:prstGeom prst="rect">
            <a:avLst/>
          </a:prstGeom>
          <a:noFill/>
        </p:spPr>
      </p:pic>
      <p:pic>
        <p:nvPicPr>
          <p:cNvPr id="6" name="Picture 4" descr="C:\Users\Taube\Desktop\AT job files\CEOS\CEOS Plen 2014\website\website images\birdview tromso2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2821" y="5103561"/>
            <a:ext cx="3617833" cy="2093337"/>
          </a:xfrm>
          <a:prstGeom prst="rect">
            <a:avLst/>
          </a:prstGeom>
          <a:noFill/>
        </p:spPr>
      </p:pic>
      <p:pic>
        <p:nvPicPr>
          <p:cNvPr id="7" name="Picture 3" descr="C:\Users\Taube\Desktop\AT job files\CEOS\CEOS Plen 2014\website\website images\Winter_Troms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3832" y="5931105"/>
            <a:ext cx="2187622" cy="126579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0996" y="34031"/>
            <a:ext cx="71799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2800" b="1" dirty="0">
                <a:solidFill>
                  <a:schemeClr val="bg1"/>
                </a:solidFill>
              </a:rPr>
              <a:t>WGCV and VC </a:t>
            </a:r>
            <a:r>
              <a:rPr lang="en-CA" sz="2800" b="1" dirty="0" smtClean="0">
                <a:solidFill>
                  <a:schemeClr val="bg1"/>
                </a:solidFill>
              </a:rPr>
              <a:t>Interactions</a:t>
            </a:r>
            <a:endParaRPr lang="en-CA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766422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/>
              <a:t>General </a:t>
            </a:r>
            <a:r>
              <a:rPr lang="en-CA" b="1" dirty="0" smtClean="0"/>
              <a:t>approach</a:t>
            </a:r>
            <a:r>
              <a:rPr lang="en-US" dirty="0" smtClean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Concerted effort and communication between WG and VC leads to fruitful results, inclusion of all expertise on objectives common to both.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Experts from VC-SST and WGCV work </a:t>
            </a:r>
            <a:r>
              <a:rPr lang="en-GB" dirty="0"/>
              <a:t>together to define scope and range of calibration activities and range of conditions to be </a:t>
            </a:r>
            <a:r>
              <a:rPr lang="en-GB" dirty="0" smtClean="0"/>
              <a:t>evaluated, here SST and LST</a:t>
            </a:r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WGCV also provides guidance on best practises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176213" indent="-120650"/>
            <a:endParaRPr lang="en-GB" sz="800" dirty="0"/>
          </a:p>
          <a:p>
            <a:pPr marL="176213" indent="-120650"/>
            <a:r>
              <a:rPr lang="en-US" b="1" dirty="0" smtClean="0"/>
              <a:t>Example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/>
              <a:t>Sea </a:t>
            </a:r>
            <a:r>
              <a:rPr lang="en-US" dirty="0"/>
              <a:t>Surface Temperature (SST) &amp; Land Surface Temperature (LST) Comparison </a:t>
            </a:r>
            <a:r>
              <a:rPr lang="en-US" dirty="0" smtClean="0"/>
              <a:t>Campaign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>
                <a:sym typeface="Wingdings"/>
              </a:rPr>
              <a:t> Deliverable CV-8 in CEOS Work Plan)</a:t>
            </a:r>
            <a:endParaRPr lang="en-US" dirty="0"/>
          </a:p>
          <a:p>
            <a:r>
              <a:rPr lang="en-GB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2055" y="434140"/>
            <a:ext cx="577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 dirty="0" smtClean="0">
                <a:solidFill>
                  <a:schemeClr val="bg1"/>
                </a:solidFill>
              </a:rPr>
              <a:t>Sea Surface and Land Surface Temperature Cal/Val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75" y="1366171"/>
            <a:ext cx="8975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Interaction of WGCV and VC-SST</a:t>
            </a:r>
            <a:endParaRPr lang="en-US" sz="2000" b="1" dirty="0">
              <a:solidFill>
                <a:schemeClr val="accent4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224" y="5274925"/>
            <a:ext cx="8886745" cy="1169551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SST-VC and WGCV collaboration </a:t>
            </a:r>
            <a:r>
              <a:rPr lang="en-CA" dirty="0" smtClean="0"/>
              <a:t>was presented at WG/VC Day and promoted by SIT at the SIT Workshop 2014 as </a:t>
            </a:r>
            <a:r>
              <a:rPr lang="en-CA" u="sng" dirty="0" smtClean="0"/>
              <a:t>a </a:t>
            </a:r>
            <a:r>
              <a:rPr lang="en-CA" u="sng" dirty="0"/>
              <a:t>leading success story</a:t>
            </a:r>
            <a:r>
              <a:rPr lang="en-CA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Action was taken to </a:t>
            </a:r>
            <a:r>
              <a:rPr lang="en-CA" dirty="0" smtClean="0"/>
              <a:t>encourage </a:t>
            </a:r>
            <a:r>
              <a:rPr lang="en-CA" dirty="0"/>
              <a:t>WG and VC interactions across CEOS.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800" dirty="0"/>
          </a:p>
        </p:txBody>
      </p:sp>
    </p:spTree>
    <p:extLst>
      <p:ext uri="{BB962C8B-B14F-4D97-AF65-F5344CB8AC3E}">
        <p14:creationId xmlns:p14="http://schemas.microsoft.com/office/powerpoint/2010/main" val="1183182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626709" y="108584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defTabSz="914400"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+mn-lt"/>
                <a:cs typeface="Tahoma" pitchFamily="-106" charset="0"/>
              </a:rPr>
              <a:t>WGCV-38 Plenary Special Topic</a:t>
            </a:r>
          </a:p>
        </p:txBody>
      </p:sp>
      <p:sp>
        <p:nvSpPr>
          <p:cNvPr id="4" name="Textfeld 1"/>
          <p:cNvSpPr txBox="1"/>
          <p:nvPr/>
        </p:nvSpPr>
        <p:spPr>
          <a:xfrm>
            <a:off x="228589" y="1280633"/>
            <a:ext cx="891541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International Symposium on Remote Sensing of Environment (ISRSE-36)</a:t>
            </a:r>
          </a:p>
          <a:p>
            <a:pPr algn="ctr"/>
            <a:r>
              <a:rPr lang="en-CA" b="1" i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11-15 May 2015, Berlin, Germany</a:t>
            </a:r>
            <a:endParaRPr lang="en-US" b="1" i="1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r>
              <a:rPr lang="en-US" b="1" dirty="0" smtClean="0"/>
              <a:t>Dedicated Session Organized by CEOS Working Group Cal/Val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Session slot: ~ 90 minutes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Introduction:10 minutes, and; 4 presentations: 20 minutes each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800" dirty="0" smtClean="0"/>
          </a:p>
          <a:p>
            <a:r>
              <a:rPr lang="en-US" b="1" dirty="0" smtClean="0"/>
              <a:t>Presentation Titles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An International Effort of Space Agencies for Cal/Val: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CEOS Working Group Cal/Val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500" dirty="0" smtClean="0"/>
              <a:t>(A. von Bargen, DLR, WGCV Chair)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On the Need of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Fiducial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Reference Measurements and In-situ Datasets for 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Satellite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roduct Validation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1500" dirty="0" smtClean="0"/>
              <a:t>(B. Bojkov at al., ESA, Atmospheric Composition Sub-group Chair)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Validation of satellite-derived terrestrial products – international coordination, status, and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challenges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500" dirty="0" smtClean="0">
                <a:solidFill>
                  <a:schemeClr val="tx2"/>
                </a:solidFill>
              </a:rPr>
              <a:t>(G. </a:t>
            </a:r>
            <a:r>
              <a:rPr lang="en-US" sz="1500" dirty="0" err="1" smtClean="0">
                <a:solidFill>
                  <a:schemeClr val="tx2"/>
                </a:solidFill>
              </a:rPr>
              <a:t>Schaepman</a:t>
            </a:r>
            <a:r>
              <a:rPr lang="en-US" sz="1500" dirty="0" smtClean="0">
                <a:solidFill>
                  <a:schemeClr val="tx2"/>
                </a:solidFill>
              </a:rPr>
              <a:t>-Stub et al., U. Zurich, Land Product Validation Sub-group Chair)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 Comprehensive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Cal &amp; Val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Site for Information Remote Sensing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500" dirty="0" smtClean="0"/>
              <a:t>(C. Li, Chinese Academy of Science, Institute for </a:t>
            </a:r>
            <a:r>
              <a:rPr lang="en-US" sz="1500" dirty="0" err="1" smtClean="0"/>
              <a:t>Opto</a:t>
            </a:r>
            <a:r>
              <a:rPr lang="en-US" sz="1500" dirty="0" smtClean="0"/>
              <a:t>-Electronic Engineering)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Towards seamless inter-operability between Global EO-derived DEM products: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Opportunities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and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Threats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500" dirty="0" smtClean="0"/>
              <a:t>(J.P. Muller et al., MSSL, Imperial College, Terrain Mapping Sub-group Chair)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0278857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687878" y="138426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defTabSz="914400"/>
            <a:r>
              <a:rPr lang="en-CA" kern="0" dirty="0" smtClean="0"/>
              <a:t>WGCV Vice-Chair Nomination </a:t>
            </a:r>
            <a:endParaRPr lang="en-US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875898" y="1819174"/>
            <a:ext cx="7460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CA" sz="2000" dirty="0" smtClean="0">
                <a:solidFill>
                  <a:srgbClr val="0070C0"/>
                </a:solidFill>
              </a:rPr>
              <a:t>WGCV at its 38</a:t>
            </a:r>
            <a:r>
              <a:rPr lang="en-CA" sz="2000" baseline="30000" dirty="0" smtClean="0">
                <a:solidFill>
                  <a:srgbClr val="0070C0"/>
                </a:solidFill>
              </a:rPr>
              <a:t>th</a:t>
            </a:r>
            <a:r>
              <a:rPr lang="en-CA" sz="2000" dirty="0" smtClean="0">
                <a:solidFill>
                  <a:srgbClr val="0070C0"/>
                </a:solidFill>
              </a:rPr>
              <a:t> Plenary has nominated </a:t>
            </a:r>
            <a:br>
              <a:rPr lang="en-CA" sz="2000" dirty="0" smtClean="0">
                <a:solidFill>
                  <a:srgbClr val="0070C0"/>
                </a:solidFill>
              </a:rPr>
            </a:br>
            <a:r>
              <a:rPr lang="en-CA" sz="2000" dirty="0" smtClean="0">
                <a:solidFill>
                  <a:srgbClr val="0070C0"/>
                </a:solidFill>
              </a:rPr>
              <a:t>Dr. Kurtis Thome / NASA </a:t>
            </a:r>
          </a:p>
          <a:p>
            <a:pPr lvl="1" algn="ctr"/>
            <a:r>
              <a:rPr lang="en-CA" sz="2000" dirty="0" smtClean="0">
                <a:solidFill>
                  <a:srgbClr val="0070C0"/>
                </a:solidFill>
              </a:rPr>
              <a:t>for the position of WGCV Vice-Chair.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5899" y="3984011"/>
            <a:ext cx="7517330" cy="1200329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WGCV requests that the CEOS plenary endorse the nomination of Dr. Kurtis Thome of NASA for the position of WGCV Vice-Chair for the 2014-2016 term.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5250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CEOS\WGCV-38\WGCV38 pics\P10500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t="21381"/>
          <a:stretch/>
        </p:blipFill>
        <p:spPr bwMode="auto">
          <a:xfrm>
            <a:off x="1205014" y="1481690"/>
            <a:ext cx="6898238" cy="4202066"/>
          </a:xfrm>
          <a:prstGeom prst="rect">
            <a:avLst/>
          </a:prstGeom>
          <a:noFill/>
          <a:ln>
            <a:solidFill>
              <a:schemeClr val="accent4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7307" y="5093940"/>
            <a:ext cx="210312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Satish Srivastava</a:t>
            </a:r>
          </a:p>
          <a:p>
            <a:pPr algn="ctr"/>
            <a:r>
              <a:rPr lang="en-C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36124" y="5093940"/>
            <a:ext cx="210312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Kurtis Thome</a:t>
            </a:r>
          </a:p>
          <a:p>
            <a:pPr algn="ctr"/>
            <a:r>
              <a:rPr lang="en-C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6559" y="5093940"/>
            <a:ext cx="22860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Albrecht von </a:t>
            </a:r>
            <a:r>
              <a:rPr lang="en-CA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Bargen</a:t>
            </a:r>
            <a:endParaRPr lang="en-CA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DLR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07416" y="183499"/>
            <a:ext cx="48702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914400">
              <a:defRPr/>
            </a:pPr>
            <a:r>
              <a:rPr lang="en-US" sz="3200" b="1" kern="0" dirty="0" smtClean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WGCV Chair </a:t>
            </a:r>
            <a:r>
              <a:rPr lang="en-US" sz="3200" b="1" kern="0" dirty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Transition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32612" y="4814260"/>
            <a:ext cx="257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i="1" dirty="0" smtClean="0">
                <a:solidFill>
                  <a:schemeClr val="bg1"/>
                </a:solidFill>
              </a:rPr>
              <a:t>WGCV-38, College Park, MD, USA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7726" y="5784322"/>
            <a:ext cx="172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Outgoing Chair</a:t>
            </a:r>
          </a:p>
          <a:p>
            <a:pPr algn="ctr"/>
            <a:r>
              <a:rPr lang="en-CA" dirty="0" smtClean="0"/>
              <a:t>(2012-14)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89543" y="5784322"/>
            <a:ext cx="172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Incoming Chair</a:t>
            </a:r>
          </a:p>
          <a:p>
            <a:pPr algn="ctr"/>
            <a:r>
              <a:rPr lang="en-CA" dirty="0" smtClean="0"/>
              <a:t>(2014-16)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79302" y="5784322"/>
            <a:ext cx="2521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Incoming Vice-Chair</a:t>
            </a:r>
          </a:p>
          <a:p>
            <a:pPr algn="ctr"/>
            <a:r>
              <a:rPr lang="en-CA" dirty="0" smtClean="0"/>
              <a:t>(2014-16)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27855" y="6430653"/>
            <a:ext cx="2521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i="1" dirty="0" smtClean="0">
                <a:solidFill>
                  <a:schemeClr val="bg2">
                    <a:lumMod val="75000"/>
                  </a:schemeClr>
                </a:solidFill>
              </a:rPr>
              <a:t>(Vice-Chair: 2012-2014)</a:t>
            </a:r>
            <a:endParaRPr lang="en-US" sz="1400" i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473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1540" y="96872"/>
            <a:ext cx="2646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sz="4400" b="1" i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Tahoma" pitchFamily="-106" charset="0"/>
              </a:rPr>
              <a:t>Thank You</a:t>
            </a:r>
            <a:endParaRPr lang="en-US" sz="4400" b="1" i="1" kern="0" dirty="0">
              <a:solidFill>
                <a:srgbClr val="FFFFFF"/>
              </a:solidFill>
              <a:latin typeface="Calibri" panose="020F0502020204030204" pitchFamily="34" charset="0"/>
              <a:cs typeface="Tahoma" pitchFamily="-10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3366" y="6344156"/>
            <a:ext cx="8361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70C0"/>
                </a:solidFill>
              </a:rPr>
              <a:t>Thank you for the opportunity to serve as the WGCV </a:t>
            </a:r>
            <a:r>
              <a:rPr lang="en-US" sz="2000" i="1" dirty="0" smtClean="0">
                <a:solidFill>
                  <a:srgbClr val="0070C0"/>
                </a:solidFill>
              </a:rPr>
              <a:t>Vice-Chair/Chair!</a:t>
            </a:r>
            <a:endParaRPr lang="en-US" sz="2000" i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U:\CEOS\WGCV-36\photos\_MG_339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1" t="10419" r="24972" b="21776"/>
          <a:stretch/>
        </p:blipFill>
        <p:spPr bwMode="auto">
          <a:xfrm>
            <a:off x="7547975" y="4794197"/>
            <a:ext cx="995157" cy="1254102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U:\CEOS\WGCV-38\WGCV38 pics\P104097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9" t="13679" r="25894" b="-1579"/>
          <a:stretch/>
        </p:blipFill>
        <p:spPr bwMode="auto">
          <a:xfrm>
            <a:off x="7576508" y="2959896"/>
            <a:ext cx="901414" cy="112783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86782" y="6009306"/>
            <a:ext cx="2757441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400" i="1" dirty="0" smtClean="0"/>
              <a:t>Eric Arsenault, CSA</a:t>
            </a:r>
          </a:p>
          <a:p>
            <a:pPr algn="ctr"/>
            <a:r>
              <a:rPr lang="en-CA" sz="1200" i="1" dirty="0" smtClean="0"/>
              <a:t>WGCV Secretariat (2012-14)</a:t>
            </a:r>
            <a:endParaRPr lang="en-US" sz="1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12872" y="4202392"/>
            <a:ext cx="2265364" cy="4924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CA" sz="1400" i="1" dirty="0" smtClean="0"/>
              <a:t>Albrecht von </a:t>
            </a:r>
            <a:r>
              <a:rPr lang="en-CA" sz="1400" i="1" dirty="0" err="1" smtClean="0"/>
              <a:t>Bargen</a:t>
            </a:r>
            <a:r>
              <a:rPr lang="en-CA" sz="1400" i="1" dirty="0" smtClean="0"/>
              <a:t>, DLR</a:t>
            </a:r>
          </a:p>
          <a:p>
            <a:pPr algn="ctr"/>
            <a:r>
              <a:rPr lang="en-CA" sz="1200" i="1" dirty="0" smtClean="0"/>
              <a:t>WGCV Vice-Chair (2012-14)</a:t>
            </a:r>
            <a:endParaRPr lang="en-US" sz="1200" i="1" dirty="0"/>
          </a:p>
        </p:txBody>
      </p:sp>
      <p:sp>
        <p:nvSpPr>
          <p:cNvPr id="12" name="Rectangle 11"/>
          <p:cNvSpPr/>
          <p:nvPr/>
        </p:nvSpPr>
        <p:spPr>
          <a:xfrm>
            <a:off x="91818" y="1393088"/>
            <a:ext cx="884317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i="1" dirty="0" smtClean="0"/>
              <a:t>A special thank you</a:t>
            </a:r>
            <a:r>
              <a:rPr lang="en-CA" sz="24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I would like to express my gratitude to the CSA for my nomination as Vice-Chair/Chair and the support provided to me as well as to the WGCV Secretariat during my tenure.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My thanks are also due to the members of our WGCV for their many contributions and technical interactions.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7808134" y="3752850"/>
            <a:ext cx="257368" cy="42348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38453" y="3263674"/>
            <a:ext cx="66751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To Albrecht von </a:t>
            </a:r>
            <a:r>
              <a:rPr lang="en-CA" dirty="0" err="1"/>
              <a:t>Bargen</a:t>
            </a:r>
            <a:r>
              <a:rPr lang="en-CA" dirty="0"/>
              <a:t> of DLR for his services as Vice-Chair (2012-14). </a:t>
            </a:r>
          </a:p>
          <a:p>
            <a:pPr marL="404813" lvl="1" indent="-115888">
              <a:buFont typeface="Arial" panose="020B0604020202020204" pitchFamily="34" charset="0"/>
              <a:buChar char="•"/>
            </a:pPr>
            <a:r>
              <a:rPr lang="en-CA" i="1" dirty="0">
                <a:solidFill>
                  <a:schemeClr val="bg2">
                    <a:lumMod val="75000"/>
                  </a:schemeClr>
                </a:solidFill>
              </a:rPr>
              <a:t>His contributions to many of the working group and CEOS level files are greatly appreciated. WGCV will be in very good hands under his leadership as Chair</a:t>
            </a:r>
            <a:r>
              <a:rPr lang="en-CA" i="1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marL="288925" lvl="1"/>
            <a:endParaRPr lang="en-CA" i="1" dirty="0">
              <a:solidFill>
                <a:schemeClr val="bg2">
                  <a:lumMod val="75000"/>
                </a:schemeClr>
              </a:solidFill>
            </a:endParaRPr>
          </a:p>
          <a:p>
            <a:pPr indent="-168275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2"/>
                </a:solidFill>
              </a:rPr>
              <a:t>To Eric Arsenault of the CSA for his term as WGCV Secretary.</a:t>
            </a:r>
          </a:p>
          <a:p>
            <a:pPr lvl="1" indent="-168275">
              <a:buFont typeface="Arial" panose="020B0604020202020204" pitchFamily="34" charset="0"/>
              <a:buChar char="•"/>
            </a:pPr>
            <a:r>
              <a:rPr lang="en-CA" i="1" dirty="0">
                <a:solidFill>
                  <a:schemeClr val="bg2">
                    <a:lumMod val="75000"/>
                  </a:schemeClr>
                </a:solidFill>
              </a:rPr>
              <a:t>He was instrumental in keeping track of all WGCV activities, preparing plenary meetings and minutes along with responding to various CEOS requests.</a:t>
            </a:r>
            <a:endParaRPr lang="en-US" i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31682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700600" y="109710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defTabSz="914400">
              <a:defRPr/>
            </a:pPr>
            <a:r>
              <a:rPr lang="en-US" sz="3200" b="1" kern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Presentation Outline</a:t>
            </a:r>
            <a:endParaRPr lang="en-US" sz="3200" b="1" kern="0" dirty="0">
              <a:solidFill>
                <a:schemeClr val="bg1"/>
              </a:solidFill>
              <a:latin typeface="Tahoma" pitchFamily="-106" charset="0"/>
              <a:cs typeface="Tahoma" pitchFamily="-10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636" y="1893454"/>
            <a:ext cx="83312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CA" sz="2400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+mj-lt"/>
              </a:rPr>
              <a:t>CEOS Plenary Actions and Work Plan Deliverables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endParaRPr lang="en-CA" sz="2400" dirty="0" smtClean="0">
              <a:solidFill>
                <a:schemeClr val="accent4">
                  <a:lumMod val="90000"/>
                  <a:lumOff val="10000"/>
                </a:schemeClr>
              </a:solidFill>
              <a:latin typeface="+mj-lt"/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CA" sz="2400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+mj-lt"/>
              </a:rPr>
              <a:t>WGCV Plenary # 38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romanLcPeriod"/>
            </a:pPr>
            <a:r>
              <a:rPr lang="en-CA" sz="2400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+mj-lt"/>
              </a:rPr>
              <a:t>Special Thematic Sessions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romanLcPeriod"/>
            </a:pPr>
            <a:r>
              <a:rPr lang="en-CA" sz="2400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+mj-lt"/>
              </a:rPr>
              <a:t>Highlight on WG and VC Interaction</a:t>
            </a:r>
            <a:endParaRPr lang="en-CA" sz="2400" dirty="0">
              <a:solidFill>
                <a:schemeClr val="accent4">
                  <a:lumMod val="90000"/>
                  <a:lumOff val="10000"/>
                </a:schemeClr>
              </a:solidFill>
              <a:latin typeface="+mj-lt"/>
            </a:endParaRPr>
          </a:p>
          <a:p>
            <a:pPr marL="971550" lvl="1" indent="-514350">
              <a:spcAft>
                <a:spcPts val="1200"/>
              </a:spcAft>
              <a:buFont typeface="+mj-lt"/>
              <a:buAutoNum type="romanLcPeriod"/>
            </a:pPr>
            <a:r>
              <a:rPr lang="en-US" sz="2400" kern="0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+mj-lt"/>
                <a:cs typeface="Tahoma" pitchFamily="-106" charset="0"/>
              </a:rPr>
              <a:t>ISRSE </a:t>
            </a:r>
            <a:r>
              <a:rPr lang="en-US" sz="2400" kern="0" dirty="0">
                <a:solidFill>
                  <a:schemeClr val="accent4">
                    <a:lumMod val="90000"/>
                    <a:lumOff val="10000"/>
                  </a:schemeClr>
                </a:solidFill>
                <a:latin typeface="+mj-lt"/>
                <a:cs typeface="Tahoma" pitchFamily="-106" charset="0"/>
              </a:rPr>
              <a:t>36 – </a:t>
            </a:r>
            <a:r>
              <a:rPr lang="en-US" sz="2400" kern="0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+mj-lt"/>
                <a:cs typeface="Tahoma" pitchFamily="-106" charset="0"/>
              </a:rPr>
              <a:t>Special Cal/Val Session</a:t>
            </a:r>
          </a:p>
          <a:p>
            <a:pPr lvl="1">
              <a:spcAft>
                <a:spcPts val="1200"/>
              </a:spcAft>
            </a:pPr>
            <a:endParaRPr lang="en-CA" sz="2400" kern="0" dirty="0" smtClean="0">
              <a:solidFill>
                <a:schemeClr val="accent4">
                  <a:lumMod val="90000"/>
                  <a:lumOff val="10000"/>
                </a:schemeClr>
              </a:solidFill>
              <a:latin typeface="+mj-lt"/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CA" sz="2400" kern="0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+mj-lt"/>
              </a:rPr>
              <a:t>WGCV Vice-chair Nomination</a:t>
            </a:r>
            <a:endParaRPr lang="en-US" sz="2400" kern="0" dirty="0">
              <a:solidFill>
                <a:schemeClr val="accent4">
                  <a:lumMod val="90000"/>
                  <a:lumOff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77706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320800" y="101600"/>
            <a:ext cx="77644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-106" charset="0"/>
                <a:cs typeface="Tahoma" pitchFamily="-106" charset="0"/>
              </a:rPr>
              <a:t>CEOS </a:t>
            </a:r>
            <a:r>
              <a:rPr lang="en-US" sz="2800" b="1" kern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2014-2016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-106" charset="0"/>
                <a:cs typeface="Tahoma" pitchFamily="-106" charset="0"/>
              </a:rPr>
              <a:t> Work Plan Deliverables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0030" y="1667435"/>
            <a:ext cx="8670789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/>
              <a:t>CEOS 2014-16 Work Plan</a:t>
            </a:r>
          </a:p>
          <a:p>
            <a:endParaRPr lang="en-CA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Released on June 4, 2014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WGCV defined 12 deliverables (CV1 to CV12) under the theme 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“</a:t>
            </a:r>
            <a:r>
              <a:rPr lang="en-US" dirty="0"/>
              <a:t>Capacity Building, Data Access, Availability and Quality”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/>
              <a:t>Working </a:t>
            </a:r>
            <a:r>
              <a:rPr lang="en-CA" dirty="0"/>
              <a:t>Group </a:t>
            </a:r>
            <a:r>
              <a:rPr lang="en-CA" dirty="0" smtClean="0"/>
              <a:t>synthesized </a:t>
            </a:r>
            <a:r>
              <a:rPr lang="en-CA" dirty="0"/>
              <a:t>deliverables </a:t>
            </a:r>
            <a:r>
              <a:rPr lang="en-CA" dirty="0" smtClean="0"/>
              <a:t>from each fields of particular interest along with prioritization</a:t>
            </a:r>
            <a:endParaRPr lang="en-US" b="1" i="1" dirty="0"/>
          </a:p>
          <a:p>
            <a:endParaRPr lang="en-US" b="1" i="1" dirty="0" smtClean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Plenary Action 27-21</a:t>
            </a:r>
            <a:endParaRPr lang="en-US" sz="2000" b="1" i="1" dirty="0" smtClean="0"/>
          </a:p>
          <a:p>
            <a:r>
              <a:rPr lang="en-US" b="1" i="1" dirty="0" smtClean="0"/>
              <a:t>“</a:t>
            </a:r>
            <a:r>
              <a:rPr lang="en-US" i="1" dirty="0" smtClean="0"/>
              <a:t>WGCV </a:t>
            </a:r>
            <a:r>
              <a:rPr lang="en-US" i="1" dirty="0"/>
              <a:t>to develop detailed plans for the way forward on the SST Comparison Campaign and SST Operational Validation Project for consideration by SIT-29</a:t>
            </a:r>
            <a:r>
              <a:rPr lang="en-US" i="1" dirty="0" smtClean="0"/>
              <a:t>.”</a:t>
            </a:r>
          </a:p>
          <a:p>
            <a:pPr marL="346075" lvl="1"/>
            <a:endParaRPr lang="en-US" i="1" dirty="0" smtClean="0">
              <a:solidFill>
                <a:schemeClr val="tx2"/>
              </a:solidFill>
            </a:endParaRPr>
          </a:p>
          <a:p>
            <a:pPr marL="568325" lvl="1" indent="-2222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In response to the action item deliverables for the CEOS Work Plan has been identified and incorporated (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 CV-8, see also below)</a:t>
            </a:r>
            <a:endParaRPr lang="en-US" dirty="0" smtClean="0">
              <a:solidFill>
                <a:schemeClr val="tx2"/>
              </a:solidFill>
            </a:endParaRPr>
          </a:p>
          <a:p>
            <a:pPr marL="568325" lvl="1" indent="-2222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Action 27-21 was closed at SIT-29 </a:t>
            </a:r>
            <a:endParaRPr lang="en-CA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628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0178" y="142008"/>
            <a:ext cx="7204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>
              <a:defRPr/>
            </a:pPr>
            <a:r>
              <a:rPr lang="en-US" sz="2400" b="1" kern="0" dirty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CEOS 2014-2016 Work Plan </a:t>
            </a:r>
            <a:r>
              <a:rPr lang="en-US" sz="2400" b="1" kern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Deliverables (II)</a:t>
            </a:r>
            <a:endParaRPr lang="en-US" sz="2400" b="1" kern="0" dirty="0">
              <a:solidFill>
                <a:schemeClr val="bg1"/>
              </a:solidFill>
              <a:latin typeface="Tahoma" pitchFamily="-106" charset="0"/>
              <a:cs typeface="Tahoma" pitchFamily="-10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503" y="1357162"/>
            <a:ext cx="741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Recent WGCV Progress on CEOS 2014-2016 Work Plan Deliverables: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112038"/>
              </p:ext>
            </p:extLst>
          </p:nvPr>
        </p:nvGraphicFramePr>
        <p:xfrm>
          <a:off x="274320" y="1828800"/>
          <a:ext cx="8536413" cy="4204488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2963384"/>
                <a:gridCol w="1857675"/>
                <a:gridCol w="3715354"/>
              </a:tblGrid>
              <a:tr h="507331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Objective/Deliverable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Projected Completion Date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Status of Progress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110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</a:rPr>
                        <a:t>CV-3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: Workshop on state of the art for pre-flight calibration techniques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Q1 2016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On-going.</a:t>
                      </a:r>
                      <a:endParaRPr lang="en-US" sz="1600" dirty="0" smtClean="0">
                        <a:solidFill>
                          <a:srgbClr val="0000FF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Planning initiated; actions identified at WGCV-38 plenary.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</a:tr>
              <a:tr h="2444268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</a:rPr>
                        <a:t>CV-5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: GSICS cooperation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Q4 2014 – </a:t>
                      </a:r>
                    </a:p>
                    <a:p>
                      <a:pPr algn="l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Q4 2016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On-going.</a:t>
                      </a:r>
                      <a:endParaRPr lang="en-US" sz="1600" dirty="0" smtClean="0">
                        <a:solidFill>
                          <a:srgbClr val="0000FF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WGCV continued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 discussions with GSICS in a special session at WGCV-38 regarding potential areas of cooperation.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WGCV subgroups took an action to identify and prioritize specific activity areas for interaction with GSICS (by end of Q4 2014).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8850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213899"/>
              </p:ext>
            </p:extLst>
          </p:nvPr>
        </p:nvGraphicFramePr>
        <p:xfrm>
          <a:off x="274320" y="1828800"/>
          <a:ext cx="8536413" cy="3457908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2963384"/>
                <a:gridCol w="1857675"/>
                <a:gridCol w="3715354"/>
              </a:tblGrid>
              <a:tr h="552495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Objective/Deliverable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Projected Completion Date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Status of Progress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8788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</a:rPr>
                        <a:t>CV-8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: Sea Surface Temperature (SST) &amp; Land Surface Temperature (LST) Comparison Campaign Plan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i="0" dirty="0" smtClean="0">
                          <a:solidFill>
                            <a:srgbClr val="000000"/>
                          </a:solidFill>
                        </a:rPr>
                        <a:t>Q2 2014</a:t>
                      </a:r>
                      <a:endParaRPr lang="en-US" sz="1600" i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On-going.</a:t>
                      </a:r>
                      <a:endParaRPr lang="en-US" sz="1600" dirty="0" smtClean="0">
                        <a:solidFill>
                          <a:srgbClr val="0000FF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ESA-ITT “FRM4-CEOS” 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:</a:t>
                      </a:r>
                      <a:br>
                        <a:rPr lang="en-US" sz="1600" dirty="0" smtClean="0">
                          <a:solidFill>
                            <a:srgbClr val="0000FF"/>
                          </a:solidFill>
                        </a:rPr>
                      </a:b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SI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 traceability of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</a:rPr>
                        <a:t>Fiducial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 Reference Measurements (FRM) for satellite derived surface temperature product validation including laboratory and field inter-comparison experiment for FRM TIR radiometers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Further reporting</a:t>
                      </a:r>
                      <a:r>
                        <a:rPr lang="en-US" sz="1600" kern="12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after </a:t>
                      </a:r>
                      <a:r>
                        <a:rPr lang="en-US" sz="16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ESA ITT completion (Q1/2015).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503" y="1357162"/>
            <a:ext cx="886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Recent WGCV Progress on CEOS 2014-2016 Work Plan Deliverables </a:t>
            </a:r>
            <a:r>
              <a:rPr lang="en-CA" i="1" dirty="0" smtClean="0"/>
              <a:t>(…continued)</a:t>
            </a:r>
            <a:r>
              <a:rPr lang="en-CA" dirty="0" smtClean="0"/>
              <a:t>:</a:t>
            </a:r>
            <a:endParaRPr lang="en-US" dirty="0"/>
          </a:p>
        </p:txBody>
      </p:sp>
      <p:sp>
        <p:nvSpPr>
          <p:cNvPr id="6" name="Rectangle 1"/>
          <p:cNvSpPr/>
          <p:nvPr/>
        </p:nvSpPr>
        <p:spPr>
          <a:xfrm>
            <a:off x="1460310" y="142008"/>
            <a:ext cx="7424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>
              <a:defRPr/>
            </a:pPr>
            <a:r>
              <a:rPr lang="en-US" sz="2400" b="1" kern="0" dirty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CEOS 2014-2016 Work Plan </a:t>
            </a:r>
            <a:r>
              <a:rPr lang="en-US" sz="2400" b="1" kern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Deliverables (III)</a:t>
            </a:r>
            <a:endParaRPr lang="en-US" sz="2400" b="1" kern="0" dirty="0">
              <a:solidFill>
                <a:schemeClr val="bg1"/>
              </a:solidFill>
              <a:latin typeface="Tahoma" pitchFamily="-106" charset="0"/>
              <a:cs typeface="Tahoma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1510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964802"/>
              </p:ext>
            </p:extLst>
          </p:nvPr>
        </p:nvGraphicFramePr>
        <p:xfrm>
          <a:off x="274320" y="1815152"/>
          <a:ext cx="8536413" cy="4995081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2963384"/>
                <a:gridCol w="1857675"/>
                <a:gridCol w="3715354"/>
              </a:tblGrid>
              <a:tr h="552495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Objective/Deliverable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Projected Completion Date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/>
                        <a:t>Status of Progress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558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</a:rPr>
                        <a:t>CV-9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: Radiometric Calibration Network (RADCALNET)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i="0" dirty="0" smtClean="0">
                          <a:solidFill>
                            <a:srgbClr val="000000"/>
                          </a:solidFill>
                        </a:rPr>
                        <a:t>Q1 2014 – </a:t>
                      </a:r>
                    </a:p>
                    <a:p>
                      <a:pPr algn="l"/>
                      <a:r>
                        <a:rPr lang="en-US" sz="1600" i="0" dirty="0" smtClean="0">
                          <a:solidFill>
                            <a:srgbClr val="000000"/>
                          </a:solidFill>
                        </a:rPr>
                        <a:t>Q4 2016</a:t>
                      </a:r>
                      <a:endParaRPr lang="en-US" sz="1600" i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On-going.</a:t>
                      </a:r>
                      <a:endParaRPr lang="en-US" sz="1600" dirty="0" smtClean="0">
                        <a:solidFill>
                          <a:srgbClr val="0000FF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ESA sponsored activity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Database to collect site ground data and associated satellite data is being established.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3 different sides (China, France, USA)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 are part of project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Potential candidates for 4th site under discussion to be linked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</a:tr>
              <a:tr h="2115403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</a:rPr>
                        <a:t>CV-11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: Validation of terrestrial ECV products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i="0" dirty="0" smtClean="0">
                          <a:solidFill>
                            <a:srgbClr val="000000"/>
                          </a:solidFill>
                        </a:rPr>
                        <a:t>Q1 2015 – </a:t>
                      </a:r>
                    </a:p>
                    <a:p>
                      <a:pPr algn="l"/>
                      <a:r>
                        <a:rPr lang="en-US" sz="1600" i="0" dirty="0" smtClean="0">
                          <a:solidFill>
                            <a:srgbClr val="000000"/>
                          </a:solidFill>
                        </a:rPr>
                        <a:t>Q4 2016</a:t>
                      </a:r>
                      <a:endParaRPr lang="en-US" sz="1600" i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On-going.</a:t>
                      </a:r>
                      <a:endParaRPr lang="en-US" sz="1600" dirty="0" smtClean="0">
                        <a:solidFill>
                          <a:srgbClr val="0000FF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WGCV-LPV has updated all Focus area webpages with consistent validation information, including an update of the validation stage, product list, current reference data sets, state of the art validation methods.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B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503" y="1357162"/>
            <a:ext cx="886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Recent WGCV Progress on CEOS 2014-2016 Work Plan Deliverables </a:t>
            </a:r>
            <a:r>
              <a:rPr lang="en-CA" i="1" dirty="0" smtClean="0"/>
              <a:t>(…continued)</a:t>
            </a:r>
            <a:r>
              <a:rPr lang="en-CA" dirty="0" smtClean="0"/>
              <a:t>:</a:t>
            </a:r>
            <a:endParaRPr lang="en-US" dirty="0"/>
          </a:p>
        </p:txBody>
      </p:sp>
      <p:sp>
        <p:nvSpPr>
          <p:cNvPr id="6" name="Rectangle 1"/>
          <p:cNvSpPr/>
          <p:nvPr/>
        </p:nvSpPr>
        <p:spPr>
          <a:xfrm>
            <a:off x="1460310" y="142008"/>
            <a:ext cx="7424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>
              <a:defRPr/>
            </a:pPr>
            <a:r>
              <a:rPr lang="en-US" sz="2400" b="1" kern="0" dirty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CEOS 2014-2016 Work Plan </a:t>
            </a:r>
            <a:r>
              <a:rPr lang="en-US" sz="2400" b="1" kern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Deliverables (IV)</a:t>
            </a:r>
            <a:endParaRPr lang="en-US" sz="2400" b="1" kern="0" dirty="0">
              <a:solidFill>
                <a:schemeClr val="bg1"/>
              </a:solidFill>
              <a:latin typeface="Tahoma" pitchFamily="-106" charset="0"/>
              <a:cs typeface="Tahoma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417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7</a:t>
            </a:fld>
            <a:endParaRPr lang="en-US" dirty="0" smtClean="0"/>
          </a:p>
        </p:txBody>
      </p:sp>
      <p:sp>
        <p:nvSpPr>
          <p:cNvPr id="3075" name="Title 1"/>
          <p:cNvSpPr>
            <a:spLocks noGrp="1"/>
          </p:cNvSpPr>
          <p:nvPr>
            <p:ph type="title" idx="4294967295"/>
          </p:nvPr>
        </p:nvSpPr>
        <p:spPr>
          <a:xfrm>
            <a:off x="1320800" y="101600"/>
            <a:ext cx="7764463" cy="6096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+mn-lt"/>
                <a:ea typeface="ＭＳ Ｐゴシック" pitchFamily="-106" charset="-128"/>
                <a:cs typeface="Tahoma" pitchFamily="-106" charset="0"/>
              </a:rPr>
              <a:t>Recent and Planned WGCV </a:t>
            </a:r>
            <a:r>
              <a:rPr lang="en-US" sz="2800" dirty="0" err="1" smtClean="0">
                <a:latin typeface="+mn-lt"/>
                <a:ea typeface="ＭＳ Ｐゴシック" pitchFamily="-106" charset="-128"/>
                <a:cs typeface="Tahoma" pitchFamily="-106" charset="0"/>
              </a:rPr>
              <a:t>Plenaries</a:t>
            </a:r>
            <a:endParaRPr lang="en-US" sz="2800" dirty="0" smtClean="0">
              <a:latin typeface="+mn-lt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7037" y="1416908"/>
            <a:ext cx="8832205" cy="5129942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altLang="ja-JP" sz="2000" b="1" kern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WGCV-34 -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CSIRO/TERN/others, Brisbane, Australia, February 6-10, 2012</a:t>
            </a:r>
            <a:endParaRPr lang="en-US" altLang="ja-JP" sz="200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defTabSz="914400">
              <a:spcBef>
                <a:spcPts val="0"/>
              </a:spcBef>
              <a:buFont typeface="Arial" charset="0"/>
              <a:buChar char="•"/>
              <a:defRPr/>
            </a:pPr>
            <a:endParaRPr lang="en-US" altLang="ja-JP" sz="2000" b="1" kern="0" dirty="0" smtClean="0">
              <a:solidFill>
                <a:schemeClr val="tx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defTabSz="91440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altLang="ja-JP" sz="2000" b="1" kern="0" dirty="0" smtClean="0">
                <a:solidFill>
                  <a:schemeClr val="tx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Joint WGCV-35 </a:t>
            </a:r>
            <a:r>
              <a:rPr lang="en-US" altLang="ja-JP" sz="2000" b="1" kern="0" dirty="0">
                <a:solidFill>
                  <a:schemeClr val="tx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altLang="ja-JP" sz="2000" b="1" kern="0" dirty="0" smtClean="0">
                <a:solidFill>
                  <a:schemeClr val="tx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WGISS-34, </a:t>
            </a:r>
            <a:r>
              <a:rPr lang="en-US" altLang="ja-JP" sz="2000" kern="0" dirty="0" smtClean="0">
                <a:solidFill>
                  <a:schemeClr val="tx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NRSC, ISRO, Hyderabad, India, September 24-28, 2012</a:t>
            </a:r>
          </a:p>
          <a:p>
            <a:pPr marL="342900" indent="-342900" defTabSz="914400">
              <a:spcBef>
                <a:spcPts val="0"/>
              </a:spcBef>
              <a:buFont typeface="Arial" charset="0"/>
              <a:buChar char="•"/>
              <a:defRPr/>
            </a:pPr>
            <a:endParaRPr lang="en-US" altLang="ja-JP" sz="2000" b="1" kern="0" dirty="0" smtClean="0">
              <a:solidFill>
                <a:schemeClr val="tx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defTabSz="91440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altLang="ja-JP" sz="2000" b="1" kern="0" dirty="0" smtClean="0">
                <a:solidFill>
                  <a:schemeClr val="tx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WGCV-36 – </a:t>
            </a:r>
            <a:r>
              <a:rPr lang="en-US" altLang="ja-JP" sz="2000" kern="0" dirty="0" smtClean="0">
                <a:solidFill>
                  <a:schemeClr val="tx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AOE-CAS, Shanghai, China, May 13-17, 2013</a:t>
            </a:r>
          </a:p>
          <a:p>
            <a:pPr marL="342900" indent="-342900" defTabSz="914400">
              <a:spcBef>
                <a:spcPts val="0"/>
              </a:spcBef>
              <a:buFont typeface="Arial" charset="0"/>
              <a:buChar char="•"/>
              <a:defRPr/>
            </a:pPr>
            <a:endParaRPr lang="en-US" altLang="ja-JP" sz="2000" kern="0" dirty="0" smtClean="0">
              <a:solidFill>
                <a:schemeClr val="tx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defTabSz="91440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altLang="ja-JP" sz="2000" b="1" kern="0" dirty="0" smtClean="0">
                <a:solidFill>
                  <a:schemeClr val="tx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WGCV-37 – </a:t>
            </a:r>
            <a:r>
              <a:rPr lang="en-US" altLang="ja-JP" sz="2000" kern="0" dirty="0" smtClean="0">
                <a:solidFill>
                  <a:schemeClr val="tx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ESRIN/ESA, </a:t>
            </a:r>
            <a:r>
              <a:rPr lang="en-US" altLang="ja-JP" sz="2000" kern="0" dirty="0" err="1" smtClean="0">
                <a:solidFill>
                  <a:schemeClr val="tx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Frascati</a:t>
            </a:r>
            <a:r>
              <a:rPr lang="en-US" altLang="ja-JP" sz="2000" kern="0" dirty="0" smtClean="0">
                <a:solidFill>
                  <a:schemeClr val="tx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Italy, Feb 17-20, 2014 </a:t>
            </a:r>
          </a:p>
          <a:p>
            <a:pPr marL="342900" indent="-342900" defTabSz="914400">
              <a:spcBef>
                <a:spcPts val="0"/>
              </a:spcBef>
              <a:buFont typeface="Arial" charset="0"/>
              <a:buChar char="•"/>
              <a:defRPr/>
            </a:pPr>
            <a:endParaRPr lang="en-US" altLang="ja-JP" sz="2000" b="1" kern="0" dirty="0" smtClean="0">
              <a:solidFill>
                <a:schemeClr val="tx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defTabSz="91440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altLang="ja-JP" sz="2000" b="1" kern="0" dirty="0" smtClean="0">
                <a:solidFill>
                  <a:schemeClr val="tx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WGCV-38 –</a:t>
            </a:r>
            <a:r>
              <a:rPr lang="en-US" altLang="ja-JP" sz="2000" kern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Tahoma" pitchFamily="34" charset="0"/>
                <a:cs typeface="Tahoma" pitchFamily="34" charset="0"/>
              </a:rPr>
              <a:t> USGS, NOAA and NASA, </a:t>
            </a:r>
            <a:r>
              <a:rPr lang="en-US" altLang="ja-JP" sz="2000" kern="0" dirty="0" smtClean="0">
                <a:solidFill>
                  <a:schemeClr val="tx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College Park, MD, USA </a:t>
            </a:r>
            <a:br>
              <a:rPr lang="en-US" altLang="ja-JP" sz="2000" kern="0" dirty="0" smtClean="0">
                <a:solidFill>
                  <a:schemeClr val="tx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ja-JP" sz="2000" kern="0" dirty="0" smtClean="0">
                <a:solidFill>
                  <a:schemeClr val="tx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Sep 30-Oct 2, 2014</a:t>
            </a:r>
          </a:p>
          <a:p>
            <a:pPr marL="342900" indent="-342900" defTabSz="914400">
              <a:spcBef>
                <a:spcPts val="0"/>
              </a:spcBef>
              <a:buFont typeface="Arial" charset="0"/>
              <a:buChar char="•"/>
              <a:defRPr/>
            </a:pPr>
            <a:endParaRPr lang="en-US" altLang="ja-JP" sz="2000" kern="0" dirty="0" smtClean="0">
              <a:solidFill>
                <a:schemeClr val="tx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defTabSz="91440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altLang="ja-JP" sz="2000" b="1" kern="0" dirty="0" smtClean="0">
                <a:solidFill>
                  <a:schemeClr val="tx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WGCV-39 –</a:t>
            </a:r>
            <a:r>
              <a:rPr lang="en-US" altLang="ja-JP" sz="2000" kern="0" dirty="0" smtClean="0">
                <a:solidFill>
                  <a:schemeClr val="tx1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 DLR, Berlin, Germany, May 6 -8, 2015 </a:t>
            </a:r>
            <a:br>
              <a:rPr lang="en-US" altLang="ja-JP" sz="2000" kern="0" dirty="0" smtClean="0">
                <a:solidFill>
                  <a:schemeClr val="tx1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en-US" altLang="ja-JP" sz="2000" kern="0" dirty="0" smtClean="0">
                <a:solidFill>
                  <a:schemeClr val="tx1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in advance to</a:t>
            </a:r>
            <a:br>
              <a:rPr lang="en-US" altLang="ja-JP" sz="2000" kern="0" dirty="0" smtClean="0">
                <a:solidFill>
                  <a:schemeClr val="tx1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en-US" altLang="ja-JP" sz="2000" b="1" kern="0" dirty="0" smtClean="0">
                <a:solidFill>
                  <a:schemeClr val="tx1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ISRSE-36</a:t>
            </a:r>
            <a:r>
              <a:rPr lang="en-US" altLang="ja-JP" sz="2000" kern="0" dirty="0" smtClean="0">
                <a:solidFill>
                  <a:schemeClr val="tx1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 , Berlin, May 11-15, 2014 (www.isrse36.org)</a:t>
            </a:r>
            <a:endParaRPr lang="en-US" altLang="ja-JP" sz="2000" kern="0" dirty="0" smtClean="0">
              <a:solidFill>
                <a:schemeClr val="tx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defTabSz="914400">
              <a:spcBef>
                <a:spcPts val="0"/>
              </a:spcBef>
              <a:buFont typeface="Arial" charset="0"/>
              <a:buChar char="•"/>
              <a:defRPr/>
            </a:pPr>
            <a:endParaRPr lang="en-US" altLang="ja-JP" sz="2000" b="1" kern="0" dirty="0" smtClean="0">
              <a:solidFill>
                <a:schemeClr val="tx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defTabSz="914400">
              <a:spcBef>
                <a:spcPts val="0"/>
              </a:spcBef>
              <a:buFont typeface="Arial" charset="0"/>
              <a:buChar char="•"/>
              <a:defRPr/>
            </a:pPr>
            <a:endParaRPr lang="en-GB" sz="2000" b="1" kern="0" dirty="0" smtClean="0">
              <a:solidFill>
                <a:schemeClr val="tx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defTabSz="914400">
              <a:spcBef>
                <a:spcPts val="0"/>
              </a:spcBef>
              <a:buFont typeface="Arial" charset="0"/>
              <a:buChar char="•"/>
              <a:defRPr/>
            </a:pPr>
            <a:endParaRPr lang="en-US" sz="1600" kern="0" dirty="0" smtClean="0">
              <a:solidFill>
                <a:schemeClr val="tx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137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687878" y="138426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defTabSz="914400"/>
            <a:r>
              <a:rPr lang="en-CA" kern="0" dirty="0" smtClean="0"/>
              <a:t>CEOS WGCV Plenary # 38</a:t>
            </a:r>
            <a:endParaRPr lang="en-US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191072" y="4367203"/>
            <a:ext cx="42581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2000" b="1" dirty="0" smtClean="0"/>
              <a:t>WGCV-38 Plenary  co-hosted by NOAA, USGS and NASA</a:t>
            </a:r>
          </a:p>
          <a:p>
            <a:endParaRPr lang="en-CA" sz="800" dirty="0" smtClean="0"/>
          </a:p>
          <a:p>
            <a:pPr lvl="0"/>
            <a:r>
              <a:rPr lang="en-US" dirty="0" smtClean="0"/>
              <a:t>At NOAA, </a:t>
            </a:r>
            <a:r>
              <a:rPr lang="en-CA" dirty="0" smtClean="0"/>
              <a:t>College Park, MD, USA</a:t>
            </a:r>
          </a:p>
          <a:p>
            <a:pPr lvl="0"/>
            <a:r>
              <a:rPr lang="en-CA" dirty="0" smtClean="0"/>
              <a:t>September 30</a:t>
            </a:r>
            <a:r>
              <a:rPr lang="en-CA" baseline="30000" dirty="0" smtClean="0"/>
              <a:t>th</a:t>
            </a:r>
            <a:r>
              <a:rPr lang="en-CA" dirty="0" smtClean="0"/>
              <a:t> to October 2</a:t>
            </a:r>
            <a:r>
              <a:rPr lang="en-CA" baseline="30000" dirty="0" smtClean="0"/>
              <a:t>nd</a:t>
            </a:r>
            <a:r>
              <a:rPr lang="en-CA" dirty="0" smtClean="0"/>
              <a:t> , 2014</a:t>
            </a:r>
          </a:p>
          <a:p>
            <a:pPr lvl="0"/>
            <a:endParaRPr lang="en-CA" sz="800" dirty="0"/>
          </a:p>
          <a:p>
            <a:pPr lvl="0"/>
            <a:r>
              <a:rPr lang="en-CA" dirty="0" smtClean="0"/>
              <a:t>41 attendees </a:t>
            </a:r>
            <a:r>
              <a:rPr lang="en-CA" dirty="0"/>
              <a:t>from </a:t>
            </a:r>
            <a:r>
              <a:rPr lang="en-CA" dirty="0" smtClean="0"/>
              <a:t>19 organizations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5104263" y="4297955"/>
            <a:ext cx="390334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A" sz="2000" b="1" i="1" dirty="0" smtClean="0"/>
              <a:t>Agenda Topics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b="1" i="1" dirty="0"/>
              <a:t>A</a:t>
            </a:r>
            <a:r>
              <a:rPr lang="en-CA" sz="2000" b="1" i="1" dirty="0" smtClean="0"/>
              <a:t>gencies’ Reports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b="1" i="1" dirty="0" smtClean="0"/>
              <a:t>Sub-group Reports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b="1" i="1" dirty="0" smtClean="0"/>
              <a:t>Special Thematic Sessions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b="1" i="1" dirty="0" smtClean="0"/>
              <a:t>Vice-Chair Nomination</a:t>
            </a:r>
          </a:p>
        </p:txBody>
      </p:sp>
      <p:pic>
        <p:nvPicPr>
          <p:cNvPr id="1026" name="Picture 2" descr="U:\CEOS\WGCV-38\WGCV-38-PRESENTER-COMPUTER\group-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47" y="1433006"/>
            <a:ext cx="6373368" cy="29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3742" y="6450873"/>
            <a:ext cx="632737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i="1" dirty="0" smtClean="0">
                <a:solidFill>
                  <a:srgbClr val="0070C0"/>
                </a:solidFill>
              </a:rPr>
              <a:t>Please visit: </a:t>
            </a:r>
            <a:r>
              <a:rPr lang="en-CA" i="1" dirty="0" smtClean="0">
                <a:solidFill>
                  <a:srgbClr val="002060"/>
                </a:solidFill>
              </a:rPr>
              <a:t>http://ceos.org/wgcv </a:t>
            </a:r>
            <a:r>
              <a:rPr lang="en-CA" i="1" dirty="0" smtClean="0">
                <a:solidFill>
                  <a:srgbClr val="0070C0"/>
                </a:solidFill>
              </a:rPr>
              <a:t>for meeting documentation</a:t>
            </a: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4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716" y="1550278"/>
            <a:ext cx="874531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CA" sz="1600" b="1" dirty="0" smtClean="0"/>
              <a:t>Collaborations </a:t>
            </a:r>
            <a:r>
              <a:rPr lang="en-CA" sz="1600" b="1" dirty="0"/>
              <a:t>between VCs and WGCV </a:t>
            </a:r>
            <a:endParaRPr lang="en-CA" sz="1600" dirty="0"/>
          </a:p>
          <a:p>
            <a:pPr marL="685800"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CA" sz="1600" b="1" dirty="0" smtClean="0"/>
              <a:t>SST-VC</a:t>
            </a:r>
            <a:r>
              <a:rPr lang="en-CA" sz="1600" b="1" dirty="0"/>
              <a:t>:</a:t>
            </a:r>
            <a:r>
              <a:rPr lang="en-CA" sz="1600" dirty="0"/>
              <a:t> </a:t>
            </a:r>
            <a:r>
              <a:rPr lang="en-CA" sz="1600" dirty="0" smtClean="0">
                <a:solidFill>
                  <a:srgbClr val="0070C0"/>
                </a:solidFill>
              </a:rPr>
              <a:t>See below.</a:t>
            </a:r>
            <a:endParaRPr lang="en-CA" sz="1600" dirty="0"/>
          </a:p>
          <a:p>
            <a:pPr marL="685800"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CA" sz="1600" b="1" dirty="0"/>
              <a:t>ACC-VC: </a:t>
            </a:r>
            <a:r>
              <a:rPr lang="en-CA" sz="1600" dirty="0">
                <a:solidFill>
                  <a:srgbClr val="0070C0"/>
                </a:solidFill>
              </a:rPr>
              <a:t>WGCV and </a:t>
            </a:r>
            <a:r>
              <a:rPr lang="en-CA" sz="1600" dirty="0" smtClean="0">
                <a:solidFill>
                  <a:srgbClr val="0070C0"/>
                </a:solidFill>
              </a:rPr>
              <a:t>VC-ACC </a:t>
            </a:r>
            <a:r>
              <a:rPr lang="en-CA" sz="1600" dirty="0">
                <a:solidFill>
                  <a:srgbClr val="0070C0"/>
                </a:solidFill>
              </a:rPr>
              <a:t>to attempt to participate in each others meetings (WGCV-39 and ACC-11) in May 2015</a:t>
            </a:r>
            <a:r>
              <a:rPr lang="en-CA" sz="1600" dirty="0" smtClean="0">
                <a:solidFill>
                  <a:srgbClr val="0070C0"/>
                </a:solidFill>
              </a:rPr>
              <a:t>.</a:t>
            </a:r>
            <a:endParaRPr lang="en-CA" sz="1600" dirty="0"/>
          </a:p>
          <a:p>
            <a:pPr marL="685800"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CA" sz="1600" b="1" dirty="0"/>
              <a:t>P-VC: </a:t>
            </a:r>
            <a:r>
              <a:rPr lang="en-CA" sz="1600" dirty="0">
                <a:solidFill>
                  <a:srgbClr val="0070C0"/>
                </a:solidFill>
              </a:rPr>
              <a:t>WGCV </a:t>
            </a:r>
            <a:r>
              <a:rPr lang="en-CA" sz="1600" dirty="0" smtClean="0">
                <a:solidFill>
                  <a:srgbClr val="0070C0"/>
                </a:solidFill>
              </a:rPr>
              <a:t>to </a:t>
            </a:r>
            <a:r>
              <a:rPr lang="en-CA" sz="1600" dirty="0">
                <a:solidFill>
                  <a:srgbClr val="0070C0"/>
                </a:solidFill>
              </a:rPr>
              <a:t>explore areas </a:t>
            </a:r>
            <a:r>
              <a:rPr lang="en-CA" sz="1600" dirty="0" smtClean="0">
                <a:solidFill>
                  <a:srgbClr val="0070C0"/>
                </a:solidFill>
              </a:rPr>
              <a:t>of contributions on calibration of passive microwave radiometers.</a:t>
            </a:r>
            <a:endParaRPr lang="en-CA" sz="1600" dirty="0"/>
          </a:p>
          <a:p>
            <a:pPr marL="685800"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CA" sz="1600" b="1" dirty="0"/>
              <a:t>LSI-VC: </a:t>
            </a:r>
            <a:r>
              <a:rPr lang="en-CA" sz="1600" dirty="0">
                <a:solidFill>
                  <a:srgbClr val="0070C0"/>
                </a:solidFill>
              </a:rPr>
              <a:t>WGCV </a:t>
            </a:r>
            <a:r>
              <a:rPr lang="en-CA" sz="1600" dirty="0" smtClean="0">
                <a:solidFill>
                  <a:srgbClr val="0070C0"/>
                </a:solidFill>
              </a:rPr>
              <a:t>provided </a:t>
            </a:r>
            <a:r>
              <a:rPr lang="en-CA" sz="1600" dirty="0">
                <a:solidFill>
                  <a:srgbClr val="0070C0"/>
                </a:solidFill>
              </a:rPr>
              <a:t>feedback on LSI-VC Future Options </a:t>
            </a:r>
            <a:r>
              <a:rPr lang="en-CA" sz="1600" dirty="0" smtClean="0">
                <a:solidFill>
                  <a:srgbClr val="0070C0"/>
                </a:solidFill>
              </a:rPr>
              <a:t>Analysis</a:t>
            </a:r>
            <a:endParaRPr lang="en-CA" sz="1600" dirty="0"/>
          </a:p>
          <a:p>
            <a:pPr marL="3429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en-CA" sz="1600" b="1" dirty="0" smtClean="0"/>
              <a:t>Cross </a:t>
            </a:r>
            <a:r>
              <a:rPr lang="en-CA" sz="1600" b="1" dirty="0"/>
              <a:t>Cutting </a:t>
            </a:r>
            <a:r>
              <a:rPr lang="en-CA" sz="1600" b="1" dirty="0" smtClean="0"/>
              <a:t>Activities</a:t>
            </a:r>
            <a:endParaRPr lang="en-CA" sz="1600" dirty="0" smtClean="0"/>
          </a:p>
          <a:p>
            <a:pPr marL="858838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1600" b="1" dirty="0" smtClean="0"/>
              <a:t>RADCALNET</a:t>
            </a:r>
            <a:r>
              <a:rPr lang="en-CA" sz="1600" dirty="0" smtClean="0"/>
              <a:t> </a:t>
            </a:r>
            <a:r>
              <a:rPr lang="en-CA" sz="1600" dirty="0" smtClean="0">
                <a:solidFill>
                  <a:srgbClr val="0070C0"/>
                </a:solidFill>
              </a:rPr>
              <a:t>see deliverable CV-9 of CEOS 2014-16 Work Plan</a:t>
            </a:r>
            <a:endParaRPr lang="en-CA" sz="1600" dirty="0" smtClean="0"/>
          </a:p>
          <a:p>
            <a:pPr marL="858838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1600" b="1" dirty="0" smtClean="0"/>
              <a:t>DEMs / Cloud Masking: </a:t>
            </a:r>
            <a:r>
              <a:rPr lang="en-CA" sz="1600" dirty="0" smtClean="0">
                <a:solidFill>
                  <a:srgbClr val="0070C0"/>
                </a:solidFill>
              </a:rPr>
              <a:t>AI to define a concrete project set-up</a:t>
            </a:r>
            <a:endParaRPr lang="en-CA" sz="1600" b="1" dirty="0" smtClean="0"/>
          </a:p>
          <a:p>
            <a:pPr marL="342900" indent="-342900">
              <a:spcAft>
                <a:spcPts val="1200"/>
              </a:spcAft>
              <a:buFont typeface="+mj-lt"/>
              <a:buAutoNum type="arabicPeriod" startAt="3"/>
            </a:pPr>
            <a:r>
              <a:rPr lang="en-CA" sz="1600" b="1" smtClean="0"/>
              <a:t>Collaborations </a:t>
            </a:r>
            <a:r>
              <a:rPr lang="en-CA" sz="1600" b="1" dirty="0" smtClean="0"/>
              <a:t>with WMO/GSICS </a:t>
            </a:r>
            <a:r>
              <a:rPr lang="en-CA" sz="1600" dirty="0" smtClean="0"/>
              <a:t>(Global Space-based Inter-Calibration System</a:t>
            </a:r>
            <a:r>
              <a:rPr lang="en-CA" sz="1600" dirty="0" smtClean="0"/>
              <a:t>) </a:t>
            </a:r>
            <a:r>
              <a:rPr lang="en-CA" sz="1600" b="1" dirty="0" smtClean="0"/>
              <a:t>and GEO</a:t>
            </a:r>
            <a:endParaRPr lang="en-CA" sz="1600" b="1" dirty="0" smtClean="0"/>
          </a:p>
          <a:p>
            <a:pPr marL="630238" lvl="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Presentation by GSICS and further discussions on </a:t>
            </a:r>
            <a:r>
              <a:rPr lang="en-US" sz="1600" dirty="0">
                <a:solidFill>
                  <a:srgbClr val="0070C0"/>
                </a:solidFill>
              </a:rPr>
              <a:t>potential interaction with </a:t>
            </a:r>
            <a:r>
              <a:rPr lang="en-US" sz="1600" dirty="0" smtClean="0">
                <a:solidFill>
                  <a:srgbClr val="0070C0"/>
                </a:solidFill>
              </a:rPr>
              <a:t>WGCV</a:t>
            </a:r>
            <a:r>
              <a:rPr lang="en-US" sz="1600" dirty="0" smtClean="0">
                <a:solidFill>
                  <a:srgbClr val="0070C0"/>
                </a:solidFill>
              </a:rPr>
              <a:t>.</a:t>
            </a:r>
          </a:p>
          <a:p>
            <a:pPr marL="630238" lvl="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rgbClr val="0070C0"/>
                </a:solidFill>
              </a:rPr>
              <a:t>Presentation by GEO for continued interaction</a:t>
            </a:r>
            <a:endParaRPr lang="en-CA" sz="1600" dirty="0" smtClean="0">
              <a:solidFill>
                <a:srgbClr val="0070C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687878" y="138426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defTabSz="914400"/>
            <a:r>
              <a:rPr lang="en-CA" sz="2800" kern="0" dirty="0" smtClean="0"/>
              <a:t>WGCV-38 Plenary Thematic Sessions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5931394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4_EUM_template_v03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1042</Words>
  <Application>Microsoft Office PowerPoint</Application>
  <PresentationFormat>On-screen Show (4:3)</PresentationFormat>
  <Paragraphs>185</Paragraphs>
  <Slides>14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4_EUM_template_v03</vt:lpstr>
      <vt:lpstr>28th CEOS Plenary Session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Recent and Planned WGCV Plenaries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Brian Killough</dc:creator>
  <cp:lastModifiedBy>Srivastava, Satish</cp:lastModifiedBy>
  <cp:revision>414</cp:revision>
  <dcterms:created xsi:type="dcterms:W3CDTF">2012-08-31T01:11:17Z</dcterms:created>
  <dcterms:modified xsi:type="dcterms:W3CDTF">2014-10-29T10:18:03Z</dcterms:modified>
</cp:coreProperties>
</file>