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0" r:id="rId2"/>
    <p:sldId id="280" r:id="rId3"/>
    <p:sldId id="281" r:id="rId4"/>
    <p:sldId id="282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Taube" initials="SIR/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 varScale="1">
        <p:scale>
          <a:sx n="102" d="100"/>
          <a:sy n="102" d="100"/>
        </p:scale>
        <p:origin x="-1760" y="-120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24/10/2014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34684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Plenary session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Tromsø, Norway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28-30 October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540001" y="22055"/>
            <a:ext cx="6604000" cy="1672389"/>
          </a:xfrm>
        </p:spPr>
        <p:txBody>
          <a:bodyPr/>
          <a:lstStyle/>
          <a:p>
            <a:pPr algn="l"/>
            <a:r>
              <a:rPr lang="en-US" sz="2800" dirty="0" smtClean="0"/>
              <a:t>28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CEOS Plenary Session</a:t>
            </a:r>
            <a:r>
              <a:rPr lang="en-US" sz="2800" b="0" dirty="0"/>
              <a:t/>
            </a:r>
            <a:br>
              <a:rPr lang="en-US" sz="2800" b="0" dirty="0"/>
            </a:b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Paul </a:t>
            </a:r>
            <a:r>
              <a:rPr lang="en-US" b="0" dirty="0" err="1" smtClean="0"/>
              <a:t>Counet</a:t>
            </a:r>
            <a:endParaRPr lang="en-US" b="0" dirty="0" smtClean="0"/>
          </a:p>
          <a:p>
            <a:r>
              <a:rPr lang="en-US" b="0" dirty="0" smtClean="0"/>
              <a:t>EUMETSAT</a:t>
            </a:r>
          </a:p>
          <a:p>
            <a:r>
              <a:rPr lang="en-US" b="0" dirty="0" smtClean="0"/>
              <a:t>CEOS Plenary, Agenda Item </a:t>
            </a:r>
            <a:r>
              <a:rPr lang="en-US" b="0" dirty="0" smtClean="0"/>
              <a:t>34</a:t>
            </a:r>
            <a:endParaRPr lang="en-US" b="0" dirty="0" smtClean="0"/>
          </a:p>
          <a:p>
            <a:r>
              <a:rPr lang="en-US" b="0" dirty="0" smtClean="0"/>
              <a:t>Tromsø, Norway</a:t>
            </a:r>
            <a:br>
              <a:rPr lang="en-US" b="0" dirty="0" smtClean="0"/>
            </a:br>
            <a:r>
              <a:rPr lang="en-US" b="0" dirty="0" smtClean="0"/>
              <a:t>28-30 October 2014</a:t>
            </a:r>
            <a:endParaRPr lang="en-US" b="0" dirty="0"/>
          </a:p>
        </p:txBody>
      </p:sp>
      <p:pic>
        <p:nvPicPr>
          <p:cNvPr id="4" name="Picture 2" descr="C:\Users\Taube\Desktop\AT job files\CEOS\CEOS Plen 2014\website\website images\Rica-ishavshotel-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5" y="5103562"/>
            <a:ext cx="4070067" cy="2093336"/>
          </a:xfrm>
          <a:prstGeom prst="rect">
            <a:avLst/>
          </a:prstGeom>
          <a:noFill/>
        </p:spPr>
      </p:pic>
      <p:pic>
        <p:nvPicPr>
          <p:cNvPr id="5" name="Picture 2" descr="C:\Users\Taube\Desktop\AT job files\CEOS\CEOS Plen 2014\website\website images\hotelro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3832" y="5103561"/>
            <a:ext cx="1608990" cy="827543"/>
          </a:xfrm>
          <a:prstGeom prst="rect">
            <a:avLst/>
          </a:prstGeom>
          <a:noFill/>
        </p:spPr>
      </p:pic>
      <p:pic>
        <p:nvPicPr>
          <p:cNvPr id="6" name="Picture 4" descr="C:\Users\Taube\Desktop\AT job files\CEOS\CEOS Plen 2014\website\website images\birdview tromso2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82821" y="5103561"/>
            <a:ext cx="3617833" cy="2093337"/>
          </a:xfrm>
          <a:prstGeom prst="rect">
            <a:avLst/>
          </a:prstGeom>
          <a:noFill/>
        </p:spPr>
      </p:pic>
      <p:pic>
        <p:nvPicPr>
          <p:cNvPr id="7" name="Picture 3" descr="C:\Users\Taube\Desktop\AT job files\CEOS\CEOS Plen 2014\website\website images\Winter_Troms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3832" y="5931105"/>
            <a:ext cx="2187622" cy="1265793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427164" y="109710"/>
            <a:ext cx="77168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CEO/DCEO Transition Arrangements</a:t>
            </a:r>
            <a:endParaRPr lang="en-US" sz="3200" b="1" kern="0" noProof="0" dirty="0" smtClean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8667" y="1774533"/>
            <a:ext cx="805305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400" b="1" dirty="0" smtClean="0"/>
              <a:t>Following extensive discussions during the last year the CEOS Chair distributed a proposal to CEOS SEC on 21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June.</a:t>
            </a:r>
          </a:p>
          <a:p>
            <a:pPr algn="just"/>
            <a:endParaRPr lang="en-US" sz="2400" b="1" dirty="0" smtClean="0"/>
          </a:p>
          <a:p>
            <a:pPr marL="285750" indent="-285750" algn="just">
              <a:buFont typeface="Arial"/>
              <a:buChar char="•"/>
            </a:pPr>
            <a:r>
              <a:rPr lang="en-US" sz="2400" b="1" dirty="0" smtClean="0"/>
              <a:t>This proposed arrangement not only addresses the impending vacancy for CEO but also the long-standing vacancy for the DCEO</a:t>
            </a:r>
          </a:p>
          <a:p>
            <a:pPr marL="285750" indent="-285750" algn="just">
              <a:buFont typeface="Arial"/>
              <a:buChar char="•"/>
            </a:pPr>
            <a:endParaRPr lang="en-US" sz="2400" b="1" dirty="0"/>
          </a:p>
          <a:p>
            <a:pPr marL="285750" indent="-285750" algn="just">
              <a:buFont typeface="Arial"/>
              <a:buChar char="•"/>
            </a:pPr>
            <a:r>
              <a:rPr lang="en-US" sz="2400" b="1" dirty="0" smtClean="0"/>
              <a:t>The proposal has been agreed  with all contributing agencies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78857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427164" y="109710"/>
            <a:ext cx="77168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CEO/DCEO Transition Arrangements</a:t>
            </a:r>
            <a:endParaRPr lang="en-US" sz="3200" b="1" kern="0" noProof="0" dirty="0" smtClean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102" y="1516012"/>
            <a:ext cx="8053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The main features of the proposal are</a:t>
            </a:r>
            <a:r>
              <a:rPr lang="en-US" sz="2400" dirty="0" smtClean="0"/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599" y="2131848"/>
            <a:ext cx="809413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i="1" dirty="0"/>
              <a:t>On </a:t>
            </a:r>
            <a:r>
              <a:rPr lang="en-GB" b="1" i="1" u="sng" dirty="0"/>
              <a:t>1 December </a:t>
            </a:r>
            <a:r>
              <a:rPr lang="en-GB" b="1" i="1" u="sng" dirty="0" smtClean="0"/>
              <a:t>2014:</a:t>
            </a:r>
            <a:endParaRPr lang="en-GB" dirty="0"/>
          </a:p>
          <a:p>
            <a:r>
              <a:rPr lang="en-GB" i="1" dirty="0"/>
              <a:t> </a:t>
            </a:r>
            <a:endParaRPr lang="en-GB" dirty="0"/>
          </a:p>
          <a:p>
            <a:pPr marL="285750" lvl="0" indent="-285750">
              <a:buFont typeface="Wingdings" charset="2"/>
              <a:buChar char="Ø"/>
            </a:pPr>
            <a:r>
              <a:rPr lang="en-GB" i="1" dirty="0"/>
              <a:t>Mrs Marie-</a:t>
            </a:r>
            <a:r>
              <a:rPr lang="en-GB" i="1" dirty="0" err="1"/>
              <a:t>Josée</a:t>
            </a:r>
            <a:r>
              <a:rPr lang="en-GB" i="1" dirty="0"/>
              <a:t>  Bourassa (CSA) will take over the position CEO</a:t>
            </a:r>
            <a:endParaRPr lang="en-GB" dirty="0"/>
          </a:p>
          <a:p>
            <a:pPr marL="285750" lvl="0" indent="-285750">
              <a:buFont typeface="Wingdings" charset="2"/>
              <a:buChar char="Ø"/>
            </a:pPr>
            <a:r>
              <a:rPr lang="en-GB" i="1" dirty="0"/>
              <a:t>Mr Jonathon Ross (GA) will become DCEO for GA</a:t>
            </a:r>
            <a:endParaRPr lang="en-GB" dirty="0"/>
          </a:p>
          <a:p>
            <a:pPr marL="285750" lvl="0" indent="-285750">
              <a:buFont typeface="Wingdings" charset="2"/>
              <a:buChar char="Ø"/>
            </a:pPr>
            <a:r>
              <a:rPr lang="en-GB" i="1" dirty="0"/>
              <a:t>Ms Kerry Ann Sawyer (NOAA) will </a:t>
            </a:r>
            <a:r>
              <a:rPr lang="en-GB" i="1" dirty="0" smtClean="0"/>
              <a:t>act as “assistant to </a:t>
            </a:r>
            <a:r>
              <a:rPr lang="en-GB" i="1" dirty="0"/>
              <a:t>the CEO and </a:t>
            </a:r>
            <a:r>
              <a:rPr lang="en-GB" i="1" dirty="0" smtClean="0"/>
              <a:t>DCEO” </a:t>
            </a:r>
            <a:r>
              <a:rPr lang="en-GB" i="1" dirty="0"/>
              <a:t>to ensure a smooth transition until the end of the SIT-30 Meeting </a:t>
            </a:r>
            <a:r>
              <a:rPr lang="en-GB" i="1" u="sng" dirty="0"/>
              <a:t>in April 2015</a:t>
            </a:r>
            <a:r>
              <a:rPr lang="en-GB" i="1" dirty="0"/>
              <a:t>.</a:t>
            </a:r>
            <a:endParaRPr lang="en-GB" dirty="0"/>
          </a:p>
          <a:p>
            <a:r>
              <a:rPr lang="en-GB" i="1" dirty="0"/>
              <a:t> 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GB" i="1" dirty="0"/>
              <a:t>At </a:t>
            </a:r>
            <a:r>
              <a:rPr lang="en-GB" b="1" i="1" u="sng" dirty="0"/>
              <a:t>CEOS Plenary 2015</a:t>
            </a:r>
            <a:r>
              <a:rPr lang="en-GB" i="1" dirty="0"/>
              <a:t>, when JAXA will finish its CEOS Chair term and CSIRO take over the CEOS </a:t>
            </a:r>
            <a:r>
              <a:rPr lang="en-GB" i="1" dirty="0" smtClean="0"/>
              <a:t>chairmanship:</a:t>
            </a:r>
            <a:endParaRPr lang="en-GB" dirty="0"/>
          </a:p>
          <a:p>
            <a:r>
              <a:rPr lang="en-GB" i="1" dirty="0"/>
              <a:t> </a:t>
            </a:r>
            <a:endParaRPr lang="en-GB" dirty="0"/>
          </a:p>
          <a:p>
            <a:pPr marL="285750" lvl="0" indent="-285750">
              <a:buFont typeface="Wingdings" charset="2"/>
              <a:buChar char="Ø"/>
            </a:pPr>
            <a:r>
              <a:rPr lang="en-GB" i="1" dirty="0"/>
              <a:t>Mr Jonathon Ross (GA) will become CEO</a:t>
            </a:r>
            <a:endParaRPr lang="en-GB" dirty="0"/>
          </a:p>
          <a:p>
            <a:pPr marL="285750" lvl="0" indent="-285750">
              <a:buFont typeface="Wingdings" charset="2"/>
              <a:buChar char="Ø"/>
            </a:pPr>
            <a:r>
              <a:rPr lang="en-GB" i="1" dirty="0"/>
              <a:t>Mrs Marie-</a:t>
            </a:r>
            <a:r>
              <a:rPr lang="en-GB" i="1" dirty="0" err="1"/>
              <a:t>Josée</a:t>
            </a:r>
            <a:r>
              <a:rPr lang="en-GB" i="1" dirty="0"/>
              <a:t> Bourassa (CSA) will become DCEO</a:t>
            </a:r>
            <a:endParaRPr lang="en-GB" dirty="0"/>
          </a:p>
          <a:p>
            <a:r>
              <a:rPr lang="en-GB" i="1" dirty="0"/>
              <a:t> </a:t>
            </a:r>
            <a:endParaRPr lang="en-GB" dirty="0"/>
          </a:p>
          <a:p>
            <a:r>
              <a:rPr lang="en-GB" i="1" dirty="0"/>
              <a:t>This </a:t>
            </a:r>
            <a:r>
              <a:rPr lang="en-GB" i="1" dirty="0" smtClean="0"/>
              <a:t>arrangement </a:t>
            </a:r>
            <a:r>
              <a:rPr lang="en-GB" i="1" u="sng" dirty="0" smtClean="0"/>
              <a:t>will </a:t>
            </a:r>
            <a:r>
              <a:rPr lang="en-GB" i="1" u="sng" dirty="0"/>
              <a:t>last until </a:t>
            </a:r>
            <a:r>
              <a:rPr lang="en-GB" b="1" i="1" u="sng" dirty="0"/>
              <a:t>CEOS Plenary 2016</a:t>
            </a:r>
            <a:r>
              <a:rPr lang="en-GB" i="1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23313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427164" y="109710"/>
            <a:ext cx="77168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CEO/DCEO Transition Arrangements</a:t>
            </a:r>
            <a:endParaRPr lang="en-US" sz="3200" b="1" kern="0" noProof="0" dirty="0" smtClean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134" y="2008559"/>
            <a:ext cx="8483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400" b="1" dirty="0"/>
              <a:t>For the post-Plenary 2016 timeframe, GA has indicated the possibility to continue to support the position of CEO until Plenary 2017, but this will have to be confirmed in due </a:t>
            </a:r>
            <a:r>
              <a:rPr lang="en-GB" sz="2400" b="1" dirty="0" smtClean="0"/>
              <a:t>time.</a:t>
            </a:r>
          </a:p>
          <a:p>
            <a:pPr marL="342900" indent="-342900" algn="just">
              <a:buFont typeface="Arial"/>
              <a:buChar char="•"/>
            </a:pPr>
            <a:endParaRPr lang="en-GB" sz="2400" b="1" dirty="0"/>
          </a:p>
          <a:p>
            <a:pPr marL="342900" indent="-342900" algn="just">
              <a:buFont typeface="Arial"/>
              <a:buChar char="•"/>
            </a:pPr>
            <a:r>
              <a:rPr lang="en-GB" sz="2400" b="1" dirty="0"/>
              <a:t>T</a:t>
            </a:r>
            <a:r>
              <a:rPr lang="en-GB" sz="2400" b="1" dirty="0" smtClean="0"/>
              <a:t>he </a:t>
            </a:r>
            <a:r>
              <a:rPr lang="en-GB" sz="2400" b="1" dirty="0"/>
              <a:t>detailed </a:t>
            </a:r>
            <a:r>
              <a:rPr lang="en-GB" sz="2400" b="1" dirty="0" smtClean="0"/>
              <a:t>modalities of the transition </a:t>
            </a:r>
            <a:r>
              <a:rPr lang="en-GB" sz="2400" b="1" dirty="0" smtClean="0"/>
              <a:t>arrangements </a:t>
            </a:r>
            <a:r>
              <a:rPr lang="en-GB" sz="2400" b="1" dirty="0" smtClean="0"/>
              <a:t>were agreed during the SIT workshop in September</a:t>
            </a: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2055519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3053</TotalTime>
  <Words>152</Words>
  <Application>Microsoft Macintosh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4_EUM_template_v03</vt:lpstr>
      <vt:lpstr>28th CEOS Plenary Session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Robert Husband</cp:lastModifiedBy>
  <cp:revision>323</cp:revision>
  <dcterms:created xsi:type="dcterms:W3CDTF">2012-08-31T01:11:17Z</dcterms:created>
  <dcterms:modified xsi:type="dcterms:W3CDTF">2014-10-24T12:19:56Z</dcterms:modified>
</cp:coreProperties>
</file>