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6" r:id="rId2"/>
  </p:sldMasterIdLst>
  <p:notesMasterIdLst>
    <p:notesMasterId r:id="rId16"/>
  </p:notesMasterIdLst>
  <p:handoutMasterIdLst>
    <p:handoutMasterId r:id="rId17"/>
  </p:handoutMasterIdLst>
  <p:sldIdLst>
    <p:sldId id="649" r:id="rId3"/>
    <p:sldId id="713" r:id="rId4"/>
    <p:sldId id="748" r:id="rId5"/>
    <p:sldId id="752" r:id="rId6"/>
    <p:sldId id="784" r:id="rId7"/>
    <p:sldId id="786" r:id="rId8"/>
    <p:sldId id="789" r:id="rId9"/>
    <p:sldId id="788" r:id="rId10"/>
    <p:sldId id="787" r:id="rId11"/>
    <p:sldId id="780" r:id="rId12"/>
    <p:sldId id="781" r:id="rId13"/>
    <p:sldId id="782" r:id="rId14"/>
    <p:sldId id="779" r:id="rId15"/>
  </p:sldIdLst>
  <p:sldSz cx="9906000" cy="6858000" type="A4"/>
  <p:notesSz cx="6797675" cy="9928225"/>
  <p:defaultTextStyle>
    <a:defPPr>
      <a:defRPr lang="en-US"/>
    </a:defPPr>
    <a:lvl1pPr algn="l" rtl="0" fontAlgn="base">
      <a:spcBef>
        <a:spcPct val="0"/>
      </a:spcBef>
      <a:spcAft>
        <a:spcPct val="0"/>
      </a:spcAft>
      <a:defRPr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Verdana" pitchFamily="34" charset="0"/>
        <a:ea typeface="MS PGothic" pitchFamily="34" charset="-128"/>
        <a:cs typeface="+mn-cs"/>
      </a:defRPr>
    </a:lvl5pPr>
    <a:lvl6pPr marL="2286000" algn="l" defTabSz="914400" rtl="0" eaLnBrk="1" latinLnBrk="0" hangingPunct="1">
      <a:defRPr kern="1200">
        <a:solidFill>
          <a:schemeClr val="tx1"/>
        </a:solidFill>
        <a:latin typeface="Verdana" pitchFamily="34" charset="0"/>
        <a:ea typeface="MS PGothic" pitchFamily="34" charset="-128"/>
        <a:cs typeface="+mn-cs"/>
      </a:defRPr>
    </a:lvl6pPr>
    <a:lvl7pPr marL="2743200" algn="l" defTabSz="914400" rtl="0" eaLnBrk="1" latinLnBrk="0" hangingPunct="1">
      <a:defRPr kern="1200">
        <a:solidFill>
          <a:schemeClr val="tx1"/>
        </a:solidFill>
        <a:latin typeface="Verdana" pitchFamily="34" charset="0"/>
        <a:ea typeface="MS PGothic" pitchFamily="34" charset="-128"/>
        <a:cs typeface="+mn-cs"/>
      </a:defRPr>
    </a:lvl7pPr>
    <a:lvl8pPr marL="3200400" algn="l" defTabSz="914400" rtl="0" eaLnBrk="1" latinLnBrk="0" hangingPunct="1">
      <a:defRPr kern="1200">
        <a:solidFill>
          <a:schemeClr val="tx1"/>
        </a:solidFill>
        <a:latin typeface="Verdana" pitchFamily="34" charset="0"/>
        <a:ea typeface="MS PGothic" pitchFamily="34" charset="-128"/>
        <a:cs typeface="+mn-cs"/>
      </a:defRPr>
    </a:lvl8pPr>
    <a:lvl9pPr marL="3657600" algn="l" defTabSz="914400" rtl="0" eaLnBrk="1" latinLnBrk="0" hangingPunct="1">
      <a:defRPr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010"/>
    <a:srgbClr val="050010"/>
    <a:srgbClr val="070018"/>
    <a:srgbClr val="130042"/>
    <a:srgbClr val="040858"/>
    <a:srgbClr val="090727"/>
    <a:srgbClr val="130E4E"/>
    <a:srgbClr val="00338D"/>
    <a:srgbClr val="E06920"/>
    <a:srgbClr val="EE8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0101" autoAdjust="0"/>
  </p:normalViewPr>
  <p:slideViewPr>
    <p:cSldViewPr snapToGrid="0">
      <p:cViewPr>
        <p:scale>
          <a:sx n="90" d="100"/>
          <a:sy n="90" d="100"/>
        </p:scale>
        <p:origin x="-1992" y="-45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eg"/><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g"/><Relationship Id="rId1" Type="http://schemas.openxmlformats.org/officeDocument/2006/relationships/image" Target="../media/image19.jpg"/><Relationship Id="rId6" Type="http://schemas.openxmlformats.org/officeDocument/2006/relationships/image" Target="../media/image20.jpg"/><Relationship Id="rId5" Type="http://schemas.openxmlformats.org/officeDocument/2006/relationships/image" Target="../media/image21.jpg"/><Relationship Id="rId4"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FA1035-CDF9-4A07-B608-8E8A9FE63DD5}"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11CAE987-876A-4943-A581-5CEC970E1DB7}">
      <dgm:prSet phldrT="[Text]"/>
      <dgm:spPr/>
      <dgm:t>
        <a:bodyPr/>
        <a:lstStyle/>
        <a:p>
          <a:r>
            <a:rPr lang="en-GB" dirty="0" smtClean="0"/>
            <a:t>Services Component</a:t>
          </a:r>
          <a:endParaRPr lang="en-GB" dirty="0"/>
        </a:p>
      </dgm:t>
    </dgm:pt>
    <dgm:pt modelId="{65DB8E3D-D59C-4619-B626-CE5E28BEF66E}" type="parTrans" cxnId="{8825F9BB-C7EC-4A14-87E5-C2D80D549C1B}">
      <dgm:prSet/>
      <dgm:spPr/>
      <dgm:t>
        <a:bodyPr/>
        <a:lstStyle/>
        <a:p>
          <a:endParaRPr lang="en-GB"/>
        </a:p>
      </dgm:t>
    </dgm:pt>
    <dgm:pt modelId="{F4B087C7-D8A0-487C-B5EE-994C58551C70}" type="sibTrans" cxnId="{8825F9BB-C7EC-4A14-87E5-C2D80D549C1B}">
      <dgm:prSet/>
      <dgm:spPr/>
      <dgm:t>
        <a:bodyPr/>
        <a:lstStyle/>
        <a:p>
          <a:endParaRPr lang="en-GB"/>
        </a:p>
      </dgm:t>
    </dgm:pt>
    <dgm:pt modelId="{87583C12-3A5E-4D48-BEB3-A3807B5778C7}">
      <dgm:prSet phldrT="[Text]"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r>
            <a:rPr lang="en-GB" sz="1400" dirty="0" smtClean="0"/>
            <a:t>Atmosphere</a:t>
          </a:r>
          <a:endParaRPr lang="en-GB" sz="1400" dirty="0"/>
        </a:p>
      </dgm:t>
    </dgm:pt>
    <dgm:pt modelId="{487EA187-45FC-4F0D-9689-18AFAE0D8094}" type="parTrans" cxnId="{B32D94EE-EEA4-4FEC-8390-80213DE682A7}">
      <dgm:prSet/>
      <dgm:spPr/>
      <dgm:t>
        <a:bodyPr/>
        <a:lstStyle/>
        <a:p>
          <a:endParaRPr lang="en-GB"/>
        </a:p>
      </dgm:t>
    </dgm:pt>
    <dgm:pt modelId="{591DB0F6-3432-4503-BE59-46B7B9528326}" type="sibTrans" cxnId="{B32D94EE-EEA4-4FEC-8390-80213DE682A7}">
      <dgm:prSet/>
      <dgm:spPr/>
      <dgm:t>
        <a:bodyPr/>
        <a:lstStyle/>
        <a:p>
          <a:endParaRPr lang="en-GB"/>
        </a:p>
      </dgm:t>
    </dgm:pt>
    <dgm:pt modelId="{1C94C64E-4BC5-4E88-AD6B-E16C7D2F124B}">
      <dgm:prSet phldrT="[Text]" custT="1"/>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r>
            <a:rPr lang="en-GB" sz="1300" dirty="0" smtClean="0"/>
            <a:t>Emergency Management</a:t>
          </a:r>
          <a:endParaRPr lang="en-GB" sz="1300" dirty="0"/>
        </a:p>
      </dgm:t>
    </dgm:pt>
    <dgm:pt modelId="{92FA1B40-EC76-43AA-A345-206498AE6F41}" type="parTrans" cxnId="{9F5C0D66-E253-4BEF-AAF2-F5ABA7A90BF5}">
      <dgm:prSet/>
      <dgm:spPr/>
      <dgm:t>
        <a:bodyPr/>
        <a:lstStyle/>
        <a:p>
          <a:endParaRPr lang="en-GB"/>
        </a:p>
      </dgm:t>
    </dgm:pt>
    <dgm:pt modelId="{71014C84-47B3-40B0-A216-A297371C0BDB}" type="sibTrans" cxnId="{9F5C0D66-E253-4BEF-AAF2-F5ABA7A90BF5}">
      <dgm:prSet/>
      <dgm:spPr/>
      <dgm:t>
        <a:bodyPr/>
        <a:lstStyle/>
        <a:p>
          <a:endParaRPr lang="en-GB"/>
        </a:p>
      </dgm:t>
    </dgm:pt>
    <dgm:pt modelId="{05039D32-E408-480E-B20B-4152CFE838A7}">
      <dgm:prSet phldrT="[Text]" custT="1"/>
      <dgm:spPr>
        <a:blipFill rotWithShape="0">
          <a:blip xmlns:r="http://schemas.openxmlformats.org/officeDocument/2006/relationships" r:embed="rId3"/>
          <a:stretch>
            <a:fillRect/>
          </a:stretch>
        </a:blipFill>
      </dgm:spPr>
      <dgm:t>
        <a:bodyPr/>
        <a:lstStyle/>
        <a:p>
          <a:r>
            <a:rPr lang="en-GB" sz="1600" dirty="0" smtClean="0"/>
            <a:t>Land</a:t>
          </a:r>
          <a:endParaRPr lang="en-GB" sz="1600" dirty="0"/>
        </a:p>
      </dgm:t>
    </dgm:pt>
    <dgm:pt modelId="{F326D468-D78A-428E-8A52-964CDDFA2E97}" type="parTrans" cxnId="{1E061B04-3FC4-49CE-A44F-48335B84622F}">
      <dgm:prSet/>
      <dgm:spPr/>
      <dgm:t>
        <a:bodyPr/>
        <a:lstStyle/>
        <a:p>
          <a:endParaRPr lang="en-GB"/>
        </a:p>
      </dgm:t>
    </dgm:pt>
    <dgm:pt modelId="{E423D234-1FD5-400A-84D8-AD2A8695B226}" type="sibTrans" cxnId="{1E061B04-3FC4-49CE-A44F-48335B84622F}">
      <dgm:prSet/>
      <dgm:spPr/>
      <dgm:t>
        <a:bodyPr/>
        <a:lstStyle/>
        <a:p>
          <a:endParaRPr lang="en-GB"/>
        </a:p>
      </dgm:t>
    </dgm:pt>
    <dgm:pt modelId="{BA3BFF55-EAAB-4ADD-830B-8A78EBF11C0A}">
      <dgm:prSet phldrT="[Text]" custT="1"/>
      <dgm:spPr>
        <a:blipFill rotWithShape="0">
          <a:blip xmlns:r="http://schemas.openxmlformats.org/officeDocument/2006/relationships" r:embed="rId4"/>
          <a:stretch>
            <a:fillRect/>
          </a:stretch>
        </a:blipFill>
      </dgm:spPr>
      <dgm:t>
        <a:bodyPr/>
        <a:lstStyle/>
        <a:p>
          <a:r>
            <a:rPr lang="en-GB" sz="1600" dirty="0" smtClean="0"/>
            <a:t>Marine</a:t>
          </a:r>
          <a:endParaRPr lang="en-GB" sz="1600" dirty="0"/>
        </a:p>
      </dgm:t>
    </dgm:pt>
    <dgm:pt modelId="{10D63AA1-E216-4B9C-AAD8-9C19E41CD80B}" type="parTrans" cxnId="{36B1FD68-327A-4DFC-BB31-D884434A968B}">
      <dgm:prSet/>
      <dgm:spPr/>
      <dgm:t>
        <a:bodyPr/>
        <a:lstStyle/>
        <a:p>
          <a:endParaRPr lang="en-GB"/>
        </a:p>
      </dgm:t>
    </dgm:pt>
    <dgm:pt modelId="{9827AE5A-64B9-4C21-885D-26769DCB30D5}" type="sibTrans" cxnId="{36B1FD68-327A-4DFC-BB31-D884434A968B}">
      <dgm:prSet/>
      <dgm:spPr/>
      <dgm:t>
        <a:bodyPr/>
        <a:lstStyle/>
        <a:p>
          <a:endParaRPr lang="en-GB"/>
        </a:p>
      </dgm:t>
    </dgm:pt>
    <dgm:pt modelId="{9A211F7A-F2E3-4C1C-AB57-F917DF11E624}">
      <dgm:prSet phldrT="[Text]" custT="1"/>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t>
        <a:bodyPr/>
        <a:lstStyle/>
        <a:p>
          <a:r>
            <a:rPr lang="en-GB" sz="1600" b="0" dirty="0" smtClean="0"/>
            <a:t>Climate Change</a:t>
          </a:r>
          <a:endParaRPr lang="en-GB" sz="1600" b="0" dirty="0"/>
        </a:p>
      </dgm:t>
    </dgm:pt>
    <dgm:pt modelId="{37A78680-8270-4F97-935E-0F04D2AF1ADF}" type="parTrans" cxnId="{5A38706F-D89C-4DE9-B45B-1CAD32045ADB}">
      <dgm:prSet/>
      <dgm:spPr/>
      <dgm:t>
        <a:bodyPr/>
        <a:lstStyle/>
        <a:p>
          <a:endParaRPr lang="en-GB"/>
        </a:p>
      </dgm:t>
    </dgm:pt>
    <dgm:pt modelId="{D5FCD734-125F-4225-AB35-8CFD839DAE99}" type="sibTrans" cxnId="{5A38706F-D89C-4DE9-B45B-1CAD32045ADB}">
      <dgm:prSet/>
      <dgm:spPr/>
      <dgm:t>
        <a:bodyPr/>
        <a:lstStyle/>
        <a:p>
          <a:endParaRPr lang="en-GB"/>
        </a:p>
      </dgm:t>
    </dgm:pt>
    <dgm:pt modelId="{02BF3624-8814-4CC9-809C-89A54B7842F9}">
      <dgm:prSet phldrT="[Text]" custT="1"/>
      <dgm:spPr>
        <a:blipFill rotWithShape="0">
          <a:blip xmlns:r="http://schemas.openxmlformats.org/officeDocument/2006/relationships" r:embed="rId6"/>
          <a:stretch>
            <a:fillRect/>
          </a:stretch>
        </a:blipFill>
      </dgm:spPr>
      <dgm:t>
        <a:bodyPr/>
        <a:lstStyle/>
        <a:p>
          <a:r>
            <a:rPr lang="en-GB" sz="1600" b="0" dirty="0" smtClean="0">
              <a:solidFill>
                <a:schemeClr val="accent3"/>
              </a:solidFill>
            </a:rPr>
            <a:t>Security</a:t>
          </a:r>
          <a:endParaRPr lang="en-GB" sz="1600" b="0" dirty="0">
            <a:solidFill>
              <a:schemeClr val="accent3"/>
            </a:solidFill>
          </a:endParaRPr>
        </a:p>
      </dgm:t>
    </dgm:pt>
    <dgm:pt modelId="{86E85B3E-4F8F-4182-95A4-9D13776854DB}" type="parTrans" cxnId="{C333409A-46E5-418F-9875-E8894D4CE82D}">
      <dgm:prSet/>
      <dgm:spPr/>
      <dgm:t>
        <a:bodyPr/>
        <a:lstStyle/>
        <a:p>
          <a:endParaRPr lang="en-GB"/>
        </a:p>
      </dgm:t>
    </dgm:pt>
    <dgm:pt modelId="{EA8649DC-51DA-44C7-AB8E-7376107CDEF4}" type="sibTrans" cxnId="{C333409A-46E5-418F-9875-E8894D4CE82D}">
      <dgm:prSet/>
      <dgm:spPr/>
      <dgm:t>
        <a:bodyPr/>
        <a:lstStyle/>
        <a:p>
          <a:endParaRPr lang="en-GB"/>
        </a:p>
      </dgm:t>
    </dgm:pt>
    <dgm:pt modelId="{90C47353-7B9A-42D8-AE49-4E686E039CB4}" type="pres">
      <dgm:prSet presAssocID="{87FA1035-CDF9-4A07-B608-8E8A9FE63DD5}" presName="Name0" presStyleCnt="0">
        <dgm:presLayoutVars>
          <dgm:chMax val="1"/>
          <dgm:dir/>
          <dgm:animLvl val="ctr"/>
          <dgm:resizeHandles val="exact"/>
        </dgm:presLayoutVars>
      </dgm:prSet>
      <dgm:spPr/>
      <dgm:t>
        <a:bodyPr/>
        <a:lstStyle/>
        <a:p>
          <a:endParaRPr lang="en-GB"/>
        </a:p>
      </dgm:t>
    </dgm:pt>
    <dgm:pt modelId="{B425D25E-ADC5-4A14-A07D-903E2C2C955C}" type="pres">
      <dgm:prSet presAssocID="{11CAE987-876A-4943-A581-5CEC970E1DB7}" presName="centerShape" presStyleLbl="node0" presStyleIdx="0" presStyleCnt="1"/>
      <dgm:spPr/>
      <dgm:t>
        <a:bodyPr/>
        <a:lstStyle/>
        <a:p>
          <a:endParaRPr lang="en-GB"/>
        </a:p>
      </dgm:t>
    </dgm:pt>
    <dgm:pt modelId="{13D47703-ACB6-4C26-9551-EFB4BDD477E0}" type="pres">
      <dgm:prSet presAssocID="{BA3BFF55-EAAB-4ADD-830B-8A78EBF11C0A}" presName="node" presStyleLbl="node1" presStyleIdx="0" presStyleCnt="6" custScaleX="126660" custScaleY="126660" custRadScaleRad="109934" custRadScaleInc="12279">
        <dgm:presLayoutVars>
          <dgm:bulletEnabled val="1"/>
        </dgm:presLayoutVars>
      </dgm:prSet>
      <dgm:spPr/>
      <dgm:t>
        <a:bodyPr/>
        <a:lstStyle/>
        <a:p>
          <a:endParaRPr lang="en-GB"/>
        </a:p>
      </dgm:t>
    </dgm:pt>
    <dgm:pt modelId="{E10FEE33-2022-4BC8-A66B-456B7AC254B2}" type="pres">
      <dgm:prSet presAssocID="{BA3BFF55-EAAB-4ADD-830B-8A78EBF11C0A}" presName="dummy" presStyleCnt="0"/>
      <dgm:spPr/>
    </dgm:pt>
    <dgm:pt modelId="{89C2D7BF-B3A3-4E59-831F-7C4AA757BA51}" type="pres">
      <dgm:prSet presAssocID="{9827AE5A-64B9-4C21-885D-26769DCB30D5}" presName="sibTrans" presStyleLbl="sibTrans2D1" presStyleIdx="0" presStyleCnt="6"/>
      <dgm:spPr/>
      <dgm:t>
        <a:bodyPr/>
        <a:lstStyle/>
        <a:p>
          <a:endParaRPr lang="en-GB"/>
        </a:p>
      </dgm:t>
    </dgm:pt>
    <dgm:pt modelId="{E59FA4F4-801F-4A37-B5C5-CC16418CE20D}" type="pres">
      <dgm:prSet presAssocID="{05039D32-E408-480E-B20B-4152CFE838A7}" presName="node" presStyleLbl="node1" presStyleIdx="1" presStyleCnt="6" custScaleX="126660" custScaleY="126660">
        <dgm:presLayoutVars>
          <dgm:bulletEnabled val="1"/>
        </dgm:presLayoutVars>
      </dgm:prSet>
      <dgm:spPr/>
      <dgm:t>
        <a:bodyPr/>
        <a:lstStyle/>
        <a:p>
          <a:endParaRPr lang="en-GB"/>
        </a:p>
      </dgm:t>
    </dgm:pt>
    <dgm:pt modelId="{707EE1E6-3014-4471-B7EB-9BE91176AACB}" type="pres">
      <dgm:prSet presAssocID="{05039D32-E408-480E-B20B-4152CFE838A7}" presName="dummy" presStyleCnt="0"/>
      <dgm:spPr/>
    </dgm:pt>
    <dgm:pt modelId="{906269B3-03F5-4654-8034-28A5C4F993EA}" type="pres">
      <dgm:prSet presAssocID="{E423D234-1FD5-400A-84D8-AD2A8695B226}" presName="sibTrans" presStyleLbl="sibTrans2D1" presStyleIdx="1" presStyleCnt="6"/>
      <dgm:spPr/>
      <dgm:t>
        <a:bodyPr/>
        <a:lstStyle/>
        <a:p>
          <a:endParaRPr lang="en-GB"/>
        </a:p>
      </dgm:t>
    </dgm:pt>
    <dgm:pt modelId="{F6CFED86-15F8-4667-A0AF-65CFDDD7354E}" type="pres">
      <dgm:prSet presAssocID="{87583C12-3A5E-4D48-BEB3-A3807B5778C7}" presName="node" presStyleLbl="node1" presStyleIdx="2" presStyleCnt="6" custScaleX="126660" custScaleY="126660">
        <dgm:presLayoutVars>
          <dgm:bulletEnabled val="1"/>
        </dgm:presLayoutVars>
      </dgm:prSet>
      <dgm:spPr/>
      <dgm:t>
        <a:bodyPr/>
        <a:lstStyle/>
        <a:p>
          <a:endParaRPr lang="en-GB"/>
        </a:p>
      </dgm:t>
    </dgm:pt>
    <dgm:pt modelId="{28E9E445-91A7-4890-831A-6ACC56D52690}" type="pres">
      <dgm:prSet presAssocID="{87583C12-3A5E-4D48-BEB3-A3807B5778C7}" presName="dummy" presStyleCnt="0"/>
      <dgm:spPr/>
    </dgm:pt>
    <dgm:pt modelId="{997699E5-E090-486F-B6F8-6D7333B65CE2}" type="pres">
      <dgm:prSet presAssocID="{591DB0F6-3432-4503-BE59-46B7B9528326}" presName="sibTrans" presStyleLbl="sibTrans2D1" presStyleIdx="2" presStyleCnt="6" custLinFactNeighborX="4125" custLinFactNeighborY="7661"/>
      <dgm:spPr/>
      <dgm:t>
        <a:bodyPr/>
        <a:lstStyle/>
        <a:p>
          <a:endParaRPr lang="en-GB"/>
        </a:p>
      </dgm:t>
    </dgm:pt>
    <dgm:pt modelId="{709676D0-A6B6-4C2B-A155-32FBBBB35D5F}" type="pres">
      <dgm:prSet presAssocID="{1C94C64E-4BC5-4E88-AD6B-E16C7D2F124B}" presName="node" presStyleLbl="node1" presStyleIdx="3" presStyleCnt="6" custScaleX="126660" custScaleY="126660">
        <dgm:presLayoutVars>
          <dgm:bulletEnabled val="1"/>
        </dgm:presLayoutVars>
      </dgm:prSet>
      <dgm:spPr/>
      <dgm:t>
        <a:bodyPr/>
        <a:lstStyle/>
        <a:p>
          <a:endParaRPr lang="en-GB"/>
        </a:p>
      </dgm:t>
    </dgm:pt>
    <dgm:pt modelId="{973DF145-9C4E-4935-A39F-715A52C3D707}" type="pres">
      <dgm:prSet presAssocID="{1C94C64E-4BC5-4E88-AD6B-E16C7D2F124B}" presName="dummy" presStyleCnt="0"/>
      <dgm:spPr/>
    </dgm:pt>
    <dgm:pt modelId="{66CAC67A-8298-4054-B5EA-37311C08D62C}" type="pres">
      <dgm:prSet presAssocID="{71014C84-47B3-40B0-A216-A297371C0BDB}" presName="sibTrans" presStyleLbl="sibTrans2D1" presStyleIdx="3" presStyleCnt="6"/>
      <dgm:spPr/>
      <dgm:t>
        <a:bodyPr/>
        <a:lstStyle/>
        <a:p>
          <a:endParaRPr lang="en-GB"/>
        </a:p>
      </dgm:t>
    </dgm:pt>
    <dgm:pt modelId="{FAF0CF5F-B97E-497E-974D-C69B359D8470}" type="pres">
      <dgm:prSet presAssocID="{02BF3624-8814-4CC9-809C-89A54B7842F9}" presName="node" presStyleLbl="node1" presStyleIdx="4" presStyleCnt="6" custScaleX="126660" custScaleY="126660">
        <dgm:presLayoutVars>
          <dgm:bulletEnabled val="1"/>
        </dgm:presLayoutVars>
      </dgm:prSet>
      <dgm:spPr/>
      <dgm:t>
        <a:bodyPr/>
        <a:lstStyle/>
        <a:p>
          <a:endParaRPr lang="en-GB"/>
        </a:p>
      </dgm:t>
    </dgm:pt>
    <dgm:pt modelId="{37DE3C6F-82AE-4081-ADE6-EB161A4ECB9C}" type="pres">
      <dgm:prSet presAssocID="{02BF3624-8814-4CC9-809C-89A54B7842F9}" presName="dummy" presStyleCnt="0"/>
      <dgm:spPr/>
    </dgm:pt>
    <dgm:pt modelId="{8BB6BD83-1D57-4735-8200-9FB01B3DDA10}" type="pres">
      <dgm:prSet presAssocID="{EA8649DC-51DA-44C7-AB8E-7376107CDEF4}" presName="sibTrans" presStyleLbl="sibTrans2D1" presStyleIdx="4" presStyleCnt="6"/>
      <dgm:spPr/>
      <dgm:t>
        <a:bodyPr/>
        <a:lstStyle/>
        <a:p>
          <a:endParaRPr lang="en-GB"/>
        </a:p>
      </dgm:t>
    </dgm:pt>
    <dgm:pt modelId="{4C9736F7-CBE0-4E7E-90DD-EC0BF51D10A1}" type="pres">
      <dgm:prSet presAssocID="{9A211F7A-F2E3-4C1C-AB57-F917DF11E624}" presName="node" presStyleLbl="node1" presStyleIdx="5" presStyleCnt="6" custScaleX="126660" custScaleY="126660">
        <dgm:presLayoutVars>
          <dgm:bulletEnabled val="1"/>
        </dgm:presLayoutVars>
      </dgm:prSet>
      <dgm:spPr/>
      <dgm:t>
        <a:bodyPr/>
        <a:lstStyle/>
        <a:p>
          <a:endParaRPr lang="en-GB"/>
        </a:p>
      </dgm:t>
    </dgm:pt>
    <dgm:pt modelId="{1C1F9D87-F983-4B69-8C4A-5942A50F102D}" type="pres">
      <dgm:prSet presAssocID="{9A211F7A-F2E3-4C1C-AB57-F917DF11E624}" presName="dummy" presStyleCnt="0"/>
      <dgm:spPr/>
    </dgm:pt>
    <dgm:pt modelId="{71E4261F-9ECC-463D-A7D1-59E702572804}" type="pres">
      <dgm:prSet presAssocID="{D5FCD734-125F-4225-AB35-8CFD839DAE99}" presName="sibTrans" presStyleLbl="sibTrans2D1" presStyleIdx="5" presStyleCnt="6"/>
      <dgm:spPr/>
      <dgm:t>
        <a:bodyPr/>
        <a:lstStyle/>
        <a:p>
          <a:endParaRPr lang="en-GB"/>
        </a:p>
      </dgm:t>
    </dgm:pt>
  </dgm:ptLst>
  <dgm:cxnLst>
    <dgm:cxn modelId="{D8818DA3-4573-448D-8482-E866096504BA}" type="presOf" srcId="{11CAE987-876A-4943-A581-5CEC970E1DB7}" destId="{B425D25E-ADC5-4A14-A07D-903E2C2C955C}" srcOrd="0" destOrd="0" presId="urn:microsoft.com/office/officeart/2005/8/layout/radial6"/>
    <dgm:cxn modelId="{C333409A-46E5-418F-9875-E8894D4CE82D}" srcId="{11CAE987-876A-4943-A581-5CEC970E1DB7}" destId="{02BF3624-8814-4CC9-809C-89A54B7842F9}" srcOrd="4" destOrd="0" parTransId="{86E85B3E-4F8F-4182-95A4-9D13776854DB}" sibTransId="{EA8649DC-51DA-44C7-AB8E-7376107CDEF4}"/>
    <dgm:cxn modelId="{36B1FD68-327A-4DFC-BB31-D884434A968B}" srcId="{11CAE987-876A-4943-A581-5CEC970E1DB7}" destId="{BA3BFF55-EAAB-4ADD-830B-8A78EBF11C0A}" srcOrd="0" destOrd="0" parTransId="{10D63AA1-E216-4B9C-AAD8-9C19E41CD80B}" sibTransId="{9827AE5A-64B9-4C21-885D-26769DCB30D5}"/>
    <dgm:cxn modelId="{5E451383-B01E-4DFE-9C17-B74167050030}" type="presOf" srcId="{E423D234-1FD5-400A-84D8-AD2A8695B226}" destId="{906269B3-03F5-4654-8034-28A5C4F993EA}" srcOrd="0" destOrd="0" presId="urn:microsoft.com/office/officeart/2005/8/layout/radial6"/>
    <dgm:cxn modelId="{61608FDF-AF84-455D-B8AF-33615EDE3DA7}" type="presOf" srcId="{05039D32-E408-480E-B20B-4152CFE838A7}" destId="{E59FA4F4-801F-4A37-B5C5-CC16418CE20D}" srcOrd="0" destOrd="0" presId="urn:microsoft.com/office/officeart/2005/8/layout/radial6"/>
    <dgm:cxn modelId="{42E74B1E-0379-466B-81C8-A09CB5B896C4}" type="presOf" srcId="{87FA1035-CDF9-4A07-B608-8E8A9FE63DD5}" destId="{90C47353-7B9A-42D8-AE49-4E686E039CB4}" srcOrd="0" destOrd="0" presId="urn:microsoft.com/office/officeart/2005/8/layout/radial6"/>
    <dgm:cxn modelId="{D63808C1-ACD0-483C-AFAB-77BAB5C689BD}" type="presOf" srcId="{9827AE5A-64B9-4C21-885D-26769DCB30D5}" destId="{89C2D7BF-B3A3-4E59-831F-7C4AA757BA51}" srcOrd="0" destOrd="0" presId="urn:microsoft.com/office/officeart/2005/8/layout/radial6"/>
    <dgm:cxn modelId="{B32D94EE-EEA4-4FEC-8390-80213DE682A7}" srcId="{11CAE987-876A-4943-A581-5CEC970E1DB7}" destId="{87583C12-3A5E-4D48-BEB3-A3807B5778C7}" srcOrd="2" destOrd="0" parTransId="{487EA187-45FC-4F0D-9689-18AFAE0D8094}" sibTransId="{591DB0F6-3432-4503-BE59-46B7B9528326}"/>
    <dgm:cxn modelId="{97142CA4-76D0-47CD-A35A-B392FC70FEFC}" type="presOf" srcId="{71014C84-47B3-40B0-A216-A297371C0BDB}" destId="{66CAC67A-8298-4054-B5EA-37311C08D62C}" srcOrd="0" destOrd="0" presId="urn:microsoft.com/office/officeart/2005/8/layout/radial6"/>
    <dgm:cxn modelId="{F5619732-4E96-4D8D-9F89-F0D58C8CDAC3}" type="presOf" srcId="{591DB0F6-3432-4503-BE59-46B7B9528326}" destId="{997699E5-E090-486F-B6F8-6D7333B65CE2}" srcOrd="0" destOrd="0" presId="urn:microsoft.com/office/officeart/2005/8/layout/radial6"/>
    <dgm:cxn modelId="{FA1EFD03-EAB7-4CF8-BCAA-01F3F44A9024}" type="presOf" srcId="{02BF3624-8814-4CC9-809C-89A54B7842F9}" destId="{FAF0CF5F-B97E-497E-974D-C69B359D8470}" srcOrd="0" destOrd="0" presId="urn:microsoft.com/office/officeart/2005/8/layout/radial6"/>
    <dgm:cxn modelId="{0C821E36-1EA1-4D19-AA2D-C1D41AC63A21}" type="presOf" srcId="{EA8649DC-51DA-44C7-AB8E-7376107CDEF4}" destId="{8BB6BD83-1D57-4735-8200-9FB01B3DDA10}" srcOrd="0" destOrd="0" presId="urn:microsoft.com/office/officeart/2005/8/layout/radial6"/>
    <dgm:cxn modelId="{781B64B5-7328-486B-8DD2-CB5F95DC6E98}" type="presOf" srcId="{87583C12-3A5E-4D48-BEB3-A3807B5778C7}" destId="{F6CFED86-15F8-4667-A0AF-65CFDDD7354E}" srcOrd="0" destOrd="0" presId="urn:microsoft.com/office/officeart/2005/8/layout/radial6"/>
    <dgm:cxn modelId="{9F5C0D66-E253-4BEF-AAF2-F5ABA7A90BF5}" srcId="{11CAE987-876A-4943-A581-5CEC970E1DB7}" destId="{1C94C64E-4BC5-4E88-AD6B-E16C7D2F124B}" srcOrd="3" destOrd="0" parTransId="{92FA1B40-EC76-43AA-A345-206498AE6F41}" sibTransId="{71014C84-47B3-40B0-A216-A297371C0BDB}"/>
    <dgm:cxn modelId="{3845164D-074F-4A82-8383-C91E458A0291}" type="presOf" srcId="{1C94C64E-4BC5-4E88-AD6B-E16C7D2F124B}" destId="{709676D0-A6B6-4C2B-A155-32FBBBB35D5F}" srcOrd="0" destOrd="0" presId="urn:microsoft.com/office/officeart/2005/8/layout/radial6"/>
    <dgm:cxn modelId="{1E061B04-3FC4-49CE-A44F-48335B84622F}" srcId="{11CAE987-876A-4943-A581-5CEC970E1DB7}" destId="{05039D32-E408-480E-B20B-4152CFE838A7}" srcOrd="1" destOrd="0" parTransId="{F326D468-D78A-428E-8A52-964CDDFA2E97}" sibTransId="{E423D234-1FD5-400A-84D8-AD2A8695B226}"/>
    <dgm:cxn modelId="{2F9C45B8-4596-4929-A446-A1071127D390}" type="presOf" srcId="{BA3BFF55-EAAB-4ADD-830B-8A78EBF11C0A}" destId="{13D47703-ACB6-4C26-9551-EFB4BDD477E0}" srcOrd="0" destOrd="0" presId="urn:microsoft.com/office/officeart/2005/8/layout/radial6"/>
    <dgm:cxn modelId="{5A38706F-D89C-4DE9-B45B-1CAD32045ADB}" srcId="{11CAE987-876A-4943-A581-5CEC970E1DB7}" destId="{9A211F7A-F2E3-4C1C-AB57-F917DF11E624}" srcOrd="5" destOrd="0" parTransId="{37A78680-8270-4F97-935E-0F04D2AF1ADF}" sibTransId="{D5FCD734-125F-4225-AB35-8CFD839DAE99}"/>
    <dgm:cxn modelId="{8825F9BB-C7EC-4A14-87E5-C2D80D549C1B}" srcId="{87FA1035-CDF9-4A07-B608-8E8A9FE63DD5}" destId="{11CAE987-876A-4943-A581-5CEC970E1DB7}" srcOrd="0" destOrd="0" parTransId="{65DB8E3D-D59C-4619-B626-CE5E28BEF66E}" sibTransId="{F4B087C7-D8A0-487C-B5EE-994C58551C70}"/>
    <dgm:cxn modelId="{811655FA-45B4-414D-80BB-8FFF3BDBCDA1}" type="presOf" srcId="{D5FCD734-125F-4225-AB35-8CFD839DAE99}" destId="{71E4261F-9ECC-463D-A7D1-59E702572804}" srcOrd="0" destOrd="0" presId="urn:microsoft.com/office/officeart/2005/8/layout/radial6"/>
    <dgm:cxn modelId="{446B0A31-54BC-4F3C-A850-09366DF1EB8F}" type="presOf" srcId="{9A211F7A-F2E3-4C1C-AB57-F917DF11E624}" destId="{4C9736F7-CBE0-4E7E-90DD-EC0BF51D10A1}" srcOrd="0" destOrd="0" presId="urn:microsoft.com/office/officeart/2005/8/layout/radial6"/>
    <dgm:cxn modelId="{85EE1CF5-5AAE-438E-A79B-96758DE762E2}" type="presParOf" srcId="{90C47353-7B9A-42D8-AE49-4E686E039CB4}" destId="{B425D25E-ADC5-4A14-A07D-903E2C2C955C}" srcOrd="0" destOrd="0" presId="urn:microsoft.com/office/officeart/2005/8/layout/radial6"/>
    <dgm:cxn modelId="{E748D07D-5B37-4E0E-888A-3614DD419343}" type="presParOf" srcId="{90C47353-7B9A-42D8-AE49-4E686E039CB4}" destId="{13D47703-ACB6-4C26-9551-EFB4BDD477E0}" srcOrd="1" destOrd="0" presId="urn:microsoft.com/office/officeart/2005/8/layout/radial6"/>
    <dgm:cxn modelId="{25080021-F6C2-4738-941B-DCB5BA529697}" type="presParOf" srcId="{90C47353-7B9A-42D8-AE49-4E686E039CB4}" destId="{E10FEE33-2022-4BC8-A66B-456B7AC254B2}" srcOrd="2" destOrd="0" presId="urn:microsoft.com/office/officeart/2005/8/layout/radial6"/>
    <dgm:cxn modelId="{BE7BDF91-961C-4AEB-85BF-30E268689027}" type="presParOf" srcId="{90C47353-7B9A-42D8-AE49-4E686E039CB4}" destId="{89C2D7BF-B3A3-4E59-831F-7C4AA757BA51}" srcOrd="3" destOrd="0" presId="urn:microsoft.com/office/officeart/2005/8/layout/radial6"/>
    <dgm:cxn modelId="{A47EE2C2-3243-4BE6-B4CF-4F1AC4EFCB4C}" type="presParOf" srcId="{90C47353-7B9A-42D8-AE49-4E686E039CB4}" destId="{E59FA4F4-801F-4A37-B5C5-CC16418CE20D}" srcOrd="4" destOrd="0" presId="urn:microsoft.com/office/officeart/2005/8/layout/radial6"/>
    <dgm:cxn modelId="{088370F3-8839-476F-BB68-E91C3188F3C7}" type="presParOf" srcId="{90C47353-7B9A-42D8-AE49-4E686E039CB4}" destId="{707EE1E6-3014-4471-B7EB-9BE91176AACB}" srcOrd="5" destOrd="0" presId="urn:microsoft.com/office/officeart/2005/8/layout/radial6"/>
    <dgm:cxn modelId="{7BC05AA2-7BF4-4069-B990-6963841418AB}" type="presParOf" srcId="{90C47353-7B9A-42D8-AE49-4E686E039CB4}" destId="{906269B3-03F5-4654-8034-28A5C4F993EA}" srcOrd="6" destOrd="0" presId="urn:microsoft.com/office/officeart/2005/8/layout/radial6"/>
    <dgm:cxn modelId="{B970567C-45E9-40AE-96EE-C722191D43EA}" type="presParOf" srcId="{90C47353-7B9A-42D8-AE49-4E686E039CB4}" destId="{F6CFED86-15F8-4667-A0AF-65CFDDD7354E}" srcOrd="7" destOrd="0" presId="urn:microsoft.com/office/officeart/2005/8/layout/radial6"/>
    <dgm:cxn modelId="{D4721F51-79B4-4124-9C5E-3CB0F33314A8}" type="presParOf" srcId="{90C47353-7B9A-42D8-AE49-4E686E039CB4}" destId="{28E9E445-91A7-4890-831A-6ACC56D52690}" srcOrd="8" destOrd="0" presId="urn:microsoft.com/office/officeart/2005/8/layout/radial6"/>
    <dgm:cxn modelId="{12D4BD59-51FB-485E-AA70-79C8E96BEEF6}" type="presParOf" srcId="{90C47353-7B9A-42D8-AE49-4E686E039CB4}" destId="{997699E5-E090-486F-B6F8-6D7333B65CE2}" srcOrd="9" destOrd="0" presId="urn:microsoft.com/office/officeart/2005/8/layout/radial6"/>
    <dgm:cxn modelId="{0D412387-A302-4384-9154-4F08AA1A7312}" type="presParOf" srcId="{90C47353-7B9A-42D8-AE49-4E686E039CB4}" destId="{709676D0-A6B6-4C2B-A155-32FBBBB35D5F}" srcOrd="10" destOrd="0" presId="urn:microsoft.com/office/officeart/2005/8/layout/radial6"/>
    <dgm:cxn modelId="{61F4AC16-5B1F-4337-A671-F9B9153EB704}" type="presParOf" srcId="{90C47353-7B9A-42D8-AE49-4E686E039CB4}" destId="{973DF145-9C4E-4935-A39F-715A52C3D707}" srcOrd="11" destOrd="0" presId="urn:microsoft.com/office/officeart/2005/8/layout/radial6"/>
    <dgm:cxn modelId="{8F8B78AF-74D8-49B3-8C2D-D5724EE4D128}" type="presParOf" srcId="{90C47353-7B9A-42D8-AE49-4E686E039CB4}" destId="{66CAC67A-8298-4054-B5EA-37311C08D62C}" srcOrd="12" destOrd="0" presId="urn:microsoft.com/office/officeart/2005/8/layout/radial6"/>
    <dgm:cxn modelId="{F02E48AC-9A9B-4031-BE0C-6CA453D50167}" type="presParOf" srcId="{90C47353-7B9A-42D8-AE49-4E686E039CB4}" destId="{FAF0CF5F-B97E-497E-974D-C69B359D8470}" srcOrd="13" destOrd="0" presId="urn:microsoft.com/office/officeart/2005/8/layout/radial6"/>
    <dgm:cxn modelId="{4DE7D8CA-F060-480A-BAFF-D0C2F0091C75}" type="presParOf" srcId="{90C47353-7B9A-42D8-AE49-4E686E039CB4}" destId="{37DE3C6F-82AE-4081-ADE6-EB161A4ECB9C}" srcOrd="14" destOrd="0" presId="urn:microsoft.com/office/officeart/2005/8/layout/radial6"/>
    <dgm:cxn modelId="{E2116883-A3F6-4284-9DA1-40107C67D5E1}" type="presParOf" srcId="{90C47353-7B9A-42D8-AE49-4E686E039CB4}" destId="{8BB6BD83-1D57-4735-8200-9FB01B3DDA10}" srcOrd="15" destOrd="0" presId="urn:microsoft.com/office/officeart/2005/8/layout/radial6"/>
    <dgm:cxn modelId="{B0C09ECF-7BF7-4AB8-A0FE-E2E221B4D66D}" type="presParOf" srcId="{90C47353-7B9A-42D8-AE49-4E686E039CB4}" destId="{4C9736F7-CBE0-4E7E-90DD-EC0BF51D10A1}" srcOrd="16" destOrd="0" presId="urn:microsoft.com/office/officeart/2005/8/layout/radial6"/>
    <dgm:cxn modelId="{F4073426-A0C1-4951-9094-13720C8535E4}" type="presParOf" srcId="{90C47353-7B9A-42D8-AE49-4E686E039CB4}" destId="{1C1F9D87-F983-4B69-8C4A-5942A50F102D}" srcOrd="17" destOrd="0" presId="urn:microsoft.com/office/officeart/2005/8/layout/radial6"/>
    <dgm:cxn modelId="{3C971963-9149-45B4-A52F-97AA429D5725}" type="presParOf" srcId="{90C47353-7B9A-42D8-AE49-4E686E039CB4}" destId="{71E4261F-9ECC-463D-A7D1-59E702572804}"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4261F-9ECC-463D-A7D1-59E702572804}">
      <dsp:nvSpPr>
        <dsp:cNvPr id="0" name=""/>
        <dsp:cNvSpPr/>
      </dsp:nvSpPr>
      <dsp:spPr>
        <a:xfrm>
          <a:off x="2466610" y="580657"/>
          <a:ext cx="3976499" cy="3976499"/>
        </a:xfrm>
        <a:prstGeom prst="blockArc">
          <a:avLst>
            <a:gd name="adj1" fmla="val 12595711"/>
            <a:gd name="adj2" fmla="val 16359851"/>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B6BD83-1D57-4735-8200-9FB01B3DDA10}">
      <dsp:nvSpPr>
        <dsp:cNvPr id="0" name=""/>
        <dsp:cNvSpPr/>
      </dsp:nvSpPr>
      <dsp:spPr>
        <a:xfrm>
          <a:off x="2465399" y="582758"/>
          <a:ext cx="3976499" cy="3976499"/>
        </a:xfrm>
        <a:prstGeom prst="blockArc">
          <a:avLst>
            <a:gd name="adj1" fmla="val 9000000"/>
            <a:gd name="adj2" fmla="val 126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CAC67A-8298-4054-B5EA-37311C08D62C}">
      <dsp:nvSpPr>
        <dsp:cNvPr id="0" name=""/>
        <dsp:cNvSpPr/>
      </dsp:nvSpPr>
      <dsp:spPr>
        <a:xfrm>
          <a:off x="2465399" y="582758"/>
          <a:ext cx="3976499" cy="3976499"/>
        </a:xfrm>
        <a:prstGeom prst="blockArc">
          <a:avLst>
            <a:gd name="adj1" fmla="val 5400000"/>
            <a:gd name="adj2" fmla="val 90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7699E5-E090-486F-B6F8-6D7333B65CE2}">
      <dsp:nvSpPr>
        <dsp:cNvPr id="0" name=""/>
        <dsp:cNvSpPr/>
      </dsp:nvSpPr>
      <dsp:spPr>
        <a:xfrm>
          <a:off x="2629430" y="887397"/>
          <a:ext cx="3976499" cy="3976499"/>
        </a:xfrm>
        <a:prstGeom prst="blockArc">
          <a:avLst>
            <a:gd name="adj1" fmla="val 1800000"/>
            <a:gd name="adj2" fmla="val 54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6269B3-03F5-4654-8034-28A5C4F993EA}">
      <dsp:nvSpPr>
        <dsp:cNvPr id="0" name=""/>
        <dsp:cNvSpPr/>
      </dsp:nvSpPr>
      <dsp:spPr>
        <a:xfrm>
          <a:off x="2465399" y="582758"/>
          <a:ext cx="3976499" cy="3976499"/>
        </a:xfrm>
        <a:prstGeom prst="blockArc">
          <a:avLst>
            <a:gd name="adj1" fmla="val 19800000"/>
            <a:gd name="adj2" fmla="val 1800000"/>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C2D7BF-B3A3-4E59-831F-7C4AA757BA51}">
      <dsp:nvSpPr>
        <dsp:cNvPr id="0" name=""/>
        <dsp:cNvSpPr/>
      </dsp:nvSpPr>
      <dsp:spPr>
        <a:xfrm>
          <a:off x="2464121" y="580540"/>
          <a:ext cx="3976499" cy="3976499"/>
        </a:xfrm>
        <a:prstGeom prst="blockArc">
          <a:avLst>
            <a:gd name="adj1" fmla="val 16364260"/>
            <a:gd name="adj2" fmla="val 19804529"/>
            <a:gd name="adj3" fmla="val 452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25D25E-ADC5-4A14-A07D-903E2C2C955C}">
      <dsp:nvSpPr>
        <dsp:cNvPr id="0" name=""/>
        <dsp:cNvSpPr/>
      </dsp:nvSpPr>
      <dsp:spPr>
        <a:xfrm>
          <a:off x="3560962" y="1678320"/>
          <a:ext cx="1785374" cy="17853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Services Component</a:t>
          </a:r>
          <a:endParaRPr lang="en-GB" sz="1600" kern="1200" dirty="0"/>
        </a:p>
      </dsp:txBody>
      <dsp:txXfrm>
        <a:off x="3822424" y="1939782"/>
        <a:ext cx="1262450" cy="1262450"/>
      </dsp:txXfrm>
    </dsp:sp>
    <dsp:sp modelId="{13D47703-ACB6-4C26-9551-EFB4BDD477E0}">
      <dsp:nvSpPr>
        <dsp:cNvPr id="0" name=""/>
        <dsp:cNvSpPr/>
      </dsp:nvSpPr>
      <dsp:spPr>
        <a:xfrm>
          <a:off x="3753712" y="-163724"/>
          <a:ext cx="1582948" cy="158294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Marine</a:t>
          </a:r>
          <a:endParaRPr lang="en-GB" sz="1600" kern="1200" dirty="0"/>
        </a:p>
      </dsp:txBody>
      <dsp:txXfrm>
        <a:off x="3985529" y="68093"/>
        <a:ext cx="1119314" cy="1119314"/>
      </dsp:txXfrm>
    </dsp:sp>
    <dsp:sp modelId="{E59FA4F4-801F-4A37-B5C5-CC16418CE20D}">
      <dsp:nvSpPr>
        <dsp:cNvPr id="0" name=""/>
        <dsp:cNvSpPr/>
      </dsp:nvSpPr>
      <dsp:spPr>
        <a:xfrm>
          <a:off x="5345086" y="807904"/>
          <a:ext cx="1582948" cy="158294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kern="1200" dirty="0" smtClean="0"/>
            <a:t>Land</a:t>
          </a:r>
          <a:endParaRPr lang="en-GB" sz="1600" kern="1200" dirty="0"/>
        </a:p>
      </dsp:txBody>
      <dsp:txXfrm>
        <a:off x="5576903" y="1039721"/>
        <a:ext cx="1119314" cy="1119314"/>
      </dsp:txXfrm>
    </dsp:sp>
    <dsp:sp modelId="{F6CFED86-15F8-4667-A0AF-65CFDDD7354E}">
      <dsp:nvSpPr>
        <dsp:cNvPr id="0" name=""/>
        <dsp:cNvSpPr/>
      </dsp:nvSpPr>
      <dsp:spPr>
        <a:xfrm>
          <a:off x="5345086" y="2751162"/>
          <a:ext cx="1582948" cy="1582948"/>
        </a:xfrm>
        <a:prstGeom prst="ellipse">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smtClean="0"/>
            <a:t>Atmosphere</a:t>
          </a:r>
          <a:endParaRPr lang="en-GB" sz="1400" kern="1200" dirty="0"/>
        </a:p>
      </dsp:txBody>
      <dsp:txXfrm>
        <a:off x="5576903" y="2982979"/>
        <a:ext cx="1119314" cy="1119314"/>
      </dsp:txXfrm>
    </dsp:sp>
    <dsp:sp modelId="{709676D0-A6B6-4C2B-A155-32FBBBB35D5F}">
      <dsp:nvSpPr>
        <dsp:cNvPr id="0" name=""/>
        <dsp:cNvSpPr/>
      </dsp:nvSpPr>
      <dsp:spPr>
        <a:xfrm>
          <a:off x="3662175" y="3722792"/>
          <a:ext cx="1582948" cy="1582948"/>
        </a:xfrm>
        <a:prstGeom prst="ellipse">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GB" sz="1300" kern="1200" dirty="0" smtClean="0"/>
            <a:t>Emergency Management</a:t>
          </a:r>
          <a:endParaRPr lang="en-GB" sz="1300" kern="1200" dirty="0"/>
        </a:p>
      </dsp:txBody>
      <dsp:txXfrm>
        <a:off x="3893992" y="3954609"/>
        <a:ext cx="1119314" cy="1119314"/>
      </dsp:txXfrm>
    </dsp:sp>
    <dsp:sp modelId="{FAF0CF5F-B97E-497E-974D-C69B359D8470}">
      <dsp:nvSpPr>
        <dsp:cNvPr id="0" name=""/>
        <dsp:cNvSpPr/>
      </dsp:nvSpPr>
      <dsp:spPr>
        <a:xfrm>
          <a:off x="1979264" y="2751162"/>
          <a:ext cx="1582948" cy="1582948"/>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0" kern="1200" dirty="0" smtClean="0">
              <a:solidFill>
                <a:schemeClr val="accent3"/>
              </a:solidFill>
            </a:rPr>
            <a:t>Security</a:t>
          </a:r>
          <a:endParaRPr lang="en-GB" sz="1600" b="0" kern="1200" dirty="0">
            <a:solidFill>
              <a:schemeClr val="accent3"/>
            </a:solidFill>
          </a:endParaRPr>
        </a:p>
      </dsp:txBody>
      <dsp:txXfrm>
        <a:off x="2211081" y="2982979"/>
        <a:ext cx="1119314" cy="1119314"/>
      </dsp:txXfrm>
    </dsp:sp>
    <dsp:sp modelId="{4C9736F7-CBE0-4E7E-90DD-EC0BF51D10A1}">
      <dsp:nvSpPr>
        <dsp:cNvPr id="0" name=""/>
        <dsp:cNvSpPr/>
      </dsp:nvSpPr>
      <dsp:spPr>
        <a:xfrm>
          <a:off x="1979264" y="807904"/>
          <a:ext cx="1582948" cy="1582948"/>
        </a:xfrm>
        <a:prstGeom prst="ellipse">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GB" sz="1600" b="0" kern="1200" dirty="0" smtClean="0"/>
            <a:t>Climate Change</a:t>
          </a:r>
          <a:endParaRPr lang="en-GB" sz="1600" b="0" kern="1200" dirty="0"/>
        </a:p>
      </dsp:txBody>
      <dsp:txXfrm>
        <a:off x="2211081" y="1039721"/>
        <a:ext cx="1119314" cy="111931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39" name="Rectangle 3"/>
          <p:cNvSpPr>
            <a:spLocks noGrp="1" noChangeArrowheads="1"/>
          </p:cNvSpPr>
          <p:nvPr>
            <p:ph type="dt" sz="quarter" idx="1"/>
          </p:nvPr>
        </p:nvSpPr>
        <p:spPr bwMode="auto">
          <a:xfrm>
            <a:off x="3849688" y="0"/>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t" anchorCtr="0" compatLnSpc="1">
            <a:prstTxWarp prst="textNoShape">
              <a:avLst/>
            </a:prstTxWarp>
          </a:bodyPr>
          <a:lstStyle>
            <a:lvl1pPr algn="r" defTabSz="893513">
              <a:defRPr sz="1100">
                <a:latin typeface="Arial" pitchFamily="34" charset="0"/>
                <a:ea typeface="MS PGothic" pitchFamily="34" charset="-128"/>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defTabSz="893513">
              <a:defRPr sz="1100">
                <a:latin typeface="Arial" pitchFamily="34" charset="0"/>
                <a:ea typeface="MS PGothic" pitchFamily="34" charset="-128"/>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538" tIns="44769" rIns="89538" bIns="44769" numCol="1" anchor="b" anchorCtr="0" compatLnSpc="1">
            <a:prstTxWarp prst="textNoShape">
              <a:avLst/>
            </a:prstTxWarp>
          </a:bodyPr>
          <a:lstStyle>
            <a:lvl1pPr algn="r" defTabSz="893513">
              <a:defRPr sz="1100">
                <a:latin typeface="Arial" pitchFamily="34" charset="0"/>
              </a:defRPr>
            </a:lvl1pPr>
          </a:lstStyle>
          <a:p>
            <a:pPr>
              <a:defRPr/>
            </a:pPr>
            <a:fld id="{77179587-1671-4511-A58A-6A8E16E640BE}" type="slidenum">
              <a:rPr lang="it-IT"/>
              <a:pPr>
                <a:defRPr/>
              </a:pPr>
              <a:t>‹#›</a:t>
            </a:fld>
            <a:endParaRPr lang="it-IT"/>
          </a:p>
        </p:txBody>
      </p:sp>
    </p:spTree>
    <p:extLst>
      <p:ext uri="{BB962C8B-B14F-4D97-AF65-F5344CB8AC3E}">
        <p14:creationId xmlns:p14="http://schemas.microsoft.com/office/powerpoint/2010/main" val="600760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1" name="Rectangle 3"/>
          <p:cNvSpPr>
            <a:spLocks noGrp="1" noChangeArrowheads="1"/>
          </p:cNvSpPr>
          <p:nvPr>
            <p:ph type="dt" idx="1"/>
          </p:nvPr>
        </p:nvSpPr>
        <p:spPr bwMode="auto">
          <a:xfrm>
            <a:off x="3867150" y="0"/>
            <a:ext cx="2917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lvl1pPr algn="r" defTabSz="863306">
              <a:defRPr sz="1100"/>
            </a:lvl1pPr>
          </a:lstStyle>
          <a:p>
            <a:pPr>
              <a:defRPr/>
            </a:pPr>
            <a:fld id="{876332F7-791E-471E-8D37-3CC468F60C7B}" type="datetime1">
              <a:rPr lang="en-US"/>
              <a:pPr>
                <a:defRPr/>
              </a:pPr>
              <a:t>10/27/2014</a:t>
            </a:fld>
            <a:endParaRPr lang="en-US"/>
          </a:p>
        </p:txBody>
      </p:sp>
      <p:sp>
        <p:nvSpPr>
          <p:cNvPr id="37892" name="Rectangle 4"/>
          <p:cNvSpPr>
            <a:spLocks noGrp="1" noRot="1" noChangeAspect="1" noChangeArrowheads="1" noTextEdit="1"/>
          </p:cNvSpPr>
          <p:nvPr>
            <p:ph type="sldImg" idx="2"/>
          </p:nvPr>
        </p:nvSpPr>
        <p:spPr bwMode="auto">
          <a:xfrm>
            <a:off x="762000" y="741363"/>
            <a:ext cx="5334000" cy="3694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6300" y="4730750"/>
            <a:ext cx="5033963"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8374" name="Rectangle 6"/>
          <p:cNvSpPr>
            <a:spLocks noGrp="1" noChangeArrowheads="1"/>
          </p:cNvSpPr>
          <p:nvPr>
            <p:ph type="ftr" sz="quarter" idx="4"/>
          </p:nvPr>
        </p:nvSpPr>
        <p:spPr bwMode="auto">
          <a:xfrm>
            <a:off x="0" y="9459913"/>
            <a:ext cx="2917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defTabSz="863306">
              <a:defRPr sz="1100">
                <a:latin typeface="Verdana" pitchFamily="34" charset="0"/>
                <a:ea typeface="MS PGothic" pitchFamily="34" charset="-128"/>
                <a:cs typeface="+mn-cs"/>
              </a:defRPr>
            </a:lvl1pPr>
          </a:lstStyle>
          <a:p>
            <a:pPr>
              <a:defRPr/>
            </a:pPr>
            <a:endParaRPr lang="en-GB"/>
          </a:p>
        </p:txBody>
      </p:sp>
      <p:sp>
        <p:nvSpPr>
          <p:cNvPr id="58375" name="Rectangle 7"/>
          <p:cNvSpPr>
            <a:spLocks noGrp="1" noChangeArrowheads="1"/>
          </p:cNvSpPr>
          <p:nvPr>
            <p:ph type="sldNum" sz="quarter" idx="5"/>
          </p:nvPr>
        </p:nvSpPr>
        <p:spPr bwMode="auto">
          <a:xfrm>
            <a:off x="3867150" y="9459913"/>
            <a:ext cx="2917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84" tIns="43142" rIns="86284" bIns="43142" numCol="1" anchor="b" anchorCtr="0" compatLnSpc="1">
            <a:prstTxWarp prst="textNoShape">
              <a:avLst/>
            </a:prstTxWarp>
          </a:bodyPr>
          <a:lstStyle>
            <a:lvl1pPr algn="r" defTabSz="863306">
              <a:defRPr sz="1100"/>
            </a:lvl1pPr>
          </a:lstStyle>
          <a:p>
            <a:pPr>
              <a:defRPr/>
            </a:pPr>
            <a:fld id="{AD84EFCB-C57E-4F69-985D-2D7DDAA4A499}" type="slidenum">
              <a:rPr lang="en-US"/>
              <a:pPr>
                <a:defRPr/>
              </a:pPr>
              <a:t>‹#›</a:t>
            </a:fld>
            <a:endParaRPr lang="en-US"/>
          </a:p>
        </p:txBody>
      </p:sp>
    </p:spTree>
    <p:extLst>
      <p:ext uri="{BB962C8B-B14F-4D97-AF65-F5344CB8AC3E}">
        <p14:creationId xmlns:p14="http://schemas.microsoft.com/office/powerpoint/2010/main" val="24341830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65"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the-cryosphere.net/8/1539/2014/tc-8-1539-2014.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opernicus.eu/pages-principales/service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ec.europa.eu/enterprise/policies/space/gmes/key_documents/studies/index_en.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dirty="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715963" y="742950"/>
            <a:ext cx="5375275" cy="3722688"/>
          </a:xfrm>
          <a:ln/>
        </p:spPr>
      </p:sp>
      <p:sp>
        <p:nvSpPr>
          <p:cNvPr id="51203" name="Rectangle 3"/>
          <p:cNvSpPr>
            <a:spLocks noGrp="1" noChangeArrowheads="1"/>
          </p:cNvSpPr>
          <p:nvPr>
            <p:ph type="body" idx="1"/>
          </p:nvPr>
        </p:nvSpPr>
        <p:spPr>
          <a:xfrm>
            <a:off x="677863" y="4714875"/>
            <a:ext cx="5441950" cy="4470400"/>
          </a:xfrm>
          <a:noFill/>
        </p:spPr>
        <p:txBody>
          <a:bodyPr lIns="88666" tIns="44331" rIns="88666" bIns="44331"/>
          <a:lstStyle/>
          <a:p>
            <a:r>
              <a:rPr lang="en-GB" dirty="0" smtClean="0">
                <a:latin typeface="Calibri" pitchFamily="34" charset="0"/>
              </a:rPr>
              <a:t>Sea surface salinity measured in </a:t>
            </a:r>
            <a:r>
              <a:rPr lang="en-GB" dirty="0" err="1" smtClean="0">
                <a:latin typeface="Calibri" pitchFamily="34" charset="0"/>
              </a:rPr>
              <a:t>psu</a:t>
            </a:r>
            <a:r>
              <a:rPr lang="en-GB" dirty="0" smtClean="0">
                <a:latin typeface="Calibri" pitchFamily="34" charset="0"/>
              </a:rPr>
              <a:t> (practical salinity units)</a:t>
            </a:r>
          </a:p>
          <a:p>
            <a:endParaRPr lang="en-GB" dirty="0" smtClean="0">
              <a:latin typeface="Calibri" pitchFamily="34" charset="0"/>
            </a:endParaRPr>
          </a:p>
          <a:p>
            <a:r>
              <a:rPr lang="en-GB" dirty="0" smtClean="0">
                <a:latin typeface="Calibri" pitchFamily="34" charset="0"/>
              </a:rPr>
              <a:t>Soil moisture measured in cubic metre of water per cubic metre of soil</a:t>
            </a:r>
          </a:p>
          <a:p>
            <a:endParaRPr lang="en-GB" dirty="0" smtClean="0">
              <a:latin typeface="Calibri" pitchFamily="34" charset="0"/>
            </a:endParaRPr>
          </a:p>
          <a:p>
            <a:r>
              <a:rPr lang="en-GB" dirty="0" smtClean="0">
                <a:latin typeface="Calibri" pitchFamily="34" charset="0"/>
              </a:rPr>
              <a:t>Collaboration</a:t>
            </a:r>
            <a:r>
              <a:rPr lang="en-GB" baseline="0" dirty="0" smtClean="0">
                <a:latin typeface="Calibri" pitchFamily="34" charset="0"/>
              </a:rPr>
              <a:t> with CNES, CDTI, NASA missions Aquarius and SMAP (the latter will be launched in 2014) </a:t>
            </a:r>
            <a:endParaRPr lang="en-GB" dirty="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712788" y="744538"/>
            <a:ext cx="5376862" cy="3722687"/>
          </a:xfrm>
          <a:ln/>
        </p:spPr>
      </p:sp>
      <p:sp>
        <p:nvSpPr>
          <p:cNvPr id="5123" name="Rectangle 3"/>
          <p:cNvSpPr>
            <a:spLocks noGrp="1" noChangeArrowheads="1"/>
          </p:cNvSpPr>
          <p:nvPr>
            <p:ph type="body" idx="1"/>
          </p:nvPr>
        </p:nvSpPr>
        <p:spPr>
          <a:xfrm>
            <a:off x="906463" y="4716463"/>
            <a:ext cx="4984750" cy="4467225"/>
          </a:xfrm>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Using 14.3 million measurements collected by ESA’s </a:t>
            </a:r>
            <a:r>
              <a:rPr lang="en-US" dirty="0" err="1" smtClean="0"/>
              <a:t>CryoSat</a:t>
            </a:r>
            <a:r>
              <a:rPr lang="en-US" dirty="0" smtClean="0"/>
              <a:t> mission between January 2011 and January 2014, researchers from the Alfred Wegener Institute in Germany have discovered that the Greenland ice sheet is shrinking in volume by 375 cubic </a:t>
            </a:r>
            <a:r>
              <a:rPr lang="en-US" dirty="0" err="1" smtClean="0"/>
              <a:t>kilometres</a:t>
            </a:r>
            <a:r>
              <a:rPr lang="en-US" dirty="0" smtClean="0"/>
              <a:t> a year. The study, which was published in a </a:t>
            </a:r>
            <a:r>
              <a:rPr lang="en-US" dirty="0" smtClean="0">
                <a:hlinkClick r:id="rId3"/>
              </a:rPr>
              <a:t>paper</a:t>
            </a:r>
            <a:r>
              <a:rPr lang="en-US" dirty="0" smtClean="0"/>
              <a:t> published on 20 August 2014 in the European Geosciences Union’s </a:t>
            </a:r>
            <a:r>
              <a:rPr lang="en-US" dirty="0" err="1" smtClean="0"/>
              <a:t>Cryosphere</a:t>
            </a:r>
            <a:r>
              <a:rPr lang="en-US" dirty="0" smtClean="0"/>
              <a:t> journal, also showed that Antarctica is losing about 125 cubic </a:t>
            </a:r>
            <a:r>
              <a:rPr lang="en-US" dirty="0" err="1" smtClean="0"/>
              <a:t>kilometres</a:t>
            </a:r>
            <a:r>
              <a:rPr lang="en-US" dirty="0" smtClean="0"/>
              <a:t> a year.</a:t>
            </a:r>
            <a:endParaRPr lang="en-GB" dirty="0" smtClean="0">
              <a:latin typeface="Calibri" pitchFamily="34" charset="0"/>
            </a:endParaRPr>
          </a:p>
          <a:p>
            <a:endParaRPr lang="en-GB" dirty="0"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respond to the need for climate-quality satellite data, ESA has set up the ESA Climate Change Initiative. A €75m </a:t>
            </a:r>
            <a:r>
              <a:rPr lang="en-US" dirty="0" err="1" smtClean="0"/>
              <a:t>programme</a:t>
            </a:r>
            <a:r>
              <a:rPr lang="en-US" dirty="0" smtClean="0"/>
              <a:t>, it will run from 2009 - 2016 and consist of three stages: requirement analysis, algorithm development and prototype ECV building; ECV production and system development; and user analysis and feedback.</a:t>
            </a:r>
          </a:p>
          <a:p>
            <a:r>
              <a:rPr lang="en-US" dirty="0" smtClean="0"/>
              <a:t>The aim of the </a:t>
            </a:r>
            <a:r>
              <a:rPr lang="en-US" dirty="0" err="1" smtClean="0"/>
              <a:t>programme</a:t>
            </a:r>
            <a:r>
              <a:rPr lang="en-US" dirty="0" smtClean="0"/>
              <a:t> is:</a:t>
            </a:r>
          </a:p>
          <a:p>
            <a:r>
              <a:rPr lang="en-US" dirty="0" smtClean="0"/>
              <a:t>To </a:t>
            </a:r>
            <a:r>
              <a:rPr lang="en-US" dirty="0" err="1" smtClean="0"/>
              <a:t>realise</a:t>
            </a:r>
            <a:r>
              <a:rPr lang="en-US" dirty="0" smtClean="0"/>
              <a:t> the full potential of the long-term global Earth Observation archives that ESA, together with its member states, has established over the last thirty years, as a significant and timely contribution to the ECV databases required by United Nations Framework Convention on Climate Change (UNFCCC).</a:t>
            </a:r>
          </a:p>
          <a:p>
            <a:r>
              <a:rPr lang="en-US" dirty="0" smtClean="0"/>
              <a:t>The goal is to provide stable, long-term, satellite-based ECV data products for climate </a:t>
            </a:r>
            <a:r>
              <a:rPr lang="en-US" dirty="0" err="1" smtClean="0"/>
              <a:t>modellers</a:t>
            </a:r>
            <a:r>
              <a:rPr lang="en-US" dirty="0" smtClean="0"/>
              <a:t> and researchers. The ECVs will be derived from multiple satellite data sets (not just ESA but all sources via international collaboration) and include specific information on the errors and uncertainties of the data set. Comprehensive information will also be provided on calibration and validation, long term algorithm maintenance, data </a:t>
            </a:r>
            <a:r>
              <a:rPr lang="en-US" dirty="0" err="1" smtClean="0"/>
              <a:t>curation</a:t>
            </a:r>
            <a:r>
              <a:rPr lang="en-US" dirty="0" smtClean="0"/>
              <a:t> and reprocessing. The Climate Change Initiative will bring together European expertise covering the full range of scientific, technical and development </a:t>
            </a:r>
            <a:r>
              <a:rPr lang="en-US" dirty="0" err="1" smtClean="0"/>
              <a:t>specialisations</a:t>
            </a:r>
            <a:r>
              <a:rPr lang="en-US" dirty="0" smtClean="0"/>
              <a:t> available within the European Earth Observation community, and will establish lasting and transparent access for global climate scientific and operational communities to its results.  </a:t>
            </a:r>
          </a:p>
          <a:p>
            <a:endParaRPr lang="en-GB" baseline="0" dirty="0" smtClean="0"/>
          </a:p>
          <a:p>
            <a:endParaRPr lang="en-GB" baseline="0" dirty="0" smtClean="0"/>
          </a:p>
          <a:p>
            <a:r>
              <a:rPr lang="en-GB" baseline="0" dirty="0" smtClean="0"/>
              <a:t>An updated curve from CCI including data until 2013 will be available roughly mid-2014. There are updated versions of the curve to be found on the net, but they do not feature the same data quality. (Jerome </a:t>
            </a:r>
            <a:r>
              <a:rPr lang="en-GB" baseline="0" dirty="0" err="1" smtClean="0"/>
              <a:t>Benveniste</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AD84EFCB-C57E-4F69-985D-2D7DDAA4A499}" type="slidenum">
              <a:rPr lang="en-US" smtClean="0"/>
              <a:pPr>
                <a:defRPr/>
              </a:pPr>
              <a:t>13</a:t>
            </a:fld>
            <a:endParaRPr lang="en-US"/>
          </a:p>
        </p:txBody>
      </p:sp>
    </p:spTree>
    <p:extLst>
      <p:ext uri="{BB962C8B-B14F-4D97-AF65-F5344CB8AC3E}">
        <p14:creationId xmlns:p14="http://schemas.microsoft.com/office/powerpoint/2010/main" val="140185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762000" y="738188"/>
            <a:ext cx="5335588" cy="3695700"/>
          </a:xfrm>
          <a:ln/>
        </p:spPr>
      </p:sp>
      <p:sp>
        <p:nvSpPr>
          <p:cNvPr id="61443" name="Rectangle 3"/>
          <p:cNvSpPr>
            <a:spLocks noGrp="1" noChangeArrowheads="1"/>
          </p:cNvSpPr>
          <p:nvPr>
            <p:ph type="body" idx="1"/>
          </p:nvPr>
        </p:nvSpPr>
        <p:spPr>
          <a:noFill/>
        </p:spPr>
        <p:txBody>
          <a:bodyPr/>
          <a:lstStyle/>
          <a:p>
            <a:r>
              <a:rPr lang="en-GB" dirty="0" smtClean="0">
                <a:latin typeface="Calibri" pitchFamily="34" charset="0"/>
              </a:rPr>
              <a:t>4.3 billion</a:t>
            </a:r>
            <a:r>
              <a:rPr lang="en-GB" baseline="0" dirty="0" smtClean="0">
                <a:latin typeface="Calibri" pitchFamily="34" charset="0"/>
              </a:rPr>
              <a:t> Euro MFF: </a:t>
            </a:r>
            <a:r>
              <a:rPr lang="en-GB" baseline="0" dirty="0" err="1" smtClean="0">
                <a:latin typeface="Calibri" pitchFamily="34" charset="0"/>
              </a:rPr>
              <a:t>c.e.c</a:t>
            </a:r>
            <a:r>
              <a:rPr lang="en-GB" baseline="0" dirty="0" smtClean="0">
                <a:latin typeface="Calibri" pitchFamily="34" charset="0"/>
              </a:rPr>
              <a:t>.</a:t>
            </a:r>
            <a:endParaRPr lang="en-GB" dirty="0" smtClean="0">
              <a:latin typeface="Calibri" pitchFamily="34" charset="0"/>
            </a:endParaRPr>
          </a:p>
          <a:p>
            <a:endParaRPr lang="en-GB" dirty="0" smtClean="0">
              <a:latin typeface="Calibri" pitchFamily="34" charset="0"/>
            </a:endParaRPr>
          </a:p>
          <a:p>
            <a:r>
              <a:rPr lang="en-GB" dirty="0" smtClean="0">
                <a:latin typeface="Calibri" pitchFamily="34" charset="0"/>
              </a:rPr>
              <a:t>Adoption</a:t>
            </a:r>
            <a:r>
              <a:rPr lang="en-GB" baseline="0" dirty="0" smtClean="0">
                <a:latin typeface="Calibri" pitchFamily="34" charset="0"/>
              </a:rPr>
              <a:t> of Regulation by EP Plenary on 12 March 2014; Council end of April</a:t>
            </a:r>
          </a:p>
          <a:p>
            <a:endParaRPr lang="en-GB" baseline="0" dirty="0" smtClean="0">
              <a:latin typeface="Calibri" pitchFamily="34" charset="0"/>
            </a:endParaRPr>
          </a:p>
          <a:p>
            <a:r>
              <a:rPr lang="en-GB" baseline="0" dirty="0" smtClean="0">
                <a:latin typeface="Calibri" pitchFamily="34" charset="0"/>
              </a:rPr>
              <a:t>Delegation Decision to be taken by EU Copernicus Committee, formal mandate for COM to negotiate EU-ESA Copernicus Agreement</a:t>
            </a:r>
          </a:p>
          <a:p>
            <a:endParaRPr lang="en-GB" baseline="0" dirty="0" smtClean="0">
              <a:latin typeface="Calibri" pitchFamily="34" charset="0"/>
            </a:endParaRPr>
          </a:p>
          <a:p>
            <a:r>
              <a:rPr lang="en-GB" baseline="0" dirty="0" smtClean="0">
                <a:latin typeface="Calibri" pitchFamily="34" charset="0"/>
              </a:rPr>
              <a:t>Delegated Act on Data Policy incorporates Sentinel Data Policy Principles</a:t>
            </a:r>
          </a:p>
          <a:p>
            <a:endParaRPr lang="en-GB" baseline="0" dirty="0" smtClean="0">
              <a:latin typeface="Calibri" pitchFamily="34" charset="0"/>
            </a:endParaRPr>
          </a:p>
          <a:p>
            <a:r>
              <a:rPr lang="en-GB" baseline="0" dirty="0" smtClean="0">
                <a:latin typeface="Calibri" pitchFamily="34" charset="0"/>
              </a:rPr>
              <a:t>S1A reached target orbit on </a:t>
            </a:r>
            <a:r>
              <a:rPr lang="en-GB" baseline="0" smtClean="0">
                <a:latin typeface="Calibri" pitchFamily="34" charset="0"/>
              </a:rPr>
              <a:t>7 August 2014</a:t>
            </a:r>
            <a:endParaRPr lang="en-GB" dirty="0"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B96915-D4B4-471D-8B26-A36D87F7B05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415455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4B96915-D4B4-471D-8B26-A36D87F7B05D}" type="slidenum">
              <a:rPr lang="en-GB" smtClean="0"/>
              <a:t>5</a:t>
            </a:fld>
            <a:endParaRPr lang="en-GB"/>
          </a:p>
        </p:txBody>
      </p:sp>
    </p:spTree>
    <p:extLst>
      <p:ext uri="{BB962C8B-B14F-4D97-AF65-F5344CB8AC3E}">
        <p14:creationId xmlns:p14="http://schemas.microsoft.com/office/powerpoint/2010/main" val="231287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65828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Sentinel-1A’s radar acquired the two images that make up this </a:t>
            </a:r>
            <a:r>
              <a:rPr lang="en-US" dirty="0" err="1" smtClean="0"/>
              <a:t>interferogram</a:t>
            </a:r>
            <a:r>
              <a:rPr lang="en-US" dirty="0" smtClean="0"/>
              <a:t> in its '</a:t>
            </a:r>
            <a:r>
              <a:rPr lang="en-US" dirty="0" err="1" smtClean="0"/>
              <a:t>Interferometric</a:t>
            </a:r>
            <a:r>
              <a:rPr lang="en-US" dirty="0" smtClean="0"/>
              <a:t> wide Swath' mode on 9 and 21 August 2014 over Sicily, Italy. The rainbow-</a:t>
            </a:r>
            <a:r>
              <a:rPr lang="en-US" dirty="0" err="1" smtClean="0"/>
              <a:t>coloured</a:t>
            </a:r>
            <a:r>
              <a:rPr lang="en-US" dirty="0" smtClean="0"/>
              <a:t> fringes mainly denote differences in topography – hence the steep slopes of Mount Etna can be seen clearly. The second image was acquired after the first cycle of the Sentinel-1 satellite in its reference orbit. The </a:t>
            </a:r>
            <a:r>
              <a:rPr lang="en-US" dirty="0" err="1" smtClean="0"/>
              <a:t>interferogram</a:t>
            </a:r>
            <a:r>
              <a:rPr lang="en-US" dirty="0" smtClean="0"/>
              <a:t> shows a very good quality, demonstrating the sensor’s excellent capability for </a:t>
            </a:r>
            <a:r>
              <a:rPr lang="en-US" dirty="0" err="1" smtClean="0"/>
              <a:t>interferometric</a:t>
            </a:r>
            <a:r>
              <a:rPr lang="en-US" dirty="0" smtClean="0"/>
              <a:t> applications.</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3410762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744538"/>
            <a:ext cx="537527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410762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Copernicus processes data and provides users with reliable and up-to-date information through a set of services related to environmental and security issues.</a:t>
            </a:r>
            <a:r>
              <a:rPr lang="en-US" baseline="0" dirty="0" smtClean="0"/>
              <a:t> </a:t>
            </a:r>
            <a:r>
              <a:rPr lang="en-US" dirty="0" smtClean="0"/>
              <a:t>The </a:t>
            </a:r>
            <a:r>
              <a:rPr lang="en-US" dirty="0" smtClean="0">
                <a:hlinkClick r:id="rId3" tooltip="Opens internal link in current window"/>
              </a:rPr>
              <a:t>services</a:t>
            </a:r>
            <a:r>
              <a:rPr lang="en-US" dirty="0" smtClean="0"/>
              <a:t> address six thematic areas: land, marine, atmosphere, climate change, emergency management and security. They support a wide range of applications, including environment protection, management of urban areas, regional and local planning, agriculture, forestry, fisheries, health, transport, climate change, sustainable development, civil protection and tourism. </a:t>
            </a:r>
            <a:r>
              <a:rPr lang="en-US" b="1" dirty="0">
                <a:solidFill>
                  <a:srgbClr val="FF0000"/>
                </a:solidFill>
                <a:cs typeface="Times New Roman" pitchFamily="18" charset="0"/>
              </a:rPr>
              <a:t>Marine environmental monitoring</a:t>
            </a:r>
            <a:r>
              <a:rPr lang="en-US" dirty="0">
                <a:solidFill>
                  <a:srgbClr val="FF0000"/>
                </a:solidFill>
                <a:cs typeface="Times New Roman" pitchFamily="18" charset="0"/>
              </a:rPr>
              <a:t>:</a:t>
            </a:r>
            <a:r>
              <a:rPr lang="en-US" dirty="0">
                <a:solidFill>
                  <a:schemeClr val="bg2"/>
                </a:solidFill>
                <a:cs typeface="Times New Roman" pitchFamily="18" charset="0"/>
              </a:rPr>
              <a:t> maritime safety, the marine environment and coastal regions, marine resources as well as seasonal meteorological forecasting and climate monitoring</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marL="356133" indent="-356133" eaLnBrk="0" hangingPunct="0">
              <a:spcBef>
                <a:spcPct val="20000"/>
              </a:spcBef>
              <a:buSzPct val="100000"/>
              <a:buFont typeface="Wingdings" pitchFamily="2" charset="2"/>
              <a:buChar char="q"/>
            </a:pPr>
            <a:r>
              <a:rPr lang="en-US" b="1" dirty="0">
                <a:solidFill>
                  <a:srgbClr val="FF0000"/>
                </a:solidFill>
                <a:cs typeface="Times New Roman" pitchFamily="18" charset="0"/>
              </a:rPr>
              <a:t>Land monitoring</a:t>
            </a:r>
            <a:r>
              <a:rPr lang="en-US" dirty="0">
                <a:solidFill>
                  <a:srgbClr val="FF0000"/>
                </a:solidFill>
                <a:cs typeface="Times New Roman" pitchFamily="18" charset="0"/>
              </a:rPr>
              <a:t>: </a:t>
            </a:r>
            <a:r>
              <a:rPr lang="en-US" dirty="0">
                <a:solidFill>
                  <a:schemeClr val="bg2"/>
                </a:solidFill>
                <a:cs typeface="Times New Roman" pitchFamily="18" charset="0"/>
              </a:rPr>
              <a:t>focused on a Periodic Land Cover mapping service at European, regional and national level, and on dynamic Land monitoring activities</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marL="356133" indent="-356133" eaLnBrk="0" hangingPunct="0">
              <a:spcBef>
                <a:spcPct val="20000"/>
              </a:spcBef>
              <a:buSzPct val="100000"/>
              <a:buFont typeface="Wingdings" pitchFamily="2" charset="2"/>
              <a:buChar char="q"/>
            </a:pPr>
            <a:r>
              <a:rPr lang="en-US" b="1" dirty="0">
                <a:solidFill>
                  <a:srgbClr val="FF0000"/>
                </a:solidFill>
                <a:cs typeface="Times New Roman" pitchFamily="18" charset="0"/>
              </a:rPr>
              <a:t>Atmospheric monitoring</a:t>
            </a:r>
            <a:r>
              <a:rPr lang="en-US" dirty="0">
                <a:solidFill>
                  <a:srgbClr val="FF0000"/>
                </a:solidFill>
                <a:cs typeface="Times New Roman" pitchFamily="18" charset="0"/>
              </a:rPr>
              <a:t>:</a:t>
            </a:r>
            <a:r>
              <a:rPr lang="en-US" dirty="0">
                <a:solidFill>
                  <a:schemeClr val="bg2"/>
                </a:solidFill>
                <a:cs typeface="Times New Roman" pitchFamily="18" charset="0"/>
              </a:rPr>
              <a:t> air quality, ultraviolet radiation forecasting, effect of greenhouse gases and aerosols on climate change</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marL="356133" indent="-356133" eaLnBrk="0" hangingPunct="0">
              <a:spcBef>
                <a:spcPct val="20000"/>
              </a:spcBef>
              <a:buSzPct val="100000"/>
              <a:buFont typeface="Wingdings" pitchFamily="2" charset="2"/>
              <a:buChar char="q"/>
            </a:pPr>
            <a:r>
              <a:rPr lang="en-US" b="1" dirty="0">
                <a:solidFill>
                  <a:srgbClr val="FF0000"/>
                </a:solidFill>
                <a:cs typeface="Times New Roman" pitchFamily="18" charset="0"/>
              </a:rPr>
              <a:t>Emergency management response</a:t>
            </a:r>
            <a:r>
              <a:rPr lang="en-US" dirty="0">
                <a:solidFill>
                  <a:srgbClr val="FF0000"/>
                </a:solidFill>
                <a:cs typeface="Times New Roman" pitchFamily="18" charset="0"/>
              </a:rPr>
              <a:t>: </a:t>
            </a:r>
            <a:r>
              <a:rPr lang="en-US" dirty="0">
                <a:solidFill>
                  <a:schemeClr val="bg2"/>
                </a:solidFill>
                <a:cs typeface="Times New Roman" pitchFamily="18" charset="0"/>
              </a:rPr>
              <a:t>help mitigating the effects of natural and manmade disasters, flood, forest fire, earthquakes and humanitarian aid</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marL="356133" indent="-356133" eaLnBrk="0" hangingPunct="0">
              <a:spcBef>
                <a:spcPct val="20000"/>
              </a:spcBef>
              <a:buSzPct val="100000"/>
              <a:buFont typeface="Wingdings" pitchFamily="2" charset="2"/>
              <a:buChar char="q"/>
            </a:pPr>
            <a:r>
              <a:rPr lang="en-US" b="1" dirty="0">
                <a:solidFill>
                  <a:srgbClr val="FF0000"/>
                </a:solidFill>
                <a:cs typeface="Times New Roman" pitchFamily="18" charset="0"/>
              </a:rPr>
              <a:t>Security</a:t>
            </a:r>
            <a:r>
              <a:rPr lang="en-US" dirty="0">
                <a:solidFill>
                  <a:srgbClr val="FF0000"/>
                </a:solidFill>
                <a:cs typeface="Times New Roman" pitchFamily="18" charset="0"/>
              </a:rPr>
              <a:t>:</a:t>
            </a:r>
            <a:r>
              <a:rPr lang="en-US" dirty="0">
                <a:solidFill>
                  <a:schemeClr val="bg2"/>
                </a:solidFill>
                <a:cs typeface="Times New Roman" pitchFamily="18" charset="0"/>
              </a:rPr>
              <a:t> maritime surveillance, border control and support to EU external actions</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marL="356133" indent="-356133" eaLnBrk="0" hangingPunct="0">
              <a:spcBef>
                <a:spcPct val="20000"/>
              </a:spcBef>
              <a:buSzPct val="100000"/>
              <a:buFont typeface="Wingdings" pitchFamily="2" charset="2"/>
              <a:buChar char="q"/>
            </a:pPr>
            <a:r>
              <a:rPr lang="en-US" b="1" dirty="0">
                <a:solidFill>
                  <a:srgbClr val="FF0000"/>
                </a:solidFill>
                <a:cs typeface="Times New Roman" pitchFamily="18" charset="0"/>
              </a:rPr>
              <a:t>Climate change monitoring</a:t>
            </a:r>
            <a:r>
              <a:rPr lang="en-US" dirty="0">
                <a:solidFill>
                  <a:srgbClr val="FF0000"/>
                </a:solidFill>
                <a:cs typeface="Times New Roman" pitchFamily="18" charset="0"/>
              </a:rPr>
              <a:t>: </a:t>
            </a:r>
            <a:r>
              <a:rPr lang="en-US" dirty="0">
                <a:solidFill>
                  <a:schemeClr val="bg2"/>
                </a:solidFill>
                <a:cs typeface="Times New Roman" pitchFamily="18" charset="0"/>
              </a:rPr>
              <a:t>it will use data from land, marine and atmosphere services to allow for the adaptation and mitigation of its effects</a:t>
            </a:r>
          </a:p>
          <a:p>
            <a:pPr marL="356133" indent="-356133" eaLnBrk="0" hangingPunct="0">
              <a:spcBef>
                <a:spcPct val="20000"/>
              </a:spcBef>
              <a:buSzPct val="100000"/>
              <a:buFont typeface="Wingdings" pitchFamily="2" charset="2"/>
              <a:buChar char="q"/>
            </a:pPr>
            <a:endParaRPr lang="en-US" dirty="0">
              <a:solidFill>
                <a:schemeClr val="bg2"/>
              </a:solidFill>
              <a:cs typeface="Times New Roman" pitchFamily="18" charset="0"/>
            </a:endParaRPr>
          </a:p>
          <a:p>
            <a:pPr defTabSz="915772">
              <a:defRPr/>
            </a:pPr>
            <a:r>
              <a:rPr lang="en-US" dirty="0" smtClean="0"/>
              <a:t>Based on the Copernicus services, many other value-added services can be tailored to more specific public or commercial needs. This will create new business opportunities. In fact, several </a:t>
            </a:r>
            <a:r>
              <a:rPr lang="en-US" dirty="0" smtClean="0">
                <a:hlinkClick r:id="rId4" tooltip="Opens external link in new window"/>
              </a:rPr>
              <a:t>economic studies</a:t>
            </a:r>
            <a:r>
              <a:rPr lang="en-US" dirty="0" smtClean="0"/>
              <a:t>  so far have demonstrated a huge potential for job creation, innovation and growth. </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396245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‘Snapshot’ of the main magnetic field at Earth’s surface as of June 2014 based on Swarm data. The measurements are dominated by the magnetic contribution from Earth’s core (about 95%) while the contributions from other sources (the mantle, crust, oceans, ionosphere and magnetosphere) make up the rest. Red represents areas where the magnetic field is stronger, while blues show areas where it is weaker.</a:t>
            </a:r>
          </a:p>
          <a:p>
            <a:endParaRPr lang="en-GB" dirty="0"/>
          </a:p>
        </p:txBody>
      </p:sp>
      <p:sp>
        <p:nvSpPr>
          <p:cNvPr id="4" name="Slide Number Placeholder 3"/>
          <p:cNvSpPr>
            <a:spLocks noGrp="1"/>
          </p:cNvSpPr>
          <p:nvPr>
            <p:ph type="sldNum" sz="quarter" idx="10"/>
          </p:nvPr>
        </p:nvSpPr>
        <p:spPr/>
        <p:txBody>
          <a:bodyPr/>
          <a:lstStyle/>
          <a:p>
            <a:pPr>
              <a:defRPr/>
            </a:pPr>
            <a:fld id="{AD84EFCB-C57E-4F69-985D-2D7DDAA4A499}" type="slidenum">
              <a:rPr lang="en-US" smtClean="0"/>
              <a:pPr>
                <a:defRPr/>
              </a:pPr>
              <a:t>10</a:t>
            </a:fld>
            <a:endParaRPr lang="en-US"/>
          </a:p>
        </p:txBody>
      </p:sp>
    </p:spTree>
    <p:extLst>
      <p:ext uri="{BB962C8B-B14F-4D97-AF65-F5344CB8AC3E}">
        <p14:creationId xmlns:p14="http://schemas.microsoft.com/office/powerpoint/2010/main" val="1773797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3408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18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73675" y="4354515"/>
            <a:ext cx="1539875" cy="1684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4051" y="4354515"/>
            <a:ext cx="4467225" cy="1684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589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Tree>
    <p:extLst>
      <p:ext uri="{BB962C8B-B14F-4D97-AF65-F5344CB8AC3E}">
        <p14:creationId xmlns:p14="http://schemas.microsoft.com/office/powerpoint/2010/main" val="38886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421712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Tree>
    <p:extLst>
      <p:ext uri="{BB962C8B-B14F-4D97-AF65-F5344CB8AC3E}">
        <p14:creationId xmlns:p14="http://schemas.microsoft.com/office/powerpoint/2010/main" val="161491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6635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943475" y="1673225"/>
            <a:ext cx="41275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31703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728261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Tree>
    <p:extLst>
      <p:ext uri="{BB962C8B-B14F-4D97-AF65-F5344CB8AC3E}">
        <p14:creationId xmlns:p14="http://schemas.microsoft.com/office/powerpoint/2010/main" val="149207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38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107357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890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Tree>
    <p:extLst>
      <p:ext uri="{BB962C8B-B14F-4D97-AF65-F5344CB8AC3E}">
        <p14:creationId xmlns:p14="http://schemas.microsoft.com/office/powerpoint/2010/main" val="3352743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1147071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163513"/>
            <a:ext cx="2101850" cy="5827712"/>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663575" y="163513"/>
            <a:ext cx="6153150" cy="5827712"/>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Tree>
    <p:extLst>
      <p:ext uri="{BB962C8B-B14F-4D97-AF65-F5344CB8AC3E}">
        <p14:creationId xmlns:p14="http://schemas.microsoft.com/office/powerpoint/2010/main" val="3856815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4688" y="163513"/>
            <a:ext cx="6716712" cy="86201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635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43475" y="1673225"/>
            <a:ext cx="4127500" cy="431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7448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63575" y="163513"/>
            <a:ext cx="8407400" cy="58277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83046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683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4050" y="4924427"/>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0" y="4924427"/>
            <a:ext cx="3003550" cy="1114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54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350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021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87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787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53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PT_Header0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9"/>
          <p:cNvSpPr>
            <a:spLocks noGrp="1" noChangeArrowheads="1"/>
          </p:cNvSpPr>
          <p:nvPr>
            <p:ph type="title"/>
          </p:nvPr>
        </p:nvSpPr>
        <p:spPr bwMode="auto">
          <a:xfrm>
            <a:off x="708025" y="4354513"/>
            <a:ext cx="4594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 rIns="36000" bIns="3600" numCol="1" anchor="t" anchorCtr="0" compatLnSpc="1">
            <a:prstTxWarp prst="textNoShape">
              <a:avLst/>
            </a:prstTxWarp>
          </a:bodyPr>
          <a:lstStyle/>
          <a:p>
            <a:pPr lvl="0"/>
            <a:r>
              <a:rPr lang="en-US" smtClean="0"/>
              <a:t>Click to edit Master title style</a:t>
            </a:r>
            <a:endParaRPr lang="it-IT" smtClean="0"/>
          </a:p>
        </p:txBody>
      </p:sp>
      <p:sp>
        <p:nvSpPr>
          <p:cNvPr id="1028" name="Rectangle 10"/>
          <p:cNvSpPr>
            <a:spLocks noGrp="1" noChangeArrowheads="1"/>
          </p:cNvSpPr>
          <p:nvPr>
            <p:ph type="body" idx="1"/>
          </p:nvPr>
        </p:nvSpPr>
        <p:spPr bwMode="auto">
          <a:xfrm>
            <a:off x="708025" y="4924425"/>
            <a:ext cx="66738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 rIns="36000" bIns="3600" numCol="1" anchor="b"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pic>
        <p:nvPicPr>
          <p:cNvPr id="1029" name="Picture 18" descr="signatur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2pPr>
      <a:lvl3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3pPr>
      <a:lvl4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4pPr>
      <a:lvl5pPr algn="l" rtl="0" eaLnBrk="0" fontAlgn="base" hangingPunct="0">
        <a:spcBef>
          <a:spcPct val="0"/>
        </a:spcBef>
        <a:spcAft>
          <a:spcPct val="0"/>
        </a:spcAft>
        <a:defRPr sz="4400" b="1">
          <a:solidFill>
            <a:schemeClr val="bg1"/>
          </a:solidFill>
          <a:latin typeface="Verdana" pitchFamily="34" charset="0"/>
          <a:ea typeface="MS PGothic" pitchFamily="34" charset="-128"/>
          <a:cs typeface="ＭＳ Ｐゴシック" charset="0"/>
        </a:defRPr>
      </a:lvl5pPr>
      <a:lvl6pPr marL="457200" algn="l" rtl="0" fontAlgn="base">
        <a:spcBef>
          <a:spcPct val="0"/>
        </a:spcBef>
        <a:spcAft>
          <a:spcPct val="0"/>
        </a:spcAft>
        <a:defRPr b="1">
          <a:solidFill>
            <a:schemeClr val="bg1"/>
          </a:solidFill>
          <a:latin typeface="Verdana" pitchFamily="34" charset="0"/>
        </a:defRPr>
      </a:lvl6pPr>
      <a:lvl7pPr marL="914400" algn="l" rtl="0" fontAlgn="base">
        <a:spcBef>
          <a:spcPct val="0"/>
        </a:spcBef>
        <a:spcAft>
          <a:spcPct val="0"/>
        </a:spcAft>
        <a:defRPr b="1">
          <a:solidFill>
            <a:schemeClr val="bg1"/>
          </a:solidFill>
          <a:latin typeface="Verdana" pitchFamily="34" charset="0"/>
        </a:defRPr>
      </a:lvl7pPr>
      <a:lvl8pPr marL="1371600" algn="l" rtl="0" fontAlgn="base">
        <a:spcBef>
          <a:spcPct val="0"/>
        </a:spcBef>
        <a:spcAft>
          <a:spcPct val="0"/>
        </a:spcAft>
        <a:defRPr b="1">
          <a:solidFill>
            <a:schemeClr val="bg1"/>
          </a:solidFill>
          <a:latin typeface="Verdana" pitchFamily="34" charset="0"/>
        </a:defRPr>
      </a:lvl8pPr>
      <a:lvl9pPr marL="1828800" algn="l" rtl="0" fontAlgn="base">
        <a:spcBef>
          <a:spcPct val="0"/>
        </a:spcBef>
        <a:spcAft>
          <a:spcPct val="0"/>
        </a:spcAft>
        <a:defRPr b="1">
          <a:solidFill>
            <a:schemeClr val="bg1"/>
          </a:solidFill>
          <a:latin typeface="Verdana" pitchFamily="34" charset="0"/>
        </a:defRPr>
      </a:lvl9pPr>
    </p:titleStyle>
    <p:bodyStyle>
      <a:lvl1pPr marL="342900" indent="-342900" algn="l" rtl="0" eaLnBrk="0" fontAlgn="base" hangingPunct="0">
        <a:lnSpc>
          <a:spcPct val="110000"/>
        </a:lnSpc>
        <a:spcBef>
          <a:spcPct val="20000"/>
        </a:spcBef>
        <a:spcAft>
          <a:spcPct val="0"/>
        </a:spcAft>
        <a:buClr>
          <a:srgbClr val="ED1B34"/>
        </a:buClr>
        <a:buChar char="•"/>
        <a:defRPr sz="1600">
          <a:solidFill>
            <a:schemeClr val="bg1"/>
          </a:solidFill>
          <a:latin typeface="+mn-lt"/>
          <a:ea typeface="MS PGothic" pitchFamily="34" charset="-128"/>
          <a:cs typeface="ＭＳ Ｐゴシック" charset="0"/>
        </a:defRPr>
      </a:lvl1pPr>
      <a:lvl2pPr marL="1227138"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2pPr>
      <a:lvl3pPr marL="1825625"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3pPr>
      <a:lvl4pPr marL="2424113"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4pPr>
      <a:lvl5pPr marL="3022600" indent="-419100" algn="l" rtl="0" eaLnBrk="0" fontAlgn="base" hangingPunct="0">
        <a:spcBef>
          <a:spcPct val="20000"/>
        </a:spcBef>
        <a:spcAft>
          <a:spcPct val="0"/>
        </a:spcAft>
        <a:buClr>
          <a:srgbClr val="ED1B34"/>
        </a:buClr>
        <a:buFont typeface="NotesSoft-Bold" pitchFamily="2" charset="0"/>
        <a:buChar char="»"/>
        <a:defRPr sz="2800">
          <a:solidFill>
            <a:schemeClr val="bg2"/>
          </a:solidFill>
          <a:latin typeface="NotesSoft-Bold" pitchFamily="2" charset="0"/>
          <a:ea typeface="MS PGothic" pitchFamily="34" charset="-128"/>
        </a:defRPr>
      </a:lvl5pPr>
      <a:lvl6pPr marL="34798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6pPr>
      <a:lvl7pPr marL="39370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7pPr>
      <a:lvl8pPr marL="43942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8pPr>
      <a:lvl9pPr marL="4851400" indent="-419100" algn="l" rtl="0" fontAlgn="base">
        <a:spcBef>
          <a:spcPct val="20000"/>
        </a:spcBef>
        <a:spcAft>
          <a:spcPct val="0"/>
        </a:spcAft>
        <a:buClr>
          <a:srgbClr val="ED1B34"/>
        </a:buClr>
        <a:buFont typeface="NotesSoft-Bold" pitchFamily="2" charset="0"/>
        <a:defRPr sz="2800">
          <a:solidFill>
            <a:schemeClr val="bg2"/>
          </a:solidFill>
          <a:latin typeface="NotesSoft-Bold"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63575" y="1673225"/>
            <a:ext cx="84074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2051" name="Rectangle 6"/>
          <p:cNvSpPr>
            <a:spLocks noGrp="1" noChangeArrowheads="1"/>
          </p:cNvSpPr>
          <p:nvPr>
            <p:ph type="title"/>
          </p:nvPr>
        </p:nvSpPr>
        <p:spPr bwMode="auto">
          <a:xfrm>
            <a:off x="674688" y="163513"/>
            <a:ext cx="6716712"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Click to edit Master title style</a:t>
            </a:r>
          </a:p>
        </p:txBody>
      </p:sp>
      <p:pic>
        <p:nvPicPr>
          <p:cNvPr id="2052" name="Picture 4" descr="PPT_Header0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signatu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PPT_Header0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signature"/>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63" y="63277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b="1">
          <a:solidFill>
            <a:schemeClr val="bg1"/>
          </a:solidFill>
          <a:latin typeface="+mj-lt"/>
          <a:ea typeface="MS PGothic" pitchFamily="34" charset="-128"/>
          <a:cs typeface="ＭＳ Ｐゴシック" charset="0"/>
        </a:defRPr>
      </a:lvl1pPr>
      <a:lvl2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2pPr>
      <a:lvl3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3pPr>
      <a:lvl4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4pPr>
      <a:lvl5pPr algn="l" rtl="0" eaLnBrk="0" fontAlgn="base" hangingPunct="0">
        <a:spcBef>
          <a:spcPct val="0"/>
        </a:spcBef>
        <a:spcAft>
          <a:spcPct val="0"/>
        </a:spcAft>
        <a:defRPr sz="2200" b="1">
          <a:solidFill>
            <a:schemeClr val="bg1"/>
          </a:solidFill>
          <a:latin typeface="Verdana" pitchFamily="-65" charset="0"/>
          <a:ea typeface="MS PGothic" pitchFamily="34" charset="-128"/>
          <a:cs typeface="ＭＳ Ｐゴシック" charset="0"/>
        </a:defRPr>
      </a:lvl5pPr>
      <a:lvl6pPr marL="457200" algn="l" rtl="0" eaLnBrk="0" fontAlgn="base" hangingPunct="0">
        <a:spcBef>
          <a:spcPct val="0"/>
        </a:spcBef>
        <a:spcAft>
          <a:spcPct val="0"/>
        </a:spcAft>
        <a:defRPr sz="2200" b="1">
          <a:solidFill>
            <a:schemeClr val="bg1"/>
          </a:solidFill>
          <a:latin typeface="Verdana" pitchFamily="-65" charset="0"/>
        </a:defRPr>
      </a:lvl6pPr>
      <a:lvl7pPr marL="914400" algn="l" rtl="0" eaLnBrk="0" fontAlgn="base" hangingPunct="0">
        <a:spcBef>
          <a:spcPct val="0"/>
        </a:spcBef>
        <a:spcAft>
          <a:spcPct val="0"/>
        </a:spcAft>
        <a:defRPr sz="2200" b="1">
          <a:solidFill>
            <a:schemeClr val="bg1"/>
          </a:solidFill>
          <a:latin typeface="Verdana" pitchFamily="-65" charset="0"/>
        </a:defRPr>
      </a:lvl7pPr>
      <a:lvl8pPr marL="1371600" algn="l" rtl="0" eaLnBrk="0" fontAlgn="base" hangingPunct="0">
        <a:spcBef>
          <a:spcPct val="0"/>
        </a:spcBef>
        <a:spcAft>
          <a:spcPct val="0"/>
        </a:spcAft>
        <a:defRPr sz="2200" b="1">
          <a:solidFill>
            <a:schemeClr val="bg1"/>
          </a:solidFill>
          <a:latin typeface="Verdana" pitchFamily="-65" charset="0"/>
        </a:defRPr>
      </a:lvl8pPr>
      <a:lvl9pPr marL="1828800" algn="l" rtl="0" eaLnBrk="0" fontAlgn="base" hangingPunct="0">
        <a:spcBef>
          <a:spcPct val="0"/>
        </a:spcBef>
        <a:spcAft>
          <a:spcPct val="0"/>
        </a:spcAft>
        <a:defRPr sz="2200" b="1">
          <a:solidFill>
            <a:schemeClr val="bg1"/>
          </a:solidFill>
          <a:latin typeface="Verdana" pitchFamily="-65"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ED_walltilt_1920x1200"/>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51_url_white_H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6203950"/>
            <a:ext cx="747712"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
          <p:cNvSpPr>
            <a:spLocks noGrp="1" noChangeArrowheads="1"/>
          </p:cNvSpPr>
          <p:nvPr>
            <p:ph type="subTitle" idx="4294967295"/>
          </p:nvPr>
        </p:nvSpPr>
        <p:spPr>
          <a:xfrm>
            <a:off x="809369" y="3545128"/>
            <a:ext cx="7622249" cy="2526079"/>
          </a:xfrm>
        </p:spPr>
        <p:txBody>
          <a:bodyPr lIns="432000" tIns="36000" rIns="90000" bIns="36000"/>
          <a:lstStyle/>
          <a:p>
            <a:pPr marL="0" indent="0" eaLnBrk="1" hangingPunct="1">
              <a:lnSpc>
                <a:spcPct val="100000"/>
              </a:lnSpc>
              <a:spcBef>
                <a:spcPct val="25000"/>
              </a:spcBef>
              <a:buFont typeface="NotesEsa" pitchFamily="2" charset="0"/>
              <a:buNone/>
            </a:pPr>
            <a:r>
              <a:rPr lang="en-GB" dirty="0" smtClean="0">
                <a:solidFill>
                  <a:schemeClr val="bg1"/>
                </a:solidFill>
              </a:rPr>
              <a:t>CEOS-28 Plenary</a:t>
            </a:r>
          </a:p>
          <a:p>
            <a:pPr marL="0" indent="0" eaLnBrk="1" hangingPunct="1">
              <a:lnSpc>
                <a:spcPct val="100000"/>
              </a:lnSpc>
              <a:spcBef>
                <a:spcPct val="25000"/>
              </a:spcBef>
              <a:buFont typeface="NotesEsa" pitchFamily="2" charset="0"/>
              <a:buNone/>
            </a:pPr>
            <a:endParaRPr lang="en-GB" dirty="0" smtClean="0">
              <a:solidFill>
                <a:schemeClr val="bg1"/>
              </a:solidFill>
            </a:endParaRPr>
          </a:p>
          <a:p>
            <a:pPr marL="0" indent="0" eaLnBrk="1" hangingPunct="1">
              <a:lnSpc>
                <a:spcPct val="100000"/>
              </a:lnSpc>
              <a:spcBef>
                <a:spcPct val="25000"/>
              </a:spcBef>
              <a:buFont typeface="NotesEsa" pitchFamily="2" charset="0"/>
              <a:buNone/>
            </a:pPr>
            <a:r>
              <a:rPr lang="en-GB" dirty="0" err="1" smtClean="0">
                <a:solidFill>
                  <a:schemeClr val="bg1"/>
                </a:solidFill>
              </a:rPr>
              <a:t>Troms</a:t>
            </a:r>
            <a:r>
              <a:rPr lang="en-GB" sz="1400" dirty="0" err="1" smtClean="0">
                <a:solidFill>
                  <a:schemeClr val="bg1"/>
                </a:solidFill>
              </a:rPr>
              <a:t>Ø</a:t>
            </a:r>
            <a:r>
              <a:rPr lang="en-GB" dirty="0" smtClean="0">
                <a:solidFill>
                  <a:schemeClr val="bg1"/>
                </a:solidFill>
              </a:rPr>
              <a:t>,</a:t>
            </a:r>
            <a:r>
              <a:rPr lang="en-GB" dirty="0" smtClean="0">
                <a:solidFill>
                  <a:srgbClr val="FF0000"/>
                </a:solidFill>
              </a:rPr>
              <a:t>  </a:t>
            </a:r>
            <a:r>
              <a:rPr lang="en-GB" dirty="0" smtClean="0">
                <a:solidFill>
                  <a:schemeClr val="bg1"/>
                </a:solidFill>
              </a:rPr>
              <a:t>30</a:t>
            </a:r>
            <a:r>
              <a:rPr lang="en-GB" dirty="0" smtClean="0">
                <a:solidFill>
                  <a:schemeClr val="bg1"/>
                </a:solidFill>
              </a:rPr>
              <a:t> </a:t>
            </a:r>
            <a:r>
              <a:rPr lang="en-GB" dirty="0" smtClean="0">
                <a:solidFill>
                  <a:schemeClr val="bg1"/>
                </a:solidFill>
              </a:rPr>
              <a:t>October 2014</a:t>
            </a:r>
          </a:p>
          <a:p>
            <a:pPr marL="0" indent="0" eaLnBrk="1" hangingPunct="1">
              <a:lnSpc>
                <a:spcPct val="100000"/>
              </a:lnSpc>
              <a:spcBef>
                <a:spcPct val="25000"/>
              </a:spcBef>
              <a:buFont typeface="NotesEsa" pitchFamily="2" charset="0"/>
              <a:buNone/>
            </a:pPr>
            <a:endParaRPr lang="en-GB" dirty="0" smtClean="0">
              <a:solidFill>
                <a:schemeClr val="bg1"/>
              </a:solidFill>
            </a:endParaRPr>
          </a:p>
          <a:p>
            <a:pPr marL="0" indent="0" eaLnBrk="1" hangingPunct="1">
              <a:lnSpc>
                <a:spcPct val="100000"/>
              </a:lnSpc>
              <a:spcBef>
                <a:spcPct val="25000"/>
              </a:spcBef>
              <a:buFont typeface="NotesEsa" pitchFamily="2" charset="0"/>
              <a:buNone/>
            </a:pPr>
            <a:r>
              <a:rPr lang="en-GB" dirty="0" smtClean="0">
                <a:solidFill>
                  <a:schemeClr val="bg1"/>
                </a:solidFill>
              </a:rPr>
              <a:t>Prof. Volker Liebig</a:t>
            </a:r>
            <a:r>
              <a:rPr lang="en-GB" dirty="0" smtClean="0">
                <a:solidFill>
                  <a:schemeClr val="bg1"/>
                </a:solidFill>
              </a:rPr>
              <a:t>, </a:t>
            </a:r>
            <a:r>
              <a:rPr lang="en-GB" dirty="0" smtClean="0">
                <a:solidFill>
                  <a:schemeClr val="bg1"/>
                </a:solidFill>
              </a:rPr>
              <a:t>ESA</a:t>
            </a:r>
          </a:p>
          <a:p>
            <a:pPr marL="0" indent="0" eaLnBrk="1" hangingPunct="1">
              <a:lnSpc>
                <a:spcPct val="100000"/>
              </a:lnSpc>
              <a:spcBef>
                <a:spcPct val="25000"/>
              </a:spcBef>
              <a:buFont typeface="NotesEsa" pitchFamily="2" charset="0"/>
              <a:buNone/>
            </a:pPr>
            <a:endParaRPr lang="en-GB" dirty="0" smtClean="0">
              <a:solidFill>
                <a:schemeClr val="bg1"/>
              </a:solidFill>
            </a:endParaRPr>
          </a:p>
          <a:p>
            <a:pPr marL="0" indent="0" eaLnBrk="1" hangingPunct="1">
              <a:lnSpc>
                <a:spcPct val="100000"/>
              </a:lnSpc>
              <a:spcBef>
                <a:spcPct val="25000"/>
              </a:spcBef>
              <a:buFont typeface="NotesEsa" pitchFamily="2" charset="0"/>
              <a:buNone/>
            </a:pPr>
            <a:r>
              <a:rPr lang="en-US" dirty="0" smtClean="0">
                <a:solidFill>
                  <a:schemeClr val="bg1"/>
                </a:solidFill>
              </a:rPr>
              <a:t>Director </a:t>
            </a:r>
            <a:r>
              <a:rPr lang="en-US" dirty="0" smtClean="0">
                <a:solidFill>
                  <a:schemeClr val="bg1"/>
                </a:solidFill>
              </a:rPr>
              <a:t>of Earth Observation </a:t>
            </a:r>
            <a:r>
              <a:rPr lang="en-US" dirty="0" err="1" smtClean="0">
                <a:solidFill>
                  <a:schemeClr val="bg1"/>
                </a:solidFill>
              </a:rPr>
              <a:t>Programmes</a:t>
            </a:r>
            <a:endParaRPr lang="en-GB" dirty="0" smtClean="0">
              <a:solidFill>
                <a:schemeClr val="bg1"/>
              </a:solidFill>
            </a:endParaRPr>
          </a:p>
        </p:txBody>
      </p:sp>
      <p:sp>
        <p:nvSpPr>
          <p:cNvPr id="3078" name="Rectangle 2"/>
          <p:cNvSpPr>
            <a:spLocks noChangeArrowheads="1"/>
          </p:cNvSpPr>
          <p:nvPr/>
        </p:nvSpPr>
        <p:spPr bwMode="auto">
          <a:xfrm>
            <a:off x="1160207" y="2248525"/>
            <a:ext cx="6630988" cy="58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lstStyle/>
          <a:p>
            <a:pPr>
              <a:lnSpc>
                <a:spcPct val="110000"/>
              </a:lnSpc>
            </a:pPr>
            <a:r>
              <a:rPr lang="da-DK" sz="2400" b="1" dirty="0" smtClean="0">
                <a:solidFill>
                  <a:schemeClr val="bg1"/>
                </a:solidFill>
              </a:rPr>
              <a:t>Update on ESA’s Earth Observation </a:t>
            </a:r>
            <a:r>
              <a:rPr lang="da-DK" sz="2400" b="1" dirty="0">
                <a:solidFill>
                  <a:schemeClr val="bg1"/>
                </a:solidFill>
              </a:rPr>
              <a:t>Programmes</a:t>
            </a:r>
            <a:r>
              <a:rPr lang="da-DK" sz="2400" b="1" dirty="0">
                <a:solidFill>
                  <a:srgbClr val="FF0000"/>
                </a:solidFill>
              </a:rPr>
              <a:t>  </a:t>
            </a:r>
            <a:endParaRPr lang="it-IT" sz="2400" b="1" dirty="0">
              <a:solidFill>
                <a:srgbClr val="FF0000"/>
              </a:solidFill>
            </a:endParaRPr>
          </a:p>
        </p:txBody>
      </p:sp>
      <p:pic>
        <p:nvPicPr>
          <p:cNvPr id="6" name="Picture 19" descr="Logo_Signature_Cover_PP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564"/>
          <a:stretch/>
        </p:blipFill>
        <p:spPr bwMode="auto">
          <a:xfrm>
            <a:off x="7629315" y="854846"/>
            <a:ext cx="1905641" cy="97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86540"/>
            <a:ext cx="9906000" cy="557146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175" name="Picture 9" descr="signatur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69863" y="6480175"/>
            <a:ext cx="9901237"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22"/>
          <p:cNvSpPr txBox="1">
            <a:spLocks noChangeArrowheads="1"/>
          </p:cNvSpPr>
          <p:nvPr/>
        </p:nvSpPr>
        <p:spPr bwMode="auto">
          <a:xfrm>
            <a:off x="365124" y="431800"/>
            <a:ext cx="7758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spcBef>
                <a:spcPct val="50000"/>
              </a:spcBef>
            </a:pPr>
            <a:r>
              <a:rPr lang="en-GB" sz="2400" b="1" dirty="0" smtClean="0">
                <a:solidFill>
                  <a:schemeClr val="bg1"/>
                </a:solidFill>
              </a:rPr>
              <a:t>Earth’s Magnetic Field from Swarm Data</a:t>
            </a:r>
            <a:r>
              <a:rPr lang="en-GB" sz="2400" dirty="0" smtClean="0">
                <a:solidFill>
                  <a:schemeClr val="bg1"/>
                </a:solidFill>
              </a:rPr>
              <a:t> </a:t>
            </a:r>
            <a:endParaRPr lang="en-GB" sz="24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822" y="1284768"/>
            <a:ext cx="6993122" cy="5594498"/>
          </a:xfrm>
          <a:prstGeom prst="rect">
            <a:avLst/>
          </a:prstGeom>
        </p:spPr>
      </p:pic>
      <p:sp>
        <p:nvSpPr>
          <p:cNvPr id="4" name="TextBox 3"/>
          <p:cNvSpPr txBox="1"/>
          <p:nvPr/>
        </p:nvSpPr>
        <p:spPr>
          <a:xfrm>
            <a:off x="8731127" y="1297172"/>
            <a:ext cx="1174873" cy="369332"/>
          </a:xfrm>
          <a:prstGeom prst="rect">
            <a:avLst/>
          </a:prstGeom>
          <a:noFill/>
        </p:spPr>
        <p:txBody>
          <a:bodyPr wrap="none" rtlCol="0">
            <a:spAutoFit/>
          </a:bodyPr>
          <a:lstStyle/>
          <a:p>
            <a:r>
              <a:rPr lang="en-GB" dirty="0" smtClean="0">
                <a:solidFill>
                  <a:schemeClr val="bg1"/>
                </a:solidFill>
              </a:rPr>
              <a:t> </a:t>
            </a:r>
            <a:r>
              <a:rPr lang="en-GB" sz="1200" dirty="0" smtClean="0">
                <a:solidFill>
                  <a:schemeClr val="bg1"/>
                </a:solidFill>
              </a:rPr>
              <a:t>© ESA/DTU</a:t>
            </a:r>
            <a:endParaRPr lang="en-GB" sz="12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1284587"/>
            <a:ext cx="9906000" cy="5573414"/>
          </a:xfrm>
          <a:prstGeom prst="rect">
            <a:avLst/>
          </a:prstGeom>
        </p:spPr>
      </p:pic>
      <p:sp>
        <p:nvSpPr>
          <p:cNvPr id="16386" name="Rectangle 2"/>
          <p:cNvSpPr>
            <a:spLocks noChangeArrowheads="1"/>
          </p:cNvSpPr>
          <p:nvPr/>
        </p:nvSpPr>
        <p:spPr bwMode="auto">
          <a:xfrm>
            <a:off x="234950" y="427038"/>
            <a:ext cx="7835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smtClean="0">
                <a:solidFill>
                  <a:srgbClr val="FFFFFF"/>
                </a:solidFill>
                <a:latin typeface="+mj-lt"/>
                <a:cs typeface="Arial" pitchFamily="34" charset="0"/>
              </a:rPr>
              <a:t>SMOS – Soil Moisture and Ocean Salinity</a:t>
            </a:r>
            <a:endParaRPr lang="en-US" sz="2400" b="1" dirty="0">
              <a:solidFill>
                <a:srgbClr val="FFFFFF"/>
              </a:solidFill>
              <a:latin typeface="+mj-lt"/>
              <a:cs typeface="Arial" pitchFamily="34" charset="0"/>
            </a:endParaRPr>
          </a:p>
        </p:txBody>
      </p:sp>
      <p:sp>
        <p:nvSpPr>
          <p:cNvPr id="5" name="TextBox 4"/>
          <p:cNvSpPr txBox="1"/>
          <p:nvPr/>
        </p:nvSpPr>
        <p:spPr>
          <a:xfrm>
            <a:off x="59842" y="1292537"/>
            <a:ext cx="6269395" cy="3000821"/>
          </a:xfrm>
          <a:prstGeom prst="rect">
            <a:avLst/>
          </a:prstGeom>
          <a:noFill/>
        </p:spPr>
        <p:txBody>
          <a:bodyPr wrap="square">
            <a:spAutoFit/>
          </a:bodyPr>
          <a:lstStyle/>
          <a:p>
            <a:pPr marL="342900" indent="-342900">
              <a:lnSpc>
                <a:spcPct val="150000"/>
              </a:lnSpc>
              <a:buFont typeface="Arial" pitchFamily="34" charset="0"/>
              <a:buChar char="•"/>
              <a:defRPr/>
            </a:pPr>
            <a:r>
              <a:rPr lang="en-GB" u="sng" dirty="0">
                <a:solidFill>
                  <a:schemeClr val="bg1"/>
                </a:solidFill>
              </a:rPr>
              <a:t>Mission extension</a:t>
            </a:r>
            <a:br>
              <a:rPr lang="en-GB" u="sng" dirty="0">
                <a:solidFill>
                  <a:schemeClr val="bg1"/>
                </a:solidFill>
              </a:rPr>
            </a:br>
            <a:r>
              <a:rPr lang="en-GB" u="sng" dirty="0">
                <a:solidFill>
                  <a:schemeClr val="bg1"/>
                </a:solidFill>
              </a:rPr>
              <a:t>until </a:t>
            </a:r>
            <a:r>
              <a:rPr lang="en-GB" u="sng" dirty="0" smtClean="0">
                <a:solidFill>
                  <a:schemeClr val="bg1"/>
                </a:solidFill>
              </a:rPr>
              <a:t>2017</a:t>
            </a:r>
            <a:endParaRPr lang="en-GB" dirty="0" smtClean="0">
              <a:solidFill>
                <a:schemeClr val="bg1"/>
              </a:solidFill>
            </a:endParaRPr>
          </a:p>
          <a:p>
            <a:pPr marL="342900" indent="-342900">
              <a:lnSpc>
                <a:spcPct val="150000"/>
              </a:lnSpc>
              <a:buFont typeface="Arial" pitchFamily="34" charset="0"/>
              <a:buChar char="•"/>
              <a:defRPr/>
            </a:pPr>
            <a:r>
              <a:rPr lang="en-GB" dirty="0" smtClean="0">
                <a:solidFill>
                  <a:schemeClr val="bg1"/>
                </a:solidFill>
              </a:rPr>
              <a:t>Data </a:t>
            </a:r>
            <a:r>
              <a:rPr lang="en-GB" dirty="0" smtClean="0">
                <a:solidFill>
                  <a:schemeClr val="bg1"/>
                </a:solidFill>
              </a:rPr>
              <a:t>delivery since February 2010</a:t>
            </a:r>
          </a:p>
          <a:p>
            <a:pPr marL="342900" indent="-342900">
              <a:lnSpc>
                <a:spcPct val="150000"/>
              </a:lnSpc>
              <a:buFont typeface="Arial" pitchFamily="34" charset="0"/>
              <a:buChar char="•"/>
              <a:defRPr/>
            </a:pPr>
            <a:r>
              <a:rPr lang="en-GB" dirty="0" smtClean="0">
                <a:solidFill>
                  <a:schemeClr val="bg1"/>
                </a:solidFill>
              </a:rPr>
              <a:t>Complete Earth </a:t>
            </a:r>
            <a:r>
              <a:rPr lang="en-GB" dirty="0" smtClean="0">
                <a:solidFill>
                  <a:schemeClr val="bg1"/>
                </a:solidFill>
              </a:rPr>
              <a:t>coverage</a:t>
            </a:r>
            <a:br>
              <a:rPr lang="en-GB" dirty="0" smtClean="0">
                <a:solidFill>
                  <a:schemeClr val="bg1"/>
                </a:solidFill>
              </a:rPr>
            </a:br>
            <a:r>
              <a:rPr lang="en-GB" dirty="0" smtClean="0">
                <a:solidFill>
                  <a:schemeClr val="bg1"/>
                </a:solidFill>
              </a:rPr>
              <a:t>within </a:t>
            </a:r>
            <a:r>
              <a:rPr lang="en-GB" dirty="0" smtClean="0">
                <a:solidFill>
                  <a:schemeClr val="bg1"/>
                </a:solidFill>
              </a:rPr>
              <a:t>three days</a:t>
            </a:r>
            <a:endParaRPr lang="en-GB" dirty="0">
              <a:solidFill>
                <a:srgbClr val="FF0000"/>
              </a:solidFill>
            </a:endParaRPr>
          </a:p>
          <a:p>
            <a:pPr marL="342900" indent="-342900">
              <a:lnSpc>
                <a:spcPct val="150000"/>
              </a:lnSpc>
              <a:buFont typeface="Arial" pitchFamily="34" charset="0"/>
              <a:buChar char="•"/>
              <a:defRPr/>
            </a:pPr>
            <a:r>
              <a:rPr lang="en-GB" dirty="0" smtClean="0">
                <a:solidFill>
                  <a:schemeClr val="bg1"/>
                </a:solidFill>
              </a:rPr>
              <a:t>Outstanding </a:t>
            </a:r>
            <a:r>
              <a:rPr lang="en-GB" dirty="0" smtClean="0">
                <a:solidFill>
                  <a:schemeClr val="bg1"/>
                </a:solidFill>
              </a:rPr>
              <a:t>international </a:t>
            </a:r>
            <a:br>
              <a:rPr lang="en-GB" dirty="0" smtClean="0">
                <a:solidFill>
                  <a:schemeClr val="bg1"/>
                </a:solidFill>
              </a:rPr>
            </a:br>
            <a:r>
              <a:rPr lang="en-GB" dirty="0" smtClean="0">
                <a:solidFill>
                  <a:schemeClr val="bg1"/>
                </a:solidFill>
              </a:rPr>
              <a:t>cooperation</a:t>
            </a:r>
            <a:endParaRPr lang="en-GB" dirty="0" smtClean="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88111"/>
            <a:ext cx="9906000" cy="146873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629963"/>
            <a:ext cx="9906000" cy="4228037"/>
          </a:xfrm>
          <a:prstGeom prst="rect">
            <a:avLst/>
          </a:prstGeom>
        </p:spPr>
      </p:pic>
      <p:sp>
        <p:nvSpPr>
          <p:cNvPr id="19458" name="Rectangle 2"/>
          <p:cNvSpPr>
            <a:spLocks noChangeArrowheads="1"/>
          </p:cNvSpPr>
          <p:nvPr/>
        </p:nvSpPr>
        <p:spPr bwMode="auto">
          <a:xfrm>
            <a:off x="360363" y="419100"/>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2400" b="1" dirty="0">
                <a:solidFill>
                  <a:srgbClr val="FFFFFF"/>
                </a:solidFill>
                <a:latin typeface="+mj-lt"/>
                <a:cs typeface="Arial" pitchFamily="34" charset="0"/>
              </a:rPr>
              <a:t>CryoSat: </a:t>
            </a:r>
            <a:r>
              <a:rPr lang="en-US" sz="2400" b="1" dirty="0" smtClean="0">
                <a:solidFill>
                  <a:srgbClr val="FFFFFF"/>
                </a:solidFill>
                <a:latin typeface="+mj-lt"/>
                <a:cs typeface="Arial" pitchFamily="34" charset="0"/>
              </a:rPr>
              <a:t>The Ice Mission</a:t>
            </a:r>
            <a:endParaRPr lang="en-US" sz="2400" b="1" dirty="0">
              <a:solidFill>
                <a:srgbClr val="FF0000"/>
              </a:solidFill>
              <a:latin typeface="+mj-lt"/>
              <a:cs typeface="Arial" pitchFamily="34" charset="0"/>
            </a:endParaRPr>
          </a:p>
        </p:txBody>
      </p:sp>
      <p:sp>
        <p:nvSpPr>
          <p:cNvPr id="7" name="TextBox 6"/>
          <p:cNvSpPr txBox="1"/>
          <p:nvPr/>
        </p:nvSpPr>
        <p:spPr>
          <a:xfrm>
            <a:off x="100896" y="1352840"/>
            <a:ext cx="5186721" cy="5493812"/>
          </a:xfrm>
          <a:prstGeom prst="rect">
            <a:avLst/>
          </a:prstGeom>
          <a:noFill/>
        </p:spPr>
        <p:txBody>
          <a:bodyPr wrap="square">
            <a:spAutoFit/>
          </a:bodyPr>
          <a:lstStyle/>
          <a:p>
            <a:pPr marL="180975" indent="-180975">
              <a:lnSpc>
                <a:spcPct val="150000"/>
              </a:lnSpc>
              <a:buFont typeface="Arial" pitchFamily="34" charset="0"/>
              <a:buChar char="•"/>
              <a:defRPr/>
            </a:pPr>
            <a:r>
              <a:rPr lang="en-GB" u="sng" dirty="0">
                <a:solidFill>
                  <a:schemeClr val="bg1"/>
                </a:solidFill>
              </a:rPr>
              <a:t>Mission extension until 2017</a:t>
            </a:r>
            <a:endParaRPr lang="en-GB" u="sng" dirty="0">
              <a:solidFill>
                <a:srgbClr val="FF0000"/>
              </a:solidFill>
            </a:endParaRPr>
          </a:p>
          <a:p>
            <a:pPr marL="180975" indent="-180975">
              <a:lnSpc>
                <a:spcPct val="150000"/>
              </a:lnSpc>
              <a:buFont typeface="Arial" pitchFamily="34" charset="0"/>
              <a:buChar char="•"/>
              <a:defRPr/>
            </a:pPr>
            <a:r>
              <a:rPr lang="en-GB" dirty="0" smtClean="0">
                <a:solidFill>
                  <a:schemeClr val="bg1"/>
                </a:solidFill>
              </a:rPr>
              <a:t>First </a:t>
            </a:r>
            <a:r>
              <a:rPr lang="en-GB" dirty="0" err="1" smtClean="0">
                <a:solidFill>
                  <a:schemeClr val="bg1"/>
                </a:solidFill>
              </a:rPr>
              <a:t>interferometric</a:t>
            </a:r>
            <a:r>
              <a:rPr lang="en-GB" dirty="0" smtClean="0">
                <a:solidFill>
                  <a:schemeClr val="bg1"/>
                </a:solidFill>
              </a:rPr>
              <a:t> altimeter in space</a:t>
            </a:r>
          </a:p>
          <a:p>
            <a:pPr marL="180975" indent="-180975">
              <a:lnSpc>
                <a:spcPct val="150000"/>
              </a:lnSpc>
              <a:buFont typeface="Arial" pitchFamily="34" charset="0"/>
              <a:buChar char="•"/>
              <a:defRPr/>
            </a:pPr>
            <a:r>
              <a:rPr lang="en-GB" dirty="0" smtClean="0">
                <a:solidFill>
                  <a:schemeClr val="bg1"/>
                </a:solidFill>
              </a:rPr>
              <a:t>Global sea </a:t>
            </a:r>
            <a:r>
              <a:rPr lang="en-GB" dirty="0">
                <a:solidFill>
                  <a:schemeClr val="bg1"/>
                </a:solidFill>
              </a:rPr>
              <a:t>i</a:t>
            </a:r>
            <a:r>
              <a:rPr lang="en-GB" dirty="0" smtClean="0">
                <a:solidFill>
                  <a:schemeClr val="bg1"/>
                </a:solidFill>
              </a:rPr>
              <a:t>ce thickness measurements</a:t>
            </a:r>
            <a:endParaRPr lang="en-GB" dirty="0">
              <a:solidFill>
                <a:schemeClr val="bg1"/>
              </a:solidFill>
            </a:endParaRPr>
          </a:p>
          <a:p>
            <a:pPr marL="180975" indent="-180975">
              <a:lnSpc>
                <a:spcPct val="150000"/>
              </a:lnSpc>
              <a:buFont typeface="Arial" pitchFamily="34" charset="0"/>
              <a:buChar char="•"/>
              <a:defRPr/>
            </a:pPr>
            <a:r>
              <a:rPr lang="en-GB" dirty="0" smtClean="0">
                <a:solidFill>
                  <a:schemeClr val="bg1"/>
                </a:solidFill>
              </a:rPr>
              <a:t>Data </a:t>
            </a:r>
            <a:r>
              <a:rPr lang="en-GB" dirty="0">
                <a:solidFill>
                  <a:schemeClr val="bg1"/>
                </a:solidFill>
              </a:rPr>
              <a:t>used for </a:t>
            </a:r>
            <a:r>
              <a:rPr lang="en-GB" dirty="0" smtClean="0">
                <a:solidFill>
                  <a:schemeClr val="bg1"/>
                </a:solidFill>
              </a:rPr>
              <a:t>ice research, but </a:t>
            </a:r>
            <a:r>
              <a:rPr lang="en-GB" dirty="0">
                <a:solidFill>
                  <a:schemeClr val="bg1"/>
                </a:solidFill>
              </a:rPr>
              <a:t>increasingly </a:t>
            </a:r>
            <a:r>
              <a:rPr lang="en-GB" dirty="0" smtClean="0">
                <a:solidFill>
                  <a:schemeClr val="bg1"/>
                </a:solidFill>
              </a:rPr>
              <a:t>also for oceanography</a:t>
            </a:r>
          </a:p>
          <a:p>
            <a:pPr marL="180975" indent="-180975">
              <a:lnSpc>
                <a:spcPct val="150000"/>
              </a:lnSpc>
              <a:buFont typeface="Arial" pitchFamily="34" charset="0"/>
              <a:buChar char="•"/>
              <a:defRPr/>
            </a:pPr>
            <a:endParaRPr lang="en-GB" dirty="0">
              <a:solidFill>
                <a:schemeClr val="bg1"/>
              </a:solidFill>
            </a:endParaRPr>
          </a:p>
          <a:p>
            <a:pPr marL="180975" indent="-180975">
              <a:lnSpc>
                <a:spcPct val="150000"/>
              </a:lnSpc>
              <a:buFont typeface="Arial" pitchFamily="34" charset="0"/>
              <a:buChar char="•"/>
              <a:defRPr/>
            </a:pPr>
            <a:endParaRPr lang="en-GB" dirty="0" smtClean="0">
              <a:solidFill>
                <a:schemeClr val="bg1"/>
              </a:solidFill>
            </a:endParaRPr>
          </a:p>
          <a:p>
            <a:pPr marL="180975" indent="-180975">
              <a:lnSpc>
                <a:spcPct val="150000"/>
              </a:lnSpc>
              <a:buFont typeface="Arial" pitchFamily="34" charset="0"/>
              <a:buChar char="•"/>
              <a:defRPr/>
            </a:pPr>
            <a:endParaRPr lang="en-GB" dirty="0">
              <a:solidFill>
                <a:schemeClr val="bg1"/>
              </a:solidFill>
            </a:endParaRPr>
          </a:p>
          <a:p>
            <a:pPr marL="180975" indent="-180975">
              <a:lnSpc>
                <a:spcPct val="150000"/>
              </a:lnSpc>
              <a:buFont typeface="Arial" pitchFamily="34" charset="0"/>
              <a:buChar char="•"/>
              <a:defRPr/>
            </a:pPr>
            <a:endParaRPr lang="en-GB" dirty="0" smtClean="0">
              <a:solidFill>
                <a:schemeClr val="bg1"/>
              </a:solidFill>
            </a:endParaRPr>
          </a:p>
          <a:p>
            <a:pPr marL="180975" indent="-180975">
              <a:lnSpc>
                <a:spcPct val="150000"/>
              </a:lnSpc>
              <a:buFont typeface="Arial" pitchFamily="34" charset="0"/>
              <a:buChar char="•"/>
              <a:defRPr/>
            </a:pPr>
            <a:endParaRPr lang="en-GB" dirty="0">
              <a:solidFill>
                <a:schemeClr val="bg1"/>
              </a:solidFill>
            </a:endParaRPr>
          </a:p>
          <a:p>
            <a:pPr marL="180975" indent="-180975">
              <a:lnSpc>
                <a:spcPct val="150000"/>
              </a:lnSpc>
              <a:buFont typeface="Arial" pitchFamily="34" charset="0"/>
              <a:buChar char="•"/>
              <a:defRPr/>
            </a:pPr>
            <a:endParaRPr lang="en-GB" dirty="0" smtClean="0">
              <a:solidFill>
                <a:schemeClr val="bg1"/>
              </a:solidFill>
            </a:endParaRPr>
          </a:p>
          <a:p>
            <a:pPr marL="180975" indent="-180975">
              <a:lnSpc>
                <a:spcPct val="150000"/>
              </a:lnSpc>
              <a:buFont typeface="Arial" pitchFamily="34" charset="0"/>
              <a:buChar char="•"/>
              <a:defRPr/>
            </a:pPr>
            <a:endParaRPr lang="en-GB" dirty="0">
              <a:solidFill>
                <a:schemeClr val="bg1"/>
              </a:solidFill>
            </a:endParaRPr>
          </a:p>
          <a:p>
            <a:pPr>
              <a:lnSpc>
                <a:spcPct val="150000"/>
              </a:lnSpc>
              <a:defRPr/>
            </a:pPr>
            <a:endParaRPr lang="en-GB" dirty="0" smtClean="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535" y="1288110"/>
            <a:ext cx="3526465" cy="3002533"/>
          </a:xfrm>
          <a:prstGeom prst="rect">
            <a:avLst/>
          </a:prstGeom>
        </p:spPr>
      </p:pic>
      <p:sp>
        <p:nvSpPr>
          <p:cNvPr id="10" name="TextBox 9"/>
          <p:cNvSpPr txBox="1"/>
          <p:nvPr/>
        </p:nvSpPr>
        <p:spPr>
          <a:xfrm>
            <a:off x="8087874" y="4296365"/>
            <a:ext cx="1818126" cy="707886"/>
          </a:xfrm>
          <a:prstGeom prst="rect">
            <a:avLst/>
          </a:prstGeom>
          <a:noFill/>
        </p:spPr>
        <p:txBody>
          <a:bodyPr wrap="none" rtlCol="0">
            <a:spAutoFit/>
          </a:bodyPr>
          <a:lstStyle/>
          <a:p>
            <a:pPr algn="r"/>
            <a:r>
              <a:rPr lang="en-GB" sz="1000" dirty="0" smtClean="0">
                <a:solidFill>
                  <a:schemeClr val="bg1"/>
                </a:solidFill>
              </a:rPr>
              <a:t>© Helm et al.</a:t>
            </a:r>
          </a:p>
          <a:p>
            <a:pPr algn="r"/>
            <a:r>
              <a:rPr lang="en-GB" sz="1000" dirty="0" smtClean="0">
                <a:solidFill>
                  <a:schemeClr val="bg1"/>
                </a:solidFill>
              </a:rPr>
              <a:t>(Alfred Wegener </a:t>
            </a:r>
            <a:r>
              <a:rPr lang="en-GB" sz="1000" dirty="0" err="1" smtClean="0">
                <a:solidFill>
                  <a:schemeClr val="bg1"/>
                </a:solidFill>
              </a:rPr>
              <a:t>Institut</a:t>
            </a:r>
            <a:r>
              <a:rPr lang="en-GB" sz="1000" dirty="0" smtClean="0">
                <a:solidFill>
                  <a:schemeClr val="bg1"/>
                </a:solidFill>
              </a:rPr>
              <a:t>)</a:t>
            </a:r>
          </a:p>
          <a:p>
            <a:pPr algn="r"/>
            <a:r>
              <a:rPr lang="en-GB" sz="1000" dirty="0" smtClean="0">
                <a:solidFill>
                  <a:schemeClr val="bg1"/>
                </a:solidFill>
              </a:rPr>
              <a:t>The </a:t>
            </a:r>
            <a:r>
              <a:rPr lang="en-GB" sz="1000" dirty="0" err="1" smtClean="0">
                <a:solidFill>
                  <a:schemeClr val="bg1"/>
                </a:solidFill>
              </a:rPr>
              <a:t>Cryosphere</a:t>
            </a:r>
            <a:r>
              <a:rPr lang="en-GB" sz="1000" dirty="0" smtClean="0">
                <a:solidFill>
                  <a:schemeClr val="bg1"/>
                </a:solidFill>
              </a:rPr>
              <a:t>,</a:t>
            </a:r>
          </a:p>
          <a:p>
            <a:pPr algn="r"/>
            <a:r>
              <a:rPr lang="en-GB" sz="1000" dirty="0" smtClean="0">
                <a:solidFill>
                  <a:schemeClr val="bg1"/>
                </a:solidFill>
              </a:rPr>
              <a:t>2014</a:t>
            </a:r>
            <a:endParaRPr lang="en-GB" sz="1000"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1" y="1296537"/>
            <a:ext cx="9906000" cy="5561464"/>
          </a:xfrm>
          <a:prstGeom prst="rect">
            <a:avLst/>
          </a:prstGeom>
        </p:spPr>
      </p:pic>
      <p:sp>
        <p:nvSpPr>
          <p:cNvPr id="29699" name="Title 1"/>
          <p:cNvSpPr>
            <a:spLocks/>
          </p:cNvSpPr>
          <p:nvPr/>
        </p:nvSpPr>
        <p:spPr bwMode="auto">
          <a:xfrm>
            <a:off x="319088" y="239713"/>
            <a:ext cx="789004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2500" b="1" dirty="0">
                <a:solidFill>
                  <a:schemeClr val="bg1"/>
                </a:solidFill>
              </a:rPr>
              <a:t>The ESA Climate Change </a:t>
            </a:r>
            <a:r>
              <a:rPr lang="en-US" sz="2500" b="1" dirty="0" smtClean="0">
                <a:solidFill>
                  <a:schemeClr val="bg1"/>
                </a:solidFill>
              </a:rPr>
              <a:t>Initiative (CCI)</a:t>
            </a:r>
            <a:endParaRPr lang="en-US" sz="2000" b="1"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96537"/>
            <a:ext cx="4952999" cy="3289101"/>
          </a:xfrm>
          <a:prstGeom prst="rect">
            <a:avLst/>
          </a:prstGeom>
        </p:spPr>
      </p:pic>
      <p:sp>
        <p:nvSpPr>
          <p:cNvPr id="9" name="TextBox 8"/>
          <p:cNvSpPr txBox="1"/>
          <p:nvPr/>
        </p:nvSpPr>
        <p:spPr>
          <a:xfrm>
            <a:off x="8844492" y="6642556"/>
            <a:ext cx="1061509" cy="215444"/>
          </a:xfrm>
          <a:prstGeom prst="rect">
            <a:avLst/>
          </a:prstGeom>
          <a:noFill/>
        </p:spPr>
        <p:txBody>
          <a:bodyPr wrap="none" rtlCol="0">
            <a:spAutoFit/>
          </a:bodyPr>
          <a:lstStyle/>
          <a:p>
            <a:r>
              <a:rPr lang="en-GB" sz="800" dirty="0">
                <a:solidFill>
                  <a:schemeClr val="bg1"/>
                </a:solidFill>
              </a:rPr>
              <a:t>©</a:t>
            </a:r>
            <a:r>
              <a:rPr lang="en-GB" sz="800" dirty="0" smtClean="0">
                <a:solidFill>
                  <a:schemeClr val="bg1"/>
                </a:solidFill>
              </a:rPr>
              <a:t> Getty Images </a:t>
            </a:r>
            <a:endParaRPr lang="en-GB" sz="800" dirty="0">
              <a:solidFill>
                <a:schemeClr val="bg1"/>
              </a:solidFill>
            </a:endParaRPr>
          </a:p>
        </p:txBody>
      </p:sp>
      <p:sp>
        <p:nvSpPr>
          <p:cNvPr id="6" name="TextBox 18"/>
          <p:cNvSpPr txBox="1">
            <a:spLocks noChangeArrowheads="1"/>
          </p:cNvSpPr>
          <p:nvPr/>
        </p:nvSpPr>
        <p:spPr bwMode="auto">
          <a:xfrm>
            <a:off x="130174" y="4701846"/>
            <a:ext cx="6568337" cy="13942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nSpc>
                <a:spcPct val="150000"/>
              </a:lnSpc>
              <a:spcBef>
                <a:spcPct val="20000"/>
              </a:spcBef>
              <a:buClr>
                <a:schemeClr val="bg1"/>
              </a:buClr>
              <a:buFont typeface="Arial" pitchFamily="34" charset="0"/>
              <a:buChar char="•"/>
              <a:defRPr/>
            </a:pPr>
            <a:r>
              <a:rPr lang="en-US" dirty="0" smtClean="0">
                <a:solidFill>
                  <a:schemeClr val="bg1"/>
                </a:solidFill>
              </a:rPr>
              <a:t>Phase I successfully completed (14 projects, more than 170 peer reviewed papers)</a:t>
            </a:r>
          </a:p>
          <a:p>
            <a:pPr>
              <a:lnSpc>
                <a:spcPct val="150000"/>
              </a:lnSpc>
              <a:spcBef>
                <a:spcPct val="20000"/>
              </a:spcBef>
              <a:buClr>
                <a:schemeClr val="bg1"/>
              </a:buClr>
              <a:buFont typeface="Arial" pitchFamily="34" charset="0"/>
              <a:buChar char="•"/>
              <a:defRPr/>
            </a:pPr>
            <a:r>
              <a:rPr lang="en-US" dirty="0" smtClean="0">
                <a:solidFill>
                  <a:schemeClr val="bg1"/>
                </a:solidFill>
              </a:rPr>
              <a:t>Phase II started for 10 projects, 4 more to </a:t>
            </a:r>
            <a:r>
              <a:rPr lang="en-US" dirty="0" smtClean="0">
                <a:solidFill>
                  <a:schemeClr val="bg1"/>
                </a:solidFill>
              </a:rPr>
              <a:t>follow</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p:blipFill>
        <p:spPr>
          <a:xfrm>
            <a:off x="0" y="1135010"/>
            <a:ext cx="9905999" cy="5732061"/>
          </a:xfrm>
          <a:prstGeom prst="rect">
            <a:avLst/>
          </a:prstGeom>
        </p:spPr>
      </p:pic>
      <p:sp>
        <p:nvSpPr>
          <p:cNvPr id="33800" name="Rectangle 8"/>
          <p:cNvSpPr>
            <a:spLocks noGrp="1" noChangeArrowheads="1"/>
          </p:cNvSpPr>
          <p:nvPr>
            <p:ph type="title" idx="4294967295"/>
          </p:nvPr>
        </p:nvSpPr>
        <p:spPr>
          <a:xfrm>
            <a:off x="257175" y="355600"/>
            <a:ext cx="8915400" cy="460375"/>
          </a:xfrm>
        </p:spPr>
        <p:txBody>
          <a:bodyPr/>
          <a:lstStyle/>
          <a:p>
            <a:r>
              <a:rPr lang="en-GB" sz="2400" dirty="0" smtClean="0"/>
              <a:t>Copernicus – Current Status</a:t>
            </a:r>
          </a:p>
        </p:txBody>
      </p:sp>
      <p:sp>
        <p:nvSpPr>
          <p:cNvPr id="32" name="TextBox 2"/>
          <p:cNvSpPr txBox="1">
            <a:spLocks noChangeArrowheads="1"/>
          </p:cNvSpPr>
          <p:nvPr/>
        </p:nvSpPr>
        <p:spPr bwMode="auto">
          <a:xfrm>
            <a:off x="0" y="1284834"/>
            <a:ext cx="6248400"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Verdana" pitchFamily="34" charset="0"/>
                <a:ea typeface="MS PGothic" pitchFamily="34" charset="-128"/>
              </a:defRPr>
            </a:lvl1pPr>
            <a:lvl2pPr marL="742950" indent="-285750" eaLnBrk="0" hangingPunct="0">
              <a:defRPr>
                <a:solidFill>
                  <a:schemeClr val="tx1"/>
                </a:solidFill>
                <a:latin typeface="Verdana" pitchFamily="34" charset="0"/>
                <a:ea typeface="MS PGothic" pitchFamily="34" charset="-128"/>
              </a:defRPr>
            </a:lvl2pPr>
            <a:lvl3pPr marL="1143000" indent="-228600" eaLnBrk="0" hangingPunct="0">
              <a:defRPr>
                <a:solidFill>
                  <a:schemeClr val="tx1"/>
                </a:solidFill>
                <a:latin typeface="Verdana" pitchFamily="34" charset="0"/>
                <a:ea typeface="MS PGothic" pitchFamily="34" charset="-128"/>
              </a:defRPr>
            </a:lvl3pPr>
            <a:lvl4pPr marL="1600200" indent="-228600" eaLnBrk="0" hangingPunct="0">
              <a:defRPr>
                <a:solidFill>
                  <a:schemeClr val="tx1"/>
                </a:solidFill>
                <a:latin typeface="Verdana" pitchFamily="34" charset="0"/>
                <a:ea typeface="MS PGothic" pitchFamily="34" charset="-128"/>
              </a:defRPr>
            </a:lvl4pPr>
            <a:lvl5pPr marL="2057400" indent="-228600" eaLnBrk="0" hangingPunct="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eaLnBrk="1" hangingPunct="1">
              <a:lnSpc>
                <a:spcPct val="150000"/>
              </a:lnSpc>
              <a:buFont typeface="Arial" pitchFamily="34" charset="0"/>
              <a:buChar char="•"/>
            </a:pPr>
            <a:r>
              <a:rPr lang="en-GB" dirty="0" smtClean="0">
                <a:solidFill>
                  <a:schemeClr val="bg1"/>
                </a:solidFill>
              </a:rPr>
              <a:t>Operations secured until 2021</a:t>
            </a:r>
          </a:p>
          <a:p>
            <a:pPr eaLnBrk="1" hangingPunct="1">
              <a:lnSpc>
                <a:spcPct val="150000"/>
              </a:lnSpc>
              <a:buFont typeface="Arial" pitchFamily="34" charset="0"/>
              <a:buChar char="•"/>
            </a:pPr>
            <a:r>
              <a:rPr lang="en-GB" dirty="0" smtClean="0">
                <a:solidFill>
                  <a:schemeClr val="bg1"/>
                </a:solidFill>
              </a:rPr>
              <a:t>Infrastructure secured until 2028-2030</a:t>
            </a:r>
          </a:p>
          <a:p>
            <a:pPr eaLnBrk="1" hangingPunct="1">
              <a:lnSpc>
                <a:spcPct val="150000"/>
              </a:lnSpc>
              <a:buFont typeface="Arial" pitchFamily="34" charset="0"/>
              <a:buChar char="•"/>
            </a:pPr>
            <a:r>
              <a:rPr lang="en-GB" dirty="0" smtClean="0">
                <a:solidFill>
                  <a:schemeClr val="bg1"/>
                </a:solidFill>
              </a:rPr>
              <a:t>Fully geared towards contributing to GEOSS</a:t>
            </a:r>
            <a:endParaRPr lang="en-GB" dirty="0" smtClean="0">
              <a:solidFill>
                <a:schemeClr val="bg1"/>
              </a:solidFill>
            </a:endParaRPr>
          </a:p>
          <a:p>
            <a:pPr eaLnBrk="1" hangingPunct="1">
              <a:lnSpc>
                <a:spcPct val="150000"/>
              </a:lnSpc>
              <a:buFont typeface="Arial" pitchFamily="34" charset="0"/>
              <a:buChar char="•"/>
            </a:pPr>
            <a:r>
              <a:rPr lang="en-GB" dirty="0" smtClean="0">
                <a:solidFill>
                  <a:schemeClr val="bg1"/>
                </a:solidFill>
              </a:rPr>
              <a:t>EU-ESA </a:t>
            </a:r>
            <a:r>
              <a:rPr lang="en-GB" dirty="0" smtClean="0">
                <a:solidFill>
                  <a:schemeClr val="bg1"/>
                </a:solidFill>
              </a:rPr>
              <a:t>Agreement being signed</a:t>
            </a:r>
            <a:endParaRPr lang="en-GB" dirty="0" smtClean="0">
              <a:solidFill>
                <a:srgbClr val="FF0000"/>
              </a:solidFill>
            </a:endParaRPr>
          </a:p>
          <a:p>
            <a:pPr eaLnBrk="1" hangingPunct="1">
              <a:lnSpc>
                <a:spcPct val="150000"/>
              </a:lnSpc>
              <a:buFont typeface="Arial" pitchFamily="34" charset="0"/>
              <a:buChar char="•"/>
            </a:pPr>
            <a:r>
              <a:rPr lang="en-GB" dirty="0" smtClean="0">
                <a:solidFill>
                  <a:schemeClr val="bg1"/>
                </a:solidFill>
              </a:rPr>
              <a:t>Sentinel-1 A launch</a:t>
            </a:r>
            <a:br>
              <a:rPr lang="en-GB" dirty="0" smtClean="0">
                <a:solidFill>
                  <a:schemeClr val="bg1"/>
                </a:solidFill>
              </a:rPr>
            </a:br>
            <a:r>
              <a:rPr lang="en-GB" dirty="0" smtClean="0">
                <a:solidFill>
                  <a:schemeClr val="bg1"/>
                </a:solidFill>
              </a:rPr>
              <a:t>on 3 April 2014</a:t>
            </a:r>
          </a:p>
          <a:p>
            <a:pPr lvl="1" eaLnBrk="1" hangingPunct="1">
              <a:lnSpc>
                <a:spcPct val="150000"/>
              </a:lnSpc>
              <a:buFont typeface="Arial" pitchFamily="34" charset="0"/>
              <a:buChar char="•"/>
            </a:pPr>
            <a:r>
              <a:rPr lang="en-GB" dirty="0" smtClean="0">
                <a:solidFill>
                  <a:schemeClr val="bg1"/>
                </a:solidFill>
              </a:rPr>
              <a:t>IOCR concluded</a:t>
            </a:r>
            <a:br>
              <a:rPr lang="en-GB" dirty="0" smtClean="0">
                <a:solidFill>
                  <a:schemeClr val="bg1"/>
                </a:solidFill>
              </a:rPr>
            </a:br>
            <a:r>
              <a:rPr lang="en-GB" dirty="0" smtClean="0">
                <a:solidFill>
                  <a:schemeClr val="bg1"/>
                </a:solidFill>
              </a:rPr>
              <a:t>23 September 2014</a:t>
            </a:r>
          </a:p>
          <a:p>
            <a:pPr lvl="1" eaLnBrk="1" hangingPunct="1">
              <a:lnSpc>
                <a:spcPct val="150000"/>
              </a:lnSpc>
              <a:buFont typeface="Arial" pitchFamily="34" charset="0"/>
              <a:buChar char="•"/>
            </a:pPr>
            <a:r>
              <a:rPr lang="en-GB" dirty="0" smtClean="0">
                <a:solidFill>
                  <a:schemeClr val="bg1"/>
                </a:solidFill>
              </a:rPr>
              <a:t>Data freely available</a:t>
            </a:r>
            <a:br>
              <a:rPr lang="en-GB" dirty="0" smtClean="0">
                <a:solidFill>
                  <a:schemeClr val="bg1"/>
                </a:solidFill>
              </a:rPr>
            </a:br>
            <a:r>
              <a:rPr lang="en-GB" dirty="0" smtClean="0">
                <a:solidFill>
                  <a:schemeClr val="bg1"/>
                </a:solidFill>
              </a:rPr>
              <a:t>since 3 October 2014</a:t>
            </a:r>
          </a:p>
          <a:p>
            <a:pPr eaLnBrk="1" hangingPunct="1">
              <a:lnSpc>
                <a:spcPct val="150000"/>
              </a:lnSpc>
              <a:buFont typeface="Arial" pitchFamily="34" charset="0"/>
              <a:buChar char="•"/>
            </a:pPr>
            <a:endParaRPr lang="en-GB" dirty="0">
              <a:solidFill>
                <a:schemeClr val="bg1"/>
              </a:solidFill>
            </a:endParaRPr>
          </a:p>
        </p:txBody>
      </p:sp>
    </p:spTree>
    <p:extLst>
      <p:ext uri="{BB962C8B-B14F-4D97-AF65-F5344CB8AC3E}">
        <p14:creationId xmlns:p14="http://schemas.microsoft.com/office/powerpoint/2010/main" val="848547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5244"/>
            <a:ext cx="9906000" cy="5572755"/>
          </a:xfrm>
          <a:prstGeom prst="rect">
            <a:avLst/>
          </a:prstGeom>
        </p:spPr>
      </p:pic>
      <p:sp>
        <p:nvSpPr>
          <p:cNvPr id="5123" name="Title 1"/>
          <p:cNvSpPr>
            <a:spLocks noGrp="1"/>
          </p:cNvSpPr>
          <p:nvPr>
            <p:ph type="title"/>
          </p:nvPr>
        </p:nvSpPr>
        <p:spPr>
          <a:xfrm>
            <a:off x="598756" y="404665"/>
            <a:ext cx="7318573" cy="430212"/>
          </a:xfrm>
        </p:spPr>
        <p:txBody>
          <a:bodyPr/>
          <a:lstStyle/>
          <a:p>
            <a:r>
              <a:rPr lang="en-GB" sz="2800" dirty="0" smtClean="0"/>
              <a:t>Launch Sentinel-1A </a:t>
            </a:r>
          </a:p>
        </p:txBody>
      </p:sp>
      <p:sp>
        <p:nvSpPr>
          <p:cNvPr id="7" name="Content Placeholder 2"/>
          <p:cNvSpPr txBox="1">
            <a:spLocks/>
          </p:cNvSpPr>
          <p:nvPr/>
        </p:nvSpPr>
        <p:spPr bwMode="auto">
          <a:xfrm>
            <a:off x="275654" y="1682198"/>
            <a:ext cx="5315145" cy="181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a:lstStyle>
          <a:p>
            <a:pPr>
              <a:buClr>
                <a:srgbClr val="FFFFFF"/>
              </a:buClr>
              <a:buFont typeface="Arial" pitchFamily="34" charset="0"/>
              <a:buChar char="•"/>
            </a:pPr>
            <a:r>
              <a:rPr lang="en-US" sz="2000" dirty="0" smtClean="0">
                <a:solidFill>
                  <a:srgbClr val="FFFFFF"/>
                </a:solidFill>
              </a:rPr>
              <a:t>3 April 2014</a:t>
            </a:r>
          </a:p>
          <a:p>
            <a:pPr>
              <a:buClr>
                <a:srgbClr val="FFFFFF"/>
              </a:buClr>
              <a:buFont typeface="Arial" pitchFamily="34" charset="0"/>
              <a:buChar char="•"/>
            </a:pPr>
            <a:r>
              <a:rPr lang="en-US" sz="2000" dirty="0" err="1" smtClean="0">
                <a:solidFill>
                  <a:srgbClr val="FFFFFF"/>
                </a:solidFill>
              </a:rPr>
              <a:t>Kourou</a:t>
            </a:r>
            <a:r>
              <a:rPr lang="en-US" sz="2000" dirty="0" smtClean="0">
                <a:solidFill>
                  <a:srgbClr val="FFFFFF"/>
                </a:solidFill>
              </a:rPr>
              <a:t> spaceport</a:t>
            </a:r>
          </a:p>
          <a:p>
            <a:pPr>
              <a:buClr>
                <a:srgbClr val="FFFFFF"/>
              </a:buClr>
              <a:buFont typeface="Arial" pitchFamily="34" charset="0"/>
              <a:buChar char="•"/>
            </a:pPr>
            <a:r>
              <a:rPr lang="en-US" sz="2000" dirty="0" smtClean="0">
                <a:solidFill>
                  <a:srgbClr val="FFFFFF"/>
                </a:solidFill>
              </a:rPr>
              <a:t>Soyuz-2 rocket</a:t>
            </a:r>
          </a:p>
        </p:txBody>
      </p:sp>
    </p:spTree>
    <p:extLst>
      <p:ext uri="{BB962C8B-B14F-4D97-AF65-F5344CB8AC3E}">
        <p14:creationId xmlns:p14="http://schemas.microsoft.com/office/powerpoint/2010/main" val="3779712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0" y="1278001"/>
            <a:ext cx="9906000" cy="5580000"/>
          </a:xfrm>
          <a:prstGeom prst="rect">
            <a:avLst/>
          </a:prstGeom>
        </p:spPr>
      </p:pic>
      <p:sp>
        <p:nvSpPr>
          <p:cNvPr id="5123" name="Title 1"/>
          <p:cNvSpPr>
            <a:spLocks noGrp="1"/>
          </p:cNvSpPr>
          <p:nvPr>
            <p:ph type="title"/>
          </p:nvPr>
        </p:nvSpPr>
        <p:spPr>
          <a:xfrm>
            <a:off x="598756" y="404665"/>
            <a:ext cx="7318573" cy="430212"/>
          </a:xfrm>
        </p:spPr>
        <p:txBody>
          <a:bodyPr/>
          <a:lstStyle/>
          <a:p>
            <a:r>
              <a:rPr lang="en-GB" sz="2800" dirty="0" smtClean="0"/>
              <a:t>Sentinel-1: Mission Profile</a:t>
            </a:r>
          </a:p>
        </p:txBody>
      </p:sp>
      <p:sp>
        <p:nvSpPr>
          <p:cNvPr id="7" name="Content Placeholder 2"/>
          <p:cNvSpPr txBox="1">
            <a:spLocks/>
          </p:cNvSpPr>
          <p:nvPr/>
        </p:nvSpPr>
        <p:spPr bwMode="auto">
          <a:xfrm>
            <a:off x="275654" y="1682198"/>
            <a:ext cx="5315145" cy="477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cs typeface="ＭＳ Ｐゴシック" charset="0"/>
              </a:defRPr>
            </a:lvl1pPr>
            <a:lvl2pPr marL="1227138"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2pPr>
            <a:lvl3pPr marL="1825625"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3pPr>
            <a:lvl4pPr marL="2424113"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4pPr>
            <a:lvl5pPr marL="3022600" indent="-419100" algn="l" rtl="0" eaLnBrk="0" fontAlgn="base" hangingPunct="0">
              <a:lnSpc>
                <a:spcPct val="119000"/>
              </a:lnSpc>
              <a:spcBef>
                <a:spcPct val="20000"/>
              </a:spcBef>
              <a:spcAft>
                <a:spcPct val="0"/>
              </a:spcAft>
              <a:buClr>
                <a:schemeClr val="accent1"/>
              </a:buClr>
              <a:buFont typeface="Verdana" pitchFamily="34" charset="0"/>
              <a:buChar char="–"/>
              <a:defRPr sz="1600">
                <a:solidFill>
                  <a:schemeClr val="bg2"/>
                </a:solidFill>
                <a:latin typeface="+mn-lt"/>
                <a:ea typeface="MS PGothic" pitchFamily="34" charset="-128"/>
              </a:defRPr>
            </a:lvl5pPr>
            <a:lvl6pPr marL="34798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6pPr>
            <a:lvl7pPr marL="39370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7pPr>
            <a:lvl8pPr marL="43942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8pPr>
            <a:lvl9pPr marL="4851400" indent="-419100" algn="l" rtl="0" eaLnBrk="0" fontAlgn="base" hangingPunct="0">
              <a:lnSpc>
                <a:spcPct val="119000"/>
              </a:lnSpc>
              <a:spcBef>
                <a:spcPct val="20000"/>
              </a:spcBef>
              <a:spcAft>
                <a:spcPct val="0"/>
              </a:spcAft>
              <a:buClr>
                <a:schemeClr val="accent1"/>
              </a:buClr>
              <a:buFont typeface="Verdana" pitchFamily="-65" charset="0"/>
              <a:buChar char="–"/>
              <a:defRPr sz="1600">
                <a:solidFill>
                  <a:schemeClr val="bg2"/>
                </a:solidFill>
                <a:latin typeface="+mn-lt"/>
                <a:ea typeface="ＭＳ Ｐゴシック" pitchFamily="-65" charset="-128"/>
              </a:defRPr>
            </a:lvl9pPr>
          </a:lstStyle>
          <a:p>
            <a:pPr marL="285750" indent="-285750">
              <a:buClr>
                <a:schemeClr val="bg1"/>
              </a:buClr>
              <a:buFont typeface="Arial" charset="0"/>
              <a:buChar char="•"/>
            </a:pPr>
            <a:r>
              <a:rPr lang="en-US" sz="2000" dirty="0">
                <a:solidFill>
                  <a:schemeClr val="bg1"/>
                </a:solidFill>
              </a:rPr>
              <a:t>Sun-synchronous orbit at</a:t>
            </a:r>
            <a:br>
              <a:rPr lang="en-US" sz="2000" dirty="0">
                <a:solidFill>
                  <a:schemeClr val="bg1"/>
                </a:solidFill>
              </a:rPr>
            </a:br>
            <a:r>
              <a:rPr lang="en-US" sz="2000" dirty="0">
                <a:solidFill>
                  <a:schemeClr val="bg1"/>
                </a:solidFill>
              </a:rPr>
              <a:t>693 km altitude</a:t>
            </a:r>
          </a:p>
          <a:p>
            <a:pPr marL="285750" indent="-285750">
              <a:buClr>
                <a:schemeClr val="bg1"/>
              </a:buClr>
              <a:buFont typeface="Arial" charset="0"/>
              <a:buChar char="•"/>
            </a:pPr>
            <a:r>
              <a:rPr lang="en-US" sz="2000" dirty="0">
                <a:solidFill>
                  <a:schemeClr val="bg1"/>
                </a:solidFill>
              </a:rPr>
              <a:t>Inclination: 98.18˚</a:t>
            </a:r>
          </a:p>
          <a:p>
            <a:pPr marL="285750" indent="-285750">
              <a:buClr>
                <a:schemeClr val="bg1"/>
              </a:buClr>
              <a:buFont typeface="Arial" charset="0"/>
              <a:buChar char="•"/>
            </a:pPr>
            <a:r>
              <a:rPr lang="en-US" sz="2000" dirty="0" smtClean="0">
                <a:solidFill>
                  <a:schemeClr val="bg1"/>
                </a:solidFill>
              </a:rPr>
              <a:t>7 years lifetime</a:t>
            </a:r>
          </a:p>
          <a:p>
            <a:pPr marL="285750" indent="-285750">
              <a:buClr>
                <a:schemeClr val="bg1"/>
              </a:buClr>
              <a:buFont typeface="Arial" charset="0"/>
              <a:buChar char="•"/>
            </a:pPr>
            <a:r>
              <a:rPr lang="en-US" sz="2000" dirty="0" smtClean="0">
                <a:solidFill>
                  <a:schemeClr val="bg1"/>
                </a:solidFill>
              </a:rPr>
              <a:t>Consumables for 12 years</a:t>
            </a:r>
          </a:p>
          <a:p>
            <a:pPr marL="285750" indent="-285750">
              <a:buClr>
                <a:schemeClr val="bg1"/>
              </a:buClr>
              <a:buFont typeface="Arial" charset="0"/>
              <a:buChar char="•"/>
            </a:pPr>
            <a:r>
              <a:rPr lang="en-US" sz="2000" dirty="0">
                <a:solidFill>
                  <a:schemeClr val="bg1"/>
                </a:solidFill>
              </a:rPr>
              <a:t>Mean LST: 18:00h at</a:t>
            </a:r>
            <a:br>
              <a:rPr lang="en-US" sz="2000" dirty="0">
                <a:solidFill>
                  <a:schemeClr val="bg1"/>
                </a:solidFill>
              </a:rPr>
            </a:br>
            <a:r>
              <a:rPr lang="en-US" sz="2000" dirty="0">
                <a:solidFill>
                  <a:schemeClr val="bg1"/>
                </a:solidFill>
              </a:rPr>
              <a:t>ascending node</a:t>
            </a:r>
          </a:p>
          <a:p>
            <a:pPr marL="285750" indent="-285750">
              <a:buClr>
                <a:schemeClr val="bg1"/>
              </a:buClr>
              <a:buFont typeface="Arial" charset="0"/>
              <a:buChar char="•"/>
            </a:pPr>
            <a:r>
              <a:rPr lang="en-US" sz="2000" dirty="0">
                <a:solidFill>
                  <a:schemeClr val="bg1"/>
                </a:solidFill>
              </a:rPr>
              <a:t>12-day repeat cycle at</a:t>
            </a:r>
            <a:br>
              <a:rPr lang="en-US" sz="2000" dirty="0">
                <a:solidFill>
                  <a:schemeClr val="bg1"/>
                </a:solidFill>
              </a:rPr>
            </a:br>
            <a:r>
              <a:rPr lang="en-US" sz="2000" dirty="0">
                <a:solidFill>
                  <a:schemeClr val="bg1"/>
                </a:solidFill>
              </a:rPr>
              <a:t>Equator (with 1 satellite)</a:t>
            </a:r>
          </a:p>
          <a:p>
            <a:pPr marL="285750" indent="-285750">
              <a:buClr>
                <a:schemeClr val="bg1"/>
              </a:buClr>
              <a:buFont typeface="Arial" charset="0"/>
              <a:buChar char="•"/>
            </a:pPr>
            <a:r>
              <a:rPr lang="en-US" sz="2000" dirty="0">
                <a:solidFill>
                  <a:schemeClr val="bg1"/>
                </a:solidFill>
              </a:rPr>
              <a:t>175 orbits/cycle</a:t>
            </a:r>
          </a:p>
          <a:p>
            <a:pPr marL="285750" indent="-285750">
              <a:buClr>
                <a:schemeClr val="bg1"/>
              </a:buClr>
              <a:buFont typeface="Arial" charset="0"/>
              <a:buChar char="•"/>
            </a:pPr>
            <a:r>
              <a:rPr lang="en-US" sz="2000" dirty="0">
                <a:solidFill>
                  <a:schemeClr val="bg1"/>
                </a:solidFill>
              </a:rPr>
              <a:t>96h operative </a:t>
            </a:r>
            <a:r>
              <a:rPr lang="en-US" sz="2000" dirty="0" smtClean="0">
                <a:solidFill>
                  <a:schemeClr val="bg1"/>
                </a:solidFill>
              </a:rPr>
              <a:t>autonomy</a:t>
            </a:r>
          </a:p>
        </p:txBody>
      </p:sp>
    </p:spTree>
    <p:extLst>
      <p:ext uri="{BB962C8B-B14F-4D97-AF65-F5344CB8AC3E}">
        <p14:creationId xmlns:p14="http://schemas.microsoft.com/office/powerpoint/2010/main" val="9954174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971" y="1562105"/>
            <a:ext cx="3510000" cy="432000"/>
          </a:xfrm>
          <a:solidFill>
            <a:schemeClr val="accent1"/>
          </a:solidFill>
          <a:ln w="9525">
            <a:solidFill>
              <a:schemeClr val="bg1"/>
            </a:solidFill>
          </a:ln>
        </p:spPr>
        <p:txBody>
          <a:bodyPr tIns="72000" anchor="ctr" anchorCtr="0"/>
          <a:lstStyle/>
          <a:p>
            <a:pPr marL="0" indent="0">
              <a:buNone/>
            </a:pPr>
            <a:r>
              <a:rPr lang="en-GB" sz="1500" b="1" dirty="0" smtClean="0">
                <a:solidFill>
                  <a:schemeClr val="bg1"/>
                </a:solidFill>
              </a:rPr>
              <a:t>Operational Modes</a:t>
            </a:r>
            <a:endParaRPr lang="en-GB" sz="1500" b="1" dirty="0">
              <a:solidFill>
                <a:schemeClr val="bg1"/>
              </a:solidFill>
            </a:endParaRPr>
          </a:p>
        </p:txBody>
      </p:sp>
      <p:sp>
        <p:nvSpPr>
          <p:cNvPr id="4104" name="Right Arrow 4103"/>
          <p:cNvSpPr/>
          <p:nvPr/>
        </p:nvSpPr>
        <p:spPr>
          <a:xfrm>
            <a:off x="4091687" y="2059923"/>
            <a:ext cx="630382" cy="498715"/>
          </a:xfrm>
          <a:prstGeom prst="rightArrow">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ight Arrow 104"/>
          <p:cNvSpPr/>
          <p:nvPr/>
        </p:nvSpPr>
        <p:spPr>
          <a:xfrm>
            <a:off x="4117415" y="2814448"/>
            <a:ext cx="630382" cy="498715"/>
          </a:xfrm>
          <a:prstGeom prst="rightArrow">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ight Arrow 105"/>
          <p:cNvSpPr/>
          <p:nvPr/>
        </p:nvSpPr>
        <p:spPr>
          <a:xfrm>
            <a:off x="4091687" y="3548733"/>
            <a:ext cx="630382" cy="498715"/>
          </a:xfrm>
          <a:prstGeom prst="rightArrow">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ight Arrow 106"/>
          <p:cNvSpPr/>
          <p:nvPr/>
        </p:nvSpPr>
        <p:spPr>
          <a:xfrm>
            <a:off x="4087394" y="4249381"/>
            <a:ext cx="630382" cy="498715"/>
          </a:xfrm>
          <a:prstGeom prst="rightArrow">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105" name="Table 4104"/>
          <p:cNvGraphicFramePr>
            <a:graphicFrameLocks noGrp="1"/>
          </p:cNvGraphicFramePr>
          <p:nvPr>
            <p:extLst>
              <p:ext uri="{D42A27DB-BD31-4B8C-83A1-F6EECF244321}">
                <p14:modId xmlns:p14="http://schemas.microsoft.com/office/powerpoint/2010/main" val="3020264633"/>
              </p:ext>
            </p:extLst>
          </p:nvPr>
        </p:nvGraphicFramePr>
        <p:xfrm>
          <a:off x="4897567" y="1549715"/>
          <a:ext cx="4758000" cy="3456001"/>
        </p:xfrm>
        <a:graphic>
          <a:graphicData uri="http://schemas.openxmlformats.org/drawingml/2006/table">
            <a:tbl>
              <a:tblPr firstRow="1" bandRow="1">
                <a:effectLst/>
                <a:tableStyleId>{5C22544A-7EE6-4342-B048-85BDC9FD1C3A}</a:tableStyleId>
              </a:tblPr>
              <a:tblGrid>
                <a:gridCol w="1443000"/>
                <a:gridCol w="1716000"/>
                <a:gridCol w="1599000"/>
              </a:tblGrid>
              <a:tr h="493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Resolution</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Swath Width</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smtClean="0">
                          <a:ln>
                            <a:noFill/>
                          </a:ln>
                          <a:solidFill>
                            <a:schemeClr val="bg1"/>
                          </a:solidFill>
                          <a:effectLst/>
                          <a:latin typeface="Verdana" pitchFamily="34" charset="0"/>
                          <a:ea typeface="ＭＳ Ｐゴシック" pitchFamily="34" charset="-128"/>
                        </a:rPr>
                        <a:t>Polarisation</a:t>
                      </a:r>
                    </a:p>
                  </a:txBody>
                  <a:tcPr marL="99060" marR="99060" anchor="ctr"/>
                </a:tc>
              </a:tr>
              <a:tr h="726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20 x 40 m²</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400 km</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99060" marR="99060" anchor="ctr"/>
                </a:tc>
              </a:tr>
              <a:tr h="7263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5 x 20 m²</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250 km</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99060" marR="99060" anchor="ctr"/>
                </a:tc>
              </a:tr>
              <a:tr h="7260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5 x 5 m²</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&gt; 80 km</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HH+HV or VV+VH</a:t>
                      </a:r>
                    </a:p>
                  </a:txBody>
                  <a:tcPr marL="99060" marR="99060" anchor="ctr"/>
                </a:tc>
              </a:tr>
              <a:tr h="783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5 x 5 m²</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20 x 20 km² at 100 km spacing</a:t>
                      </a:r>
                    </a:p>
                  </a:txBody>
                  <a:tcPr marL="99060" marR="990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smtClean="0">
                          <a:ln>
                            <a:noFill/>
                          </a:ln>
                          <a:solidFill>
                            <a:schemeClr val="accent1">
                              <a:lumMod val="75000"/>
                            </a:schemeClr>
                          </a:solidFill>
                          <a:effectLst/>
                          <a:latin typeface="Verdana" pitchFamily="34" charset="0"/>
                          <a:ea typeface="ＭＳ Ｐゴシック" pitchFamily="34" charset="-128"/>
                        </a:rPr>
                        <a:t>HH or VV</a:t>
                      </a:r>
                    </a:p>
                  </a:txBody>
                  <a:tcPr marL="99060" marR="99060" anchor="ctr"/>
                </a:tc>
              </a:tr>
            </a:tbl>
          </a:graphicData>
        </a:graphic>
      </p:graphicFrame>
      <p:cxnSp>
        <p:nvCxnSpPr>
          <p:cNvPr id="6" name="Straight Connector 5"/>
          <p:cNvCxnSpPr/>
          <p:nvPr/>
        </p:nvCxnSpPr>
        <p:spPr>
          <a:xfrm flipV="1">
            <a:off x="2930032" y="2298295"/>
            <a:ext cx="939141" cy="17640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07995" y="3163195"/>
            <a:ext cx="897000" cy="16200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925751" y="3763355"/>
            <a:ext cx="975000" cy="16560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962205" y="4438258"/>
            <a:ext cx="930555" cy="163793"/>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56566" y="5508247"/>
            <a:ext cx="9360509" cy="707886"/>
          </a:xfrm>
          <a:prstGeom prst="rect">
            <a:avLst/>
          </a:prstGeom>
        </p:spPr>
        <p:txBody>
          <a:bodyPr wrap="square">
            <a:spAutoFit/>
          </a:bodyPr>
          <a:lstStyle/>
          <a:p>
            <a:pPr marL="285750" lvl="0" indent="-285750">
              <a:spcAft>
                <a:spcPts val="200"/>
              </a:spcAft>
              <a:buFont typeface="Wingdings" pitchFamily="2" charset="2"/>
              <a:buChar char="Ø"/>
            </a:pPr>
            <a:r>
              <a:rPr lang="en-US" sz="2000" b="1" dirty="0" smtClean="0">
                <a:solidFill>
                  <a:schemeClr val="accent1"/>
                </a:solidFill>
              </a:rPr>
              <a:t>Frequent </a:t>
            </a:r>
            <a:r>
              <a:rPr lang="en-US" sz="2000" b="1" dirty="0">
                <a:solidFill>
                  <a:schemeClr val="accent1"/>
                </a:solidFill>
              </a:rPr>
              <a:t>coverage of high priority areas, e.g. Europe, Canada, shipping routes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38" y="2027538"/>
            <a:ext cx="3510000" cy="32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a:spLocks noGrp="1"/>
          </p:cNvSpPr>
          <p:nvPr>
            <p:ph type="title"/>
          </p:nvPr>
        </p:nvSpPr>
        <p:spPr>
          <a:xfrm>
            <a:off x="598756" y="404665"/>
            <a:ext cx="7318573" cy="430212"/>
          </a:xfrm>
        </p:spPr>
        <p:txBody>
          <a:bodyPr/>
          <a:lstStyle/>
          <a:p>
            <a:r>
              <a:rPr lang="en-GB" sz="2800" dirty="0" smtClean="0"/>
              <a:t>Sentinel-1</a:t>
            </a:r>
            <a:r>
              <a:rPr lang="en-GB" sz="2800" dirty="0"/>
              <a:t> </a:t>
            </a:r>
            <a:r>
              <a:rPr lang="en-GB" sz="2800" dirty="0" smtClean="0"/>
              <a:t>Operational Modes</a:t>
            </a:r>
          </a:p>
        </p:txBody>
      </p:sp>
    </p:spTree>
    <p:extLst>
      <p:ext uri="{BB962C8B-B14F-4D97-AF65-F5344CB8AC3E}">
        <p14:creationId xmlns:p14="http://schemas.microsoft.com/office/powerpoint/2010/main" val="39197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1500"/>
                                        <p:tgtEl>
                                          <p:spTgt spid="3076"/>
                                        </p:tgtEl>
                                      </p:cBhvr>
                                    </p:animEffect>
                                  </p:childTnLst>
                                </p:cTn>
                              </p:par>
                            </p:childTnLst>
                          </p:cTn>
                        </p:par>
                        <p:par>
                          <p:cTn id="14" fill="hold">
                            <p:stCondLst>
                              <p:cond delay="1500"/>
                            </p:stCondLst>
                            <p:childTnLst>
                              <p:par>
                                <p:cTn id="15" presetID="10" presetClass="entr" presetSubtype="0" fill="hold" grpId="0" nodeType="afterEffect">
                                  <p:stCondLst>
                                    <p:cond delay="1000"/>
                                  </p:stCondLst>
                                  <p:childTnLst>
                                    <p:set>
                                      <p:cBhvr>
                                        <p:cTn id="16" dur="1" fill="hold">
                                          <p:stCondLst>
                                            <p:cond delay="0"/>
                                          </p:stCondLst>
                                        </p:cTn>
                                        <p:tgtEl>
                                          <p:spTgt spid="4104"/>
                                        </p:tgtEl>
                                        <p:attrNameLst>
                                          <p:attrName>style.visibility</p:attrName>
                                        </p:attrNameLst>
                                      </p:cBhvr>
                                      <p:to>
                                        <p:strVal val="visible"/>
                                      </p:to>
                                    </p:set>
                                    <p:animEffect transition="in" filter="fade">
                                      <p:cBhvr>
                                        <p:cTn id="17" dur="1000"/>
                                        <p:tgtEl>
                                          <p:spTgt spid="4104"/>
                                        </p:tgtEl>
                                      </p:cBhvr>
                                    </p:animEffect>
                                  </p:childTnLst>
                                </p:cTn>
                              </p:par>
                              <p:par>
                                <p:cTn id="18" presetID="22" presetClass="entr" presetSubtype="1" fill="hold" nodeType="withEffect">
                                  <p:stCondLst>
                                    <p:cond delay="500"/>
                                  </p:stCondLst>
                                  <p:childTnLst>
                                    <p:set>
                                      <p:cBhvr>
                                        <p:cTn id="19" dur="1" fill="hold">
                                          <p:stCondLst>
                                            <p:cond delay="0"/>
                                          </p:stCondLst>
                                        </p:cTn>
                                        <p:tgtEl>
                                          <p:spTgt spid="4105"/>
                                        </p:tgtEl>
                                        <p:attrNameLst>
                                          <p:attrName>style.visibility</p:attrName>
                                        </p:attrNameLst>
                                      </p:cBhvr>
                                      <p:to>
                                        <p:strVal val="visible"/>
                                      </p:to>
                                    </p:set>
                                    <p:animEffect transition="in" filter="wipe(up)">
                                      <p:cBhvr>
                                        <p:cTn id="20" dur="2500"/>
                                        <p:tgtEl>
                                          <p:spTgt spid="4105"/>
                                        </p:tgtEl>
                                      </p:cBhvr>
                                    </p:animEffect>
                                  </p:childTnLst>
                                </p:cTn>
                              </p:par>
                              <p:par>
                                <p:cTn id="21" presetID="10" presetClass="entr" presetSubtype="0" fill="hold" grpId="0" nodeType="withEffect">
                                  <p:stCondLst>
                                    <p:cond delay="125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1000"/>
                                        <p:tgtEl>
                                          <p:spTgt spid="106"/>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1000"/>
                                        <p:tgtEl>
                                          <p:spTgt spid="107"/>
                                        </p:tgtEl>
                                      </p:cBhvr>
                                    </p:animEffect>
                                  </p:childTnLst>
                                </p:cTn>
                              </p:par>
                            </p:childTnLst>
                          </p:cTn>
                        </p:par>
                        <p:par>
                          <p:cTn id="30" fill="hold">
                            <p:stCondLst>
                              <p:cond delay="4500"/>
                            </p:stCondLst>
                            <p:childTnLst>
                              <p:par>
                                <p:cTn id="31" presetID="10" presetClass="entr" presetSubtype="0" fill="hold" grpId="0" nodeType="afterEffect">
                                  <p:stCondLst>
                                    <p:cond delay="75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104" grpId="0" animBg="1"/>
      <p:bldP spid="105" grpId="0" animBg="1"/>
      <p:bldP spid="106" grpId="0" animBg="1"/>
      <p:bldP spid="10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3707" y="2209372"/>
            <a:ext cx="5109000" cy="3312000"/>
          </a:xfrm>
          <a:prstGeom prst="roundRect">
            <a:avLst>
              <a:gd name="adj" fmla="val 8594"/>
            </a:avLst>
          </a:prstGeom>
          <a:solidFill>
            <a:srgbClr val="FFFFFF">
              <a:shade val="85000"/>
            </a:srgbClr>
          </a:solidFill>
          <a:ln>
            <a:noFill/>
          </a:ln>
          <a:effectLst>
            <a:reflection blurRad="12700" stA="23000" endPos="18000" dist="12700" dir="5400000" sy="-100000" algn="bl" rotWithShape="0"/>
          </a:effectLst>
        </p:spPr>
      </p:pic>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53707" y="2009552"/>
            <a:ext cx="5109000" cy="3511819"/>
          </a:xfrm>
          <a:prstGeom prst="roundRect">
            <a:avLst>
              <a:gd name="adj" fmla="val 8594"/>
            </a:avLst>
          </a:prstGeom>
          <a:solidFill>
            <a:srgbClr val="FFFFFF">
              <a:shade val="85000"/>
            </a:srgbClr>
          </a:solidFill>
          <a:ln>
            <a:noFill/>
          </a:ln>
          <a:effectLst/>
        </p:spPr>
      </p:pic>
      <p:sp>
        <p:nvSpPr>
          <p:cNvPr id="10" name="Rounded Rectangle 9"/>
          <p:cNvSpPr/>
          <p:nvPr/>
        </p:nvSpPr>
        <p:spPr>
          <a:xfrm>
            <a:off x="200337" y="2030820"/>
            <a:ext cx="5354989" cy="34174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3464" indent="-283464" fontAlgn="ctr">
              <a:spcBef>
                <a:spcPts val="300"/>
              </a:spcBef>
              <a:spcAft>
                <a:spcPts val="800"/>
              </a:spcAft>
              <a:buSzPts val="1800"/>
              <a:buFont typeface="Wingdings"/>
              <a:buChar char="Ø"/>
            </a:pPr>
            <a:r>
              <a:rPr lang="en-GB" b="1" dirty="0" smtClean="0">
                <a:solidFill>
                  <a:srgbClr val="0098DB"/>
                </a:solidFill>
              </a:rPr>
              <a:t>10</a:t>
            </a:r>
            <a:r>
              <a:rPr lang="en-GB" dirty="0" smtClean="0">
                <a:solidFill>
                  <a:srgbClr val="0098DB"/>
                </a:solidFill>
              </a:rPr>
              <a:t> m ground range resolution</a:t>
            </a:r>
            <a:br>
              <a:rPr lang="en-GB" dirty="0" smtClean="0">
                <a:solidFill>
                  <a:srgbClr val="0098DB"/>
                </a:solidFill>
              </a:rPr>
            </a:br>
            <a:r>
              <a:rPr lang="en-GB" dirty="0" smtClean="0">
                <a:solidFill>
                  <a:srgbClr val="0098DB"/>
                </a:solidFill>
              </a:rPr>
              <a:t>(</a:t>
            </a:r>
            <a:r>
              <a:rPr lang="en-GB" dirty="0" err="1" smtClean="0">
                <a:solidFill>
                  <a:srgbClr val="0098DB"/>
                </a:solidFill>
              </a:rPr>
              <a:t>stripmap</a:t>
            </a:r>
            <a:r>
              <a:rPr lang="en-GB" dirty="0" smtClean="0">
                <a:solidFill>
                  <a:srgbClr val="0098DB"/>
                </a:solidFill>
              </a:rPr>
              <a:t> mode)</a:t>
            </a:r>
            <a:endParaRPr lang="en-GB" dirty="0">
              <a:solidFill>
                <a:srgbClr val="0098DB"/>
              </a:solidFill>
            </a:endParaRPr>
          </a:p>
          <a:p>
            <a:pPr marL="283464" indent="-283464" fontAlgn="ctr">
              <a:spcBef>
                <a:spcPts val="300"/>
              </a:spcBef>
              <a:spcAft>
                <a:spcPts val="800"/>
              </a:spcAft>
              <a:buSzPts val="1800"/>
              <a:buFont typeface="Wingdings"/>
              <a:buChar char="Ø"/>
            </a:pPr>
            <a:r>
              <a:rPr lang="en-GB" b="1" dirty="0" smtClean="0">
                <a:solidFill>
                  <a:srgbClr val="0098DB"/>
                </a:solidFill>
              </a:rPr>
              <a:t>250 </a:t>
            </a:r>
            <a:r>
              <a:rPr lang="en-GB" dirty="0" smtClean="0">
                <a:solidFill>
                  <a:srgbClr val="0098DB"/>
                </a:solidFill>
              </a:rPr>
              <a:t>km swath </a:t>
            </a:r>
            <a:r>
              <a:rPr lang="en-GB" dirty="0">
                <a:solidFill>
                  <a:srgbClr val="0098DB"/>
                </a:solidFill>
              </a:rPr>
              <a:t>width (Interferometric wide swath </a:t>
            </a:r>
            <a:r>
              <a:rPr lang="en-GB" dirty="0" smtClean="0">
                <a:solidFill>
                  <a:srgbClr val="0098DB"/>
                </a:solidFill>
              </a:rPr>
              <a:t>mode)</a:t>
            </a:r>
          </a:p>
          <a:p>
            <a:pPr marL="283464" indent="-283464" fontAlgn="ctr">
              <a:spcBef>
                <a:spcPts val="300"/>
              </a:spcBef>
              <a:spcAft>
                <a:spcPts val="800"/>
              </a:spcAft>
              <a:buSzPts val="1800"/>
              <a:buFont typeface="Wingdings"/>
              <a:buChar char="Ø"/>
            </a:pPr>
            <a:r>
              <a:rPr lang="en-GB" b="1" dirty="0" smtClean="0">
                <a:solidFill>
                  <a:srgbClr val="0098DB"/>
                </a:solidFill>
              </a:rPr>
              <a:t>6 </a:t>
            </a:r>
            <a:r>
              <a:rPr lang="en-GB" dirty="0" smtClean="0">
                <a:solidFill>
                  <a:srgbClr val="0098DB"/>
                </a:solidFill>
              </a:rPr>
              <a:t>days repeat cycle (with 2 satellites)</a:t>
            </a:r>
          </a:p>
          <a:p>
            <a:pPr marL="283464" indent="-283464" fontAlgn="ctr">
              <a:spcBef>
                <a:spcPts val="300"/>
              </a:spcBef>
              <a:spcAft>
                <a:spcPts val="800"/>
              </a:spcAft>
              <a:buSzPts val="1800"/>
              <a:buFont typeface="Wingdings"/>
              <a:buChar char="Ø"/>
            </a:pPr>
            <a:r>
              <a:rPr lang="en-US" b="1" dirty="0" smtClean="0">
                <a:solidFill>
                  <a:srgbClr val="0098DB"/>
                </a:solidFill>
              </a:rPr>
              <a:t>2 x 260 Mb/s </a:t>
            </a:r>
            <a:r>
              <a:rPr lang="en-GB" dirty="0" smtClean="0">
                <a:solidFill>
                  <a:srgbClr val="0098DB"/>
                </a:solidFill>
              </a:rPr>
              <a:t>downlink data rate</a:t>
            </a:r>
          </a:p>
          <a:p>
            <a:pPr marL="283464" indent="-283464" fontAlgn="ctr">
              <a:spcBef>
                <a:spcPts val="300"/>
              </a:spcBef>
              <a:spcAft>
                <a:spcPts val="800"/>
              </a:spcAft>
              <a:buSzPts val="1800"/>
              <a:buFont typeface="Wingdings"/>
              <a:buChar char="Ø"/>
            </a:pPr>
            <a:r>
              <a:rPr lang="en-GB" b="1" dirty="0" smtClean="0">
                <a:solidFill>
                  <a:srgbClr val="0098DB"/>
                </a:solidFill>
              </a:rPr>
              <a:t>7</a:t>
            </a:r>
            <a:r>
              <a:rPr lang="en-GB" dirty="0" smtClean="0">
                <a:solidFill>
                  <a:srgbClr val="0098DB"/>
                </a:solidFill>
              </a:rPr>
              <a:t> years design lifetime </a:t>
            </a:r>
            <a:r>
              <a:rPr lang="en-US" dirty="0" smtClean="0">
                <a:solidFill>
                  <a:srgbClr val="0098DB"/>
                </a:solidFill>
              </a:rPr>
              <a:t>(consumables </a:t>
            </a:r>
            <a:r>
              <a:rPr lang="en-US" dirty="0">
                <a:solidFill>
                  <a:srgbClr val="0098DB"/>
                </a:solidFill>
              </a:rPr>
              <a:t>for 12 years</a:t>
            </a:r>
            <a:r>
              <a:rPr lang="en-US" dirty="0" smtClean="0">
                <a:solidFill>
                  <a:srgbClr val="0098DB"/>
                </a:solidFill>
              </a:rPr>
              <a:t>)</a:t>
            </a:r>
          </a:p>
          <a:p>
            <a:pPr marL="283464" indent="-283464" fontAlgn="ctr">
              <a:spcBef>
                <a:spcPts val="300"/>
              </a:spcBef>
              <a:spcAft>
                <a:spcPts val="800"/>
              </a:spcAft>
              <a:buSzPts val="1800"/>
              <a:buFont typeface="Wingdings"/>
              <a:buChar char="Ø"/>
            </a:pPr>
            <a:r>
              <a:rPr lang="en-US" dirty="0" smtClean="0">
                <a:solidFill>
                  <a:srgbClr val="0098DB"/>
                </a:solidFill>
              </a:rPr>
              <a:t>Optical link to downlink the data to EDRS.</a:t>
            </a:r>
            <a:endParaRPr lang="en-GB" dirty="0" smtClean="0">
              <a:solidFill>
                <a:srgbClr val="0098DB"/>
              </a:solidFill>
            </a:endParaRPr>
          </a:p>
        </p:txBody>
      </p:sp>
      <p:sp>
        <p:nvSpPr>
          <p:cNvPr id="11" name="TextBox 10"/>
          <p:cNvSpPr txBox="1"/>
          <p:nvPr/>
        </p:nvSpPr>
        <p:spPr>
          <a:xfrm>
            <a:off x="6192493" y="2145777"/>
            <a:ext cx="2705344" cy="400110"/>
          </a:xfrm>
          <a:prstGeom prst="rect">
            <a:avLst/>
          </a:prstGeom>
          <a:noFill/>
        </p:spPr>
        <p:txBody>
          <a:bodyPr wrap="square" rtlCol="0">
            <a:spAutoFit/>
          </a:bodyPr>
          <a:lstStyle>
            <a:defPPr>
              <a:defRPr lang="en-GB"/>
            </a:defPPr>
            <a:lvl1pPr algn="ctr">
              <a:defRPr sz="2400" b="1">
                <a:ln>
                  <a:noFill/>
                </a:ln>
                <a:solidFill>
                  <a:schemeClr val="accent1"/>
                </a:solidFill>
                <a:effectLst>
                  <a:outerShdw blurRad="38100" dist="38100" dir="2700000" algn="tl">
                    <a:srgbClr val="000000">
                      <a:alpha val="43137"/>
                    </a:srgbClr>
                  </a:outerShdw>
                </a:effectLst>
              </a:defRPr>
            </a:lvl1pPr>
          </a:lstStyle>
          <a:p>
            <a:r>
              <a:rPr lang="en-GB" sz="2000" dirty="0"/>
              <a:t>Envisat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5022" y="2533268"/>
            <a:ext cx="4100847" cy="2664213"/>
          </a:xfrm>
          <a:prstGeom prst="roundRect">
            <a:avLst>
              <a:gd name="adj" fmla="val 8594"/>
            </a:avLst>
          </a:prstGeom>
          <a:solidFill>
            <a:srgbClr val="FFFFFF">
              <a:shade val="85000"/>
            </a:srgbClr>
          </a:solidFill>
          <a:ln>
            <a:noFill/>
          </a:ln>
          <a:effectLst>
            <a:reflection blurRad="12700" stA="30000" endPos="28000" dist="12700" dir="5400000" sy="-100000" algn="bl" rotWithShape="0"/>
          </a:effectLst>
        </p:spPr>
      </p:pic>
      <p:pic>
        <p:nvPicPr>
          <p:cNvPr id="13" name="Picture 12"/>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5585019" y="2526653"/>
            <a:ext cx="4102800" cy="2682000"/>
          </a:xfrm>
          <a:prstGeom prst="roundRect">
            <a:avLst>
              <a:gd name="adj" fmla="val 8594"/>
            </a:avLst>
          </a:prstGeom>
          <a:solidFill>
            <a:srgbClr val="FFFFFF">
              <a:shade val="85000"/>
            </a:srgbClr>
          </a:solidFill>
          <a:ln>
            <a:noFill/>
          </a:ln>
          <a:effectLst/>
        </p:spPr>
      </p:pic>
      <p:sp>
        <p:nvSpPr>
          <p:cNvPr id="16" name="TextBox 15"/>
          <p:cNvSpPr txBox="1"/>
          <p:nvPr/>
        </p:nvSpPr>
        <p:spPr>
          <a:xfrm>
            <a:off x="5627938" y="2546417"/>
            <a:ext cx="4015009" cy="2328843"/>
          </a:xfrm>
          <a:prstGeom prst="rect">
            <a:avLst/>
          </a:prstGeom>
          <a:noFill/>
        </p:spPr>
        <p:txBody>
          <a:bodyPr wrap="square" rtlCol="0">
            <a:spAutoFit/>
          </a:bodyPr>
          <a:lstStyle/>
          <a:p>
            <a:pPr marL="285750" indent="-285750">
              <a:spcBef>
                <a:spcPts val="1000"/>
              </a:spcBef>
              <a:buFont typeface="Wingdings" pitchFamily="2" charset="2"/>
              <a:buChar char="Ø"/>
            </a:pPr>
            <a:r>
              <a:rPr lang="en-GB" sz="1600" b="1" dirty="0" smtClean="0">
                <a:solidFill>
                  <a:schemeClr val="accent1"/>
                </a:solidFill>
              </a:rPr>
              <a:t>20</a:t>
            </a:r>
            <a:r>
              <a:rPr lang="en-GB" sz="1600" b="1" i="1" dirty="0" smtClean="0">
                <a:solidFill>
                  <a:schemeClr val="accent1"/>
                </a:solidFill>
              </a:rPr>
              <a:t> </a:t>
            </a:r>
            <a:r>
              <a:rPr lang="en-GB" sz="1600" dirty="0" smtClean="0">
                <a:solidFill>
                  <a:schemeClr val="accent1"/>
                </a:solidFill>
              </a:rPr>
              <a:t>m</a:t>
            </a:r>
            <a:r>
              <a:rPr lang="en-GB" sz="1600" b="1" i="1" dirty="0" smtClean="0">
                <a:solidFill>
                  <a:schemeClr val="accent1"/>
                </a:solidFill>
              </a:rPr>
              <a:t> </a:t>
            </a:r>
            <a:r>
              <a:rPr lang="en-GB" sz="1600" dirty="0" smtClean="0">
                <a:solidFill>
                  <a:schemeClr val="accent1"/>
                </a:solidFill>
              </a:rPr>
              <a:t>ground range resolution </a:t>
            </a:r>
          </a:p>
          <a:p>
            <a:pPr marL="285750" indent="-285750">
              <a:spcBef>
                <a:spcPts val="1000"/>
              </a:spcBef>
              <a:buFont typeface="Wingdings" pitchFamily="2" charset="2"/>
              <a:buChar char="Ø"/>
            </a:pPr>
            <a:r>
              <a:rPr lang="en-GB" sz="1600" b="1" dirty="0" smtClean="0">
                <a:solidFill>
                  <a:schemeClr val="accent1"/>
                </a:solidFill>
              </a:rPr>
              <a:t>100</a:t>
            </a:r>
            <a:r>
              <a:rPr lang="en-GB" sz="1600" dirty="0" smtClean="0">
                <a:solidFill>
                  <a:schemeClr val="accent1"/>
                </a:solidFill>
              </a:rPr>
              <a:t> km swath width (Imaging mode) </a:t>
            </a:r>
          </a:p>
          <a:p>
            <a:pPr marL="285750" indent="-285750">
              <a:spcBef>
                <a:spcPts val="1000"/>
              </a:spcBef>
              <a:buFont typeface="Wingdings" pitchFamily="2" charset="2"/>
              <a:buChar char="Ø"/>
            </a:pPr>
            <a:r>
              <a:rPr lang="en-GB" sz="1600" b="1" dirty="0" smtClean="0">
                <a:solidFill>
                  <a:schemeClr val="accent1"/>
                </a:solidFill>
              </a:rPr>
              <a:t>35 </a:t>
            </a:r>
            <a:r>
              <a:rPr lang="en-GB" sz="1600" dirty="0" smtClean="0">
                <a:solidFill>
                  <a:schemeClr val="accent1"/>
                </a:solidFill>
              </a:rPr>
              <a:t>days repeat cycle</a:t>
            </a:r>
          </a:p>
          <a:p>
            <a:pPr marL="285750" indent="-285750">
              <a:spcBef>
                <a:spcPts val="1000"/>
              </a:spcBef>
              <a:buFont typeface="Wingdings" pitchFamily="2" charset="2"/>
              <a:buChar char="Ø"/>
            </a:pPr>
            <a:r>
              <a:rPr lang="en-GB" sz="1600" dirty="0" smtClean="0">
                <a:solidFill>
                  <a:srgbClr val="0098DB"/>
                </a:solidFill>
              </a:rPr>
              <a:t>Up to </a:t>
            </a:r>
            <a:r>
              <a:rPr lang="en-GB" sz="1600" b="1" dirty="0" smtClean="0">
                <a:solidFill>
                  <a:srgbClr val="0098DB"/>
                </a:solidFill>
              </a:rPr>
              <a:t>100 Mb/s </a:t>
            </a:r>
            <a:r>
              <a:rPr lang="en-GB" sz="1600" dirty="0" smtClean="0">
                <a:solidFill>
                  <a:srgbClr val="0098DB"/>
                </a:solidFill>
              </a:rPr>
              <a:t>space to ground data rate</a:t>
            </a:r>
            <a:endParaRPr lang="en-GB" sz="1600" dirty="0" smtClean="0">
              <a:solidFill>
                <a:schemeClr val="accent1"/>
              </a:solidFill>
            </a:endParaRPr>
          </a:p>
          <a:p>
            <a:pPr marL="285750" indent="-285750">
              <a:spcBef>
                <a:spcPts val="1000"/>
              </a:spcBef>
              <a:buFont typeface="Wingdings" pitchFamily="2" charset="2"/>
              <a:buChar char="Ø"/>
            </a:pPr>
            <a:r>
              <a:rPr lang="en-GB" sz="1600" b="1" dirty="0" smtClean="0">
                <a:solidFill>
                  <a:schemeClr val="accent1"/>
                </a:solidFill>
              </a:rPr>
              <a:t>5</a:t>
            </a:r>
            <a:r>
              <a:rPr lang="en-GB" sz="1600" dirty="0" smtClean="0">
                <a:solidFill>
                  <a:schemeClr val="accent1"/>
                </a:solidFill>
              </a:rPr>
              <a:t> years design lifetime</a:t>
            </a:r>
          </a:p>
        </p:txBody>
      </p:sp>
      <p:sp>
        <p:nvSpPr>
          <p:cNvPr id="3" name="TextBox 2"/>
          <p:cNvSpPr txBox="1"/>
          <p:nvPr/>
        </p:nvSpPr>
        <p:spPr>
          <a:xfrm>
            <a:off x="1567194" y="1566708"/>
            <a:ext cx="2617980" cy="461665"/>
          </a:xfrm>
          <a:prstGeom prst="rect">
            <a:avLst/>
          </a:prstGeom>
          <a:noFill/>
        </p:spPr>
        <p:txBody>
          <a:bodyPr wrap="square" rtlCol="0">
            <a:spAutoFit/>
          </a:bodyPr>
          <a:lstStyle>
            <a:defPPr>
              <a:defRPr lang="en-GB"/>
            </a:defPPr>
            <a:lvl1pPr algn="ctr">
              <a:defRPr sz="2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defRPr>
            </a:lvl1pPr>
          </a:lstStyle>
          <a:p>
            <a:r>
              <a:rPr lang="en-GB" sz="2400" b="1" dirty="0" smtClean="0">
                <a:ln>
                  <a:noFill/>
                </a:ln>
                <a:solidFill>
                  <a:schemeClr val="accent1"/>
                </a:solidFill>
                <a:effectLst>
                  <a:outerShdw blurRad="38100" dist="38100" dir="2700000" algn="tl">
                    <a:srgbClr val="000000">
                      <a:alpha val="43137"/>
                    </a:srgbClr>
                  </a:outerShdw>
                </a:effectLst>
              </a:rPr>
              <a:t>Sentinel-1</a:t>
            </a:r>
            <a:endParaRPr lang="en-GB" b="1" dirty="0">
              <a:solidFill>
                <a:schemeClr val="accent1"/>
              </a:solidFill>
              <a:effectLst>
                <a:outerShdw blurRad="38100" dist="38100" dir="2700000" algn="tl">
                  <a:srgbClr val="000000">
                    <a:alpha val="43137"/>
                  </a:srgbClr>
                </a:outerShdw>
              </a:effectLst>
            </a:endParaRPr>
          </a:p>
        </p:txBody>
      </p:sp>
      <p:sp>
        <p:nvSpPr>
          <p:cNvPr id="12" name="Title 1"/>
          <p:cNvSpPr>
            <a:spLocks noGrp="1"/>
          </p:cNvSpPr>
          <p:nvPr>
            <p:ph type="title"/>
          </p:nvPr>
        </p:nvSpPr>
        <p:spPr>
          <a:xfrm>
            <a:off x="598756" y="404665"/>
            <a:ext cx="7318573" cy="430212"/>
          </a:xfrm>
        </p:spPr>
        <p:txBody>
          <a:bodyPr/>
          <a:lstStyle/>
          <a:p>
            <a:r>
              <a:rPr lang="en-GB" sz="2800" dirty="0" smtClean="0"/>
              <a:t>Sentinel-1 Quantum Leap</a:t>
            </a:r>
          </a:p>
        </p:txBody>
      </p:sp>
      <p:sp>
        <p:nvSpPr>
          <p:cNvPr id="15" name="TextBox 14"/>
          <p:cNvSpPr txBox="1"/>
          <p:nvPr/>
        </p:nvSpPr>
        <p:spPr>
          <a:xfrm>
            <a:off x="428497" y="5589241"/>
            <a:ext cx="9037225" cy="830997"/>
          </a:xfrm>
          <a:prstGeom prst="rect">
            <a:avLst/>
          </a:prstGeom>
          <a:noFill/>
        </p:spPr>
        <p:txBody>
          <a:bodyPr wrap="square" rtlCol="0">
            <a:spAutoFit/>
          </a:bodyPr>
          <a:lstStyle>
            <a:defPPr>
              <a:defRPr lang="en-GB"/>
            </a:defPPr>
            <a:lvl1pPr algn="ctr">
              <a:defRPr sz="2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50800" dist="38100" dir="2700000" algn="tl" rotWithShape="0">
                    <a:prstClr val="black">
                      <a:alpha val="40000"/>
                    </a:prstClr>
                  </a:outerShdw>
                </a:effectLst>
              </a:defRPr>
            </a:lvl1pPr>
          </a:lstStyle>
          <a:p>
            <a:r>
              <a:rPr lang="en-GB" sz="2400" b="1" dirty="0" smtClean="0">
                <a:ln>
                  <a:noFill/>
                </a:ln>
                <a:solidFill>
                  <a:schemeClr val="accent1"/>
                </a:solidFill>
                <a:effectLst>
                  <a:outerShdw blurRad="38100" dist="38100" dir="2700000" algn="tl">
                    <a:srgbClr val="000000">
                      <a:alpha val="43137"/>
                    </a:srgbClr>
                  </a:outerShdw>
                </a:effectLst>
              </a:rPr>
              <a:t>Sentinel-1: Twice the sensitivity and thrice the accuracy in Radar imaging quality</a:t>
            </a:r>
            <a:endParaRPr lang="en-GB"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84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childTnLst>
                          </p:cTn>
                        </p:par>
                        <p:par>
                          <p:cTn id="10" fill="hold">
                            <p:stCondLst>
                              <p:cond delay="125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25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250" fill="hold"/>
                                        <p:tgtEl>
                                          <p:spTgt spid="2"/>
                                        </p:tgtEl>
                                        <p:attrNameLst>
                                          <p:attrName>ppt_w</p:attrName>
                                        </p:attrNameLst>
                                      </p:cBhvr>
                                      <p:tavLst>
                                        <p:tav tm="0">
                                          <p:val>
                                            <p:fltVal val="0"/>
                                          </p:val>
                                        </p:tav>
                                        <p:tav tm="100000">
                                          <p:val>
                                            <p:strVal val="#ppt_w"/>
                                          </p:val>
                                        </p:tav>
                                      </p:tavLst>
                                    </p:anim>
                                    <p:anim calcmode="lin" valueType="num">
                                      <p:cBhvr>
                                        <p:cTn id="17" dur="1250" fill="hold"/>
                                        <p:tgtEl>
                                          <p:spTgt spid="2"/>
                                        </p:tgtEl>
                                        <p:attrNameLst>
                                          <p:attrName>ppt_h</p:attrName>
                                        </p:attrNameLst>
                                      </p:cBhvr>
                                      <p:tavLst>
                                        <p:tav tm="0">
                                          <p:val>
                                            <p:fltVal val="0"/>
                                          </p:val>
                                        </p:tav>
                                        <p:tav tm="100000">
                                          <p:val>
                                            <p:strVal val="#ppt_h"/>
                                          </p:val>
                                        </p:tav>
                                      </p:tavLst>
                                    </p:anim>
                                    <p:animEffect transition="in" filter="fade">
                                      <p:cBhvr>
                                        <p:cTn id="18" dur="1250"/>
                                        <p:tgtEl>
                                          <p:spTgt spid="2"/>
                                        </p:tgtEl>
                                      </p:cBhvr>
                                    </p:animEffec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0" presetClass="entr" presetSubtype="0"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ntr" presetSubtype="0" fill="hold" nodeType="with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4000"/>
                            </p:stCondLst>
                            <p:childTnLst>
                              <p:par>
                                <p:cTn id="29" presetID="10" presetClass="entr" presetSubtype="0" fill="hold" nodeType="after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1000"/>
                                        <p:tgtEl>
                                          <p:spTgt spid="16">
                                            <p:txEl>
                                              <p:pRg st="0" end="0"/>
                                            </p:txEl>
                                          </p:spTgt>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fade">
                                      <p:cBhvr>
                                        <p:cTn id="35" dur="1000"/>
                                        <p:tgtEl>
                                          <p:spTgt spid="16">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fade">
                                      <p:cBhvr>
                                        <p:cTn id="38" dur="1000"/>
                                        <p:tgtEl>
                                          <p:spTgt spid="10">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1000"/>
                                        <p:tgtEl>
                                          <p:spTgt spid="10">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fade">
                                      <p:cBhvr>
                                        <p:cTn id="44" dur="1000"/>
                                        <p:tgtEl>
                                          <p:spTgt spid="10">
                                            <p:txEl>
                                              <p:pRg st="2" end="2"/>
                                            </p:txEl>
                                          </p:spTgt>
                                        </p:tgtEl>
                                      </p:cBhvr>
                                    </p:animEffect>
                                  </p:childTnLst>
                                </p:cTn>
                              </p:par>
                            </p:childTnLst>
                          </p:cTn>
                        </p:par>
                        <p:par>
                          <p:cTn id="45" fill="hold">
                            <p:stCondLst>
                              <p:cond delay="6000"/>
                            </p:stCondLst>
                            <p:childTnLst>
                              <p:par>
                                <p:cTn id="46" presetID="10" presetClass="entr" presetSubtype="0" fill="hold" nodeType="after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1000"/>
                                        <p:tgtEl>
                                          <p:spTgt spid="16">
                                            <p:txEl>
                                              <p:pRg st="2" end="2"/>
                                            </p:txEl>
                                          </p:spTgt>
                                        </p:tgtEl>
                                      </p:cBhvr>
                                    </p:animEffect>
                                  </p:childTnLst>
                                </p:cTn>
                              </p:par>
                            </p:childTnLst>
                          </p:cTn>
                        </p:par>
                        <p:par>
                          <p:cTn id="49" fill="hold">
                            <p:stCondLst>
                              <p:cond delay="7000"/>
                            </p:stCondLst>
                            <p:childTnLst>
                              <p:par>
                                <p:cTn id="50" presetID="10" presetClass="entr" presetSubtype="0" fill="hold" nodeType="afterEffect">
                                  <p:stCondLst>
                                    <p:cond delay="0"/>
                                  </p:stCondLst>
                                  <p:childTnLst>
                                    <p:set>
                                      <p:cBhvr>
                                        <p:cTn id="51" dur="1" fill="hold">
                                          <p:stCondLst>
                                            <p:cond delay="0"/>
                                          </p:stCondLst>
                                        </p:cTn>
                                        <p:tgtEl>
                                          <p:spTgt spid="16">
                                            <p:txEl>
                                              <p:pRg st="3" end="3"/>
                                            </p:txEl>
                                          </p:spTgt>
                                        </p:tgtEl>
                                        <p:attrNameLst>
                                          <p:attrName>style.visibility</p:attrName>
                                        </p:attrNameLst>
                                      </p:cBhvr>
                                      <p:to>
                                        <p:strVal val="visible"/>
                                      </p:to>
                                    </p:set>
                                    <p:animEffect transition="in" filter="fade">
                                      <p:cBhvr>
                                        <p:cTn id="52" dur="1000"/>
                                        <p:tgtEl>
                                          <p:spTgt spid="16">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fade">
                                      <p:cBhvr>
                                        <p:cTn id="55" dur="1000"/>
                                        <p:tgtEl>
                                          <p:spTgt spid="10">
                                            <p:txEl>
                                              <p:pRg st="3" end="3"/>
                                            </p:txEl>
                                          </p:spTgt>
                                        </p:tgtEl>
                                      </p:cBhvr>
                                    </p:animEffect>
                                  </p:childTnLst>
                                </p:cTn>
                              </p:par>
                            </p:childTnLst>
                          </p:cTn>
                        </p:par>
                        <p:par>
                          <p:cTn id="56" fill="hold">
                            <p:stCondLst>
                              <p:cond delay="8000"/>
                            </p:stCondLst>
                            <p:childTnLst>
                              <p:par>
                                <p:cTn id="57" presetID="10" presetClass="entr" presetSubtype="0" fill="hold" nodeType="afterEffect">
                                  <p:stCondLst>
                                    <p:cond delay="0"/>
                                  </p:stCondLst>
                                  <p:childTnLst>
                                    <p:set>
                                      <p:cBhvr>
                                        <p:cTn id="58" dur="1" fill="hold">
                                          <p:stCondLst>
                                            <p:cond delay="0"/>
                                          </p:stCondLst>
                                        </p:cTn>
                                        <p:tgtEl>
                                          <p:spTgt spid="16">
                                            <p:txEl>
                                              <p:pRg st="4" end="4"/>
                                            </p:txEl>
                                          </p:spTgt>
                                        </p:tgtEl>
                                        <p:attrNameLst>
                                          <p:attrName>style.visibility</p:attrName>
                                        </p:attrNameLst>
                                      </p:cBhvr>
                                      <p:to>
                                        <p:strVal val="visible"/>
                                      </p:to>
                                    </p:set>
                                    <p:animEffect transition="in" filter="fade">
                                      <p:cBhvr>
                                        <p:cTn id="59" dur="1000"/>
                                        <p:tgtEl>
                                          <p:spTgt spid="16">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fade">
                                      <p:cBhvr>
                                        <p:cTn id="62" dur="1000"/>
                                        <p:tgtEl>
                                          <p:spTgt spid="10">
                                            <p:txEl>
                                              <p:pRg st="4" end="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xEl>
                                              <p:pRg st="5" end="5"/>
                                            </p:txEl>
                                          </p:spTgt>
                                        </p:tgtEl>
                                        <p:attrNameLst>
                                          <p:attrName>style.visibility</p:attrName>
                                        </p:attrNameLst>
                                      </p:cBhvr>
                                      <p:to>
                                        <p:strVal val="visible"/>
                                      </p:to>
                                    </p:set>
                                    <p:animEffect transition="in" filter="fade">
                                      <p:cBhvr>
                                        <p:cTn id="65" dur="1000"/>
                                        <p:tgtEl>
                                          <p:spTgt spid="10">
                                            <p:txEl>
                                              <p:pRg st="5" end="5"/>
                                            </p:txEl>
                                          </p:spTgt>
                                        </p:tgtEl>
                                      </p:cBhvr>
                                    </p:animEffect>
                                  </p:childTnLst>
                                </p:cTn>
                              </p:par>
                            </p:childTnLst>
                          </p:cTn>
                        </p:par>
                        <p:par>
                          <p:cTn id="66" fill="hold">
                            <p:stCondLst>
                              <p:cond delay="9000"/>
                            </p:stCondLst>
                            <p:childTnLst>
                              <p:par>
                                <p:cTn id="67" presetID="1" presetClass="entr" presetSubtype="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3880"/>
            <a:ext cx="9906000" cy="5773783"/>
          </a:xfrm>
          <a:prstGeom prst="rect">
            <a:avLst/>
          </a:prstGeom>
        </p:spPr>
      </p:pic>
      <p:sp>
        <p:nvSpPr>
          <p:cNvPr id="18" name="Title 1"/>
          <p:cNvSpPr>
            <a:spLocks noGrp="1"/>
          </p:cNvSpPr>
          <p:nvPr>
            <p:ph type="title"/>
          </p:nvPr>
        </p:nvSpPr>
        <p:spPr>
          <a:xfrm>
            <a:off x="598756" y="404665"/>
            <a:ext cx="7318573" cy="430212"/>
          </a:xfrm>
        </p:spPr>
        <p:txBody>
          <a:bodyPr/>
          <a:lstStyle/>
          <a:p>
            <a:r>
              <a:rPr lang="en-GB" sz="2800" dirty="0" smtClean="0"/>
              <a:t>Sentinel-1A </a:t>
            </a:r>
            <a:r>
              <a:rPr lang="en-GB" sz="2800" dirty="0" err="1" smtClean="0"/>
              <a:t>Interferogram</a:t>
            </a:r>
            <a:endParaRPr lang="en-GB" sz="2800" dirty="0" smtClean="0"/>
          </a:p>
        </p:txBody>
      </p:sp>
      <p:sp>
        <p:nvSpPr>
          <p:cNvPr id="4" name="TextBox 3"/>
          <p:cNvSpPr txBox="1"/>
          <p:nvPr/>
        </p:nvSpPr>
        <p:spPr>
          <a:xfrm>
            <a:off x="8006316" y="5975498"/>
            <a:ext cx="1513556" cy="369332"/>
          </a:xfrm>
          <a:prstGeom prst="rect">
            <a:avLst/>
          </a:prstGeom>
          <a:noFill/>
        </p:spPr>
        <p:txBody>
          <a:bodyPr wrap="none" rtlCol="0">
            <a:spAutoFit/>
          </a:bodyPr>
          <a:lstStyle/>
          <a:p>
            <a:r>
              <a:rPr lang="en-GB" dirty="0" smtClean="0">
                <a:solidFill>
                  <a:schemeClr val="bg1"/>
                </a:solidFill>
              </a:rPr>
              <a:t>Etna slopes</a:t>
            </a:r>
            <a:endParaRPr lang="en-GB" dirty="0">
              <a:solidFill>
                <a:schemeClr val="bg1"/>
              </a:solidFill>
            </a:endParaRPr>
          </a:p>
        </p:txBody>
      </p:sp>
    </p:spTree>
    <p:extLst>
      <p:ext uri="{BB962C8B-B14F-4D97-AF65-F5344CB8AC3E}">
        <p14:creationId xmlns:p14="http://schemas.microsoft.com/office/powerpoint/2010/main" val="2216762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598756" y="404665"/>
            <a:ext cx="7318573" cy="430212"/>
          </a:xfrm>
        </p:spPr>
        <p:txBody>
          <a:bodyPr/>
          <a:lstStyle/>
          <a:p>
            <a:r>
              <a:rPr lang="en-GB" sz="2800" dirty="0" smtClean="0"/>
              <a:t>Tentative Sentinel Schedule</a:t>
            </a:r>
          </a:p>
        </p:txBody>
      </p:sp>
      <p:sp>
        <p:nvSpPr>
          <p:cNvPr id="4" name="TextBox 3"/>
          <p:cNvSpPr txBox="1"/>
          <p:nvPr/>
        </p:nvSpPr>
        <p:spPr>
          <a:xfrm>
            <a:off x="8006316" y="5975498"/>
            <a:ext cx="1513556" cy="369332"/>
          </a:xfrm>
          <a:prstGeom prst="rect">
            <a:avLst/>
          </a:prstGeom>
          <a:noFill/>
        </p:spPr>
        <p:txBody>
          <a:bodyPr wrap="none" rtlCol="0">
            <a:spAutoFit/>
          </a:bodyPr>
          <a:lstStyle/>
          <a:p>
            <a:r>
              <a:rPr lang="en-GB" dirty="0" smtClean="0">
                <a:solidFill>
                  <a:schemeClr val="bg1"/>
                </a:solidFill>
              </a:rPr>
              <a:t>Etna slopes</a:t>
            </a:r>
            <a:endParaRPr lang="en-GB"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1626"/>
          <a:stretch/>
        </p:blipFill>
        <p:spPr>
          <a:xfrm>
            <a:off x="156326" y="1350335"/>
            <a:ext cx="9508669" cy="5819096"/>
          </a:xfrm>
          <a:prstGeom prst="rect">
            <a:avLst/>
          </a:prstGeom>
        </p:spPr>
      </p:pic>
    </p:spTree>
    <p:extLst>
      <p:ext uri="{BB962C8B-B14F-4D97-AF65-F5344CB8AC3E}">
        <p14:creationId xmlns:p14="http://schemas.microsoft.com/office/powerpoint/2010/main" val="241896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19" y="331321"/>
            <a:ext cx="7677150" cy="523220"/>
          </a:xfrm>
        </p:spPr>
        <p:txBody>
          <a:bodyPr/>
          <a:lstStyle/>
          <a:p>
            <a:r>
              <a:rPr lang="en-GB" dirty="0" smtClean="0"/>
              <a:t>Copernicus Services Component</a:t>
            </a:r>
            <a:endParaRPr lang="en-GB" dirty="0"/>
          </a:p>
        </p:txBody>
      </p:sp>
      <p:sp>
        <p:nvSpPr>
          <p:cNvPr id="4" name="Slide Number Placeholder 3"/>
          <p:cNvSpPr>
            <a:spLocks noGrp="1"/>
          </p:cNvSpPr>
          <p:nvPr>
            <p:ph type="sldNum" sz="quarter" idx="4294967295"/>
          </p:nvPr>
        </p:nvSpPr>
        <p:spPr>
          <a:xfrm>
            <a:off x="9165468" y="6381329"/>
            <a:ext cx="595209" cy="365125"/>
          </a:xfrm>
          <a:prstGeom prst="rect">
            <a:avLst/>
          </a:prstGeom>
        </p:spPr>
        <p:txBody>
          <a:bodyPr/>
          <a:lstStyle/>
          <a:p>
            <a:fld id="{2F3B31EC-C118-4519-877E-360B5D16C46F}" type="slidenum">
              <a:rPr lang="en-GB" smtClean="0"/>
              <a:pPr/>
              <a:t>9</a:t>
            </a:fld>
            <a:endParaRPr lang="en-GB" dirty="0"/>
          </a:p>
        </p:txBody>
      </p:sp>
      <p:graphicFrame>
        <p:nvGraphicFramePr>
          <p:cNvPr id="5" name="Diagram 4"/>
          <p:cNvGraphicFramePr/>
          <p:nvPr>
            <p:extLst>
              <p:ext uri="{D42A27DB-BD31-4B8C-83A1-F6EECF244321}">
                <p14:modId xmlns:p14="http://schemas.microsoft.com/office/powerpoint/2010/main" val="544928051"/>
              </p:ext>
            </p:extLst>
          </p:nvPr>
        </p:nvGraphicFramePr>
        <p:xfrm>
          <a:off x="474891" y="1384970"/>
          <a:ext cx="8907299" cy="5142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61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theme/theme1.xml><?xml version="1.0" encoding="utf-8"?>
<a:theme xmlns:a="http://schemas.openxmlformats.org/drawingml/2006/main" name="2_Custom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2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2_Custom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2_Custom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2_Custom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2_Custom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4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4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4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4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1047</Words>
  <Application>Microsoft Office PowerPoint</Application>
  <PresentationFormat>A4 Paper (210x297 mm)</PresentationFormat>
  <Paragraphs>146</Paragraphs>
  <Slides>13</Slides>
  <Notes>12</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2_Custom Design</vt:lpstr>
      <vt:lpstr>4_Default Design</vt:lpstr>
      <vt:lpstr>PowerPoint Presentation</vt:lpstr>
      <vt:lpstr>Copernicus – Current Status</vt:lpstr>
      <vt:lpstr>Launch Sentinel-1A </vt:lpstr>
      <vt:lpstr>Sentinel-1: Mission Profile</vt:lpstr>
      <vt:lpstr>Sentinel-1 Operational Modes</vt:lpstr>
      <vt:lpstr>Sentinel-1 Quantum Leap</vt:lpstr>
      <vt:lpstr>Sentinel-1A Interferogram</vt:lpstr>
      <vt:lpstr>Tentative Sentinel Schedule</vt:lpstr>
      <vt:lpstr>Copernicus Services Component</vt:lpstr>
      <vt:lpstr>PowerPoint Presentation</vt:lpstr>
      <vt:lpstr>PowerPoint Presentation</vt:lpstr>
      <vt:lpstr>PowerPoint Presentation</vt:lpstr>
      <vt:lpstr>PowerPoint Presentation</vt:lpstr>
    </vt:vector>
  </TitlesOfParts>
  <Company>IconMedialab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Sarah Walker</dc:creator>
  <cp:lastModifiedBy>Wolfgang Rathgeber</cp:lastModifiedBy>
  <cp:revision>1116</cp:revision>
  <cp:lastPrinted>2014-10-09T15:49:57Z</cp:lastPrinted>
  <dcterms:created xsi:type="dcterms:W3CDTF">2010-01-21T09:31:46Z</dcterms:created>
  <dcterms:modified xsi:type="dcterms:W3CDTF">2014-10-27T08:45:25Z</dcterms:modified>
</cp:coreProperties>
</file>