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  <p:sldMasterId id="2147484107" r:id="rId2"/>
    <p:sldMasterId id="2147484110" r:id="rId3"/>
    <p:sldMasterId id="2147484122" r:id="rId4"/>
  </p:sldMasterIdLst>
  <p:notesMasterIdLst>
    <p:notesMasterId r:id="rId9"/>
  </p:notesMasterIdLst>
  <p:handoutMasterIdLst>
    <p:handoutMasterId r:id="rId10"/>
  </p:handoutMasterIdLst>
  <p:sldIdLst>
    <p:sldId id="666" r:id="rId5"/>
    <p:sldId id="668" r:id="rId6"/>
    <p:sldId id="669" r:id="rId7"/>
    <p:sldId id="670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00FF00"/>
    <a:srgbClr val="FF7C80"/>
    <a:srgbClr val="CC00CC"/>
    <a:srgbClr val="0066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5879" autoAdjust="0"/>
  </p:normalViewPr>
  <p:slideViewPr>
    <p:cSldViewPr>
      <p:cViewPr varScale="1">
        <p:scale>
          <a:sx n="70" d="100"/>
          <a:sy n="7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6654-D3C0-431A-A2C7-079A82AFDE1E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F8A7-D487-41B7-93DF-73D766B6B2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3454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B3518DC6-B64D-4D6F-B60D-6EE9A315892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637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solidFill>
                  <a:prstClr val="black"/>
                </a:solidFill>
                <a:latin typeface="Times New Roman" pitchFamily="-106" charset="0"/>
              </a:rPr>
              <a:pPr/>
              <a:t>1</a:t>
            </a:fld>
            <a:endParaRPr lang="de-DE" dirty="0" smtClean="0">
              <a:solidFill>
                <a:prstClr val="black"/>
              </a:solidFill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1648D202-3E02-4742-973D-CD833CA6F9ED}" type="slidenum">
              <a:rPr lang="de-DE" smtClean="0">
                <a:solidFill>
                  <a:srgbClr val="FFFFFF"/>
                </a:solidFill>
              </a:rPr>
              <a:pPr defTabSz="917575"/>
              <a:t>2</a:t>
            </a:fld>
            <a:endParaRPr lang="de-DE" smtClean="0">
              <a:solidFill>
                <a:srgbClr val="FFFFFF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1038"/>
            <a:ext cx="4575175" cy="34321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4" y="4341066"/>
            <a:ext cx="5031336" cy="4120354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CD811-BE81-4644-A041-59BD62183160}" type="slidenum">
              <a:rPr lang="de-DE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de-DE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9.emf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3113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845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54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defRPr/>
            </a:pPr>
            <a:endParaRPr lang="en-US">
              <a:solidFill>
                <a:srgbClr val="002569"/>
              </a:solidFill>
              <a:latin typeface="Tahoma" pitchFamily="34" charset="0"/>
              <a:ea typeface="ＭＳ Ｐゴシック" pitchFamily="-106" charset="-128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768791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2"/>
          <p:cNvGrpSpPr/>
          <p:nvPr userDrawn="1"/>
        </p:nvGrpSpPr>
        <p:grpSpPr>
          <a:xfrm>
            <a:off x="341436" y="6638101"/>
            <a:ext cx="6235211" cy="110355"/>
            <a:chOff x="369888" y="6619868"/>
            <a:chExt cx="7870825" cy="128587"/>
          </a:xfrm>
        </p:grpSpPr>
        <p:grpSp>
          <p:nvGrpSpPr>
            <p:cNvPr id="3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4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5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9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0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1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2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3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4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5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7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8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9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0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1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202754" name="Clip" r:id="rId4" imgW="3809524" imgH="2619048" progId="">
                <p:embed/>
              </p:oleObj>
            </a:graphicData>
          </a:graphic>
        </p:graphicFrame>
        <p:grpSp>
          <p:nvGrpSpPr>
            <p:cNvPr id="22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3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4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5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202755" name="Clip" r:id="rId5" imgW="2835360" imgH="1920600" progId="">
                <p:embed/>
              </p:oleObj>
            </a:graphicData>
          </a:graphic>
        </p:graphicFrame>
        <p:grpSp>
          <p:nvGrpSpPr>
            <p:cNvPr id="27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9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48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 dirty="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578827" y="180976"/>
            <a:ext cx="326050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EUM/SIR/VWG/14/773645, v1A draft, 10 October 2014</a:t>
            </a:r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7" name="Rectangle 39"/>
          <p:cNvSpPr>
            <a:spLocks noChangeArrowheads="1"/>
          </p:cNvSpPr>
          <p:nvPr userDrawn="1"/>
        </p:nvSpPr>
        <p:spPr bwMode="auto">
          <a:xfrm>
            <a:off x="286289" y="180976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C4DB5A8F-B97C-4F92-A89C-4616A2E493DE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38886" y="534839"/>
            <a:ext cx="549436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5846885" y="542926"/>
            <a:ext cx="329711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00" y="1019175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77640CE9-6600-4461-80F9-194BCF128167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6" y="534839"/>
            <a:ext cx="8632553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7" name="Rectangle 61"/>
          <p:cNvSpPr>
            <a:spLocks noChangeArrowheads="1"/>
          </p:cNvSpPr>
          <p:nvPr userDrawn="1"/>
        </p:nvSpPr>
        <p:spPr bwMode="auto">
          <a:xfrm>
            <a:off x="578828" y="6611273"/>
            <a:ext cx="26529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EUM/SIR/VWG/14/773645, 10 October 2014</a:t>
            </a:r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ADAE86F7-0BD7-4E98-960B-6036BF03EBC1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531179" y="6589150"/>
            <a:ext cx="265297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900" b="1" dirty="0" smtClean="0">
                <a:solidFill>
                  <a:srgbClr val="FFFFFF"/>
                </a:solidFill>
                <a:latin typeface="Tahoma" pitchFamily="34" charset="0"/>
                <a:ea typeface="+mn-ea"/>
              </a:rPr>
              <a:t>EUM/SIR/VWG/14/773645, 10 October 2014</a:t>
            </a:r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356734" y="874644"/>
            <a:ext cx="3787266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166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6"/>
            <a:ext cx="9144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 dirty="0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27" y="6610351"/>
            <a:ext cx="232114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GB" sz="90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EUM/SIR/VWG/14/773645, 10 October  2014</a:t>
            </a:r>
            <a:endParaRPr lang="de-DE" sz="900" dirty="0" smtClean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2B8ED73A-A226-49A4-A9DE-02208C1B04A2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6" y="534839"/>
            <a:ext cx="8632553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6"/>
            <a:ext cx="9144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846885" y="542926"/>
            <a:ext cx="329711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019175"/>
            <a:ext cx="241348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39"/>
          <p:cNvSpPr>
            <a:spLocks noChangeArrowheads="1"/>
          </p:cNvSpPr>
          <p:nvPr userDrawn="1"/>
        </p:nvSpPr>
        <p:spPr bwMode="auto">
          <a:xfrm>
            <a:off x="286289" y="180976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91DF504F-34CB-4443-9165-551A57549A9E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6" y="534839"/>
            <a:ext cx="549436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grpSp>
        <p:nvGrpSpPr>
          <p:cNvPr id="2" name="Group 244"/>
          <p:cNvGrpSpPr/>
          <p:nvPr userDrawn="1"/>
        </p:nvGrpSpPr>
        <p:grpSpPr>
          <a:xfrm>
            <a:off x="341436" y="6638101"/>
            <a:ext cx="6235211" cy="110355"/>
            <a:chOff x="369889" y="6638100"/>
            <a:chExt cx="6754812" cy="110355"/>
          </a:xfrm>
        </p:grpSpPr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5236697" y="6638100"/>
              <a:ext cx="164978" cy="109011"/>
              <a:chOff x="4182" y="1087"/>
              <a:chExt cx="238" cy="162"/>
            </a:xfrm>
          </p:grpSpPr>
          <p:sp>
            <p:nvSpPr>
              <p:cNvPr id="484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5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6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7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8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9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90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91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92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93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853845" y="6638100"/>
              <a:ext cx="163609" cy="106293"/>
              <a:chOff x="1116" y="1646"/>
              <a:chExt cx="245" cy="151"/>
            </a:xfrm>
          </p:grpSpPr>
          <p:sp>
            <p:nvSpPr>
              <p:cNvPr id="481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2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3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9" name="Group 20"/>
            <p:cNvGrpSpPr>
              <a:grpSpLocks/>
            </p:cNvGrpSpPr>
            <p:nvPr userDrawn="1"/>
          </p:nvGrpSpPr>
          <p:grpSpPr bwMode="auto">
            <a:xfrm>
              <a:off x="3341609" y="6638100"/>
              <a:ext cx="163288" cy="104917"/>
              <a:chOff x="1117" y="2897"/>
              <a:chExt cx="243" cy="157"/>
            </a:xfrm>
          </p:grpSpPr>
          <p:sp>
            <p:nvSpPr>
              <p:cNvPr id="477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8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9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80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0" name="Group 25"/>
            <p:cNvGrpSpPr>
              <a:grpSpLocks/>
            </p:cNvGrpSpPr>
            <p:nvPr userDrawn="1"/>
          </p:nvGrpSpPr>
          <p:grpSpPr bwMode="auto">
            <a:xfrm>
              <a:off x="3130729" y="6638100"/>
              <a:ext cx="163288" cy="104917"/>
              <a:chOff x="1118" y="2646"/>
              <a:chExt cx="243" cy="157"/>
            </a:xfrm>
          </p:grpSpPr>
          <p:sp>
            <p:nvSpPr>
              <p:cNvPr id="473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4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5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6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1" name="Group 30"/>
            <p:cNvGrpSpPr>
              <a:grpSpLocks/>
            </p:cNvGrpSpPr>
            <p:nvPr userDrawn="1"/>
          </p:nvGrpSpPr>
          <p:grpSpPr bwMode="auto">
            <a:xfrm>
              <a:off x="2276341" y="6638100"/>
              <a:ext cx="163288" cy="104596"/>
              <a:chOff x="1117" y="2143"/>
              <a:chExt cx="243" cy="155"/>
            </a:xfrm>
          </p:grpSpPr>
          <p:sp>
            <p:nvSpPr>
              <p:cNvPr id="469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0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1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72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2" name="Group 35"/>
            <p:cNvGrpSpPr>
              <a:grpSpLocks/>
            </p:cNvGrpSpPr>
            <p:nvPr userDrawn="1"/>
          </p:nvGrpSpPr>
          <p:grpSpPr bwMode="auto">
            <a:xfrm>
              <a:off x="2064917" y="6638100"/>
              <a:ext cx="163288" cy="104596"/>
              <a:chOff x="1117" y="1892"/>
              <a:chExt cx="243" cy="155"/>
            </a:xfrm>
          </p:grpSpPr>
          <p:sp>
            <p:nvSpPr>
              <p:cNvPr id="465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6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7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8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3" name="Group 255"/>
            <p:cNvGrpSpPr>
              <a:grpSpLocks/>
            </p:cNvGrpSpPr>
            <p:nvPr userDrawn="1"/>
          </p:nvGrpSpPr>
          <p:grpSpPr bwMode="auto">
            <a:xfrm>
              <a:off x="1431617" y="6638100"/>
              <a:ext cx="163489" cy="106268"/>
              <a:chOff x="7106991" y="2034190"/>
              <a:chExt cx="255683" cy="163929"/>
            </a:xfrm>
          </p:grpSpPr>
          <p:sp>
            <p:nvSpPr>
              <p:cNvPr id="463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4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4" name="Group 254"/>
            <p:cNvGrpSpPr>
              <a:grpSpLocks/>
            </p:cNvGrpSpPr>
            <p:nvPr userDrawn="1"/>
          </p:nvGrpSpPr>
          <p:grpSpPr bwMode="auto">
            <a:xfrm>
              <a:off x="581062" y="6638100"/>
              <a:ext cx="163489" cy="110355"/>
              <a:chOff x="6341261" y="2034186"/>
              <a:chExt cx="254095" cy="170190"/>
            </a:xfrm>
          </p:grpSpPr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5" name="Group 49"/>
            <p:cNvGrpSpPr>
              <a:grpSpLocks/>
            </p:cNvGrpSpPr>
            <p:nvPr userDrawn="1"/>
          </p:nvGrpSpPr>
          <p:grpSpPr bwMode="auto">
            <a:xfrm>
              <a:off x="369889" y="6638100"/>
              <a:ext cx="163609" cy="106293"/>
              <a:chOff x="529" y="1166"/>
              <a:chExt cx="245" cy="157"/>
            </a:xfrm>
          </p:grpSpPr>
          <p:sp>
            <p:nvSpPr>
              <p:cNvPr id="456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7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8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9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6" name="Group 54"/>
            <p:cNvGrpSpPr>
              <a:grpSpLocks/>
            </p:cNvGrpSpPr>
            <p:nvPr userDrawn="1"/>
          </p:nvGrpSpPr>
          <p:grpSpPr bwMode="auto">
            <a:xfrm>
              <a:off x="2487762" y="6638100"/>
              <a:ext cx="164632" cy="106293"/>
              <a:chOff x="1117" y="2394"/>
              <a:chExt cx="245" cy="157"/>
            </a:xfrm>
          </p:grpSpPr>
          <p:sp>
            <p:nvSpPr>
              <p:cNvPr id="445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6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7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8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9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0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1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2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3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4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55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7" name="Group 66"/>
            <p:cNvGrpSpPr>
              <a:grpSpLocks/>
            </p:cNvGrpSpPr>
            <p:nvPr userDrawn="1"/>
          </p:nvGrpSpPr>
          <p:grpSpPr bwMode="auto">
            <a:xfrm>
              <a:off x="6502560" y="6638100"/>
              <a:ext cx="166325" cy="105273"/>
              <a:chOff x="1592" y="2897"/>
              <a:chExt cx="247" cy="156"/>
            </a:xfrm>
          </p:grpSpPr>
          <p:sp>
            <p:nvSpPr>
              <p:cNvPr id="430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1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2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3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4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5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6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7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8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39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0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1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2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3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44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8" name="Group 82"/>
            <p:cNvGrpSpPr>
              <a:grpSpLocks/>
            </p:cNvGrpSpPr>
            <p:nvPr userDrawn="1"/>
          </p:nvGrpSpPr>
          <p:grpSpPr bwMode="auto">
            <a:xfrm>
              <a:off x="6077342" y="6638100"/>
              <a:ext cx="164629" cy="104602"/>
              <a:chOff x="1778" y="2004"/>
              <a:chExt cx="246" cy="156"/>
            </a:xfrm>
          </p:grpSpPr>
          <p:sp>
            <p:nvSpPr>
              <p:cNvPr id="427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8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9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19" name="Group 86"/>
            <p:cNvGrpSpPr>
              <a:grpSpLocks/>
            </p:cNvGrpSpPr>
            <p:nvPr userDrawn="1"/>
          </p:nvGrpSpPr>
          <p:grpSpPr bwMode="auto">
            <a:xfrm>
              <a:off x="5868794" y="6638100"/>
              <a:ext cx="164271" cy="105273"/>
              <a:chOff x="1592" y="2143"/>
              <a:chExt cx="247" cy="156"/>
            </a:xfrm>
          </p:grpSpPr>
          <p:sp>
            <p:nvSpPr>
              <p:cNvPr id="421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2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3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4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5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6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0" name="Group 93"/>
            <p:cNvGrpSpPr>
              <a:grpSpLocks/>
            </p:cNvGrpSpPr>
            <p:nvPr userDrawn="1"/>
          </p:nvGrpSpPr>
          <p:grpSpPr bwMode="auto">
            <a:xfrm>
              <a:off x="5659215" y="6638100"/>
              <a:ext cx="163291" cy="105273"/>
              <a:chOff x="1593" y="1897"/>
              <a:chExt cx="244" cy="157"/>
            </a:xfrm>
          </p:grpSpPr>
          <p:sp>
            <p:nvSpPr>
              <p:cNvPr id="417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8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9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20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1" name="Group 98"/>
            <p:cNvGrpSpPr>
              <a:grpSpLocks/>
            </p:cNvGrpSpPr>
            <p:nvPr userDrawn="1"/>
          </p:nvGrpSpPr>
          <p:grpSpPr bwMode="auto">
            <a:xfrm>
              <a:off x="4802133" y="6638100"/>
              <a:ext cx="165299" cy="104917"/>
              <a:chOff x="1778" y="1164"/>
              <a:chExt cx="247" cy="157"/>
            </a:xfrm>
          </p:grpSpPr>
          <p:sp>
            <p:nvSpPr>
              <p:cNvPr id="368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9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0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1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2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3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4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5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6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7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8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79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0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1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2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3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4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5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6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7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8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89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0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1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2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3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4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5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6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7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8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99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0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1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2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3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4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5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6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7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8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09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0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1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2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3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4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5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416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2" name="Group 148"/>
            <p:cNvGrpSpPr>
              <a:grpSpLocks/>
            </p:cNvGrpSpPr>
            <p:nvPr userDrawn="1"/>
          </p:nvGrpSpPr>
          <p:grpSpPr bwMode="auto">
            <a:xfrm>
              <a:off x="4380029" y="6638100"/>
              <a:ext cx="164978" cy="105273"/>
              <a:chOff x="1595" y="1394"/>
              <a:chExt cx="245" cy="157"/>
            </a:xfrm>
          </p:grpSpPr>
          <p:sp>
            <p:nvSpPr>
              <p:cNvPr id="361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2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3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4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5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6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7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3" name="Group 156"/>
            <p:cNvGrpSpPr>
              <a:grpSpLocks/>
            </p:cNvGrpSpPr>
            <p:nvPr userDrawn="1"/>
          </p:nvGrpSpPr>
          <p:grpSpPr bwMode="auto">
            <a:xfrm>
              <a:off x="4167131" y="6638100"/>
              <a:ext cx="163291" cy="105273"/>
              <a:chOff x="1593" y="1143"/>
              <a:chExt cx="244" cy="157"/>
            </a:xfrm>
          </p:grpSpPr>
          <p:sp>
            <p:nvSpPr>
              <p:cNvPr id="357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8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9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60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4" name="Group 161"/>
            <p:cNvGrpSpPr>
              <a:grpSpLocks/>
            </p:cNvGrpSpPr>
            <p:nvPr userDrawn="1"/>
          </p:nvGrpSpPr>
          <p:grpSpPr bwMode="auto">
            <a:xfrm>
              <a:off x="3759968" y="6638100"/>
              <a:ext cx="164629" cy="104917"/>
              <a:chOff x="1592" y="892"/>
              <a:chExt cx="246" cy="157"/>
            </a:xfrm>
          </p:grpSpPr>
          <p:sp>
            <p:nvSpPr>
              <p:cNvPr id="353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4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5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6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aphicFrame>
          <p:nvGraphicFramePr>
            <p:cNvPr id="274" name="Object 166"/>
            <p:cNvGraphicFramePr>
              <a:graphicFrameLocks noChangeAspect="1"/>
            </p:cNvGraphicFramePr>
            <p:nvPr/>
          </p:nvGraphicFramePr>
          <p:xfrm>
            <a:off x="6288920" y="6638100"/>
            <a:ext cx="168034" cy="109359"/>
          </p:xfrm>
          <a:graphic>
            <a:graphicData uri="http://schemas.openxmlformats.org/presentationml/2006/ole">
              <p:oleObj spid="_x0000_s203778" name="Clip" r:id="rId5" imgW="3809524" imgH="2619048" progId="">
                <p:embed/>
              </p:oleObj>
            </a:graphicData>
          </a:graphic>
        </p:graphicFrame>
        <p:grpSp>
          <p:nvGrpSpPr>
            <p:cNvPr id="25" name="Group 185"/>
            <p:cNvGrpSpPr>
              <a:grpSpLocks/>
            </p:cNvGrpSpPr>
            <p:nvPr userDrawn="1"/>
          </p:nvGrpSpPr>
          <p:grpSpPr bwMode="auto">
            <a:xfrm>
              <a:off x="1008082" y="6638100"/>
              <a:ext cx="164978" cy="104898"/>
              <a:chOff x="4187" y="1590"/>
              <a:chExt cx="238" cy="162"/>
            </a:xfrm>
          </p:grpSpPr>
          <p:sp>
            <p:nvSpPr>
              <p:cNvPr id="326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7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8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9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0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1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2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3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4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5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6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7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8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39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0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1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2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3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4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5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6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7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8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49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0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1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52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6" name="Group 256"/>
            <p:cNvGrpSpPr>
              <a:grpSpLocks/>
            </p:cNvGrpSpPr>
            <p:nvPr userDrawn="1"/>
          </p:nvGrpSpPr>
          <p:grpSpPr bwMode="auto">
            <a:xfrm>
              <a:off x="4591158" y="6638100"/>
              <a:ext cx="163489" cy="106268"/>
              <a:chOff x="7877798" y="2333052"/>
              <a:chExt cx="253806" cy="164973"/>
            </a:xfrm>
          </p:grpSpPr>
          <p:sp>
            <p:nvSpPr>
              <p:cNvPr id="324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5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709710" y="6638100"/>
              <a:ext cx="164978" cy="104897"/>
              <a:chOff x="4184" y="1339"/>
              <a:chExt cx="238" cy="162"/>
            </a:xfrm>
          </p:grpSpPr>
          <p:sp>
            <p:nvSpPr>
              <p:cNvPr id="320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1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2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23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5447957" y="6638100"/>
              <a:ext cx="164978" cy="109010"/>
              <a:chOff x="4188" y="2157"/>
              <a:chExt cx="238" cy="162"/>
            </a:xfrm>
          </p:grpSpPr>
          <p:sp>
            <p:nvSpPr>
              <p:cNvPr id="307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8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9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0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1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2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3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4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5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6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7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8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19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aphicFrame>
          <p:nvGraphicFramePr>
            <p:cNvPr id="279" name="Object 252"/>
            <p:cNvGraphicFramePr>
              <a:graphicFrameLocks noChangeAspect="1"/>
            </p:cNvGraphicFramePr>
            <p:nvPr/>
          </p:nvGraphicFramePr>
          <p:xfrm>
            <a:off x="3553158" y="6638100"/>
            <a:ext cx="159887" cy="104250"/>
          </p:xfrm>
          <a:graphic>
            <a:graphicData uri="http://schemas.openxmlformats.org/presentationml/2006/ole">
              <p:oleObj spid="_x0000_s203779" name="Clip" r:id="rId6" imgW="2835360" imgH="1920600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024738" y="6638100"/>
              <a:ext cx="166365" cy="106293"/>
              <a:chOff x="4187" y="2402"/>
              <a:chExt cx="240" cy="161"/>
            </a:xfrm>
          </p:grpSpPr>
          <p:sp>
            <p:nvSpPr>
              <p:cNvPr id="303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4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5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6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219136" y="6638100"/>
              <a:ext cx="164978" cy="104922"/>
              <a:chOff x="528" y="1773"/>
              <a:chExt cx="246" cy="156"/>
            </a:xfrm>
          </p:grpSpPr>
          <p:sp>
            <p:nvSpPr>
              <p:cNvPr id="299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0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1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302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94543" y="6638100"/>
              <a:ext cx="163271" cy="105273"/>
              <a:chOff x="528" y="1164"/>
              <a:chExt cx="237" cy="157"/>
            </a:xfrm>
          </p:grpSpPr>
          <p:sp>
            <p:nvSpPr>
              <p:cNvPr id="295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6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7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8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pic>
          <p:nvPicPr>
            <p:cNvPr id="283" name="Picture 268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3792" y="6638100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" name="Group 269"/>
            <p:cNvGrpSpPr>
              <a:grpSpLocks noChangeAspect="1"/>
            </p:cNvGrpSpPr>
            <p:nvPr userDrawn="1"/>
          </p:nvGrpSpPr>
          <p:grpSpPr bwMode="auto">
            <a:xfrm>
              <a:off x="3967545" y="6638100"/>
              <a:ext cx="160549" cy="102873"/>
              <a:chOff x="4214" y="2064"/>
              <a:chExt cx="242" cy="157"/>
            </a:xfrm>
          </p:grpSpPr>
          <p:sp>
            <p:nvSpPr>
              <p:cNvPr id="291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92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93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94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grpSp>
          <p:nvGrpSpPr>
            <p:cNvPr id="225" name="Group 242"/>
            <p:cNvGrpSpPr>
              <a:grpSpLocks/>
            </p:cNvGrpSpPr>
            <p:nvPr userDrawn="1"/>
          </p:nvGrpSpPr>
          <p:grpSpPr bwMode="auto">
            <a:xfrm>
              <a:off x="1638742" y="6638100"/>
              <a:ext cx="163293" cy="104605"/>
              <a:chOff x="5555" y="2058"/>
              <a:chExt cx="245" cy="157"/>
            </a:xfrm>
          </p:grpSpPr>
          <p:sp>
            <p:nvSpPr>
              <p:cNvPr id="287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88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89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290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900" b="1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  <p:pic>
          <p:nvPicPr>
            <p:cNvPr id="286" name="Picture 3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959723" y="6638100"/>
              <a:ext cx="164978" cy="10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7" name="Rectangle 246"/>
          <p:cNvSpPr/>
          <p:nvPr userDrawn="1"/>
        </p:nvSpPr>
        <p:spPr>
          <a:xfrm>
            <a:off x="594809" y="159993"/>
            <a:ext cx="20810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GB" sz="8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EUM/DG/VWG/14/768405 v1, 11/9/2014 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517526"/>
            <a:ext cx="9144000" cy="150177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578828" y="6610351"/>
            <a:ext cx="2115964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t"/>
            <a:r>
              <a:rPr lang="en-GB" sz="9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EUM/DG/VWG/14/768405 v1, 11/9/2014 </a:t>
            </a: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2B8ED73A-A226-49A4-A9DE-02208C1B04A2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886" y="534839"/>
            <a:ext cx="8632553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39"/>
          <p:cNvSpPr>
            <a:spLocks noChangeArrowheads="1"/>
          </p:cNvSpPr>
          <p:nvPr userDrawn="1"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DF7C57C5-2E70-477A-91D7-C355023FA41B}" type="slidenum">
              <a:rPr lang="de-DE" sz="9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 userDrawn="1"/>
        </p:nvSpPr>
        <p:spPr bwMode="auto">
          <a:xfrm>
            <a:off x="578828" y="6610350"/>
            <a:ext cx="233557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t"/>
            <a:r>
              <a:rPr lang="en-GB" sz="1000" b="1" dirty="0" smtClean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EUM/DG/VWG/14/768405 v1, 11/9/2014 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045820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3180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E65541D4-3CDA-47D0-AD38-1EEB806C88F3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F660AC74-D622-4D16-A0AC-947DDBED7A92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9B115FAD-C98E-41DA-A51F-528E7ABB0A5E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F94B770F-6B47-4595-88A2-FD4C70C07B4F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EF8A858F-9E1A-44BE-8595-D5C7312A5A7F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6496051" y="6426200"/>
            <a:ext cx="656492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z="900" dirty="0" smtClean="0">
                <a:solidFill>
                  <a:srgbClr val="5F758D"/>
                </a:solidFill>
                <a:latin typeface="Tahoma" pitchFamily="34" charset="0"/>
                <a:ea typeface="+mn-ea"/>
              </a:rPr>
              <a:t>Slide: </a:t>
            </a:r>
            <a:fld id="{56AD7115-E6BD-4F42-A9DC-35905DF9308A}" type="slidenum">
              <a:rPr lang="en-GB" sz="900" smtClean="0">
                <a:solidFill>
                  <a:srgbClr val="5F758D"/>
                </a:solidFill>
                <a:latin typeface="Tahoma" pitchFamily="34" charset="0"/>
                <a:ea typeface="+mn-ea"/>
              </a:rPr>
              <a:pPr>
                <a:defRPr/>
              </a:pPr>
              <a:t>‹#›</a:t>
            </a:fld>
            <a:endParaRPr lang="en-GB" sz="900" dirty="0">
              <a:solidFill>
                <a:srgbClr val="5F758D"/>
              </a:solidFill>
              <a:latin typeface="Tahoma" pitchFamily="34" charset="0"/>
              <a:ea typeface="+mn-ea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9136" y="6610350"/>
            <a:ext cx="571500" cy="24765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>
                <a:solidFill>
                  <a:srgbClr val="002569"/>
                </a:solidFill>
              </a:rPr>
              <a:t>Slide: </a:t>
            </a:r>
            <a:fld id="{965305DA-C2C3-4522-9CFF-A82C3084AB54}" type="slidenum">
              <a:rPr lang="en-GB" b="1">
                <a:solidFill>
                  <a:srgbClr val="00256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b="1">
              <a:solidFill>
                <a:srgbClr val="00256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0371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295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01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222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372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61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88590-0EB3-42B2-8375-D1E2EC255309}" type="datetimeFigureOut">
              <a:rPr lang="zh-CN" altLang="en-US" smtClean="0"/>
              <a:pPr/>
              <a:t>2014/10/29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675E-2284-47B0-8E9F-85873CDEA2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488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 defTabSz="457200">
              <a:defRPr/>
            </a:pPr>
            <a:fld id="{980EA4A0-E513-42EA-B292-B21C1B51B660}" type="slidenum">
              <a:rPr lang="en-US">
                <a:ea typeface="ＭＳ Ｐゴシック" pitchFamily="-106" charset="-128"/>
              </a:rPr>
              <a:pPr defTabSz="457200">
                <a:defRPr/>
              </a:pPr>
              <a:t>‹#›</a:t>
            </a:fld>
            <a:endParaRPr lang="en-US">
              <a:ea typeface="ＭＳ Ｐゴシック" pitchFamily="-106" charset="-128"/>
            </a:endParaRPr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175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04582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185" y="992188"/>
            <a:ext cx="872050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FF9CC606-8418-49EA-9DB7-3FFD72983DD3}" type="slidenum">
              <a:rPr lang="de-DE" sz="90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B5E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61"/>
          <p:cNvSpPr>
            <a:spLocks noChangeArrowheads="1"/>
          </p:cNvSpPr>
          <p:nvPr/>
        </p:nvSpPr>
        <p:spPr bwMode="auto">
          <a:xfrm>
            <a:off x="578828" y="6610351"/>
            <a:ext cx="228908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900" dirty="0" smtClean="0">
                <a:solidFill>
                  <a:srgbClr val="00B5E2"/>
                </a:solidFill>
                <a:latin typeface="Arial" pitchFamily="34" charset="0"/>
                <a:ea typeface="+mn-ea"/>
                <a:cs typeface="Arial" pitchFamily="34" charset="0"/>
              </a:rPr>
              <a:t>EUM/SIR/VWG/14/773645, 10 October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 sz="900" b="1">
              <a:solidFill>
                <a:srgbClr val="FFFFFF"/>
              </a:solidFill>
              <a:latin typeface="Tahoma" pitchFamily="34" charset="0"/>
              <a:ea typeface="+mn-ea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04582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174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185" y="992188"/>
            <a:ext cx="8720504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07620" y="6604001"/>
            <a:ext cx="74588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86289" y="6610351"/>
            <a:ext cx="1410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fld id="{DF7C57C5-2E70-477A-91D7-C355023FA41B}" type="slidenum">
              <a:rPr lang="de-DE" sz="900">
                <a:solidFill>
                  <a:srgbClr val="002569"/>
                </a:solidFill>
                <a:latin typeface="Arial" pitchFamily="34" charset="0"/>
                <a:ea typeface="+mn-ea"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de-DE" sz="900" dirty="0">
              <a:solidFill>
                <a:srgbClr val="00256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003" y="6582564"/>
            <a:ext cx="20826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>
              <a:defRPr/>
            </a:pPr>
            <a:r>
              <a:rPr lang="en-GB" sz="800" b="1" dirty="0" smtClean="0">
                <a:solidFill>
                  <a:srgbClr val="002569"/>
                </a:solidFill>
                <a:latin typeface="Arial" pitchFamily="34" charset="0"/>
                <a:ea typeface="+mn-ea"/>
                <a:cs typeface="Arial" pitchFamily="34" charset="0"/>
              </a:rPr>
              <a:t>EUM/DG/VWG/14/768405 v1, 11/9/2014</a:t>
            </a:r>
            <a:r>
              <a:rPr lang="en-GB" sz="800" b="1" dirty="0" smtClean="0">
                <a:solidFill>
                  <a:srgbClr val="002569"/>
                </a:solidFill>
                <a:latin typeface="Tahoma" pitchFamily="34" charset="0"/>
                <a:ea typeface="+mn-ea"/>
              </a:rPr>
              <a:t> </a:t>
            </a:r>
            <a:endParaRPr lang="en-GB" sz="800" b="1" dirty="0">
              <a:solidFill>
                <a:srgbClr val="002569"/>
              </a:solidFill>
              <a:latin typeface="Tahoma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</p:sldLayoutIdLst>
  <p:transition/>
  <p:timing>
    <p:tnLst>
      <p:par>
        <p:cTn id="1" dur="indefinite" restart="never" nodeType="tmRoot"/>
      </p:par>
    </p:tnLst>
  </p:timing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899592" y="244443"/>
            <a:ext cx="7968344" cy="1672389"/>
          </a:xfrm>
        </p:spPr>
        <p:txBody>
          <a:bodyPr/>
          <a:lstStyle/>
          <a:p>
            <a:pPr algn="l"/>
            <a:r>
              <a:rPr lang="en-US" altLang="zh-CN" dirty="0"/>
              <a:t>Progress on </a:t>
            </a:r>
            <a:r>
              <a:rPr lang="en-US" altLang="zh-CN" dirty="0" smtClean="0"/>
              <a:t>EUMETSAT Satellite Programmes</a:t>
            </a:r>
            <a:r>
              <a:rPr lang="en-US" b="0" dirty="0"/>
              <a:t/>
            </a:r>
            <a:br>
              <a:rPr lang="en-US" b="0" dirty="0"/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776549" y="1903450"/>
            <a:ext cx="6864485" cy="1564105"/>
          </a:xfrm>
        </p:spPr>
        <p:txBody>
          <a:bodyPr/>
          <a:lstStyle/>
          <a:p>
            <a:r>
              <a:rPr lang="en-US" dirty="0" smtClean="0"/>
              <a:t>Alain Ratier, Director-General</a:t>
            </a:r>
          </a:p>
          <a:p>
            <a:endParaRPr lang="en-US" dirty="0" smtClean="0"/>
          </a:p>
          <a:p>
            <a:r>
              <a:rPr lang="en-US" dirty="0" smtClean="0"/>
              <a:t>CEOS Plenary,  </a:t>
            </a:r>
            <a:r>
              <a:rPr lang="en-US" altLang="zh-CN" dirty="0" smtClean="0"/>
              <a:t>Agency Reporting Session</a:t>
            </a:r>
            <a:endParaRPr lang="en-US" dirty="0" smtClean="0"/>
          </a:p>
          <a:p>
            <a:r>
              <a:rPr lang="en-US" dirty="0" err="1" smtClean="0"/>
              <a:t>Tromsø</a:t>
            </a:r>
            <a:r>
              <a:rPr lang="en-US" dirty="0" smtClean="0"/>
              <a:t>, Norway</a:t>
            </a:r>
            <a:br>
              <a:rPr lang="en-US" dirty="0" smtClean="0"/>
            </a:br>
            <a:r>
              <a:rPr lang="en-US" dirty="0" smtClean="0"/>
              <a:t>28-30 October 2014</a:t>
            </a:r>
            <a:endParaRPr lang="en-US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0254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2" name="Straight Connector 171"/>
          <p:cNvCxnSpPr/>
          <p:nvPr/>
        </p:nvCxnSpPr>
        <p:spPr bwMode="auto">
          <a:xfrm>
            <a:off x="3006971" y="1066800"/>
            <a:ext cx="30994" cy="543144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1"/>
          <p:cNvCxnSpPr>
            <a:cxnSpLocks noChangeShapeType="1"/>
            <a:endCxn id="144" idx="1"/>
          </p:cNvCxnSpPr>
          <p:nvPr/>
        </p:nvCxnSpPr>
        <p:spPr bwMode="auto">
          <a:xfrm>
            <a:off x="1" y="5600703"/>
            <a:ext cx="4360297" cy="7871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782515" y="898525"/>
            <a:ext cx="7702062" cy="5588000"/>
            <a:chOff x="847725" y="898525"/>
            <a:chExt cx="8343900" cy="5588000"/>
          </a:xfrm>
          <a:solidFill>
            <a:srgbClr val="C5B9AC">
              <a:alpha val="20000"/>
            </a:srgbClr>
          </a:solidFill>
        </p:grpSpPr>
        <p:sp>
          <p:nvSpPr>
            <p:cNvPr id="60489" name="Rectangle 96"/>
            <p:cNvSpPr>
              <a:spLocks noChangeArrowheads="1"/>
            </p:cNvSpPr>
            <p:nvPr/>
          </p:nvSpPr>
          <p:spPr bwMode="auto">
            <a:xfrm>
              <a:off x="8477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0" name="Rectangle 97"/>
            <p:cNvSpPr>
              <a:spLocks noChangeArrowheads="1"/>
            </p:cNvSpPr>
            <p:nvPr/>
          </p:nvSpPr>
          <p:spPr bwMode="auto">
            <a:xfrm>
              <a:off x="12985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1" name="Rectangle 98"/>
            <p:cNvSpPr>
              <a:spLocks noChangeArrowheads="1"/>
            </p:cNvSpPr>
            <p:nvPr/>
          </p:nvSpPr>
          <p:spPr bwMode="auto">
            <a:xfrm>
              <a:off x="17494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2" name="Rectangle 101"/>
            <p:cNvSpPr>
              <a:spLocks noChangeArrowheads="1"/>
            </p:cNvSpPr>
            <p:nvPr/>
          </p:nvSpPr>
          <p:spPr bwMode="auto">
            <a:xfrm>
              <a:off x="22002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3" name="Rectangle 102"/>
            <p:cNvSpPr>
              <a:spLocks noChangeArrowheads="1"/>
            </p:cNvSpPr>
            <p:nvPr/>
          </p:nvSpPr>
          <p:spPr bwMode="auto">
            <a:xfrm>
              <a:off x="26511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4" name="Rectangle 103"/>
            <p:cNvSpPr>
              <a:spLocks noChangeArrowheads="1"/>
            </p:cNvSpPr>
            <p:nvPr/>
          </p:nvSpPr>
          <p:spPr bwMode="auto">
            <a:xfrm>
              <a:off x="31019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5" name="Rectangle 104"/>
            <p:cNvSpPr>
              <a:spLocks noChangeArrowheads="1"/>
            </p:cNvSpPr>
            <p:nvPr/>
          </p:nvSpPr>
          <p:spPr bwMode="auto">
            <a:xfrm>
              <a:off x="35528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6" name="Rectangle 105"/>
            <p:cNvSpPr>
              <a:spLocks noChangeArrowheads="1"/>
            </p:cNvSpPr>
            <p:nvPr/>
          </p:nvSpPr>
          <p:spPr bwMode="auto">
            <a:xfrm>
              <a:off x="40036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7" name="Rectangle 106"/>
            <p:cNvSpPr>
              <a:spLocks noChangeArrowheads="1"/>
            </p:cNvSpPr>
            <p:nvPr/>
          </p:nvSpPr>
          <p:spPr bwMode="auto">
            <a:xfrm>
              <a:off x="44545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8" name="Rectangle 107"/>
            <p:cNvSpPr>
              <a:spLocks noChangeArrowheads="1"/>
            </p:cNvSpPr>
            <p:nvPr/>
          </p:nvSpPr>
          <p:spPr bwMode="auto">
            <a:xfrm>
              <a:off x="49053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499" name="Rectangle 108"/>
            <p:cNvSpPr>
              <a:spLocks noChangeArrowheads="1"/>
            </p:cNvSpPr>
            <p:nvPr/>
          </p:nvSpPr>
          <p:spPr bwMode="auto">
            <a:xfrm>
              <a:off x="53562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0" name="Rectangle 109"/>
            <p:cNvSpPr>
              <a:spLocks noChangeArrowheads="1"/>
            </p:cNvSpPr>
            <p:nvPr/>
          </p:nvSpPr>
          <p:spPr bwMode="auto">
            <a:xfrm>
              <a:off x="58070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1" name="Rectangle 110"/>
            <p:cNvSpPr>
              <a:spLocks noChangeArrowheads="1"/>
            </p:cNvSpPr>
            <p:nvPr/>
          </p:nvSpPr>
          <p:spPr bwMode="auto">
            <a:xfrm>
              <a:off x="62579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2" name="Rectangle 111"/>
            <p:cNvSpPr>
              <a:spLocks noChangeArrowheads="1"/>
            </p:cNvSpPr>
            <p:nvPr/>
          </p:nvSpPr>
          <p:spPr bwMode="auto">
            <a:xfrm>
              <a:off x="67087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3" name="Rectangle 112"/>
            <p:cNvSpPr>
              <a:spLocks noChangeArrowheads="1"/>
            </p:cNvSpPr>
            <p:nvPr/>
          </p:nvSpPr>
          <p:spPr bwMode="auto">
            <a:xfrm>
              <a:off x="71596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4" name="Rectangle 113"/>
            <p:cNvSpPr>
              <a:spLocks noChangeArrowheads="1"/>
            </p:cNvSpPr>
            <p:nvPr/>
          </p:nvSpPr>
          <p:spPr bwMode="auto">
            <a:xfrm>
              <a:off x="76104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5" name="Rectangle 114"/>
            <p:cNvSpPr>
              <a:spLocks noChangeArrowheads="1"/>
            </p:cNvSpPr>
            <p:nvPr/>
          </p:nvSpPr>
          <p:spPr bwMode="auto">
            <a:xfrm>
              <a:off x="80613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6" name="Rectangle 115"/>
            <p:cNvSpPr>
              <a:spLocks noChangeArrowheads="1"/>
            </p:cNvSpPr>
            <p:nvPr/>
          </p:nvSpPr>
          <p:spPr bwMode="auto">
            <a:xfrm>
              <a:off x="851217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60507" name="Rectangle 116"/>
            <p:cNvSpPr>
              <a:spLocks noChangeArrowheads="1"/>
            </p:cNvSpPr>
            <p:nvPr/>
          </p:nvSpPr>
          <p:spPr bwMode="auto">
            <a:xfrm>
              <a:off x="8963025" y="898525"/>
              <a:ext cx="228600" cy="5588000"/>
            </a:xfrm>
            <a:prstGeom prst="rect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US" sz="900" b="1" dirty="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</p:grpSp>
      <p:sp>
        <p:nvSpPr>
          <p:cNvPr id="138243" name="TextBox 177"/>
          <p:cNvSpPr txBox="1">
            <a:spLocks noChangeArrowheads="1"/>
          </p:cNvSpPr>
          <p:nvPr/>
        </p:nvSpPr>
        <p:spPr bwMode="auto">
          <a:xfrm>
            <a:off x="546590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03</a:t>
            </a:r>
          </a:p>
        </p:txBody>
      </p:sp>
      <p:sp>
        <p:nvSpPr>
          <p:cNvPr id="138244" name="TextBox 178"/>
          <p:cNvSpPr txBox="1">
            <a:spLocks noChangeArrowheads="1"/>
          </p:cNvSpPr>
          <p:nvPr/>
        </p:nvSpPr>
        <p:spPr bwMode="auto">
          <a:xfrm>
            <a:off x="750277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04</a:t>
            </a:r>
          </a:p>
        </p:txBody>
      </p:sp>
      <p:sp>
        <p:nvSpPr>
          <p:cNvPr id="138245" name="TextBox 179"/>
          <p:cNvSpPr txBox="1">
            <a:spLocks noChangeArrowheads="1"/>
          </p:cNvSpPr>
          <p:nvPr/>
        </p:nvSpPr>
        <p:spPr bwMode="auto">
          <a:xfrm>
            <a:off x="96275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05</a:t>
            </a:r>
          </a:p>
        </p:txBody>
      </p:sp>
      <p:sp>
        <p:nvSpPr>
          <p:cNvPr id="138246" name="TextBox 180"/>
          <p:cNvSpPr txBox="1">
            <a:spLocks noChangeArrowheads="1"/>
          </p:cNvSpPr>
          <p:nvPr/>
        </p:nvSpPr>
        <p:spPr bwMode="auto">
          <a:xfrm>
            <a:off x="1164982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06</a:t>
            </a:r>
          </a:p>
        </p:txBody>
      </p:sp>
      <p:sp>
        <p:nvSpPr>
          <p:cNvPr id="138247" name="TextBox 181"/>
          <p:cNvSpPr txBox="1">
            <a:spLocks noChangeArrowheads="1"/>
          </p:cNvSpPr>
          <p:nvPr/>
        </p:nvSpPr>
        <p:spPr bwMode="auto">
          <a:xfrm>
            <a:off x="1377461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07</a:t>
            </a:r>
          </a:p>
        </p:txBody>
      </p:sp>
      <p:sp>
        <p:nvSpPr>
          <p:cNvPr id="138248" name="TextBox 182"/>
          <p:cNvSpPr txBox="1">
            <a:spLocks noChangeArrowheads="1"/>
          </p:cNvSpPr>
          <p:nvPr/>
        </p:nvSpPr>
        <p:spPr bwMode="auto">
          <a:xfrm>
            <a:off x="1584082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08</a:t>
            </a:r>
          </a:p>
        </p:txBody>
      </p:sp>
      <p:sp>
        <p:nvSpPr>
          <p:cNvPr id="138249" name="TextBox 183"/>
          <p:cNvSpPr txBox="1">
            <a:spLocks noChangeArrowheads="1"/>
          </p:cNvSpPr>
          <p:nvPr/>
        </p:nvSpPr>
        <p:spPr bwMode="auto">
          <a:xfrm>
            <a:off x="1798028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09</a:t>
            </a:r>
          </a:p>
        </p:txBody>
      </p:sp>
      <p:sp>
        <p:nvSpPr>
          <p:cNvPr id="138250" name="TextBox 184"/>
          <p:cNvSpPr txBox="1">
            <a:spLocks noChangeArrowheads="1"/>
          </p:cNvSpPr>
          <p:nvPr/>
        </p:nvSpPr>
        <p:spPr bwMode="auto">
          <a:xfrm>
            <a:off x="1994390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10</a:t>
            </a:r>
          </a:p>
        </p:txBody>
      </p:sp>
      <p:sp>
        <p:nvSpPr>
          <p:cNvPr id="138251" name="TextBox 185"/>
          <p:cNvSpPr txBox="1">
            <a:spLocks noChangeArrowheads="1"/>
          </p:cNvSpPr>
          <p:nvPr/>
        </p:nvSpPr>
        <p:spPr bwMode="auto">
          <a:xfrm>
            <a:off x="220686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11</a:t>
            </a:r>
          </a:p>
        </p:txBody>
      </p:sp>
      <p:sp>
        <p:nvSpPr>
          <p:cNvPr id="138252" name="TextBox 186"/>
          <p:cNvSpPr txBox="1">
            <a:spLocks noChangeArrowheads="1"/>
          </p:cNvSpPr>
          <p:nvPr/>
        </p:nvSpPr>
        <p:spPr bwMode="auto">
          <a:xfrm>
            <a:off x="2412023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12</a:t>
            </a:r>
          </a:p>
        </p:txBody>
      </p:sp>
      <p:sp>
        <p:nvSpPr>
          <p:cNvPr id="138253" name="TextBox 187"/>
          <p:cNvSpPr txBox="1">
            <a:spLocks noChangeArrowheads="1"/>
          </p:cNvSpPr>
          <p:nvPr/>
        </p:nvSpPr>
        <p:spPr bwMode="auto">
          <a:xfrm>
            <a:off x="2624505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13</a:t>
            </a:r>
          </a:p>
        </p:txBody>
      </p:sp>
      <p:sp>
        <p:nvSpPr>
          <p:cNvPr id="138254" name="TextBox 188"/>
          <p:cNvSpPr txBox="1">
            <a:spLocks noChangeArrowheads="1"/>
          </p:cNvSpPr>
          <p:nvPr/>
        </p:nvSpPr>
        <p:spPr bwMode="auto">
          <a:xfrm>
            <a:off x="2826728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14</a:t>
            </a:r>
          </a:p>
        </p:txBody>
      </p:sp>
      <p:sp>
        <p:nvSpPr>
          <p:cNvPr id="138255" name="TextBox 189"/>
          <p:cNvSpPr txBox="1">
            <a:spLocks noChangeArrowheads="1"/>
          </p:cNvSpPr>
          <p:nvPr/>
        </p:nvSpPr>
        <p:spPr bwMode="auto">
          <a:xfrm>
            <a:off x="3039208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15</a:t>
            </a:r>
          </a:p>
        </p:txBody>
      </p:sp>
      <p:sp>
        <p:nvSpPr>
          <p:cNvPr id="138256" name="TextBox 190"/>
          <p:cNvSpPr txBox="1">
            <a:spLocks noChangeArrowheads="1"/>
          </p:cNvSpPr>
          <p:nvPr/>
        </p:nvSpPr>
        <p:spPr bwMode="auto">
          <a:xfrm>
            <a:off x="324875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16</a:t>
            </a:r>
          </a:p>
        </p:txBody>
      </p:sp>
      <p:sp>
        <p:nvSpPr>
          <p:cNvPr id="138257" name="TextBox 191"/>
          <p:cNvSpPr txBox="1">
            <a:spLocks noChangeArrowheads="1"/>
          </p:cNvSpPr>
          <p:nvPr/>
        </p:nvSpPr>
        <p:spPr bwMode="auto">
          <a:xfrm>
            <a:off x="346123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17</a:t>
            </a:r>
          </a:p>
        </p:txBody>
      </p:sp>
      <p:sp>
        <p:nvSpPr>
          <p:cNvPr id="138258" name="TextBox 192"/>
          <p:cNvSpPr txBox="1">
            <a:spLocks noChangeArrowheads="1"/>
          </p:cNvSpPr>
          <p:nvPr/>
        </p:nvSpPr>
        <p:spPr bwMode="auto">
          <a:xfrm>
            <a:off x="3657600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18</a:t>
            </a:r>
          </a:p>
        </p:txBody>
      </p:sp>
      <p:sp>
        <p:nvSpPr>
          <p:cNvPr id="138259" name="TextBox 193"/>
          <p:cNvSpPr txBox="1">
            <a:spLocks noChangeArrowheads="1"/>
          </p:cNvSpPr>
          <p:nvPr/>
        </p:nvSpPr>
        <p:spPr bwMode="auto">
          <a:xfrm>
            <a:off x="387154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19</a:t>
            </a:r>
          </a:p>
        </p:txBody>
      </p:sp>
      <p:sp>
        <p:nvSpPr>
          <p:cNvPr id="138260" name="TextBox 194"/>
          <p:cNvSpPr txBox="1">
            <a:spLocks noChangeArrowheads="1"/>
          </p:cNvSpPr>
          <p:nvPr/>
        </p:nvSpPr>
        <p:spPr bwMode="auto">
          <a:xfrm>
            <a:off x="407523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20</a:t>
            </a:r>
          </a:p>
        </p:txBody>
      </p:sp>
      <p:sp>
        <p:nvSpPr>
          <p:cNvPr id="138261" name="TextBox 195"/>
          <p:cNvSpPr txBox="1">
            <a:spLocks noChangeArrowheads="1"/>
          </p:cNvSpPr>
          <p:nvPr/>
        </p:nvSpPr>
        <p:spPr bwMode="auto">
          <a:xfrm>
            <a:off x="4287715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21</a:t>
            </a:r>
          </a:p>
        </p:txBody>
      </p:sp>
      <p:sp>
        <p:nvSpPr>
          <p:cNvPr id="138262" name="TextBox 196"/>
          <p:cNvSpPr txBox="1">
            <a:spLocks noChangeArrowheads="1"/>
          </p:cNvSpPr>
          <p:nvPr/>
        </p:nvSpPr>
        <p:spPr bwMode="auto">
          <a:xfrm>
            <a:off x="448993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22</a:t>
            </a:r>
          </a:p>
        </p:txBody>
      </p:sp>
      <p:sp>
        <p:nvSpPr>
          <p:cNvPr id="138263" name="TextBox 197"/>
          <p:cNvSpPr txBox="1">
            <a:spLocks noChangeArrowheads="1"/>
          </p:cNvSpPr>
          <p:nvPr/>
        </p:nvSpPr>
        <p:spPr bwMode="auto">
          <a:xfrm>
            <a:off x="4702420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23</a:t>
            </a:r>
          </a:p>
        </p:txBody>
      </p:sp>
      <p:sp>
        <p:nvSpPr>
          <p:cNvPr id="138264" name="TextBox 198"/>
          <p:cNvSpPr txBox="1">
            <a:spLocks noChangeArrowheads="1"/>
          </p:cNvSpPr>
          <p:nvPr/>
        </p:nvSpPr>
        <p:spPr bwMode="auto">
          <a:xfrm>
            <a:off x="4909039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24</a:t>
            </a:r>
          </a:p>
        </p:txBody>
      </p:sp>
      <p:sp>
        <p:nvSpPr>
          <p:cNvPr id="138265" name="TextBox 199"/>
          <p:cNvSpPr txBox="1">
            <a:spLocks noChangeArrowheads="1"/>
          </p:cNvSpPr>
          <p:nvPr/>
        </p:nvSpPr>
        <p:spPr bwMode="auto">
          <a:xfrm>
            <a:off x="5122985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25</a:t>
            </a:r>
          </a:p>
        </p:txBody>
      </p:sp>
      <p:sp>
        <p:nvSpPr>
          <p:cNvPr id="138266" name="TextBox 200"/>
          <p:cNvSpPr txBox="1">
            <a:spLocks noChangeArrowheads="1"/>
          </p:cNvSpPr>
          <p:nvPr/>
        </p:nvSpPr>
        <p:spPr bwMode="auto">
          <a:xfrm>
            <a:off x="531934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26</a:t>
            </a:r>
          </a:p>
        </p:txBody>
      </p:sp>
      <p:sp>
        <p:nvSpPr>
          <p:cNvPr id="138267" name="TextBox 201"/>
          <p:cNvSpPr txBox="1">
            <a:spLocks noChangeArrowheads="1"/>
          </p:cNvSpPr>
          <p:nvPr/>
        </p:nvSpPr>
        <p:spPr bwMode="auto">
          <a:xfrm>
            <a:off x="5531828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27</a:t>
            </a:r>
          </a:p>
        </p:txBody>
      </p:sp>
      <p:sp>
        <p:nvSpPr>
          <p:cNvPr id="138268" name="TextBox 202"/>
          <p:cNvSpPr txBox="1">
            <a:spLocks noChangeArrowheads="1"/>
          </p:cNvSpPr>
          <p:nvPr/>
        </p:nvSpPr>
        <p:spPr bwMode="auto">
          <a:xfrm>
            <a:off x="5736982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28</a:t>
            </a:r>
          </a:p>
        </p:txBody>
      </p:sp>
      <p:sp>
        <p:nvSpPr>
          <p:cNvPr id="138269" name="TextBox 203"/>
          <p:cNvSpPr txBox="1">
            <a:spLocks noChangeArrowheads="1"/>
          </p:cNvSpPr>
          <p:nvPr/>
        </p:nvSpPr>
        <p:spPr bwMode="auto">
          <a:xfrm>
            <a:off x="5949461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29</a:t>
            </a:r>
          </a:p>
        </p:txBody>
      </p:sp>
      <p:sp>
        <p:nvSpPr>
          <p:cNvPr id="138270" name="TextBox 204"/>
          <p:cNvSpPr txBox="1">
            <a:spLocks noChangeArrowheads="1"/>
          </p:cNvSpPr>
          <p:nvPr/>
        </p:nvSpPr>
        <p:spPr bwMode="auto">
          <a:xfrm>
            <a:off x="6151685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30</a:t>
            </a:r>
          </a:p>
        </p:txBody>
      </p:sp>
      <p:sp>
        <p:nvSpPr>
          <p:cNvPr id="138271" name="TextBox 205"/>
          <p:cNvSpPr txBox="1">
            <a:spLocks noChangeArrowheads="1"/>
          </p:cNvSpPr>
          <p:nvPr/>
        </p:nvSpPr>
        <p:spPr bwMode="auto">
          <a:xfrm>
            <a:off x="636416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31</a:t>
            </a:r>
          </a:p>
        </p:txBody>
      </p:sp>
      <p:sp>
        <p:nvSpPr>
          <p:cNvPr id="138272" name="TextBox 206"/>
          <p:cNvSpPr txBox="1">
            <a:spLocks noChangeArrowheads="1"/>
          </p:cNvSpPr>
          <p:nvPr/>
        </p:nvSpPr>
        <p:spPr bwMode="auto">
          <a:xfrm>
            <a:off x="657664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32</a:t>
            </a:r>
          </a:p>
        </p:txBody>
      </p:sp>
      <p:sp>
        <p:nvSpPr>
          <p:cNvPr id="138273" name="TextBox 207"/>
          <p:cNvSpPr txBox="1">
            <a:spLocks noChangeArrowheads="1"/>
          </p:cNvSpPr>
          <p:nvPr/>
        </p:nvSpPr>
        <p:spPr bwMode="auto">
          <a:xfrm>
            <a:off x="678326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33</a:t>
            </a:r>
          </a:p>
        </p:txBody>
      </p:sp>
      <p:sp>
        <p:nvSpPr>
          <p:cNvPr id="138274" name="TextBox 208"/>
          <p:cNvSpPr txBox="1">
            <a:spLocks noChangeArrowheads="1"/>
          </p:cNvSpPr>
          <p:nvPr/>
        </p:nvSpPr>
        <p:spPr bwMode="auto">
          <a:xfrm>
            <a:off x="699574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34</a:t>
            </a:r>
          </a:p>
        </p:txBody>
      </p:sp>
      <p:sp>
        <p:nvSpPr>
          <p:cNvPr id="138275" name="TextBox 209"/>
          <p:cNvSpPr txBox="1">
            <a:spLocks noChangeArrowheads="1"/>
          </p:cNvSpPr>
          <p:nvPr/>
        </p:nvSpPr>
        <p:spPr bwMode="auto">
          <a:xfrm>
            <a:off x="7193573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35</a:t>
            </a:r>
          </a:p>
        </p:txBody>
      </p:sp>
      <p:sp>
        <p:nvSpPr>
          <p:cNvPr id="138276" name="TextBox 210"/>
          <p:cNvSpPr txBox="1">
            <a:spLocks noChangeArrowheads="1"/>
          </p:cNvSpPr>
          <p:nvPr/>
        </p:nvSpPr>
        <p:spPr bwMode="auto">
          <a:xfrm>
            <a:off x="7406054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36</a:t>
            </a:r>
          </a:p>
        </p:txBody>
      </p:sp>
      <p:sp>
        <p:nvSpPr>
          <p:cNvPr id="138277" name="TextBox 211"/>
          <p:cNvSpPr txBox="1">
            <a:spLocks noChangeArrowheads="1"/>
          </p:cNvSpPr>
          <p:nvPr/>
        </p:nvSpPr>
        <p:spPr bwMode="auto">
          <a:xfrm>
            <a:off x="7609743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37</a:t>
            </a:r>
          </a:p>
        </p:txBody>
      </p:sp>
      <p:sp>
        <p:nvSpPr>
          <p:cNvPr id="138278" name="TextBox 212"/>
          <p:cNvSpPr txBox="1">
            <a:spLocks noChangeArrowheads="1"/>
          </p:cNvSpPr>
          <p:nvPr/>
        </p:nvSpPr>
        <p:spPr bwMode="auto">
          <a:xfrm>
            <a:off x="7823690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38</a:t>
            </a:r>
          </a:p>
        </p:txBody>
      </p:sp>
      <p:sp>
        <p:nvSpPr>
          <p:cNvPr id="138279" name="TextBox 213"/>
          <p:cNvSpPr txBox="1">
            <a:spLocks noChangeArrowheads="1"/>
          </p:cNvSpPr>
          <p:nvPr/>
        </p:nvSpPr>
        <p:spPr bwMode="auto">
          <a:xfrm>
            <a:off x="8024446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39</a:t>
            </a:r>
          </a:p>
        </p:txBody>
      </p:sp>
      <p:sp>
        <p:nvSpPr>
          <p:cNvPr id="138280" name="TextBox 214"/>
          <p:cNvSpPr txBox="1">
            <a:spLocks noChangeArrowheads="1"/>
          </p:cNvSpPr>
          <p:nvPr/>
        </p:nvSpPr>
        <p:spPr bwMode="auto">
          <a:xfrm>
            <a:off x="8238392" y="900113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40</a:t>
            </a:r>
          </a:p>
        </p:txBody>
      </p:sp>
      <p:sp>
        <p:nvSpPr>
          <p:cNvPr id="138281" name="TextBox 215"/>
          <p:cNvSpPr txBox="1">
            <a:spLocks noChangeArrowheads="1"/>
          </p:cNvSpPr>
          <p:nvPr/>
        </p:nvSpPr>
        <p:spPr bwMode="auto">
          <a:xfrm>
            <a:off x="131885" y="900113"/>
            <a:ext cx="55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2569"/>
                </a:solidFill>
                <a:ea typeface="+mn-ea"/>
                <a:cs typeface="Arial" charset="0"/>
              </a:rPr>
              <a:t>YEAR...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781051" y="1256716"/>
            <a:ext cx="4580792" cy="165100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</a:t>
            </a:r>
            <a:r>
              <a:rPr lang="en-GB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SECOND </a:t>
            </a: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GENERATION</a:t>
            </a:r>
          </a:p>
        </p:txBody>
      </p:sp>
      <p:sp>
        <p:nvSpPr>
          <p:cNvPr id="225" name="Rectangle 224"/>
          <p:cNvSpPr/>
          <p:nvPr/>
        </p:nvSpPr>
        <p:spPr>
          <a:xfrm>
            <a:off x="4037137" y="2156832"/>
            <a:ext cx="4469423" cy="16827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METEOSAT </a:t>
            </a:r>
            <a:r>
              <a:rPr lang="en-GB" sz="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THIRD GENERATION</a:t>
            </a:r>
            <a:endParaRPr lang="en-GB" sz="9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447800" y="3055634"/>
            <a:ext cx="3452446" cy="165100"/>
          </a:xfrm>
          <a:prstGeom prst="rect">
            <a:avLst/>
          </a:prstGeom>
          <a:solidFill>
            <a:srgbClr val="FED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EUMETSAT POLAR SYSTEM (EPS)</a:t>
            </a:r>
          </a:p>
        </p:txBody>
      </p:sp>
      <p:cxnSp>
        <p:nvCxnSpPr>
          <p:cNvPr id="138286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441086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20" name="Rectangle 119"/>
          <p:cNvSpPr/>
          <p:nvPr/>
        </p:nvSpPr>
        <p:spPr>
          <a:xfrm>
            <a:off x="781051" y="1434516"/>
            <a:ext cx="1875692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METEOSAT-8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302727" y="1618666"/>
            <a:ext cx="1776046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METEOSAT-9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2653812" y="1796466"/>
            <a:ext cx="1562100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MSG-3/METEOSAT-10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301211" y="1975854"/>
            <a:ext cx="2187820" cy="165100"/>
          </a:xfrm>
          <a:prstGeom prst="rect">
            <a:avLst/>
          </a:prstGeom>
          <a:solidFill>
            <a:srgbClr val="00B5E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MSG-4/METEOSAT-11*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037136" y="2339394"/>
            <a:ext cx="1768719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MTG-I-1 :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07185" y="2513164"/>
            <a:ext cx="1768719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MTG-S-1: SOUNDING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949957" y="2701344"/>
            <a:ext cx="1768719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MTG-I-2: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701813" y="2883907"/>
            <a:ext cx="1770185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MTG-I-3: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6148979" y="3054502"/>
            <a:ext cx="1768720" cy="168275"/>
          </a:xfrm>
          <a:prstGeom prst="rect">
            <a:avLst/>
          </a:prstGeom>
          <a:solidFill>
            <a:srgbClr val="00B5E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MTG-S-2: SOUNDING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737840" y="3241094"/>
            <a:ext cx="1768720" cy="168275"/>
          </a:xfrm>
          <a:prstGeom prst="rect">
            <a:avLst/>
          </a:prstGeom>
          <a:solidFill>
            <a:srgbClr val="00B5E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MTG-I-4: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447802" y="3231846"/>
            <a:ext cx="1802423" cy="15875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METOP-A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2699240" y="3406471"/>
            <a:ext cx="1178169" cy="1651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METOP-B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829050" y="3615499"/>
            <a:ext cx="1170842" cy="165100"/>
          </a:xfrm>
          <a:prstGeom prst="rect">
            <a:avLst/>
          </a:prstGeom>
          <a:solidFill>
            <a:srgbClr val="FEDB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METOP-C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494337" y="3796336"/>
            <a:ext cx="4063511" cy="165100"/>
          </a:xfrm>
          <a:prstGeom prst="rect">
            <a:avLst/>
          </a:prstGeom>
          <a:solidFill>
            <a:srgbClr val="FEDB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EPS-SECOND </a:t>
            </a: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GENERATION (EPS-SG)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494337" y="3977311"/>
            <a:ext cx="4063511" cy="165100"/>
          </a:xfrm>
          <a:prstGeom prst="rect">
            <a:avLst/>
          </a:prstGeom>
          <a:solidFill>
            <a:srgbClr val="FEDB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METOP-SG: SOUNDING AND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780085" y="4158286"/>
            <a:ext cx="3777762" cy="165100"/>
          </a:xfrm>
          <a:prstGeom prst="rect">
            <a:avLst/>
          </a:prstGeom>
          <a:solidFill>
            <a:srgbClr val="FEDB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METOP-SG: MICROWAVE IMAGERY</a:t>
            </a:r>
            <a:endParaRPr lang="en-GB" sz="900" b="1" dirty="0">
              <a:solidFill>
                <a:srgbClr val="00256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822938" y="4818188"/>
            <a:ext cx="2592152" cy="183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1822939" y="5009344"/>
            <a:ext cx="1494692" cy="17780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JASON-2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213589" y="5222633"/>
            <a:ext cx="1225850" cy="14249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JASON-3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182816" y="5713525"/>
            <a:ext cx="5622681" cy="1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COPERNICUS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3182816" y="5886562"/>
            <a:ext cx="3285834" cy="15818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SENTINEL-3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4425463" y="6058012"/>
            <a:ext cx="3436327" cy="1651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SENTINEL-4 ON MTG-S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4755173" y="6229462"/>
            <a:ext cx="4056185" cy="1651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SENTINEL-5 ON EPS-SG</a:t>
            </a:r>
          </a:p>
        </p:txBody>
      </p:sp>
      <p:cxnSp>
        <p:nvCxnSpPr>
          <p:cNvPr id="92" name="Straight Connector 11"/>
          <p:cNvCxnSpPr>
            <a:cxnSpLocks noChangeShapeType="1"/>
          </p:cNvCxnSpPr>
          <p:nvPr/>
        </p:nvCxnSpPr>
        <p:spPr bwMode="auto">
          <a:xfrm>
            <a:off x="0" y="4516520"/>
            <a:ext cx="9144000" cy="17462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93" name="TextBox 177"/>
          <p:cNvSpPr txBox="1">
            <a:spLocks noChangeArrowheads="1"/>
          </p:cNvSpPr>
          <p:nvPr/>
        </p:nvSpPr>
        <p:spPr bwMode="auto">
          <a:xfrm>
            <a:off x="545345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03</a:t>
            </a:r>
          </a:p>
        </p:txBody>
      </p:sp>
      <p:sp>
        <p:nvSpPr>
          <p:cNvPr id="94" name="TextBox 178"/>
          <p:cNvSpPr txBox="1">
            <a:spLocks noChangeArrowheads="1"/>
          </p:cNvSpPr>
          <p:nvPr/>
        </p:nvSpPr>
        <p:spPr bwMode="auto">
          <a:xfrm>
            <a:off x="749033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04</a:t>
            </a:r>
          </a:p>
        </p:txBody>
      </p:sp>
      <p:sp>
        <p:nvSpPr>
          <p:cNvPr id="95" name="TextBox 179"/>
          <p:cNvSpPr txBox="1">
            <a:spLocks noChangeArrowheads="1"/>
          </p:cNvSpPr>
          <p:nvPr/>
        </p:nvSpPr>
        <p:spPr bwMode="auto">
          <a:xfrm>
            <a:off x="96151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05</a:t>
            </a:r>
          </a:p>
        </p:txBody>
      </p:sp>
      <p:sp>
        <p:nvSpPr>
          <p:cNvPr id="96" name="TextBox 180"/>
          <p:cNvSpPr txBox="1">
            <a:spLocks noChangeArrowheads="1"/>
          </p:cNvSpPr>
          <p:nvPr/>
        </p:nvSpPr>
        <p:spPr bwMode="auto">
          <a:xfrm>
            <a:off x="1163738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06</a:t>
            </a:r>
          </a:p>
        </p:txBody>
      </p:sp>
      <p:sp>
        <p:nvSpPr>
          <p:cNvPr id="97" name="TextBox 181"/>
          <p:cNvSpPr txBox="1">
            <a:spLocks noChangeArrowheads="1"/>
          </p:cNvSpPr>
          <p:nvPr/>
        </p:nvSpPr>
        <p:spPr bwMode="auto">
          <a:xfrm>
            <a:off x="1376217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07</a:t>
            </a:r>
          </a:p>
        </p:txBody>
      </p:sp>
      <p:sp>
        <p:nvSpPr>
          <p:cNvPr id="98" name="TextBox 182"/>
          <p:cNvSpPr txBox="1">
            <a:spLocks noChangeArrowheads="1"/>
          </p:cNvSpPr>
          <p:nvPr/>
        </p:nvSpPr>
        <p:spPr bwMode="auto">
          <a:xfrm>
            <a:off x="1582838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08</a:t>
            </a:r>
          </a:p>
        </p:txBody>
      </p:sp>
      <p:sp>
        <p:nvSpPr>
          <p:cNvPr id="99" name="TextBox 183"/>
          <p:cNvSpPr txBox="1">
            <a:spLocks noChangeArrowheads="1"/>
          </p:cNvSpPr>
          <p:nvPr/>
        </p:nvSpPr>
        <p:spPr bwMode="auto">
          <a:xfrm>
            <a:off x="179678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09</a:t>
            </a:r>
          </a:p>
        </p:txBody>
      </p:sp>
      <p:sp>
        <p:nvSpPr>
          <p:cNvPr id="100" name="TextBox 184"/>
          <p:cNvSpPr txBox="1">
            <a:spLocks noChangeArrowheads="1"/>
          </p:cNvSpPr>
          <p:nvPr/>
        </p:nvSpPr>
        <p:spPr bwMode="auto">
          <a:xfrm>
            <a:off x="1993145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10</a:t>
            </a:r>
          </a:p>
        </p:txBody>
      </p:sp>
      <p:sp>
        <p:nvSpPr>
          <p:cNvPr id="101" name="TextBox 185"/>
          <p:cNvSpPr txBox="1">
            <a:spLocks noChangeArrowheads="1"/>
          </p:cNvSpPr>
          <p:nvPr/>
        </p:nvSpPr>
        <p:spPr bwMode="auto">
          <a:xfrm>
            <a:off x="2205625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11</a:t>
            </a:r>
          </a:p>
        </p:txBody>
      </p:sp>
      <p:sp>
        <p:nvSpPr>
          <p:cNvPr id="102" name="TextBox 186"/>
          <p:cNvSpPr txBox="1">
            <a:spLocks noChangeArrowheads="1"/>
          </p:cNvSpPr>
          <p:nvPr/>
        </p:nvSpPr>
        <p:spPr bwMode="auto">
          <a:xfrm>
            <a:off x="2410779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12</a:t>
            </a:r>
          </a:p>
        </p:txBody>
      </p:sp>
      <p:sp>
        <p:nvSpPr>
          <p:cNvPr id="103" name="TextBox 187"/>
          <p:cNvSpPr txBox="1">
            <a:spLocks noChangeArrowheads="1"/>
          </p:cNvSpPr>
          <p:nvPr/>
        </p:nvSpPr>
        <p:spPr bwMode="auto">
          <a:xfrm>
            <a:off x="2623261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13</a:t>
            </a:r>
          </a:p>
        </p:txBody>
      </p:sp>
      <p:sp>
        <p:nvSpPr>
          <p:cNvPr id="104" name="TextBox 188"/>
          <p:cNvSpPr txBox="1">
            <a:spLocks noChangeArrowheads="1"/>
          </p:cNvSpPr>
          <p:nvPr/>
        </p:nvSpPr>
        <p:spPr bwMode="auto">
          <a:xfrm>
            <a:off x="282548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14</a:t>
            </a:r>
          </a:p>
        </p:txBody>
      </p:sp>
      <p:sp>
        <p:nvSpPr>
          <p:cNvPr id="105" name="TextBox 189"/>
          <p:cNvSpPr txBox="1">
            <a:spLocks noChangeArrowheads="1"/>
          </p:cNvSpPr>
          <p:nvPr/>
        </p:nvSpPr>
        <p:spPr bwMode="auto">
          <a:xfrm>
            <a:off x="3037963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15</a:t>
            </a:r>
          </a:p>
        </p:txBody>
      </p:sp>
      <p:sp>
        <p:nvSpPr>
          <p:cNvPr id="106" name="TextBox 190"/>
          <p:cNvSpPr txBox="1">
            <a:spLocks noChangeArrowheads="1"/>
          </p:cNvSpPr>
          <p:nvPr/>
        </p:nvSpPr>
        <p:spPr bwMode="auto">
          <a:xfrm>
            <a:off x="324751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16</a:t>
            </a:r>
          </a:p>
        </p:txBody>
      </p:sp>
      <p:sp>
        <p:nvSpPr>
          <p:cNvPr id="107" name="TextBox 191"/>
          <p:cNvSpPr txBox="1">
            <a:spLocks noChangeArrowheads="1"/>
          </p:cNvSpPr>
          <p:nvPr/>
        </p:nvSpPr>
        <p:spPr bwMode="auto">
          <a:xfrm>
            <a:off x="345999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17</a:t>
            </a:r>
          </a:p>
        </p:txBody>
      </p:sp>
      <p:sp>
        <p:nvSpPr>
          <p:cNvPr id="108" name="TextBox 192"/>
          <p:cNvSpPr txBox="1">
            <a:spLocks noChangeArrowheads="1"/>
          </p:cNvSpPr>
          <p:nvPr/>
        </p:nvSpPr>
        <p:spPr bwMode="auto">
          <a:xfrm>
            <a:off x="3656356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18</a:t>
            </a:r>
          </a:p>
        </p:txBody>
      </p:sp>
      <p:sp>
        <p:nvSpPr>
          <p:cNvPr id="109" name="TextBox 193"/>
          <p:cNvSpPr txBox="1">
            <a:spLocks noChangeArrowheads="1"/>
          </p:cNvSpPr>
          <p:nvPr/>
        </p:nvSpPr>
        <p:spPr bwMode="auto">
          <a:xfrm>
            <a:off x="3870302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19</a:t>
            </a:r>
          </a:p>
        </p:txBody>
      </p:sp>
      <p:sp>
        <p:nvSpPr>
          <p:cNvPr id="110" name="TextBox 194"/>
          <p:cNvSpPr txBox="1">
            <a:spLocks noChangeArrowheads="1"/>
          </p:cNvSpPr>
          <p:nvPr/>
        </p:nvSpPr>
        <p:spPr bwMode="auto">
          <a:xfrm>
            <a:off x="4073991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20</a:t>
            </a:r>
          </a:p>
        </p:txBody>
      </p:sp>
      <p:sp>
        <p:nvSpPr>
          <p:cNvPr id="111" name="TextBox 195"/>
          <p:cNvSpPr txBox="1">
            <a:spLocks noChangeArrowheads="1"/>
          </p:cNvSpPr>
          <p:nvPr/>
        </p:nvSpPr>
        <p:spPr bwMode="auto">
          <a:xfrm>
            <a:off x="4286471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21</a:t>
            </a:r>
          </a:p>
        </p:txBody>
      </p:sp>
      <p:sp>
        <p:nvSpPr>
          <p:cNvPr id="112" name="TextBox 196"/>
          <p:cNvSpPr txBox="1">
            <a:spLocks noChangeArrowheads="1"/>
          </p:cNvSpPr>
          <p:nvPr/>
        </p:nvSpPr>
        <p:spPr bwMode="auto">
          <a:xfrm>
            <a:off x="448869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22</a:t>
            </a:r>
          </a:p>
        </p:txBody>
      </p:sp>
      <p:sp>
        <p:nvSpPr>
          <p:cNvPr id="113" name="TextBox 197"/>
          <p:cNvSpPr txBox="1">
            <a:spLocks noChangeArrowheads="1"/>
          </p:cNvSpPr>
          <p:nvPr/>
        </p:nvSpPr>
        <p:spPr bwMode="auto">
          <a:xfrm>
            <a:off x="4701176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23</a:t>
            </a:r>
          </a:p>
        </p:txBody>
      </p:sp>
      <p:sp>
        <p:nvSpPr>
          <p:cNvPr id="114" name="TextBox 198"/>
          <p:cNvSpPr txBox="1">
            <a:spLocks noChangeArrowheads="1"/>
          </p:cNvSpPr>
          <p:nvPr/>
        </p:nvSpPr>
        <p:spPr bwMode="auto">
          <a:xfrm>
            <a:off x="490779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24</a:t>
            </a:r>
          </a:p>
        </p:txBody>
      </p:sp>
      <p:sp>
        <p:nvSpPr>
          <p:cNvPr id="115" name="TextBox 199"/>
          <p:cNvSpPr txBox="1">
            <a:spLocks noChangeArrowheads="1"/>
          </p:cNvSpPr>
          <p:nvPr/>
        </p:nvSpPr>
        <p:spPr bwMode="auto">
          <a:xfrm>
            <a:off x="5121740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25</a:t>
            </a:r>
          </a:p>
        </p:txBody>
      </p:sp>
      <p:sp>
        <p:nvSpPr>
          <p:cNvPr id="116" name="TextBox 200"/>
          <p:cNvSpPr txBox="1">
            <a:spLocks noChangeArrowheads="1"/>
          </p:cNvSpPr>
          <p:nvPr/>
        </p:nvSpPr>
        <p:spPr bwMode="auto">
          <a:xfrm>
            <a:off x="5318102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26</a:t>
            </a:r>
          </a:p>
        </p:txBody>
      </p:sp>
      <p:sp>
        <p:nvSpPr>
          <p:cNvPr id="117" name="TextBox 201"/>
          <p:cNvSpPr txBox="1">
            <a:spLocks noChangeArrowheads="1"/>
          </p:cNvSpPr>
          <p:nvPr/>
        </p:nvSpPr>
        <p:spPr bwMode="auto">
          <a:xfrm>
            <a:off x="5530584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27</a:t>
            </a:r>
          </a:p>
        </p:txBody>
      </p:sp>
      <p:sp>
        <p:nvSpPr>
          <p:cNvPr id="118" name="TextBox 202"/>
          <p:cNvSpPr txBox="1">
            <a:spLocks noChangeArrowheads="1"/>
          </p:cNvSpPr>
          <p:nvPr/>
        </p:nvSpPr>
        <p:spPr bwMode="auto">
          <a:xfrm>
            <a:off x="5735738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28</a:t>
            </a:r>
          </a:p>
        </p:txBody>
      </p:sp>
      <p:sp>
        <p:nvSpPr>
          <p:cNvPr id="135" name="TextBox 203"/>
          <p:cNvSpPr txBox="1">
            <a:spLocks noChangeArrowheads="1"/>
          </p:cNvSpPr>
          <p:nvPr/>
        </p:nvSpPr>
        <p:spPr bwMode="auto">
          <a:xfrm>
            <a:off x="5948217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29</a:t>
            </a:r>
          </a:p>
        </p:txBody>
      </p:sp>
      <p:sp>
        <p:nvSpPr>
          <p:cNvPr id="137" name="TextBox 204"/>
          <p:cNvSpPr txBox="1">
            <a:spLocks noChangeArrowheads="1"/>
          </p:cNvSpPr>
          <p:nvPr/>
        </p:nvSpPr>
        <p:spPr bwMode="auto">
          <a:xfrm>
            <a:off x="6150440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30</a:t>
            </a:r>
          </a:p>
        </p:txBody>
      </p:sp>
      <p:sp>
        <p:nvSpPr>
          <p:cNvPr id="139" name="TextBox 205"/>
          <p:cNvSpPr txBox="1">
            <a:spLocks noChangeArrowheads="1"/>
          </p:cNvSpPr>
          <p:nvPr/>
        </p:nvSpPr>
        <p:spPr bwMode="auto">
          <a:xfrm>
            <a:off x="6362921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31</a:t>
            </a:r>
          </a:p>
        </p:txBody>
      </p:sp>
      <p:sp>
        <p:nvSpPr>
          <p:cNvPr id="141" name="TextBox 206"/>
          <p:cNvSpPr txBox="1">
            <a:spLocks noChangeArrowheads="1"/>
          </p:cNvSpPr>
          <p:nvPr/>
        </p:nvSpPr>
        <p:spPr bwMode="auto">
          <a:xfrm>
            <a:off x="6575402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32</a:t>
            </a:r>
          </a:p>
        </p:txBody>
      </p:sp>
      <p:sp>
        <p:nvSpPr>
          <p:cNvPr id="143" name="TextBox 207"/>
          <p:cNvSpPr txBox="1">
            <a:spLocks noChangeArrowheads="1"/>
          </p:cNvSpPr>
          <p:nvPr/>
        </p:nvSpPr>
        <p:spPr bwMode="auto">
          <a:xfrm>
            <a:off x="6782021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33</a:t>
            </a:r>
          </a:p>
        </p:txBody>
      </p:sp>
      <p:sp>
        <p:nvSpPr>
          <p:cNvPr id="145" name="TextBox 208"/>
          <p:cNvSpPr txBox="1">
            <a:spLocks noChangeArrowheads="1"/>
          </p:cNvSpPr>
          <p:nvPr/>
        </p:nvSpPr>
        <p:spPr bwMode="auto">
          <a:xfrm>
            <a:off x="6994502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34</a:t>
            </a:r>
          </a:p>
        </p:txBody>
      </p:sp>
      <p:sp>
        <p:nvSpPr>
          <p:cNvPr id="147" name="TextBox 209"/>
          <p:cNvSpPr txBox="1">
            <a:spLocks noChangeArrowheads="1"/>
          </p:cNvSpPr>
          <p:nvPr/>
        </p:nvSpPr>
        <p:spPr bwMode="auto">
          <a:xfrm>
            <a:off x="7192330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35</a:t>
            </a:r>
          </a:p>
        </p:txBody>
      </p:sp>
      <p:sp>
        <p:nvSpPr>
          <p:cNvPr id="148" name="TextBox 210"/>
          <p:cNvSpPr txBox="1">
            <a:spLocks noChangeArrowheads="1"/>
          </p:cNvSpPr>
          <p:nvPr/>
        </p:nvSpPr>
        <p:spPr bwMode="auto">
          <a:xfrm>
            <a:off x="7404809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36</a:t>
            </a:r>
          </a:p>
        </p:txBody>
      </p:sp>
      <p:sp>
        <p:nvSpPr>
          <p:cNvPr id="149" name="TextBox 211"/>
          <p:cNvSpPr txBox="1">
            <a:spLocks noChangeArrowheads="1"/>
          </p:cNvSpPr>
          <p:nvPr/>
        </p:nvSpPr>
        <p:spPr bwMode="auto">
          <a:xfrm>
            <a:off x="7608499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37</a:t>
            </a:r>
          </a:p>
        </p:txBody>
      </p:sp>
      <p:sp>
        <p:nvSpPr>
          <p:cNvPr id="151" name="TextBox 212"/>
          <p:cNvSpPr txBox="1">
            <a:spLocks noChangeArrowheads="1"/>
          </p:cNvSpPr>
          <p:nvPr/>
        </p:nvSpPr>
        <p:spPr bwMode="auto">
          <a:xfrm>
            <a:off x="7822445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38</a:t>
            </a:r>
          </a:p>
        </p:txBody>
      </p:sp>
      <p:sp>
        <p:nvSpPr>
          <p:cNvPr id="153" name="TextBox 213"/>
          <p:cNvSpPr txBox="1">
            <a:spLocks noChangeArrowheads="1"/>
          </p:cNvSpPr>
          <p:nvPr/>
        </p:nvSpPr>
        <p:spPr bwMode="auto">
          <a:xfrm>
            <a:off x="8023202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39</a:t>
            </a:r>
          </a:p>
        </p:txBody>
      </p:sp>
      <p:sp>
        <p:nvSpPr>
          <p:cNvPr id="154" name="TextBox 214"/>
          <p:cNvSpPr txBox="1">
            <a:spLocks noChangeArrowheads="1"/>
          </p:cNvSpPr>
          <p:nvPr/>
        </p:nvSpPr>
        <p:spPr bwMode="auto">
          <a:xfrm>
            <a:off x="8237148" y="6390290"/>
            <a:ext cx="30008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b="1" dirty="0">
                <a:solidFill>
                  <a:srgbClr val="002569"/>
                </a:solidFill>
                <a:ea typeface="+mn-ea"/>
                <a:cs typeface="Arial" charset="0"/>
              </a:rPr>
              <a:t>40</a:t>
            </a:r>
          </a:p>
        </p:txBody>
      </p:sp>
      <p:sp>
        <p:nvSpPr>
          <p:cNvPr id="155" name="TextBox 215"/>
          <p:cNvSpPr txBox="1">
            <a:spLocks noChangeArrowheads="1"/>
          </p:cNvSpPr>
          <p:nvPr/>
        </p:nvSpPr>
        <p:spPr bwMode="auto">
          <a:xfrm>
            <a:off x="130640" y="6390290"/>
            <a:ext cx="551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rgbClr val="002569"/>
                </a:solidFill>
                <a:ea typeface="+mn-ea"/>
                <a:cs typeface="Arial" charset="0"/>
              </a:rPr>
              <a:t>YEAR...</a:t>
            </a:r>
          </a:p>
        </p:txBody>
      </p:sp>
      <p:pic>
        <p:nvPicPr>
          <p:cNvPr id="161" name="Picture 5" descr="mtg.png"/>
          <p:cNvPicPr>
            <a:picLocks noChangeAspect="1"/>
          </p:cNvPicPr>
          <p:nvPr/>
        </p:nvPicPr>
        <p:blipFill>
          <a:blip r:embed="rId3" cstate="print"/>
          <a:srcRect l="38713" t="16418" r="8209" b="28762"/>
          <a:stretch>
            <a:fillRect/>
          </a:stretch>
        </p:blipFill>
        <p:spPr bwMode="auto">
          <a:xfrm>
            <a:off x="2969592" y="2108600"/>
            <a:ext cx="659196" cy="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 descr="mtg.png"/>
          <p:cNvPicPr>
            <a:picLocks noChangeAspect="1"/>
          </p:cNvPicPr>
          <p:nvPr/>
        </p:nvPicPr>
        <p:blipFill>
          <a:blip r:embed="rId3" cstate="print"/>
          <a:srcRect l="38713" t="16418" r="8209" b="28762"/>
          <a:stretch>
            <a:fillRect/>
          </a:stretch>
        </p:blipFill>
        <p:spPr bwMode="auto">
          <a:xfrm>
            <a:off x="3177494" y="2317644"/>
            <a:ext cx="659196" cy="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" descr="Sentinel-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21601">
            <a:off x="2256056" y="5723540"/>
            <a:ext cx="973227" cy="73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Content Placeholder 3" descr="Screen Shot 2013-03-29 at 10.30.45.png"/>
          <p:cNvPicPr>
            <a:picLocks noChangeAspect="1"/>
          </p:cNvPicPr>
          <p:nvPr/>
        </p:nvPicPr>
        <p:blipFill>
          <a:blip r:embed="rId5" cstate="print"/>
          <a:srcRect t="4185" r="24763" b="4185"/>
          <a:stretch>
            <a:fillRect/>
          </a:stretch>
        </p:blipFill>
        <p:spPr bwMode="auto">
          <a:xfrm>
            <a:off x="7396244" y="5391197"/>
            <a:ext cx="634914" cy="4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4" descr="eps-sg.png"/>
          <p:cNvPicPr>
            <a:picLocks noChangeAspect="1"/>
          </p:cNvPicPr>
          <p:nvPr/>
        </p:nvPicPr>
        <p:blipFill>
          <a:blip r:embed="rId6" cstate="print"/>
          <a:srcRect t="56575" r="64468"/>
          <a:stretch>
            <a:fillRect/>
          </a:stretch>
        </p:blipFill>
        <p:spPr bwMode="auto">
          <a:xfrm>
            <a:off x="3824420" y="4125031"/>
            <a:ext cx="1115806" cy="43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4" descr="eps-sg.png"/>
          <p:cNvPicPr>
            <a:picLocks noChangeAspect="1"/>
          </p:cNvPicPr>
          <p:nvPr/>
        </p:nvPicPr>
        <p:blipFill>
          <a:blip r:embed="rId6" cstate="print"/>
          <a:srcRect l="38553"/>
          <a:stretch>
            <a:fillRect/>
          </a:stretch>
        </p:blipFill>
        <p:spPr bwMode="auto">
          <a:xfrm>
            <a:off x="3367141" y="3779774"/>
            <a:ext cx="702999" cy="47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TextBox 99"/>
          <p:cNvSpPr txBox="1">
            <a:spLocks noChangeArrowheads="1"/>
          </p:cNvSpPr>
          <p:nvPr/>
        </p:nvSpPr>
        <p:spPr bwMode="auto">
          <a:xfrm>
            <a:off x="171452" y="2571169"/>
            <a:ext cx="2040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2569"/>
                </a:solidFill>
                <a:latin typeface="Tahoma" pitchFamily="34" charset="0"/>
                <a:ea typeface="+mn-ea"/>
              </a:rPr>
              <a:t>Mandatory Programmes</a:t>
            </a:r>
            <a:endParaRPr lang="en-GB" sz="1200" b="1" dirty="0">
              <a:solidFill>
                <a:srgbClr val="002569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68" name="TextBox 99"/>
          <p:cNvSpPr txBox="1">
            <a:spLocks noChangeArrowheads="1"/>
          </p:cNvSpPr>
          <p:nvPr/>
        </p:nvSpPr>
        <p:spPr bwMode="auto">
          <a:xfrm>
            <a:off x="185146" y="5680584"/>
            <a:ext cx="20714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2569"/>
                </a:solidFill>
                <a:latin typeface="Tahoma" pitchFamily="34" charset="0"/>
                <a:ea typeface="+mn-ea"/>
              </a:rPr>
              <a:t>Third Party Programmes</a:t>
            </a:r>
            <a:endParaRPr lang="en-GB" sz="1200" b="1" dirty="0">
              <a:solidFill>
                <a:srgbClr val="002569"/>
              </a:solidFill>
              <a:latin typeface="Tahoma" pitchFamily="34" charset="0"/>
              <a:ea typeface="+mn-ea"/>
            </a:endParaRPr>
          </a:p>
        </p:txBody>
      </p:sp>
      <p:sp>
        <p:nvSpPr>
          <p:cNvPr id="170" name="Title 95"/>
          <p:cNvSpPr>
            <a:spLocks noGrp="1"/>
          </p:cNvSpPr>
          <p:nvPr>
            <p:ph type="title"/>
          </p:nvPr>
        </p:nvSpPr>
        <p:spPr>
          <a:xfrm>
            <a:off x="0" y="0"/>
            <a:ext cx="8987246" cy="839788"/>
          </a:xfrm>
        </p:spPr>
        <p:txBody>
          <a:bodyPr/>
          <a:lstStyle/>
          <a:p>
            <a:pPr marL="179388"/>
            <a:r>
              <a:rPr lang="en-GB" sz="2400" dirty="0" smtClean="0">
                <a:latin typeface="Arial" charset="0"/>
                <a:cs typeface="Arial" charset="0"/>
              </a:rPr>
              <a:t>EUMETSAT satellite programmes – Long term planning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4360297" y="5526021"/>
            <a:ext cx="3143250" cy="16510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>
              <a:defRPr/>
            </a:pP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900" b="1" dirty="0" smtClean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SENTINEL 6  </a:t>
            </a:r>
            <a:r>
              <a:rPr lang="en-GB" sz="900" b="1" dirty="0">
                <a:solidFill>
                  <a:srgbClr val="002569"/>
                </a:solidFill>
                <a:latin typeface="Arial" pitchFamily="34" charset="0"/>
                <a:cs typeface="Arial" pitchFamily="34" charset="0"/>
              </a:rPr>
              <a:t>(JASON-CS)</a:t>
            </a:r>
          </a:p>
        </p:txBody>
      </p:sp>
      <p:cxnSp>
        <p:nvCxnSpPr>
          <p:cNvPr id="160" name="Straight Connector 11"/>
          <p:cNvCxnSpPr>
            <a:cxnSpLocks noChangeShapeType="1"/>
          </p:cNvCxnSpPr>
          <p:nvPr/>
        </p:nvCxnSpPr>
        <p:spPr bwMode="auto">
          <a:xfrm>
            <a:off x="7713133" y="5589240"/>
            <a:ext cx="1430867" cy="0"/>
          </a:xfrm>
          <a:prstGeom prst="line">
            <a:avLst/>
          </a:prstGeom>
          <a:noFill/>
          <a:ln w="25400" algn="ctr">
            <a:solidFill>
              <a:srgbClr val="080808"/>
            </a:solidFill>
            <a:prstDash val="dash"/>
            <a:round/>
            <a:headEnd/>
            <a:tailEnd/>
          </a:ln>
        </p:spPr>
      </p:cxnSp>
      <p:sp>
        <p:nvSpPr>
          <p:cNvPr id="169" name="TextBox 99"/>
          <p:cNvSpPr txBox="1">
            <a:spLocks noChangeArrowheads="1"/>
          </p:cNvSpPr>
          <p:nvPr/>
        </p:nvSpPr>
        <p:spPr bwMode="auto">
          <a:xfrm>
            <a:off x="0" y="4841309"/>
            <a:ext cx="186781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 dirty="0" smtClean="0">
                <a:solidFill>
                  <a:srgbClr val="002569"/>
                </a:solidFill>
                <a:latin typeface="Tahoma" pitchFamily="34" charset="0"/>
                <a:ea typeface="+mn-ea"/>
              </a:rPr>
              <a:t>Optional Programmes</a:t>
            </a:r>
            <a:endParaRPr lang="en-GB" sz="1200" b="1" dirty="0">
              <a:solidFill>
                <a:srgbClr val="002569"/>
              </a:solidFill>
              <a:latin typeface="Tahoma" pitchFamily="34" charset="0"/>
              <a:ea typeface="+mn-ea"/>
            </a:endParaRPr>
          </a:p>
        </p:txBody>
      </p:sp>
      <p:pic>
        <p:nvPicPr>
          <p:cNvPr id="157" name="Content Placeholder 3" descr="msg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97104" y="1255562"/>
            <a:ext cx="478122" cy="523918"/>
          </a:xfrm>
        </p:spPr>
      </p:pic>
      <p:pic>
        <p:nvPicPr>
          <p:cNvPr id="159" name="Picture 6" descr="metop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313837">
            <a:off x="535747" y="2994192"/>
            <a:ext cx="811712" cy="65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0" grpId="0" animBg="1"/>
      <p:bldP spid="152" grpId="0" animBg="1"/>
      <p:bldP spid="156" grpId="0" animBg="1"/>
      <p:bldP spid="168" grpId="0"/>
      <p:bldP spid="1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9388"/>
            <a:r>
              <a:rPr lang="en-GB" dirty="0" smtClean="0">
                <a:latin typeface="Arial" charset="0"/>
                <a:cs typeface="Arial" charset="0"/>
              </a:rPr>
              <a:t>Future programmes shape the 2018 – 2040 timeframe</a:t>
            </a:r>
          </a:p>
        </p:txBody>
      </p:sp>
      <p:pic>
        <p:nvPicPr>
          <p:cNvPr id="143363" name="Picture 5" descr="mtg.png"/>
          <p:cNvPicPr>
            <a:picLocks noChangeAspect="1"/>
          </p:cNvPicPr>
          <p:nvPr/>
        </p:nvPicPr>
        <p:blipFill>
          <a:blip r:embed="rId3" cstate="print"/>
          <a:srcRect l="6841" t="49490" r="68765" b="17909"/>
          <a:stretch>
            <a:fillRect/>
          </a:stretch>
        </p:blipFill>
        <p:spPr bwMode="auto">
          <a:xfrm>
            <a:off x="0" y="896938"/>
            <a:ext cx="330590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Content Placeholder 4" descr="Jason_CS_image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317" y="1587503"/>
            <a:ext cx="229625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TextBox 8"/>
          <p:cNvSpPr txBox="1">
            <a:spLocks noChangeArrowheads="1"/>
          </p:cNvSpPr>
          <p:nvPr/>
        </p:nvSpPr>
        <p:spPr bwMode="auto">
          <a:xfrm>
            <a:off x="5769159" y="3173415"/>
            <a:ext cx="30696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Jason-CS / Sentinel-6 </a:t>
            </a:r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: </a:t>
            </a:r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Proposed, </a:t>
            </a:r>
            <a:endParaRPr lang="en-GB" sz="1600" dirty="0" smtClean="0">
              <a:solidFill>
                <a:srgbClr val="002569"/>
              </a:solidFill>
              <a:latin typeface="Calibri" pitchFamily="34" charset="0"/>
              <a:ea typeface="+mn-ea"/>
            </a:endParaRPr>
          </a:p>
          <a:p>
            <a:pPr algn="ctr"/>
            <a:r>
              <a:rPr lang="en-GB" sz="1600" i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to </a:t>
            </a:r>
            <a:r>
              <a:rPr lang="en-GB" sz="1600" i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be approved in 2015</a:t>
            </a:r>
            <a:endParaRPr lang="en-GB" sz="1600" i="1" dirty="0">
              <a:solidFill>
                <a:srgbClr val="FF0000"/>
              </a:solidFill>
              <a:latin typeface="Calibri" pitchFamily="34" charset="0"/>
              <a:ea typeface="+mn-ea"/>
            </a:endParaRPr>
          </a:p>
          <a:p>
            <a:pPr algn="ctr"/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Phase B2 approved at </a:t>
            </a:r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ESA CMIN12</a:t>
            </a:r>
            <a:endParaRPr lang="en-GB" sz="1600" dirty="0">
              <a:solidFill>
                <a:srgbClr val="002569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43368" name="Picture 5" descr="mtg.png"/>
          <p:cNvPicPr>
            <a:picLocks noChangeAspect="1"/>
          </p:cNvPicPr>
          <p:nvPr/>
        </p:nvPicPr>
        <p:blipFill>
          <a:blip r:embed="rId3" cstate="print"/>
          <a:srcRect l="32230" t="16418" r="8209" b="17909"/>
          <a:stretch>
            <a:fillRect/>
          </a:stretch>
        </p:blipFill>
        <p:spPr bwMode="auto">
          <a:xfrm>
            <a:off x="2609852" y="1163641"/>
            <a:ext cx="3319096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9" name="TextBox 6"/>
          <p:cNvSpPr txBox="1">
            <a:spLocks noChangeArrowheads="1"/>
          </p:cNvSpPr>
          <p:nvPr/>
        </p:nvSpPr>
        <p:spPr bwMode="auto">
          <a:xfrm>
            <a:off x="2017309" y="5527360"/>
            <a:ext cx="45935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EPS-SG : </a:t>
            </a:r>
            <a:r>
              <a:rPr lang="en-GB" sz="1600" i="1" dirty="0" smtClean="0">
                <a:solidFill>
                  <a:srgbClr val="FF0000"/>
                </a:solidFill>
                <a:latin typeface="Calibri" pitchFamily="34" charset="0"/>
                <a:ea typeface="+mn-ea"/>
              </a:rPr>
              <a:t>approval process started in July  2014</a:t>
            </a:r>
            <a:endParaRPr lang="en-GB" sz="1600" i="1" dirty="0">
              <a:solidFill>
                <a:srgbClr val="FF0000"/>
              </a:solidFill>
              <a:latin typeface="Calibri" pitchFamily="34" charset="0"/>
              <a:ea typeface="+mn-ea"/>
            </a:endParaRPr>
          </a:p>
          <a:p>
            <a:r>
              <a:rPr lang="en-GB" sz="1600" dirty="0" err="1">
                <a:solidFill>
                  <a:srgbClr val="002569"/>
                </a:solidFill>
                <a:latin typeface="Calibri" pitchFamily="34" charset="0"/>
                <a:ea typeface="+mn-ea"/>
              </a:rPr>
              <a:t>Metop</a:t>
            </a:r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-SG </a:t>
            </a:r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programme approved </a:t>
            </a:r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at </a:t>
            </a:r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ESA CMIN12</a:t>
            </a:r>
          </a:p>
          <a:p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Sentinel-5 development started/approved at ESA PBEO</a:t>
            </a:r>
            <a:endParaRPr lang="en-GB" sz="1600" dirty="0">
              <a:solidFill>
                <a:srgbClr val="002569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143370" name="TextBox 6"/>
          <p:cNvSpPr txBox="1">
            <a:spLocks noChangeArrowheads="1"/>
          </p:cNvSpPr>
          <p:nvPr/>
        </p:nvSpPr>
        <p:spPr bwMode="auto">
          <a:xfrm>
            <a:off x="1373358" y="3250886"/>
            <a:ext cx="43539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569"/>
                </a:solidFill>
                <a:latin typeface="Calibri" pitchFamily="34" charset="0"/>
                <a:ea typeface="+mn-ea"/>
              </a:rPr>
              <a:t>MTG: </a:t>
            </a:r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Approved, under development</a:t>
            </a:r>
          </a:p>
          <a:p>
            <a:r>
              <a:rPr lang="en-GB" sz="1600" dirty="0" smtClean="0">
                <a:solidFill>
                  <a:srgbClr val="002569"/>
                </a:solidFill>
                <a:latin typeface="Calibri" pitchFamily="34" charset="0"/>
                <a:ea typeface="+mn-ea"/>
              </a:rPr>
              <a:t>Sentinel-4 approved (2 instruments funded by ESA)</a:t>
            </a:r>
            <a:endParaRPr lang="en-GB" sz="1600" dirty="0">
              <a:solidFill>
                <a:srgbClr val="002569"/>
              </a:solidFill>
              <a:latin typeface="Calibri" pitchFamily="34" charset="0"/>
              <a:ea typeface="+mn-e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rcRect l="12553" t="18964" r="77158" b="64330"/>
          <a:stretch>
            <a:fillRect/>
          </a:stretch>
        </p:blipFill>
        <p:spPr>
          <a:xfrm>
            <a:off x="2618717" y="4096512"/>
            <a:ext cx="1263966" cy="1369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rcRect l="67054" t="27091" r="9587" b="40400"/>
          <a:stretch>
            <a:fillRect/>
          </a:stretch>
        </p:blipFill>
        <p:spPr>
          <a:xfrm>
            <a:off x="4265430" y="4098922"/>
            <a:ext cx="1398188" cy="12983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1600203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endParaRPr lang="en-AU" sz="2600" b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51" name="TextBox 9"/>
          <p:cNvSpPr txBox="1">
            <a:spLocks noChangeArrowheads="1"/>
          </p:cNvSpPr>
          <p:nvPr/>
        </p:nvSpPr>
        <p:spPr bwMode="auto">
          <a:xfrm>
            <a:off x="3779228" y="2708278"/>
            <a:ext cx="994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FFFF"/>
                </a:solidFill>
                <a:latin typeface="Calibri" pitchFamily="34" charset="0"/>
              </a:rPr>
              <a:t>ASCAT</a:t>
            </a:r>
          </a:p>
        </p:txBody>
      </p:sp>
      <p:sp>
        <p:nvSpPr>
          <p:cNvPr id="53252" name="TextBox 11"/>
          <p:cNvSpPr txBox="1">
            <a:spLocks noChangeArrowheads="1"/>
          </p:cNvSpPr>
          <p:nvPr/>
        </p:nvSpPr>
        <p:spPr bwMode="auto">
          <a:xfrm>
            <a:off x="6731977" y="1125540"/>
            <a:ext cx="1995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FFFF"/>
                </a:solidFill>
                <a:latin typeface="Calibri" pitchFamily="34" charset="0"/>
              </a:rPr>
              <a:t>ASCAT Coastal</a:t>
            </a:r>
          </a:p>
        </p:txBody>
      </p:sp>
      <p:sp>
        <p:nvSpPr>
          <p:cNvPr id="53253" name="TextBox 15"/>
          <p:cNvSpPr txBox="1">
            <a:spLocks noChangeArrowheads="1"/>
          </p:cNvSpPr>
          <p:nvPr/>
        </p:nvSpPr>
        <p:spPr bwMode="auto">
          <a:xfrm>
            <a:off x="395655" y="5256215"/>
            <a:ext cx="101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FFFFFF"/>
                </a:solidFill>
                <a:latin typeface="Calibri" pitchFamily="34" charset="0"/>
              </a:rPr>
              <a:t>OSCAT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95253"/>
            <a:ext cx="9144000" cy="523875"/>
          </a:xfrm>
          <a:prstGeom prst="rect">
            <a:avLst/>
          </a:prstGeom>
          <a:solidFill>
            <a:srgbClr val="00205B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srgbClr val="FFFFFF"/>
                </a:solidFill>
              </a:rPr>
              <a:t>Future </a:t>
            </a:r>
            <a:r>
              <a:rPr lang="en-GB" sz="2800" b="1" dirty="0" smtClean="0">
                <a:solidFill>
                  <a:srgbClr val="FFFFFF"/>
                </a:solidFill>
              </a:rPr>
              <a:t>launches: 10 satellites in orbit in 2015 </a:t>
            </a:r>
            <a:endParaRPr lang="en-GB" sz="2800" b="1" dirty="0">
              <a:solidFill>
                <a:srgbClr val="FFFFFF"/>
              </a:solidFill>
            </a:endParaRPr>
          </a:p>
        </p:txBody>
      </p:sp>
      <p:sp>
        <p:nvSpPr>
          <p:cNvPr id="53255" name="Content Placeholder 2"/>
          <p:cNvSpPr txBox="1">
            <a:spLocks/>
          </p:cNvSpPr>
          <p:nvPr/>
        </p:nvSpPr>
        <p:spPr bwMode="auto">
          <a:xfrm>
            <a:off x="1332036" y="1371600"/>
            <a:ext cx="781196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b="1" dirty="0">
                <a:solidFill>
                  <a:srgbClr val="002569"/>
                </a:solidFill>
                <a:latin typeface="Calibri" pitchFamily="34" charset="0"/>
              </a:rPr>
              <a:t>MSG-4  launch </a:t>
            </a: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mid 2015 </a:t>
            </a:r>
            <a:r>
              <a:rPr lang="en-GB" sz="2400" b="1" dirty="0">
                <a:solidFill>
                  <a:srgbClr val="002569"/>
                </a:solidFill>
                <a:latin typeface="Calibri" pitchFamily="34" charset="0"/>
              </a:rPr>
              <a:t>(for in orbit storage)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b="1" dirty="0">
                <a:solidFill>
                  <a:srgbClr val="002569"/>
                </a:solidFill>
                <a:latin typeface="Calibri" pitchFamily="34" charset="0"/>
              </a:rPr>
              <a:t>Jason-3 launch (with CNES, NOAA, NASA) </a:t>
            </a: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in March 2015</a:t>
            </a: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From mid 2015, EUMETSAT </a:t>
            </a:r>
            <a:r>
              <a:rPr lang="en-GB" sz="2400" b="1" dirty="0">
                <a:solidFill>
                  <a:srgbClr val="002569"/>
                </a:solidFill>
                <a:latin typeface="Calibri" pitchFamily="34" charset="0"/>
              </a:rPr>
              <a:t>will operate Copernicus Sentinel-3 </a:t>
            </a: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with ESA on behalf of the EU, focusing on the Marine Mission</a:t>
            </a:r>
          </a:p>
          <a:p>
            <a:pPr marL="361950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lvl="1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2400" b="1" dirty="0">
              <a:solidFill>
                <a:srgbClr val="002569"/>
              </a:solidFill>
              <a:latin typeface="Calibri" pitchFamily="34" charset="0"/>
            </a:endParaRPr>
          </a:p>
          <a:p>
            <a:pPr marL="361950" lvl="1" indent="-36195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b="1" dirty="0">
                <a:solidFill>
                  <a:srgbClr val="002569"/>
                </a:solidFill>
                <a:latin typeface="Calibri" pitchFamily="34" charset="0"/>
              </a:rPr>
              <a:t>Metop-C launch planned in </a:t>
            </a: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Q3 </a:t>
            </a:r>
            <a:r>
              <a:rPr lang="en-GB" sz="2400" b="1" dirty="0" smtClean="0">
                <a:solidFill>
                  <a:srgbClr val="002569"/>
                </a:solidFill>
                <a:latin typeface="Calibri" pitchFamily="34" charset="0"/>
              </a:rPr>
              <a:t>2018</a:t>
            </a:r>
            <a:endParaRPr lang="en-GB" sz="2000" b="1" dirty="0">
              <a:solidFill>
                <a:srgbClr val="002569"/>
              </a:solidFill>
              <a:latin typeface="Calibri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" y="3284541"/>
            <a:ext cx="1436077" cy="1595437"/>
            <a:chOff x="182" y="2092"/>
            <a:chExt cx="1991" cy="1644"/>
          </a:xfrm>
        </p:grpSpPr>
        <p:pic>
          <p:nvPicPr>
            <p:cNvPr id="53260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43448"/>
            <a:stretch>
              <a:fillRect/>
            </a:stretch>
          </p:blipFill>
          <p:spPr bwMode="auto">
            <a:xfrm>
              <a:off x="182" y="2092"/>
              <a:ext cx="1991" cy="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" y="3590"/>
              <a:ext cx="108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" y="3550"/>
              <a:ext cx="64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-35169" y="5021266"/>
            <a:ext cx="142582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81" y="1125541"/>
            <a:ext cx="873369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5" descr="jason-bi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45958">
            <a:off x="57152" y="2138363"/>
            <a:ext cx="12573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UM_template_v03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334</Words>
  <Application>Microsoft Office PowerPoint</Application>
  <PresentationFormat>On-screen Show (4:3)</PresentationFormat>
  <Paragraphs>140</Paragraphs>
  <Slides>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自定义设计方案</vt:lpstr>
      <vt:lpstr>4_EUM_template_v03</vt:lpstr>
      <vt:lpstr>Viewgraph_Landscape_Template[1]</vt:lpstr>
      <vt:lpstr>2_EUM_template_v03</vt:lpstr>
      <vt:lpstr>Clip</vt:lpstr>
      <vt:lpstr>Progress on EUMETSAT Satellite Programmes </vt:lpstr>
      <vt:lpstr>EUMETSAT satellite programmes – Long term planning</vt:lpstr>
      <vt:lpstr>Future programmes shape the 2018 – 2040 timeframe</vt:lpstr>
      <vt:lpstr>Slide 4</vt:lpstr>
    </vt:vector>
  </TitlesOfParts>
  <Company>NSMC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张鹏</dc:creator>
  <cp:lastModifiedBy>Paul Counet</cp:lastModifiedBy>
  <cp:revision>469</cp:revision>
  <dcterms:created xsi:type="dcterms:W3CDTF">2011-04-11T00:41:35Z</dcterms:created>
  <dcterms:modified xsi:type="dcterms:W3CDTF">2014-10-29T12:57:49Z</dcterms:modified>
</cp:coreProperties>
</file>