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2" r:id="rId5"/>
    <p:sldId id="271" r:id="rId6"/>
    <p:sldId id="263" r:id="rId7"/>
    <p:sldId id="265" r:id="rId8"/>
    <p:sldId id="270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8" r:id="rId21"/>
    <p:sldId id="291" r:id="rId22"/>
    <p:sldId id="280" r:id="rId23"/>
    <p:sldId id="281" r:id="rId24"/>
    <p:sldId id="283" r:id="rId25"/>
    <p:sldId id="282" r:id="rId26"/>
    <p:sldId id="284" r:id="rId27"/>
    <p:sldId id="285" r:id="rId28"/>
    <p:sldId id="286" r:id="rId2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ltre-Guerard Pascale" initials="U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76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16T17:44:38.769" idx="1">
    <p:pos x="5167" y="1628"/>
    <p:text>Avec WG cal-val?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pPr/>
              <a:t>10/25/15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69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9AF46-3A19-4F05-9E0E-A40117DC03E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6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87268-7F66-4A6D-BB55-BBF651944CC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82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87268-7F66-4A6D-BB55-BBF651944CC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027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144" y="188913"/>
            <a:ext cx="6930656" cy="501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0EA4A0-E513-42EA-B292-B21C1B51B6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436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28800" y="76200"/>
            <a:ext cx="5715000" cy="99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5105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hrsst.org/ghrsst/Meetings-and-workshops/satellite-oceanography-user-workshop/" TargetMode="Externa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62000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fr-FR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SIT Chair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Plenary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CEOS Plenary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 International Conference Center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Kyoto, Japan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 – 6 November 2015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09221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altLang="ja-JP" sz="3600" b="1" dirty="0" smtClean="0">
                <a:solidFill>
                  <a:srgbClr val="FFFFFF"/>
                </a:solidFill>
                <a:latin typeface="Droid Serif"/>
              </a:rPr>
              <a:t>Virtual Constellations – Status and issues</a:t>
            </a:r>
            <a:endParaRPr kumimoji="0" lang="ja-JP" altLang="en-US" sz="3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85448"/>
            <a:ext cx="6356671" cy="5341923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18964" y="5980745"/>
            <a:ext cx="2725036" cy="744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7231" y="1594196"/>
            <a:ext cx="255631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missions of interest are: </a:t>
            </a:r>
            <a:endParaRPr lang="en-US" sz="1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Cloudsat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(CPR),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MSG/Meteosat-9/-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(SEVIRI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GOES 13/14/15 (Imager), MTSAT-2 (Imager/MTSAT), FY-3B/C (MWRI), Meteor-M N1 (MTVZA).</a:t>
            </a:r>
            <a:endParaRPr lang="en-US" sz="1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Future: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EarthCARE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(CPR), MTG-I1 (FCI), GOES-R/S/T (NOAA), DMSP FO (MWI), FY-3 D/F (MWRI), Meteor M N2-1/-2 and N3 (MTVZA), Meteor M3 series (Advanced MTVZA), PATH, ACE, GPM FO</a:t>
            </a:r>
            <a:endParaRPr lang="en-US" sz="1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654628" y="3357350"/>
            <a:ext cx="4354285" cy="418966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04070" y="3765377"/>
            <a:ext cx="2652602" cy="30165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5661300" y="4131982"/>
            <a:ext cx="1192921" cy="11198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29888" y="5007786"/>
            <a:ext cx="231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Imager and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precipitation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Radar continuity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gap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7" idx="1"/>
          </p:cNvCxnSpPr>
          <p:nvPr/>
        </p:nvCxnSpPr>
        <p:spPr bwMode="auto">
          <a:xfrm flipH="1" flipV="1">
            <a:off x="5579344" y="3691644"/>
            <a:ext cx="1250544" cy="1577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75334" y="5676796"/>
            <a:ext cx="721223" cy="768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P-VC Roadmap</a:t>
            </a:r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4098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P-VC – 2016 Milestones</a:t>
            </a:r>
            <a:br>
              <a:rPr lang="en-US" smtClean="0"/>
            </a:b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altLang="ja-JP" dirty="0" smtClean="0"/>
              <a:t>P-VC will continue to complete its </a:t>
            </a:r>
            <a:r>
              <a:rPr lang="en-US" altLang="ja-JP" dirty="0" smtClean="0"/>
              <a:t>3-year outcomes (per P-VC </a:t>
            </a:r>
            <a:r>
              <a:rPr lang="en-US" altLang="ja-JP" dirty="0" err="1" smtClean="0"/>
              <a:t>ToR</a:t>
            </a:r>
            <a:r>
              <a:rPr lang="en-US" altLang="ja-JP" dirty="0" smtClean="0"/>
              <a:t> v1.0, November 2013)</a:t>
            </a:r>
          </a:p>
          <a:p>
            <a:pPr lvl="1"/>
            <a:r>
              <a:rPr lang="en-US" altLang="ja-JP" dirty="0" smtClean="0"/>
              <a:t>Includes VC-17 and VC-18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P-VC support to CEOS Strategy for Water Observations from Space response to recommendations</a:t>
            </a:r>
          </a:p>
          <a:p>
            <a:pPr lvl="1"/>
            <a:r>
              <a:rPr lang="en-US" altLang="ja-JP" dirty="0" smtClean="0"/>
              <a:t>C1 (TBC):  FS on Water Constellation</a:t>
            </a:r>
          </a:p>
          <a:p>
            <a:pPr lvl="1"/>
            <a:r>
              <a:rPr lang="en-US" altLang="ja-JP" dirty="0" smtClean="0"/>
              <a:t>C2, C3 : participation in GEO water vapor and cloud activity</a:t>
            </a:r>
          </a:p>
          <a:p>
            <a:pPr lvl="1"/>
            <a:r>
              <a:rPr lang="en-US" altLang="ja-JP" dirty="0" smtClean="0"/>
              <a:t>C4, C5 (TBC): participation in the development of precipitation white paper </a:t>
            </a:r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98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8868" y="1391892"/>
            <a:ext cx="7686982" cy="51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OSVW-VC – Scatterometer constellation status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12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46619"/>
            <a:ext cx="5209315" cy="34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3569" y="2500999"/>
            <a:ext cx="3730431" cy="31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OSVW-VC – Scatterometer constellation status (cont’d)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828800" y="1600200"/>
            <a:ext cx="53340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As a function of local time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13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OSVW-VC – Status and main topics since last Plenary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Addition of </a:t>
            </a:r>
            <a:r>
              <a:rPr lang="en-GB" dirty="0" err="1" smtClean="0"/>
              <a:t>RapidSCAT</a:t>
            </a:r>
            <a:r>
              <a:rPr lang="en-GB" dirty="0" smtClean="0"/>
              <a:t> to the constellation – first opportunity to look into the diurnal cycle, helping to refine the optimum constellation requirement: at least three missions in sun-synchronous orbit (WMO driven), </a:t>
            </a:r>
            <a:r>
              <a:rPr lang="en-GB" b="1" dirty="0" smtClean="0"/>
              <a:t>plus one in non sun-synchronous orbit to resolve the diurnal cycle to improve inter-calibration</a:t>
            </a:r>
          </a:p>
          <a:p>
            <a:pPr lvl="1"/>
            <a:r>
              <a:rPr lang="en-GB" dirty="0" err="1" smtClean="0"/>
              <a:t>ScatSAT</a:t>
            </a:r>
            <a:r>
              <a:rPr lang="en-GB" dirty="0" smtClean="0"/>
              <a:t> launch and validation expected early 2016 – work on facilitating data access operationally already ongoing</a:t>
            </a:r>
          </a:p>
          <a:p>
            <a:pPr lvl="1"/>
            <a:r>
              <a:rPr lang="en-GB" dirty="0" smtClean="0"/>
              <a:t>Updated CEOS web page</a:t>
            </a:r>
          </a:p>
          <a:p>
            <a:pPr lvl="1"/>
            <a:r>
              <a:rPr lang="en-GB" dirty="0" smtClean="0"/>
              <a:t>Progress on updating the IDN for ASCAT data sets</a:t>
            </a:r>
          </a:p>
          <a:p>
            <a:pPr lvl="1"/>
            <a:r>
              <a:rPr lang="en-GB" dirty="0" smtClean="0"/>
              <a:t>IOVWST working groups followed up and with VC participation:</a:t>
            </a:r>
          </a:p>
          <a:p>
            <a:pPr lvl="2"/>
            <a:r>
              <a:rPr lang="en-GB" dirty="0" smtClean="0"/>
              <a:t>On data formats and standards</a:t>
            </a:r>
          </a:p>
          <a:p>
            <a:pPr lvl="2"/>
            <a:r>
              <a:rPr lang="en-GB" dirty="0" smtClean="0"/>
              <a:t>On climate data sets – main focus being the integration of Ku- and C-band winds</a:t>
            </a:r>
          </a:p>
          <a:p>
            <a:pPr lvl="2"/>
            <a:r>
              <a:rPr lang="en-GB" dirty="0" smtClean="0"/>
              <a:t>On high winds characterisation and validation - workshop coming up in December 2015</a:t>
            </a:r>
            <a:endParaRPr lang="en-US" dirty="0"/>
          </a:p>
        </p:txBody>
      </p:sp>
      <p:sp>
        <p:nvSpPr>
          <p:cNvPr id="14" name="Espace réservé du numéro de diapositive 14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14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Surface Temperature</a:t>
            </a:r>
            <a:br>
              <a:rPr lang="en-US" dirty="0" smtClean="0"/>
            </a:br>
            <a:r>
              <a:rPr lang="en-US" dirty="0" smtClean="0"/>
              <a:t>SST-VC – Current activities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Arial"/>
              </a:rPr>
              <a:t>SST-VC meeting #4 took place at ESA-ESTEC on 24 July 2015 (following GHRSST-16)</a:t>
            </a:r>
          </a:p>
          <a:p>
            <a:pPr lvl="1"/>
            <a:r>
              <a:rPr lang="en-US" dirty="0" smtClean="0">
                <a:sym typeface="Arial"/>
              </a:rPr>
              <a:t>Supported invitations to NSOAS and CMA China (CMA sent regrets), ROSHYDROMET (Russia, no reply)</a:t>
            </a:r>
          </a:p>
          <a:p>
            <a:pPr lvl="1"/>
            <a:r>
              <a:rPr lang="en-US" dirty="0" smtClean="0">
                <a:sym typeface="Arial"/>
              </a:rPr>
              <a:t>New ISRO member welcomed October 2015</a:t>
            </a:r>
          </a:p>
          <a:p>
            <a:pPr lvl="1"/>
            <a:r>
              <a:rPr lang="en-US" dirty="0" smtClean="0">
                <a:sym typeface="Arial"/>
              </a:rPr>
              <a:t>Satellite Oceanography User Workshop, Melbourne, 9-11 Nov 2015</a:t>
            </a:r>
          </a:p>
          <a:p>
            <a:pPr lvl="2"/>
            <a:r>
              <a:rPr lang="en-AU" dirty="0" smtClean="0">
                <a:hlinkClick r:id="rId3"/>
              </a:rPr>
              <a:t>https://www.ghrsst.org/ghrsst/Meetings-and-workshops/satellite-oceanography-user-workshop/</a:t>
            </a:r>
            <a:endParaRPr lang="en-US" dirty="0" smtClean="0">
              <a:sym typeface="Arial"/>
            </a:endParaRPr>
          </a:p>
          <a:p>
            <a:pPr lvl="1"/>
            <a:r>
              <a:rPr lang="en-US" dirty="0" smtClean="0">
                <a:sym typeface="Arial"/>
              </a:rPr>
              <a:t>Possible SST-VC presentation to </a:t>
            </a:r>
            <a:r>
              <a:rPr lang="en-GB" dirty="0" smtClean="0"/>
              <a:t>IOVWST in Sapporo, May 2016</a:t>
            </a:r>
          </a:p>
          <a:p>
            <a:pPr lvl="1"/>
            <a:r>
              <a:rPr lang="en-US" dirty="0" smtClean="0">
                <a:sym typeface="Arial"/>
              </a:rPr>
              <a:t>SST-VC meeting #5 planned for 10 June 2016, at NOAA, USA</a:t>
            </a:r>
          </a:p>
          <a:p>
            <a:pPr lvl="1"/>
            <a:endParaRPr lang="en-US" dirty="0" smtClean="0">
              <a:sym typeface="Arial"/>
            </a:endParaRPr>
          </a:p>
          <a:p>
            <a:pPr lvl="1"/>
            <a:endParaRPr lang="en-US" dirty="0" smtClean="0">
              <a:sym typeface="Arial"/>
            </a:endParaRPr>
          </a:p>
          <a:p>
            <a:pPr lvl="1"/>
            <a:r>
              <a:rPr lang="en-US" dirty="0" smtClean="0">
                <a:sym typeface="Arial"/>
              </a:rPr>
              <a:t>VC-1: 81 GHRSST products now in archive.</a:t>
            </a:r>
          </a:p>
          <a:p>
            <a:pPr lvl="1"/>
            <a:r>
              <a:rPr lang="en-US" dirty="0" smtClean="0">
                <a:sym typeface="Arial"/>
              </a:rPr>
              <a:t>VC-19: First draft of white paper in progress.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5800" y="4876800"/>
          <a:ext cx="808037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5" imgW="5896800" imgH="776880" progId="Word.Document.12">
                  <p:embed/>
                </p:oleObj>
              </mc:Choice>
              <mc:Fallback>
                <p:oleObj name="Document" r:id="rId5" imgW="5896800" imgH="77688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8080375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SST-VC – 2016 plans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ym typeface="Arial"/>
              </a:rPr>
              <a:t>VC-1: Regional/Global task sharing activities continue</a:t>
            </a:r>
          </a:p>
          <a:p>
            <a:endParaRPr lang="en-US" dirty="0" smtClean="0">
              <a:sym typeface="Arial"/>
            </a:endParaRPr>
          </a:p>
          <a:p>
            <a:r>
              <a:rPr lang="en-US" dirty="0" smtClean="0">
                <a:sym typeface="Arial"/>
              </a:rPr>
              <a:t>VC-19: First draft of white paper to be completed by the end of 2015, publication early 2016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sym typeface="Arial"/>
              </a:rPr>
              <a:t>White Paper will include next generation SST Virtual Constellation, including necessary on-orbit assets, measurement methods (MW and IR, Geo and Polar), climate/NWP applications, </a:t>
            </a:r>
            <a:r>
              <a:rPr lang="en-US" sz="2000" b="0" dirty="0" err="1" smtClean="0">
                <a:sym typeface="Arial"/>
              </a:rPr>
              <a:t>fiducial</a:t>
            </a:r>
            <a:r>
              <a:rPr lang="en-US" sz="2000" b="0" dirty="0" smtClean="0">
                <a:sym typeface="Arial"/>
              </a:rPr>
              <a:t> reference measurements, and data management systems.</a:t>
            </a:r>
          </a:p>
          <a:p>
            <a:pPr lvl="2"/>
            <a:r>
              <a:rPr lang="en-US" dirty="0" smtClean="0">
                <a:sym typeface="Arial"/>
              </a:rPr>
              <a:t>Dual view IR reference to be solved by Copernicus S3 SLSTR (Dec 15)</a:t>
            </a:r>
          </a:p>
          <a:p>
            <a:pPr lvl="2"/>
            <a:r>
              <a:rPr lang="en-US" dirty="0" smtClean="0">
                <a:sym typeface="Arial"/>
              </a:rPr>
              <a:t>Complete geo latitudinal coverage -&gt; ISRO and hopefully CMA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SST-VC – 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>
                <a:sym typeface="Arial"/>
              </a:rPr>
              <a:t>Remaining issues on SST constellation</a:t>
            </a:r>
          </a:p>
          <a:p>
            <a:pPr lvl="1"/>
            <a:r>
              <a:rPr lang="en-US" dirty="0" smtClean="0">
                <a:sym typeface="Arial"/>
              </a:rPr>
              <a:t>Redundant capability of passive microwave radiometers with 6 GHz channel is needed (e.g. continuation of GCOM-W)</a:t>
            </a:r>
          </a:p>
          <a:p>
            <a:pPr lvl="2"/>
            <a:r>
              <a:rPr lang="en-US" dirty="0" smtClean="0">
                <a:sym typeface="Arial"/>
              </a:rPr>
              <a:t>More progress needed. Contact with NSOAS (HY-2); ISRO </a:t>
            </a:r>
          </a:p>
          <a:p>
            <a:pPr lvl="2"/>
            <a:r>
              <a:rPr lang="en-US" dirty="0" smtClean="0">
                <a:sym typeface="Arial"/>
              </a:rPr>
              <a:t>Considerations by space agencies</a:t>
            </a:r>
          </a:p>
          <a:p>
            <a:pPr lvl="2"/>
            <a:r>
              <a:rPr lang="en-US" dirty="0" smtClean="0">
                <a:sym typeface="Arial"/>
              </a:rPr>
              <a:t>Need to ensure continuity of existing capability</a:t>
            </a:r>
          </a:p>
          <a:p>
            <a:pPr lvl="2"/>
            <a:r>
              <a:rPr lang="en-US" dirty="0" smtClean="0">
                <a:sym typeface="Arial"/>
              </a:rPr>
              <a:t>How can the coordination of agencies be facilitated to ensure continuity and redundancy of passive microwave radiometers?</a:t>
            </a:r>
          </a:p>
          <a:p>
            <a:pPr lvl="1"/>
            <a:r>
              <a:rPr lang="en-US" dirty="0" smtClean="0">
                <a:sym typeface="Arial"/>
              </a:rPr>
              <a:t>More interactions between the VC’s on common issues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57163" y="1295400"/>
          <a:ext cx="867251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Document" r:id="rId4" imgW="5904800" imgH="1405130" progId="Word.Document.12">
                  <p:embed/>
                </p:oleObj>
              </mc:Choice>
              <mc:Fallback>
                <p:oleObj name="Document" r:id="rId4" imgW="5904800" imgH="140513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295400"/>
                        <a:ext cx="8672512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Color Radiometry</a:t>
            </a:r>
            <a:br>
              <a:rPr lang="en-US" dirty="0" smtClean="0"/>
            </a:br>
            <a:r>
              <a:rPr lang="en-US" dirty="0" smtClean="0"/>
              <a:t>OCR-VC – Status report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600" y="2590800"/>
            <a:ext cx="8686800" cy="3733800"/>
          </a:xfrm>
        </p:spPr>
        <p:txBody>
          <a:bodyPr/>
          <a:lstStyle/>
          <a:p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Progress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wrt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action items in the CEOS 3-year Work Plan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>
                <a:ea typeface="Arial"/>
                <a:cs typeface="Arial"/>
                <a:sym typeface="Arial"/>
              </a:rPr>
              <a:t>VC-7 – Agency mapping exercise (catalog of Cal/Val infrastructure and activities) complete. IOCCG now has a permanent seat on WGCV.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>
                <a:cs typeface="Arial"/>
                <a:sym typeface="Arial"/>
              </a:rPr>
              <a:t>VC-8 – </a:t>
            </a:r>
            <a:r>
              <a:rPr lang="en-US" sz="2000" b="0" dirty="0" smtClean="0">
                <a:ea typeface="Arial"/>
                <a:cs typeface="Arial"/>
                <a:sym typeface="Arial"/>
              </a:rPr>
              <a:t>Implementation plans for Blue Planet being formulated/executed. </a:t>
            </a:r>
            <a:r>
              <a:rPr lang="en-US" sz="2000" b="0" dirty="0" smtClean="0"/>
              <a:t>OCR-VC agencies actively support the GEO Blue Planet Components</a:t>
            </a:r>
            <a:endParaRPr lang="en-US" sz="2000" b="0" dirty="0" smtClean="0"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ea typeface="Arial"/>
                <a:cs typeface="Arial"/>
                <a:sym typeface="Arial"/>
              </a:rPr>
              <a:t>VC-9 – INSITU-OCR moving forward with modular implementation. </a:t>
            </a:r>
            <a:r>
              <a:rPr lang="en-US" sz="2000" b="0" dirty="0" smtClean="0"/>
              <a:t>The ultimate goal is to enable communication about the refinement of </a:t>
            </a:r>
            <a:r>
              <a:rPr lang="en-US" sz="2000" b="0" i="1" dirty="0" smtClean="0"/>
              <a:t>in situ </a:t>
            </a:r>
            <a:r>
              <a:rPr lang="en-US" sz="2000" b="0" dirty="0" smtClean="0"/>
              <a:t>measurement protocols and to reduce redundancy in efforts, fill in gaps, and better target opportunities and key players</a:t>
            </a:r>
            <a:endParaRPr lang="en-US" sz="2000" b="0" dirty="0" smtClean="0"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ea typeface="Arial"/>
                <a:cs typeface="Arial"/>
                <a:sym typeface="Arial"/>
              </a:rPr>
              <a:t>VC-10 – Implementation plans for Water Quality Community of Practice being formulated/executed.</a:t>
            </a:r>
            <a:endParaRPr lang="en-US" sz="20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Surface Topography</a:t>
            </a:r>
            <a:br>
              <a:rPr lang="en-US" dirty="0" smtClean="0"/>
            </a:br>
            <a:r>
              <a:rPr lang="en-US" dirty="0" smtClean="0"/>
              <a:t>OST-VC – Status report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OST-VC Aims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Provision of a coordination mechanism to harmonize satellite ocean surface topography payloads, data processing and calibration/validation infrastructures;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Serving as a programmatic point of contact for the global satellite ocean surface topography measurement system as a whole, addressing issues which go beyond the individual mission programmes, such as orbit optimisation;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Establishing and maintaining an international consensus on the structure of the minimum altimetry constellation that fulfils user needs;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Supporting and engaging the active user community, structured through a Science Team for Ocean Surface Topography (as currently implemented by the OSTST whose yearly meetings serve as focal point for international coordination.)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307777"/>
          </a:xfrm>
        </p:spPr>
        <p:txBody>
          <a:bodyPr/>
          <a:lstStyle>
            <a:lvl1pPr>
              <a:spcBef>
                <a:spcPts val="0"/>
              </a:spcBef>
            </a:lvl1pPr>
          </a:lstStyle>
          <a:p>
            <a:pPr lvl="0"/>
            <a:fld id="{86CB4B4D-7CA3-9044-876B-883B54F8677D}" type="slidenum">
              <a:rPr lang="en-US" sz="1400" smtClean="0"/>
              <a:pPr lvl="0"/>
              <a:t>2</a:t>
            </a:fld>
            <a:endParaRPr lang="en-US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VC Status and issues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86800" cy="5105400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Content</a:t>
            </a:r>
          </a:p>
          <a:p>
            <a:pPr lvl="1"/>
            <a:r>
              <a:rPr lang="en-US" dirty="0" smtClean="0">
                <a:sym typeface="Arial"/>
              </a:rPr>
              <a:t>The SIT Chair Team has maintained closed interaction with the VCs and WGs over the past year, as was done in the first year of my term</a:t>
            </a:r>
          </a:p>
          <a:p>
            <a:pPr lvl="1"/>
            <a:r>
              <a:rPr lang="en-US" dirty="0" smtClean="0">
                <a:sym typeface="Arial"/>
              </a:rPr>
              <a:t>This interaction used regular teleconferences, held twice a year, and aiming at identifying potential issues requiring SIT decision or action, and at preparing the SIT and Technical workshop meetings</a:t>
            </a:r>
          </a:p>
          <a:p>
            <a:pPr lvl="1"/>
            <a:r>
              <a:rPr lang="en-US" dirty="0" smtClean="0">
                <a:sym typeface="Arial"/>
              </a:rPr>
              <a:t>This interaction also used a new event, the “</a:t>
            </a:r>
            <a:r>
              <a:rPr lang="en-US" b="1" dirty="0" smtClean="0">
                <a:sym typeface="Arial"/>
              </a:rPr>
              <a:t>VC/WG Day</a:t>
            </a:r>
            <a:r>
              <a:rPr lang="en-US" dirty="0" smtClean="0">
                <a:sym typeface="Arial"/>
              </a:rPr>
              <a:t>”, aimed at enabling a better understanding between VCs &amp; WGs and promoting collaboration among the various groups (value added of CEOS ).</a:t>
            </a:r>
          </a:p>
          <a:p>
            <a:pPr lvl="2"/>
            <a:r>
              <a:rPr lang="en-US" dirty="0" smtClean="0">
                <a:sym typeface="Arial"/>
              </a:rPr>
              <a:t>VC/WG Days took place on 16 September 2014 and 2015, inaugurating what promises to be a very fruitful series of 16 Septembers 20xx.</a:t>
            </a:r>
          </a:p>
          <a:p>
            <a:pPr lvl="1"/>
            <a:r>
              <a:rPr lang="en-US" dirty="0" smtClean="0">
                <a:sym typeface="Arial"/>
              </a:rPr>
              <a:t>The present report presents the status and issues of the six active VCs, and </a:t>
            </a:r>
            <a:r>
              <a:rPr lang="en-US" b="1" dirty="0" smtClean="0">
                <a:sym typeface="Arial"/>
              </a:rPr>
              <a:t>introduces the new Terms of Reference and proposed Implementation Plan of a revived Land Surface Imaging Constellation, submitted for endorsement by Plenary.</a:t>
            </a:r>
            <a:endParaRPr lang="en-US" dirty="0" smtClean="0"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OST-VC – Status report (cont’d)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OST-VC Activities </a:t>
            </a:r>
          </a:p>
          <a:p>
            <a:pPr lvl="1"/>
            <a:r>
              <a:rPr lang="en-AU" dirty="0" smtClean="0"/>
              <a:t>OST-VC management:</a:t>
            </a:r>
          </a:p>
          <a:p>
            <a:pPr lvl="2"/>
            <a:r>
              <a:rPr lang="en-AU" dirty="0" smtClean="0"/>
              <a:t>CNES Membership:  P. </a:t>
            </a:r>
            <a:r>
              <a:rPr lang="en-AU" dirty="0" err="1" smtClean="0"/>
              <a:t>Escudier</a:t>
            </a:r>
            <a:r>
              <a:rPr lang="en-AU" dirty="0" smtClean="0"/>
              <a:t> taking over from J. </a:t>
            </a:r>
            <a:r>
              <a:rPr lang="en-AU" dirty="0" err="1" smtClean="0"/>
              <a:t>Lambin</a:t>
            </a:r>
            <a:endParaRPr lang="en-AU" dirty="0" smtClean="0"/>
          </a:p>
          <a:p>
            <a:pPr lvl="2"/>
            <a:r>
              <a:rPr lang="en-AU" dirty="0" smtClean="0"/>
              <a:t>ISRO Membership: </a:t>
            </a:r>
            <a:r>
              <a:rPr lang="en-GB" dirty="0" smtClean="0"/>
              <a:t>  R.M. </a:t>
            </a:r>
            <a:r>
              <a:rPr lang="en-GB" dirty="0" err="1" smtClean="0"/>
              <a:t>Gairola</a:t>
            </a:r>
            <a:r>
              <a:rPr lang="en-GB" dirty="0" smtClean="0"/>
              <a:t> </a:t>
            </a:r>
          </a:p>
          <a:p>
            <a:pPr lvl="2"/>
            <a:r>
              <a:rPr lang="en-US" dirty="0" smtClean="0"/>
              <a:t>No dedicated VC meeting planned in 2015.</a:t>
            </a:r>
            <a:endParaRPr lang="en-AU" dirty="0" smtClean="0"/>
          </a:p>
          <a:p>
            <a:pPr lvl="1"/>
            <a:r>
              <a:rPr lang="en-AU" dirty="0" smtClean="0"/>
              <a:t>Missions:</a:t>
            </a:r>
          </a:p>
          <a:p>
            <a:pPr lvl="2"/>
            <a:r>
              <a:rPr lang="en-AU" dirty="0" smtClean="0"/>
              <a:t>Jason-3 launch postponed : 16 Dec 2015 (TBC)</a:t>
            </a:r>
          </a:p>
          <a:p>
            <a:pPr lvl="2"/>
            <a:r>
              <a:rPr lang="en-AU" dirty="0" smtClean="0"/>
              <a:t>Sentinel-3A launch postponed : 27 Dec 2015  (TBC)  </a:t>
            </a:r>
          </a:p>
          <a:p>
            <a:pPr lvl="2"/>
            <a:r>
              <a:rPr lang="en-AU" dirty="0" smtClean="0"/>
              <a:t>Sentinel-6/Jason-CS: Program approved by ESA and EUMETSAT.  </a:t>
            </a:r>
          </a:p>
          <a:p>
            <a:pPr lvl="1"/>
            <a:r>
              <a:rPr lang="en-AU" dirty="0" smtClean="0"/>
              <a:t>Altimetry SAR mode: (Cryosat-2/sentinel-3/Jason-CS) </a:t>
            </a:r>
          </a:p>
          <a:p>
            <a:pPr lvl="2"/>
            <a:r>
              <a:rPr lang="en-AU" dirty="0" smtClean="0"/>
              <a:t>Development/alignment of Level 1 products</a:t>
            </a:r>
          </a:p>
          <a:p>
            <a:pPr lvl="2"/>
            <a:r>
              <a:rPr lang="en-AU" dirty="0" smtClean="0"/>
              <a:t>Development of training</a:t>
            </a:r>
            <a:endParaRPr lang="en-GB" dirty="0" smtClean="0"/>
          </a:p>
          <a:p>
            <a:pPr lvl="1"/>
            <a:r>
              <a:rPr lang="en-AU" dirty="0" smtClean="0"/>
              <a:t>Update Constellation User Requirements Document:</a:t>
            </a:r>
          </a:p>
          <a:p>
            <a:pPr lvl="2"/>
            <a:r>
              <a:rPr lang="en-AU" dirty="0" smtClean="0"/>
              <a:t>To be re-defined from on-going studies </a:t>
            </a: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4967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OST-VC – Past Roadmap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21</a:t>
            </a:fld>
            <a:endParaRPr lang="fr-FR"/>
          </a:p>
        </p:txBody>
      </p:sp>
      <p:cxnSp>
        <p:nvCxnSpPr>
          <p:cNvPr id="162" name="Straight Connector 161"/>
          <p:cNvCxnSpPr/>
          <p:nvPr/>
        </p:nvCxnSpPr>
        <p:spPr>
          <a:xfrm flipH="1">
            <a:off x="8574925" y="1295400"/>
            <a:ext cx="4762" cy="5105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Rectangle 11"/>
          <p:cNvSpPr>
            <a:spLocks noChangeArrowheads="1"/>
          </p:cNvSpPr>
          <p:nvPr/>
        </p:nvSpPr>
        <p:spPr bwMode="auto">
          <a:xfrm>
            <a:off x="1768280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4" name="Rectangle 15"/>
          <p:cNvSpPr>
            <a:spLocks noChangeArrowheads="1"/>
          </p:cNvSpPr>
          <p:nvPr/>
        </p:nvSpPr>
        <p:spPr bwMode="auto">
          <a:xfrm>
            <a:off x="7704040" y="1295400"/>
            <a:ext cx="536575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5" name="Rectangle 11"/>
          <p:cNvSpPr>
            <a:spLocks noChangeArrowheads="1"/>
          </p:cNvSpPr>
          <p:nvPr/>
        </p:nvSpPr>
        <p:spPr bwMode="auto">
          <a:xfrm>
            <a:off x="500568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Rectangle 11"/>
          <p:cNvSpPr>
            <a:spLocks noChangeArrowheads="1"/>
          </p:cNvSpPr>
          <p:nvPr/>
        </p:nvSpPr>
        <p:spPr bwMode="auto">
          <a:xfrm>
            <a:off x="230732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7" name="Rectangle 7"/>
          <p:cNvSpPr>
            <a:spLocks noChangeArrowheads="1"/>
          </p:cNvSpPr>
          <p:nvPr/>
        </p:nvSpPr>
        <p:spPr bwMode="auto">
          <a:xfrm>
            <a:off x="68580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8" name="Rectangle 8"/>
          <p:cNvSpPr>
            <a:spLocks noChangeArrowheads="1"/>
          </p:cNvSpPr>
          <p:nvPr/>
        </p:nvSpPr>
        <p:spPr bwMode="auto">
          <a:xfrm>
            <a:off x="2844800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9" name="Rectangle 105"/>
          <p:cNvSpPr>
            <a:spLocks noChangeArrowheads="1"/>
          </p:cNvSpPr>
          <p:nvPr/>
        </p:nvSpPr>
        <p:spPr bwMode="auto">
          <a:xfrm>
            <a:off x="688975" y="1301750"/>
            <a:ext cx="538163" cy="5099050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0" name="Rectangle 6"/>
          <p:cNvSpPr>
            <a:spLocks noChangeArrowheads="1"/>
          </p:cNvSpPr>
          <p:nvPr/>
        </p:nvSpPr>
        <p:spPr bwMode="auto">
          <a:xfrm>
            <a:off x="1227138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1" name="Rectangle 9"/>
          <p:cNvSpPr>
            <a:spLocks noChangeArrowheads="1"/>
          </p:cNvSpPr>
          <p:nvPr/>
        </p:nvSpPr>
        <p:spPr bwMode="auto">
          <a:xfrm>
            <a:off x="3382963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2" name="Rectangle 10"/>
          <p:cNvSpPr>
            <a:spLocks noChangeArrowheads="1"/>
          </p:cNvSpPr>
          <p:nvPr/>
        </p:nvSpPr>
        <p:spPr bwMode="auto">
          <a:xfrm>
            <a:off x="3921125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3" name="Rectangle 11"/>
          <p:cNvSpPr>
            <a:spLocks noChangeArrowheads="1"/>
          </p:cNvSpPr>
          <p:nvPr/>
        </p:nvSpPr>
        <p:spPr bwMode="auto">
          <a:xfrm>
            <a:off x="5538788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" name="Rectangle 12"/>
          <p:cNvSpPr>
            <a:spLocks noChangeArrowheads="1"/>
          </p:cNvSpPr>
          <p:nvPr/>
        </p:nvSpPr>
        <p:spPr bwMode="auto">
          <a:xfrm>
            <a:off x="6078538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5" name="Rectangle 13"/>
          <p:cNvSpPr>
            <a:spLocks noChangeArrowheads="1"/>
          </p:cNvSpPr>
          <p:nvPr/>
        </p:nvSpPr>
        <p:spPr bwMode="auto">
          <a:xfrm>
            <a:off x="7158038" y="1238250"/>
            <a:ext cx="539750" cy="51625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6" name="Rectangle 14"/>
          <p:cNvSpPr>
            <a:spLocks noChangeArrowheads="1"/>
          </p:cNvSpPr>
          <p:nvPr/>
        </p:nvSpPr>
        <p:spPr bwMode="auto">
          <a:xfrm>
            <a:off x="6616700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7" name="Group 17"/>
          <p:cNvGrpSpPr>
            <a:grpSpLocks/>
          </p:cNvGrpSpPr>
          <p:nvPr/>
        </p:nvGrpSpPr>
        <p:grpSpPr bwMode="auto">
          <a:xfrm>
            <a:off x="7666038" y="771525"/>
            <a:ext cx="598487" cy="539750"/>
            <a:chOff x="4848" y="481"/>
            <a:chExt cx="377" cy="334"/>
          </a:xfrm>
        </p:grpSpPr>
        <p:grpSp>
          <p:nvGrpSpPr>
            <p:cNvPr id="178" name="Group 18"/>
            <p:cNvGrpSpPr>
              <a:grpSpLocks/>
            </p:cNvGrpSpPr>
            <p:nvPr/>
          </p:nvGrpSpPr>
          <p:grpSpPr bwMode="auto">
            <a:xfrm>
              <a:off x="4848" y="481"/>
              <a:ext cx="377" cy="334"/>
              <a:chOff x="4848" y="481"/>
              <a:chExt cx="377" cy="334"/>
            </a:xfrm>
          </p:grpSpPr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noFill/>
              <a:ln w="6350" cap="rnd">
                <a:solidFill>
                  <a:srgbClr val="B2B2B2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79" name="Group 21"/>
            <p:cNvGrpSpPr>
              <a:grpSpLocks/>
            </p:cNvGrpSpPr>
            <p:nvPr/>
          </p:nvGrpSpPr>
          <p:grpSpPr bwMode="auto">
            <a:xfrm>
              <a:off x="4868" y="481"/>
              <a:ext cx="343" cy="334"/>
              <a:chOff x="4868" y="481"/>
              <a:chExt cx="343" cy="334"/>
            </a:xfrm>
          </p:grpSpPr>
          <p:sp>
            <p:nvSpPr>
              <p:cNvPr id="180" name="Rectangle 22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Rectangle 23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84" name="Rectangle 24"/>
          <p:cNvSpPr>
            <a:spLocks noChangeArrowheads="1"/>
          </p:cNvSpPr>
          <p:nvPr/>
        </p:nvSpPr>
        <p:spPr bwMode="auto">
          <a:xfrm>
            <a:off x="688731" y="773114"/>
            <a:ext cx="537796" cy="530225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5" name="Rectangle 25"/>
          <p:cNvSpPr>
            <a:spLocks noChangeArrowheads="1"/>
          </p:cNvSpPr>
          <p:nvPr/>
        </p:nvSpPr>
        <p:spPr bwMode="auto">
          <a:xfrm>
            <a:off x="750277" y="771526"/>
            <a:ext cx="414703" cy="530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6" name="Rectangle 26"/>
          <p:cNvSpPr>
            <a:spLocks noChangeArrowheads="1"/>
          </p:cNvSpPr>
          <p:nvPr/>
        </p:nvSpPr>
        <p:spPr bwMode="auto">
          <a:xfrm>
            <a:off x="688731" y="771526"/>
            <a:ext cx="537796" cy="530225"/>
          </a:xfrm>
          <a:prstGeom prst="rect">
            <a:avLst/>
          </a:prstGeom>
          <a:noFill/>
          <a:ln w="63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Rectangle 27"/>
          <p:cNvSpPr>
            <a:spLocks noChangeArrowheads="1"/>
          </p:cNvSpPr>
          <p:nvPr/>
        </p:nvSpPr>
        <p:spPr bwMode="auto">
          <a:xfrm>
            <a:off x="1226526" y="773114"/>
            <a:ext cx="539262" cy="5302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Rectangle 29"/>
          <p:cNvSpPr>
            <a:spLocks noChangeArrowheads="1"/>
          </p:cNvSpPr>
          <p:nvPr/>
        </p:nvSpPr>
        <p:spPr bwMode="auto">
          <a:xfrm>
            <a:off x="1226526" y="773114"/>
            <a:ext cx="539262" cy="530225"/>
          </a:xfrm>
          <a:prstGeom prst="rect">
            <a:avLst/>
          </a:prstGeom>
          <a:noFill/>
          <a:ln w="6350" cap="rnd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9" name="Group 30"/>
          <p:cNvGrpSpPr>
            <a:grpSpLocks/>
          </p:cNvGrpSpPr>
          <p:nvPr/>
        </p:nvGrpSpPr>
        <p:grpSpPr bwMode="auto">
          <a:xfrm>
            <a:off x="1765300" y="773113"/>
            <a:ext cx="539750" cy="530225"/>
            <a:chOff x="1131" y="480"/>
            <a:chExt cx="340" cy="334"/>
          </a:xfrm>
        </p:grpSpPr>
        <p:sp>
          <p:nvSpPr>
            <p:cNvPr id="190" name="Rectangle 31"/>
            <p:cNvSpPr>
              <a:spLocks noChangeArrowheads="1"/>
            </p:cNvSpPr>
            <p:nvPr/>
          </p:nvSpPr>
          <p:spPr bwMode="auto">
            <a:xfrm>
              <a:off x="1131" y="480"/>
              <a:ext cx="340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91" name="Group 32"/>
            <p:cNvGrpSpPr>
              <a:grpSpLocks/>
            </p:cNvGrpSpPr>
            <p:nvPr/>
          </p:nvGrpSpPr>
          <p:grpSpPr bwMode="auto">
            <a:xfrm>
              <a:off x="1131" y="480"/>
              <a:ext cx="340" cy="334"/>
              <a:chOff x="1131" y="480"/>
              <a:chExt cx="340" cy="334"/>
            </a:xfrm>
          </p:grpSpPr>
          <p:sp>
            <p:nvSpPr>
              <p:cNvPr id="192" name="Rectangle 33"/>
              <p:cNvSpPr>
                <a:spLocks noChangeArrowheads="1"/>
              </p:cNvSpPr>
              <p:nvPr/>
            </p:nvSpPr>
            <p:spPr bwMode="auto">
              <a:xfrm>
                <a:off x="1171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Rectangle 34"/>
              <p:cNvSpPr>
                <a:spLocks noChangeArrowheads="1"/>
              </p:cNvSpPr>
              <p:nvPr/>
            </p:nvSpPr>
            <p:spPr bwMode="auto">
              <a:xfrm>
                <a:off x="1227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Rectangle 35"/>
              <p:cNvSpPr>
                <a:spLocks noChangeArrowheads="1"/>
              </p:cNvSpPr>
              <p:nvPr/>
            </p:nvSpPr>
            <p:spPr bwMode="auto">
              <a:xfrm>
                <a:off x="113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95" name="Group 36"/>
          <p:cNvGrpSpPr>
            <a:grpSpLocks/>
          </p:cNvGrpSpPr>
          <p:nvPr/>
        </p:nvGrpSpPr>
        <p:grpSpPr bwMode="auto">
          <a:xfrm>
            <a:off x="2305050" y="773113"/>
            <a:ext cx="539750" cy="530225"/>
            <a:chOff x="1471" y="480"/>
            <a:chExt cx="340" cy="334"/>
          </a:xfrm>
        </p:grpSpPr>
        <p:sp>
          <p:nvSpPr>
            <p:cNvPr id="196" name="Rectangle 37"/>
            <p:cNvSpPr>
              <a:spLocks noChangeArrowheads="1"/>
            </p:cNvSpPr>
            <p:nvPr/>
          </p:nvSpPr>
          <p:spPr bwMode="auto">
            <a:xfrm>
              <a:off x="1471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97" name="Group 38"/>
            <p:cNvGrpSpPr>
              <a:grpSpLocks/>
            </p:cNvGrpSpPr>
            <p:nvPr/>
          </p:nvGrpSpPr>
          <p:grpSpPr bwMode="auto">
            <a:xfrm>
              <a:off x="1471" y="480"/>
              <a:ext cx="340" cy="334"/>
              <a:chOff x="1471" y="480"/>
              <a:chExt cx="340" cy="334"/>
            </a:xfrm>
          </p:grpSpPr>
          <p:sp>
            <p:nvSpPr>
              <p:cNvPr id="198" name="Rectangle 39"/>
              <p:cNvSpPr>
                <a:spLocks noChangeArrowheads="1"/>
              </p:cNvSpPr>
              <p:nvPr/>
            </p:nvSpPr>
            <p:spPr bwMode="auto">
              <a:xfrm>
                <a:off x="1511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Rectangle 40"/>
              <p:cNvSpPr>
                <a:spLocks noChangeArrowheads="1"/>
              </p:cNvSpPr>
              <p:nvPr/>
            </p:nvSpPr>
            <p:spPr bwMode="auto">
              <a:xfrm>
                <a:off x="1567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Rectangle 41"/>
              <p:cNvSpPr>
                <a:spLocks noChangeArrowheads="1"/>
              </p:cNvSpPr>
              <p:nvPr/>
            </p:nvSpPr>
            <p:spPr bwMode="auto">
              <a:xfrm>
                <a:off x="147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01" name="Group 42"/>
          <p:cNvGrpSpPr>
            <a:grpSpLocks/>
          </p:cNvGrpSpPr>
          <p:nvPr/>
        </p:nvGrpSpPr>
        <p:grpSpPr bwMode="auto">
          <a:xfrm>
            <a:off x="2844800" y="773113"/>
            <a:ext cx="538163" cy="530225"/>
            <a:chOff x="1811" y="480"/>
            <a:chExt cx="339" cy="334"/>
          </a:xfrm>
        </p:grpSpPr>
        <p:sp>
          <p:nvSpPr>
            <p:cNvPr id="202" name="Rectangle 43"/>
            <p:cNvSpPr>
              <a:spLocks noChangeArrowheads="1"/>
            </p:cNvSpPr>
            <p:nvPr/>
          </p:nvSpPr>
          <p:spPr bwMode="auto">
            <a:xfrm>
              <a:off x="1811" y="480"/>
              <a:ext cx="339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3" name="Group 44"/>
            <p:cNvGrpSpPr>
              <a:grpSpLocks/>
            </p:cNvGrpSpPr>
            <p:nvPr/>
          </p:nvGrpSpPr>
          <p:grpSpPr bwMode="auto">
            <a:xfrm>
              <a:off x="1811" y="480"/>
              <a:ext cx="339" cy="334"/>
              <a:chOff x="1811" y="480"/>
              <a:chExt cx="339" cy="334"/>
            </a:xfrm>
          </p:grpSpPr>
          <p:sp>
            <p:nvSpPr>
              <p:cNvPr id="204" name="Rectangle 45"/>
              <p:cNvSpPr>
                <a:spLocks noChangeArrowheads="1"/>
              </p:cNvSpPr>
              <p:nvPr/>
            </p:nvSpPr>
            <p:spPr bwMode="auto">
              <a:xfrm>
                <a:off x="1850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Rectangle 46"/>
              <p:cNvSpPr>
                <a:spLocks noChangeArrowheads="1"/>
              </p:cNvSpPr>
              <p:nvPr/>
            </p:nvSpPr>
            <p:spPr bwMode="auto">
              <a:xfrm>
                <a:off x="1906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Rectangle 47"/>
              <p:cNvSpPr>
                <a:spLocks noChangeArrowheads="1"/>
              </p:cNvSpPr>
              <p:nvPr/>
            </p:nvSpPr>
            <p:spPr bwMode="auto">
              <a:xfrm>
                <a:off x="1811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07" name="Group 48"/>
          <p:cNvGrpSpPr>
            <a:grpSpLocks/>
          </p:cNvGrpSpPr>
          <p:nvPr/>
        </p:nvGrpSpPr>
        <p:grpSpPr bwMode="auto">
          <a:xfrm>
            <a:off x="3382963" y="773113"/>
            <a:ext cx="538162" cy="530225"/>
            <a:chOff x="2150" y="480"/>
            <a:chExt cx="339" cy="334"/>
          </a:xfrm>
        </p:grpSpPr>
        <p:sp>
          <p:nvSpPr>
            <p:cNvPr id="208" name="Rectangle 49"/>
            <p:cNvSpPr>
              <a:spLocks noChangeArrowheads="1"/>
            </p:cNvSpPr>
            <p:nvPr/>
          </p:nvSpPr>
          <p:spPr bwMode="auto">
            <a:xfrm>
              <a:off x="2150" y="480"/>
              <a:ext cx="339" cy="334"/>
            </a:xfrm>
            <a:prstGeom prst="rect">
              <a:avLst/>
            </a:prstGeom>
            <a:solidFill>
              <a:srgbClr val="66CCFF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9" name="Group 50"/>
            <p:cNvGrpSpPr>
              <a:grpSpLocks/>
            </p:cNvGrpSpPr>
            <p:nvPr/>
          </p:nvGrpSpPr>
          <p:grpSpPr bwMode="auto">
            <a:xfrm>
              <a:off x="2150" y="480"/>
              <a:ext cx="339" cy="334"/>
              <a:chOff x="2150" y="480"/>
              <a:chExt cx="339" cy="334"/>
            </a:xfrm>
          </p:grpSpPr>
          <p:sp>
            <p:nvSpPr>
              <p:cNvPr id="210" name="Rectangle 51"/>
              <p:cNvSpPr>
                <a:spLocks noChangeArrowheads="1"/>
              </p:cNvSpPr>
              <p:nvPr/>
            </p:nvSpPr>
            <p:spPr bwMode="auto">
              <a:xfrm>
                <a:off x="2189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Rectangle 52"/>
              <p:cNvSpPr>
                <a:spLocks noChangeArrowheads="1"/>
              </p:cNvSpPr>
              <p:nvPr/>
            </p:nvSpPr>
            <p:spPr bwMode="auto">
              <a:xfrm>
                <a:off x="2246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06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Rectangle 53"/>
              <p:cNvSpPr>
                <a:spLocks noChangeArrowheads="1"/>
              </p:cNvSpPr>
              <p:nvPr/>
            </p:nvSpPr>
            <p:spPr bwMode="auto">
              <a:xfrm>
                <a:off x="2150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13" name="Group 54"/>
          <p:cNvGrpSpPr>
            <a:grpSpLocks/>
          </p:cNvGrpSpPr>
          <p:nvPr/>
        </p:nvGrpSpPr>
        <p:grpSpPr bwMode="auto">
          <a:xfrm>
            <a:off x="3921125" y="773113"/>
            <a:ext cx="539750" cy="530225"/>
            <a:chOff x="2489" y="480"/>
            <a:chExt cx="340" cy="334"/>
          </a:xfrm>
        </p:grpSpPr>
        <p:sp>
          <p:nvSpPr>
            <p:cNvPr id="214" name="Rectangle 55"/>
            <p:cNvSpPr>
              <a:spLocks noChangeArrowheads="1"/>
            </p:cNvSpPr>
            <p:nvPr/>
          </p:nvSpPr>
          <p:spPr bwMode="auto">
            <a:xfrm>
              <a:off x="2489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15" name="Group 56"/>
            <p:cNvGrpSpPr>
              <a:grpSpLocks/>
            </p:cNvGrpSpPr>
            <p:nvPr/>
          </p:nvGrpSpPr>
          <p:grpSpPr bwMode="auto">
            <a:xfrm>
              <a:off x="2489" y="480"/>
              <a:ext cx="340" cy="334"/>
              <a:chOff x="2489" y="480"/>
              <a:chExt cx="340" cy="334"/>
            </a:xfrm>
          </p:grpSpPr>
          <p:sp>
            <p:nvSpPr>
              <p:cNvPr id="216" name="Rectangle 57"/>
              <p:cNvSpPr>
                <a:spLocks noChangeArrowheads="1"/>
              </p:cNvSpPr>
              <p:nvPr/>
            </p:nvSpPr>
            <p:spPr bwMode="auto">
              <a:xfrm>
                <a:off x="2529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Rectangle 58"/>
              <p:cNvSpPr>
                <a:spLocks noChangeArrowheads="1"/>
              </p:cNvSpPr>
              <p:nvPr/>
            </p:nvSpPr>
            <p:spPr bwMode="auto">
              <a:xfrm>
                <a:off x="2585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07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Rectangle 59"/>
              <p:cNvSpPr>
                <a:spLocks noChangeArrowheads="1"/>
              </p:cNvSpPr>
              <p:nvPr/>
            </p:nvSpPr>
            <p:spPr bwMode="auto">
              <a:xfrm>
                <a:off x="2489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19" name="Group 60"/>
          <p:cNvGrpSpPr>
            <a:grpSpLocks/>
          </p:cNvGrpSpPr>
          <p:nvPr/>
        </p:nvGrpSpPr>
        <p:grpSpPr bwMode="auto">
          <a:xfrm>
            <a:off x="4460875" y="773113"/>
            <a:ext cx="538163" cy="530225"/>
            <a:chOff x="2829" y="480"/>
            <a:chExt cx="339" cy="334"/>
          </a:xfrm>
        </p:grpSpPr>
        <p:sp>
          <p:nvSpPr>
            <p:cNvPr id="220" name="Rectangle 61"/>
            <p:cNvSpPr>
              <a:spLocks noChangeArrowheads="1"/>
            </p:cNvSpPr>
            <p:nvPr/>
          </p:nvSpPr>
          <p:spPr bwMode="auto">
            <a:xfrm>
              <a:off x="2829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1" name="Group 62"/>
            <p:cNvGrpSpPr>
              <a:grpSpLocks/>
            </p:cNvGrpSpPr>
            <p:nvPr/>
          </p:nvGrpSpPr>
          <p:grpSpPr bwMode="auto">
            <a:xfrm>
              <a:off x="2829" y="480"/>
              <a:ext cx="339" cy="334"/>
              <a:chOff x="2829" y="480"/>
              <a:chExt cx="339" cy="334"/>
            </a:xfrm>
          </p:grpSpPr>
          <p:sp>
            <p:nvSpPr>
              <p:cNvPr id="222" name="Rectangle 63"/>
              <p:cNvSpPr>
                <a:spLocks noChangeArrowheads="1"/>
              </p:cNvSpPr>
              <p:nvPr/>
            </p:nvSpPr>
            <p:spPr bwMode="auto">
              <a:xfrm>
                <a:off x="2869" y="480"/>
                <a:ext cx="259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Rectangle 64"/>
              <p:cNvSpPr>
                <a:spLocks noChangeArrowheads="1"/>
              </p:cNvSpPr>
              <p:nvPr/>
            </p:nvSpPr>
            <p:spPr bwMode="auto">
              <a:xfrm>
                <a:off x="2925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08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Rectangle 65"/>
              <p:cNvSpPr>
                <a:spLocks noChangeArrowheads="1"/>
              </p:cNvSpPr>
              <p:nvPr/>
            </p:nvSpPr>
            <p:spPr bwMode="auto">
              <a:xfrm>
                <a:off x="2829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25" name="Group 66"/>
          <p:cNvGrpSpPr>
            <a:grpSpLocks/>
          </p:cNvGrpSpPr>
          <p:nvPr/>
        </p:nvGrpSpPr>
        <p:grpSpPr bwMode="auto">
          <a:xfrm>
            <a:off x="4999038" y="773113"/>
            <a:ext cx="539750" cy="530225"/>
            <a:chOff x="3168" y="480"/>
            <a:chExt cx="340" cy="334"/>
          </a:xfrm>
        </p:grpSpPr>
        <p:sp>
          <p:nvSpPr>
            <p:cNvPr id="226" name="Rectangle 67"/>
            <p:cNvSpPr>
              <a:spLocks noChangeArrowheads="1"/>
            </p:cNvSpPr>
            <p:nvPr/>
          </p:nvSpPr>
          <p:spPr bwMode="auto">
            <a:xfrm>
              <a:off x="3168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7" name="Group 68"/>
            <p:cNvGrpSpPr>
              <a:grpSpLocks/>
            </p:cNvGrpSpPr>
            <p:nvPr/>
          </p:nvGrpSpPr>
          <p:grpSpPr bwMode="auto">
            <a:xfrm>
              <a:off x="3168" y="480"/>
              <a:ext cx="340" cy="334"/>
              <a:chOff x="3168" y="480"/>
              <a:chExt cx="340" cy="334"/>
            </a:xfrm>
          </p:grpSpPr>
          <p:sp>
            <p:nvSpPr>
              <p:cNvPr id="228" name="Rectangle 69"/>
              <p:cNvSpPr>
                <a:spLocks noChangeArrowheads="1"/>
              </p:cNvSpPr>
              <p:nvPr/>
            </p:nvSpPr>
            <p:spPr bwMode="auto">
              <a:xfrm>
                <a:off x="3208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Rectangle 70"/>
              <p:cNvSpPr>
                <a:spLocks noChangeArrowheads="1"/>
              </p:cNvSpPr>
              <p:nvPr/>
            </p:nvSpPr>
            <p:spPr bwMode="auto">
              <a:xfrm>
                <a:off x="3264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09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Rectangle 71"/>
              <p:cNvSpPr>
                <a:spLocks noChangeArrowheads="1"/>
              </p:cNvSpPr>
              <p:nvPr/>
            </p:nvSpPr>
            <p:spPr bwMode="auto">
              <a:xfrm>
                <a:off x="316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1" name="Group 72"/>
          <p:cNvGrpSpPr>
            <a:grpSpLocks/>
          </p:cNvGrpSpPr>
          <p:nvPr/>
        </p:nvGrpSpPr>
        <p:grpSpPr bwMode="auto">
          <a:xfrm>
            <a:off x="5538788" y="773113"/>
            <a:ext cx="539750" cy="666750"/>
            <a:chOff x="3508" y="480"/>
            <a:chExt cx="340" cy="420"/>
          </a:xfrm>
        </p:grpSpPr>
        <p:sp>
          <p:nvSpPr>
            <p:cNvPr id="232" name="Rectangle 73"/>
            <p:cNvSpPr>
              <a:spLocks noChangeArrowheads="1"/>
            </p:cNvSpPr>
            <p:nvPr/>
          </p:nvSpPr>
          <p:spPr bwMode="auto">
            <a:xfrm>
              <a:off x="3508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33" name="Group 74"/>
            <p:cNvGrpSpPr>
              <a:grpSpLocks/>
            </p:cNvGrpSpPr>
            <p:nvPr/>
          </p:nvGrpSpPr>
          <p:grpSpPr bwMode="auto">
            <a:xfrm>
              <a:off x="3508" y="480"/>
              <a:ext cx="340" cy="420"/>
              <a:chOff x="3508" y="480"/>
              <a:chExt cx="340" cy="420"/>
            </a:xfrm>
          </p:grpSpPr>
          <p:sp>
            <p:nvSpPr>
              <p:cNvPr id="234" name="Rectangle 75"/>
              <p:cNvSpPr>
                <a:spLocks noChangeArrowheads="1"/>
              </p:cNvSpPr>
              <p:nvPr/>
            </p:nvSpPr>
            <p:spPr bwMode="auto">
              <a:xfrm>
                <a:off x="3548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Rectangle 76"/>
              <p:cNvSpPr>
                <a:spLocks noChangeArrowheads="1"/>
              </p:cNvSpPr>
              <p:nvPr/>
            </p:nvSpPr>
            <p:spPr bwMode="auto">
              <a:xfrm>
                <a:off x="3604" y="551"/>
                <a:ext cx="147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10</a:t>
                </a: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Rectangle 77"/>
              <p:cNvSpPr>
                <a:spLocks noChangeArrowheads="1"/>
              </p:cNvSpPr>
              <p:nvPr/>
            </p:nvSpPr>
            <p:spPr bwMode="auto">
              <a:xfrm>
                <a:off x="350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7" name="Group 78"/>
          <p:cNvGrpSpPr>
            <a:grpSpLocks/>
          </p:cNvGrpSpPr>
          <p:nvPr/>
        </p:nvGrpSpPr>
        <p:grpSpPr bwMode="auto">
          <a:xfrm>
            <a:off x="6078538" y="773113"/>
            <a:ext cx="538162" cy="530225"/>
            <a:chOff x="3848" y="480"/>
            <a:chExt cx="339" cy="334"/>
          </a:xfrm>
        </p:grpSpPr>
        <p:sp>
          <p:nvSpPr>
            <p:cNvPr id="238" name="Rectangle 79"/>
            <p:cNvSpPr>
              <a:spLocks noChangeArrowheads="1"/>
            </p:cNvSpPr>
            <p:nvPr/>
          </p:nvSpPr>
          <p:spPr bwMode="auto">
            <a:xfrm>
              <a:off x="3848" y="480"/>
              <a:ext cx="339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39" name="Group 80"/>
            <p:cNvGrpSpPr>
              <a:grpSpLocks/>
            </p:cNvGrpSpPr>
            <p:nvPr/>
          </p:nvGrpSpPr>
          <p:grpSpPr bwMode="auto">
            <a:xfrm>
              <a:off x="3848" y="480"/>
              <a:ext cx="339" cy="334"/>
              <a:chOff x="3848" y="480"/>
              <a:chExt cx="339" cy="334"/>
            </a:xfrm>
          </p:grpSpPr>
          <p:sp>
            <p:nvSpPr>
              <p:cNvPr id="240" name="Rectangle 81"/>
              <p:cNvSpPr>
                <a:spLocks noChangeArrowheads="1"/>
              </p:cNvSpPr>
              <p:nvPr/>
            </p:nvSpPr>
            <p:spPr bwMode="auto">
              <a:xfrm>
                <a:off x="3887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Rectangle 82"/>
              <p:cNvSpPr>
                <a:spLocks noChangeArrowheads="1"/>
              </p:cNvSpPr>
              <p:nvPr/>
            </p:nvSpPr>
            <p:spPr bwMode="auto">
              <a:xfrm>
                <a:off x="3943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Rectangle 83"/>
              <p:cNvSpPr>
                <a:spLocks noChangeArrowheads="1"/>
              </p:cNvSpPr>
              <p:nvPr/>
            </p:nvSpPr>
            <p:spPr bwMode="auto">
              <a:xfrm>
                <a:off x="3848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3" name="Group 84"/>
          <p:cNvGrpSpPr>
            <a:grpSpLocks/>
          </p:cNvGrpSpPr>
          <p:nvPr/>
        </p:nvGrpSpPr>
        <p:grpSpPr bwMode="auto">
          <a:xfrm>
            <a:off x="6616700" y="773113"/>
            <a:ext cx="538163" cy="530225"/>
            <a:chOff x="4187" y="480"/>
            <a:chExt cx="339" cy="334"/>
          </a:xfrm>
        </p:grpSpPr>
        <p:sp>
          <p:nvSpPr>
            <p:cNvPr id="244" name="Rectangle 85"/>
            <p:cNvSpPr>
              <a:spLocks noChangeArrowheads="1"/>
            </p:cNvSpPr>
            <p:nvPr/>
          </p:nvSpPr>
          <p:spPr bwMode="auto">
            <a:xfrm>
              <a:off x="4187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45" name="Group 86"/>
            <p:cNvGrpSpPr>
              <a:grpSpLocks/>
            </p:cNvGrpSpPr>
            <p:nvPr/>
          </p:nvGrpSpPr>
          <p:grpSpPr bwMode="auto">
            <a:xfrm>
              <a:off x="4187" y="480"/>
              <a:ext cx="339" cy="334"/>
              <a:chOff x="4187" y="480"/>
              <a:chExt cx="339" cy="334"/>
            </a:xfrm>
          </p:grpSpPr>
          <p:sp>
            <p:nvSpPr>
              <p:cNvPr id="246" name="Rectangle 87"/>
              <p:cNvSpPr>
                <a:spLocks noChangeArrowheads="1"/>
              </p:cNvSpPr>
              <p:nvPr/>
            </p:nvSpPr>
            <p:spPr bwMode="auto">
              <a:xfrm>
                <a:off x="4226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Rectangle 88"/>
              <p:cNvSpPr>
                <a:spLocks noChangeArrowheads="1"/>
              </p:cNvSpPr>
              <p:nvPr/>
            </p:nvSpPr>
            <p:spPr bwMode="auto">
              <a:xfrm>
                <a:off x="4288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Rectangle 89"/>
              <p:cNvSpPr>
                <a:spLocks noChangeArrowheads="1"/>
              </p:cNvSpPr>
              <p:nvPr/>
            </p:nvSpPr>
            <p:spPr bwMode="auto">
              <a:xfrm>
                <a:off x="4187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9" name="Group 90"/>
          <p:cNvGrpSpPr>
            <a:grpSpLocks/>
          </p:cNvGrpSpPr>
          <p:nvPr/>
        </p:nvGrpSpPr>
        <p:grpSpPr bwMode="auto">
          <a:xfrm>
            <a:off x="7154863" y="773113"/>
            <a:ext cx="539750" cy="530225"/>
            <a:chOff x="4526" y="480"/>
            <a:chExt cx="340" cy="334"/>
          </a:xfrm>
        </p:grpSpPr>
        <p:sp>
          <p:nvSpPr>
            <p:cNvPr id="250" name="Rectangle 91"/>
            <p:cNvSpPr>
              <a:spLocks noChangeArrowheads="1"/>
            </p:cNvSpPr>
            <p:nvPr/>
          </p:nvSpPr>
          <p:spPr bwMode="auto">
            <a:xfrm>
              <a:off x="4526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1" name="Group 92"/>
            <p:cNvGrpSpPr>
              <a:grpSpLocks/>
            </p:cNvGrpSpPr>
            <p:nvPr/>
          </p:nvGrpSpPr>
          <p:grpSpPr bwMode="auto">
            <a:xfrm>
              <a:off x="4526" y="480"/>
              <a:ext cx="340" cy="334"/>
              <a:chOff x="4526" y="480"/>
              <a:chExt cx="340" cy="334"/>
            </a:xfrm>
          </p:grpSpPr>
          <p:sp>
            <p:nvSpPr>
              <p:cNvPr id="252" name="Rectangle 93"/>
              <p:cNvSpPr>
                <a:spLocks noChangeArrowheads="1"/>
              </p:cNvSpPr>
              <p:nvPr/>
            </p:nvSpPr>
            <p:spPr bwMode="auto">
              <a:xfrm>
                <a:off x="4566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Rectangle 94"/>
              <p:cNvSpPr>
                <a:spLocks noChangeArrowheads="1"/>
              </p:cNvSpPr>
              <p:nvPr/>
            </p:nvSpPr>
            <p:spPr bwMode="auto">
              <a:xfrm>
                <a:off x="4622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13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Rectangle 95"/>
              <p:cNvSpPr>
                <a:spLocks noChangeArrowheads="1"/>
              </p:cNvSpPr>
              <p:nvPr/>
            </p:nvSpPr>
            <p:spPr bwMode="auto">
              <a:xfrm>
                <a:off x="4526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55" name="Rectangle 96"/>
          <p:cNvSpPr>
            <a:spLocks noChangeArrowheads="1"/>
          </p:cNvSpPr>
          <p:nvPr/>
        </p:nvSpPr>
        <p:spPr bwMode="auto">
          <a:xfrm>
            <a:off x="7894026" y="914400"/>
            <a:ext cx="411774" cy="3857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" name="Rectangle 97"/>
          <p:cNvSpPr>
            <a:spLocks noChangeArrowheads="1"/>
          </p:cNvSpPr>
          <p:nvPr/>
        </p:nvSpPr>
        <p:spPr bwMode="auto">
          <a:xfrm>
            <a:off x="7832480" y="885825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14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7" name="Group 98"/>
          <p:cNvGrpSpPr>
            <a:grpSpLocks/>
          </p:cNvGrpSpPr>
          <p:nvPr/>
        </p:nvGrpSpPr>
        <p:grpSpPr bwMode="auto">
          <a:xfrm>
            <a:off x="8245475" y="774700"/>
            <a:ext cx="539750" cy="530225"/>
            <a:chOff x="5217" y="481"/>
            <a:chExt cx="340" cy="334"/>
          </a:xfrm>
        </p:grpSpPr>
        <p:sp>
          <p:nvSpPr>
            <p:cNvPr id="258" name="Rectangle 99"/>
            <p:cNvSpPr>
              <a:spLocks noChangeArrowheads="1"/>
            </p:cNvSpPr>
            <p:nvPr/>
          </p:nvSpPr>
          <p:spPr bwMode="auto">
            <a:xfrm>
              <a:off x="5217" y="481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9" name="Group 100"/>
            <p:cNvGrpSpPr>
              <a:grpSpLocks/>
            </p:cNvGrpSpPr>
            <p:nvPr/>
          </p:nvGrpSpPr>
          <p:grpSpPr bwMode="auto">
            <a:xfrm>
              <a:off x="5217" y="481"/>
              <a:ext cx="340" cy="334"/>
              <a:chOff x="5217" y="481"/>
              <a:chExt cx="340" cy="334"/>
            </a:xfrm>
          </p:grpSpPr>
          <p:sp>
            <p:nvSpPr>
              <p:cNvPr id="260" name="Rectangle 101"/>
              <p:cNvSpPr>
                <a:spLocks noChangeArrowheads="1"/>
              </p:cNvSpPr>
              <p:nvPr/>
            </p:nvSpPr>
            <p:spPr bwMode="auto">
              <a:xfrm>
                <a:off x="5257" y="481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Rectangle 102"/>
              <p:cNvSpPr>
                <a:spLocks noChangeArrowheads="1"/>
              </p:cNvSpPr>
              <p:nvPr/>
            </p:nvSpPr>
            <p:spPr bwMode="auto">
              <a:xfrm>
                <a:off x="5313" y="553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15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Rectangle 103"/>
              <p:cNvSpPr>
                <a:spLocks noChangeArrowheads="1"/>
              </p:cNvSpPr>
              <p:nvPr/>
            </p:nvSpPr>
            <p:spPr bwMode="auto">
              <a:xfrm>
                <a:off x="5217" y="481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63" name="Rectangle 104"/>
          <p:cNvSpPr>
            <a:spLocks noChangeArrowheads="1"/>
          </p:cNvSpPr>
          <p:nvPr/>
        </p:nvSpPr>
        <p:spPr bwMode="auto">
          <a:xfrm>
            <a:off x="3419475" y="-57150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/>
            <a:endParaRPr lang="en-US" smtClean="0">
              <a:solidFill>
                <a:srgbClr val="4F81B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4" name="Rectangle 106"/>
          <p:cNvSpPr>
            <a:spLocks noChangeArrowheads="1"/>
          </p:cNvSpPr>
          <p:nvPr/>
        </p:nvSpPr>
        <p:spPr bwMode="auto">
          <a:xfrm>
            <a:off x="4460875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5" name="Freeform 119"/>
          <p:cNvSpPr>
            <a:spLocks/>
          </p:cNvSpPr>
          <p:nvPr/>
        </p:nvSpPr>
        <p:spPr bwMode="auto">
          <a:xfrm>
            <a:off x="5791200" y="4267200"/>
            <a:ext cx="3352800" cy="288098"/>
          </a:xfrm>
          <a:custGeom>
            <a:avLst/>
            <a:gdLst>
              <a:gd name="T0" fmla="*/ 959 w 1131"/>
              <a:gd name="T1" fmla="*/ 0 h 200"/>
              <a:gd name="T2" fmla="*/ 0 w 1131"/>
              <a:gd name="T3" fmla="*/ 0 h 200"/>
              <a:gd name="T4" fmla="*/ 0 w 1131"/>
              <a:gd name="T5" fmla="*/ 200 h 200"/>
              <a:gd name="T6" fmla="*/ 959 w 1131"/>
              <a:gd name="T7" fmla="*/ 200 h 200"/>
              <a:gd name="T8" fmla="*/ 1131 w 1131"/>
              <a:gd name="T9" fmla="*/ 100 h 200"/>
              <a:gd name="T10" fmla="*/ 959 w 1131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1"/>
              <a:gd name="T19" fmla="*/ 0 h 200"/>
              <a:gd name="T20" fmla="*/ 1131 w 113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1" h="200">
                <a:moveTo>
                  <a:pt x="959" y="0"/>
                </a:moveTo>
                <a:lnTo>
                  <a:pt x="0" y="0"/>
                </a:lnTo>
                <a:lnTo>
                  <a:pt x="0" y="200"/>
                </a:lnTo>
                <a:lnTo>
                  <a:pt x="959" y="200"/>
                </a:lnTo>
                <a:lnTo>
                  <a:pt x="1131" y="100"/>
                </a:lnTo>
                <a:lnTo>
                  <a:pt x="959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CRYOSAT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-2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" name="Rectangle 121"/>
          <p:cNvSpPr>
            <a:spLocks noChangeArrowheads="1"/>
          </p:cNvSpPr>
          <p:nvPr/>
        </p:nvSpPr>
        <p:spPr bwMode="auto">
          <a:xfrm>
            <a:off x="1270489" y="2362200"/>
            <a:ext cx="80259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Complementary 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Nadir Missions </a:t>
            </a:r>
            <a:endParaRPr lang="en-US" sz="1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7" name="Group 182"/>
          <p:cNvGrpSpPr>
            <a:grpSpLocks/>
          </p:cNvGrpSpPr>
          <p:nvPr/>
        </p:nvGrpSpPr>
        <p:grpSpPr bwMode="auto">
          <a:xfrm>
            <a:off x="6476999" y="4707698"/>
            <a:ext cx="2311401" cy="288099"/>
            <a:chOff x="657" y="1253"/>
            <a:chExt cx="1131" cy="200"/>
          </a:xfrm>
          <a:solidFill>
            <a:srgbClr val="FFFF99"/>
          </a:solidFill>
        </p:grpSpPr>
        <p:grpSp>
          <p:nvGrpSpPr>
            <p:cNvPr id="268" name="Group 183"/>
            <p:cNvGrpSpPr>
              <a:grpSpLocks/>
            </p:cNvGrpSpPr>
            <p:nvPr/>
          </p:nvGrpSpPr>
          <p:grpSpPr bwMode="auto">
            <a:xfrm>
              <a:off x="657" y="1253"/>
              <a:ext cx="1131" cy="200"/>
              <a:chOff x="3591" y="2296"/>
              <a:chExt cx="1131" cy="200"/>
            </a:xfrm>
            <a:grpFill/>
          </p:grpSpPr>
          <p:sp>
            <p:nvSpPr>
              <p:cNvPr id="270" name="Freeform 184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85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7F9E4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9" name="Rectangle 186"/>
            <p:cNvSpPr>
              <a:spLocks noChangeArrowheads="1"/>
            </p:cNvSpPr>
            <p:nvPr/>
          </p:nvSpPr>
          <p:spPr bwMode="auto">
            <a:xfrm>
              <a:off x="875" y="1273"/>
              <a:ext cx="64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HY-2A </a:t>
              </a: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CN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2" name="Rectangle 193"/>
          <p:cNvSpPr>
            <a:spLocks noChangeArrowheads="1"/>
          </p:cNvSpPr>
          <p:nvPr/>
        </p:nvSpPr>
        <p:spPr bwMode="auto">
          <a:xfrm>
            <a:off x="1379636" y="885825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3" name="Rectangle 195"/>
          <p:cNvSpPr>
            <a:spLocks noChangeArrowheads="1"/>
          </p:cNvSpPr>
          <p:nvPr/>
        </p:nvSpPr>
        <p:spPr bwMode="auto">
          <a:xfrm>
            <a:off x="831966" y="884238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4" name="Rectangle 115"/>
          <p:cNvSpPr>
            <a:spLocks noChangeArrowheads="1"/>
          </p:cNvSpPr>
          <p:nvPr/>
        </p:nvSpPr>
        <p:spPr bwMode="auto">
          <a:xfrm>
            <a:off x="1270489" y="1343775"/>
            <a:ext cx="80259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Reference 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Nadir Missions (Non Sun-Synchronous)</a:t>
            </a:r>
            <a:endParaRPr lang="en-US" sz="1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5" name="Freeform 125"/>
          <p:cNvSpPr>
            <a:spLocks/>
          </p:cNvSpPr>
          <p:nvPr/>
        </p:nvSpPr>
        <p:spPr bwMode="auto">
          <a:xfrm>
            <a:off x="4572000" y="1921800"/>
            <a:ext cx="4572000" cy="288000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Jason-2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FR/EU/USA</a:t>
            </a: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" name="Rectangle 105"/>
          <p:cNvSpPr>
            <a:spLocks noChangeArrowheads="1"/>
          </p:cNvSpPr>
          <p:nvPr/>
        </p:nvSpPr>
        <p:spPr bwMode="auto">
          <a:xfrm>
            <a:off x="144463" y="1304924"/>
            <a:ext cx="536575" cy="5095876"/>
          </a:xfrm>
          <a:prstGeom prst="rect">
            <a:avLst/>
          </a:prstGeom>
          <a:noFill/>
          <a:ln w="3175" cap="rnd" algn="ctr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7" name="Rectangle 26"/>
          <p:cNvSpPr>
            <a:spLocks noChangeArrowheads="1"/>
          </p:cNvSpPr>
          <p:nvPr/>
        </p:nvSpPr>
        <p:spPr bwMode="auto">
          <a:xfrm>
            <a:off x="147946" y="774315"/>
            <a:ext cx="537796" cy="530225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Launch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Date</a:t>
            </a:r>
          </a:p>
        </p:txBody>
      </p:sp>
      <p:grpSp>
        <p:nvGrpSpPr>
          <p:cNvPr id="278" name="Group 209"/>
          <p:cNvGrpSpPr/>
          <p:nvPr/>
        </p:nvGrpSpPr>
        <p:grpSpPr bwMode="auto">
          <a:xfrm>
            <a:off x="1905000" y="6477000"/>
            <a:ext cx="1492445" cy="144000"/>
            <a:chOff x="888284" y="6210860"/>
            <a:chExt cx="1468625" cy="408408"/>
          </a:xfrm>
          <a:solidFill>
            <a:srgbClr val="7BAA49"/>
          </a:solidFill>
        </p:grpSpPr>
        <p:sp>
          <p:nvSpPr>
            <p:cNvPr id="279" name="Rectangle 161"/>
            <p:cNvSpPr>
              <a:spLocks noChangeArrowheads="1"/>
            </p:cNvSpPr>
            <p:nvPr/>
          </p:nvSpPr>
          <p:spPr bwMode="auto">
            <a:xfrm>
              <a:off x="888284" y="6210860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0" name="Rectangle 162"/>
            <p:cNvSpPr>
              <a:spLocks noChangeArrowheads="1"/>
            </p:cNvSpPr>
            <p:nvPr/>
          </p:nvSpPr>
          <p:spPr bwMode="auto">
            <a:xfrm>
              <a:off x="893998" y="6210861"/>
              <a:ext cx="1462911" cy="408407"/>
            </a:xfrm>
            <a:prstGeom prst="rect">
              <a:avLst/>
            </a:prstGeom>
            <a:grpFill/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Operating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1" name="Group 215"/>
          <p:cNvGrpSpPr/>
          <p:nvPr/>
        </p:nvGrpSpPr>
        <p:grpSpPr bwMode="auto">
          <a:xfrm>
            <a:off x="381000" y="6485400"/>
            <a:ext cx="1494295" cy="144000"/>
            <a:chOff x="2853283" y="6210859"/>
            <a:chExt cx="1468625" cy="381000"/>
          </a:xfrm>
          <a:solidFill>
            <a:srgbClr val="FFFF99"/>
          </a:solidFill>
        </p:grpSpPr>
        <p:sp>
          <p:nvSpPr>
            <p:cNvPr id="282" name="Rectangle 161"/>
            <p:cNvSpPr>
              <a:spLocks noChangeArrowheads="1"/>
            </p:cNvSpPr>
            <p:nvPr/>
          </p:nvSpPr>
          <p:spPr bwMode="auto">
            <a:xfrm>
              <a:off x="2853283" y="6210859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3" name="Rectangle 162"/>
            <p:cNvSpPr>
              <a:spLocks noChangeArrowheads="1"/>
            </p:cNvSpPr>
            <p:nvPr/>
          </p:nvSpPr>
          <p:spPr bwMode="auto">
            <a:xfrm>
              <a:off x="2858997" y="6210859"/>
              <a:ext cx="1462911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Past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4" name="Rectangle 15"/>
          <p:cNvSpPr>
            <a:spLocks noChangeArrowheads="1"/>
          </p:cNvSpPr>
          <p:nvPr/>
        </p:nvSpPr>
        <p:spPr bwMode="auto">
          <a:xfrm>
            <a:off x="8251825" y="1296988"/>
            <a:ext cx="536575" cy="5103812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5" name="TextBox 183"/>
          <p:cNvSpPr txBox="1"/>
          <p:nvPr/>
        </p:nvSpPr>
        <p:spPr>
          <a:xfrm>
            <a:off x="8001000" y="6459379"/>
            <a:ext cx="87235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HB: Oct 2015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" name="Freeform 119"/>
          <p:cNvSpPr>
            <a:spLocks/>
          </p:cNvSpPr>
          <p:nvPr/>
        </p:nvSpPr>
        <p:spPr bwMode="auto">
          <a:xfrm>
            <a:off x="7239000" y="3369502"/>
            <a:ext cx="1905000" cy="288098"/>
          </a:xfrm>
          <a:custGeom>
            <a:avLst/>
            <a:gdLst>
              <a:gd name="T0" fmla="*/ 959 w 1131"/>
              <a:gd name="T1" fmla="*/ 0 h 200"/>
              <a:gd name="T2" fmla="*/ 0 w 1131"/>
              <a:gd name="T3" fmla="*/ 0 h 200"/>
              <a:gd name="T4" fmla="*/ 0 w 1131"/>
              <a:gd name="T5" fmla="*/ 200 h 200"/>
              <a:gd name="T6" fmla="*/ 959 w 1131"/>
              <a:gd name="T7" fmla="*/ 200 h 200"/>
              <a:gd name="T8" fmla="*/ 1131 w 1131"/>
              <a:gd name="T9" fmla="*/ 100 h 200"/>
              <a:gd name="T10" fmla="*/ 959 w 1131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1"/>
              <a:gd name="T19" fmla="*/ 0 h 200"/>
              <a:gd name="T20" fmla="*/ 1131 w 113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1" h="200">
                <a:moveTo>
                  <a:pt x="959" y="0"/>
                </a:moveTo>
                <a:lnTo>
                  <a:pt x="0" y="0"/>
                </a:lnTo>
                <a:lnTo>
                  <a:pt x="0" y="200"/>
                </a:lnTo>
                <a:lnTo>
                  <a:pt x="959" y="200"/>
                </a:lnTo>
                <a:lnTo>
                  <a:pt x="1131" y="100"/>
                </a:lnTo>
                <a:lnTo>
                  <a:pt x="959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Saral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AltiKa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FR/</a:t>
            </a:r>
            <a:r>
              <a:rPr lang="en-US" sz="1000" b="1" dirty="0" err="1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Ind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87" name="Group 215"/>
          <p:cNvGrpSpPr/>
          <p:nvPr/>
        </p:nvGrpSpPr>
        <p:grpSpPr bwMode="auto">
          <a:xfrm>
            <a:off x="1143000" y="1600200"/>
            <a:ext cx="6248400" cy="288000"/>
            <a:chOff x="2853283" y="6210859"/>
            <a:chExt cx="1468625" cy="381000"/>
          </a:xfrm>
          <a:solidFill>
            <a:srgbClr val="FFFF99"/>
          </a:solidFill>
        </p:grpSpPr>
        <p:sp>
          <p:nvSpPr>
            <p:cNvPr id="288" name="Rectangle 161"/>
            <p:cNvSpPr>
              <a:spLocks noChangeArrowheads="1"/>
            </p:cNvSpPr>
            <p:nvPr/>
          </p:nvSpPr>
          <p:spPr bwMode="auto">
            <a:xfrm>
              <a:off x="2853283" y="6210859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9" name="Rectangle 162"/>
            <p:cNvSpPr>
              <a:spLocks noChangeArrowheads="1"/>
            </p:cNvSpPr>
            <p:nvPr/>
          </p:nvSpPr>
          <p:spPr bwMode="auto">
            <a:xfrm>
              <a:off x="2858997" y="6210859"/>
              <a:ext cx="1462911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Jason-1</a:t>
              </a:r>
              <a:r>
                <a:rPr lang="en-US" sz="14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0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FR/EU/USA</a:t>
              </a:r>
            </a:p>
          </p:txBody>
        </p:sp>
      </p:grpSp>
      <p:grpSp>
        <p:nvGrpSpPr>
          <p:cNvPr id="290" name="Group 215"/>
          <p:cNvGrpSpPr/>
          <p:nvPr/>
        </p:nvGrpSpPr>
        <p:grpSpPr bwMode="auto">
          <a:xfrm>
            <a:off x="609600" y="1921800"/>
            <a:ext cx="2743200" cy="288000"/>
            <a:chOff x="2853283" y="6210859"/>
            <a:chExt cx="1468625" cy="381000"/>
          </a:xfrm>
          <a:solidFill>
            <a:srgbClr val="FFFF99"/>
          </a:solidFill>
        </p:grpSpPr>
        <p:sp>
          <p:nvSpPr>
            <p:cNvPr id="291" name="Rectangle 161"/>
            <p:cNvSpPr>
              <a:spLocks noChangeArrowheads="1"/>
            </p:cNvSpPr>
            <p:nvPr/>
          </p:nvSpPr>
          <p:spPr bwMode="auto">
            <a:xfrm>
              <a:off x="2853283" y="6210859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2" name="Rectangle 162"/>
            <p:cNvSpPr>
              <a:spLocks noChangeArrowheads="1"/>
            </p:cNvSpPr>
            <p:nvPr/>
          </p:nvSpPr>
          <p:spPr bwMode="auto">
            <a:xfrm>
              <a:off x="2858997" y="6210859"/>
              <a:ext cx="1462911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TOPEX/POSEIDON</a:t>
              </a:r>
              <a:r>
                <a:rPr lang="en-US" sz="14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000" b="1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FR/USA</a:t>
              </a:r>
            </a:p>
          </p:txBody>
        </p:sp>
      </p:grpSp>
      <p:sp>
        <p:nvSpPr>
          <p:cNvPr id="293" name="TextBox 228"/>
          <p:cNvSpPr txBox="1">
            <a:spLocks noChangeArrowheads="1"/>
          </p:cNvSpPr>
          <p:nvPr/>
        </p:nvSpPr>
        <p:spPr bwMode="auto">
          <a:xfrm>
            <a:off x="76200" y="1932801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08/92</a:t>
            </a:r>
          </a:p>
        </p:txBody>
      </p:sp>
      <p:sp>
        <p:nvSpPr>
          <p:cNvPr id="294" name="Rectangle 162"/>
          <p:cNvSpPr>
            <a:spLocks noChangeArrowheads="1"/>
          </p:cNvSpPr>
          <p:nvPr/>
        </p:nvSpPr>
        <p:spPr bwMode="auto">
          <a:xfrm>
            <a:off x="1600200" y="2607600"/>
            <a:ext cx="5334000" cy="28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rnd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ENVISAT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EU</a:t>
            </a:r>
          </a:p>
        </p:txBody>
      </p:sp>
      <p:sp>
        <p:nvSpPr>
          <p:cNvPr id="295" name="Rectangle 162"/>
          <p:cNvSpPr>
            <a:spLocks noChangeArrowheads="1"/>
          </p:cNvSpPr>
          <p:nvPr/>
        </p:nvSpPr>
        <p:spPr bwMode="auto">
          <a:xfrm>
            <a:off x="609600" y="2971800"/>
            <a:ext cx="5715000" cy="28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rnd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ERS-2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EU</a:t>
            </a:r>
          </a:p>
        </p:txBody>
      </p:sp>
      <p:sp>
        <p:nvSpPr>
          <p:cNvPr id="296" name="TextBox 228"/>
          <p:cNvSpPr txBox="1">
            <a:spLocks noChangeArrowheads="1"/>
          </p:cNvSpPr>
          <p:nvPr/>
        </p:nvSpPr>
        <p:spPr bwMode="auto">
          <a:xfrm>
            <a:off x="76200" y="2971800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04/95</a:t>
            </a:r>
          </a:p>
        </p:txBody>
      </p:sp>
      <p:sp>
        <p:nvSpPr>
          <p:cNvPr id="297" name="Rectangle 162"/>
          <p:cNvSpPr>
            <a:spLocks noChangeArrowheads="1"/>
          </p:cNvSpPr>
          <p:nvPr/>
        </p:nvSpPr>
        <p:spPr bwMode="auto">
          <a:xfrm>
            <a:off x="609600" y="3810000"/>
            <a:ext cx="4267200" cy="28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rnd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GEOSAT  FO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USA</a:t>
            </a:r>
          </a:p>
        </p:txBody>
      </p:sp>
      <p:sp>
        <p:nvSpPr>
          <p:cNvPr id="298" name="TextBox 228"/>
          <p:cNvSpPr txBox="1">
            <a:spLocks noChangeArrowheads="1"/>
          </p:cNvSpPr>
          <p:nvPr/>
        </p:nvSpPr>
        <p:spPr bwMode="auto">
          <a:xfrm>
            <a:off x="76200" y="3810000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02/98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OST-VC – Future Roadmap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22</a:t>
            </a:fld>
            <a:endParaRPr lang="fr-FR"/>
          </a:p>
        </p:txBody>
      </p:sp>
      <p:cxnSp>
        <p:nvCxnSpPr>
          <p:cNvPr id="5" name="Straight Connector 161"/>
          <p:cNvCxnSpPr/>
          <p:nvPr/>
        </p:nvCxnSpPr>
        <p:spPr>
          <a:xfrm>
            <a:off x="2162550" y="1306975"/>
            <a:ext cx="0" cy="5029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768280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704040" y="1295400"/>
            <a:ext cx="536575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00568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30732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5800" y="1295400"/>
            <a:ext cx="539750" cy="510540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844800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05"/>
          <p:cNvSpPr>
            <a:spLocks noChangeArrowheads="1"/>
          </p:cNvSpPr>
          <p:nvPr/>
        </p:nvSpPr>
        <p:spPr bwMode="auto">
          <a:xfrm>
            <a:off x="688975" y="1301750"/>
            <a:ext cx="538163" cy="5099050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227138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382963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921125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538788" y="1301750"/>
            <a:ext cx="539750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078538" y="1301750"/>
            <a:ext cx="538162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158038" y="1238250"/>
            <a:ext cx="539750" cy="51625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616700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7666038" y="771525"/>
            <a:ext cx="598487" cy="539750"/>
            <a:chOff x="4848" y="481"/>
            <a:chExt cx="377" cy="334"/>
          </a:xfrm>
        </p:grpSpPr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4848" y="481"/>
              <a:ext cx="377" cy="334"/>
              <a:chOff x="4848" y="481"/>
              <a:chExt cx="377" cy="334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noFill/>
              <a:ln w="6350" cap="rnd">
                <a:solidFill>
                  <a:srgbClr val="B2B2B2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4868" y="481"/>
              <a:ext cx="343" cy="334"/>
              <a:chOff x="4868" y="481"/>
              <a:chExt cx="343" cy="334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88731" y="773114"/>
            <a:ext cx="537796" cy="530225"/>
          </a:xfrm>
          <a:prstGeom prst="rect">
            <a:avLst/>
          </a:prstGeom>
          <a:solidFill>
            <a:srgbClr val="CCFFCC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50277" y="771526"/>
            <a:ext cx="414703" cy="530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88731" y="771526"/>
            <a:ext cx="537796" cy="530225"/>
          </a:xfrm>
          <a:prstGeom prst="rect">
            <a:avLst/>
          </a:prstGeom>
          <a:noFill/>
          <a:ln w="6350" cap="rnd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226526" y="773114"/>
            <a:ext cx="539262" cy="5302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1291003" y="773114"/>
            <a:ext cx="411774" cy="5302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1226526" y="773114"/>
            <a:ext cx="539262" cy="530225"/>
          </a:xfrm>
          <a:prstGeom prst="rect">
            <a:avLst/>
          </a:prstGeom>
          <a:noFill/>
          <a:ln w="6350" cap="rnd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1765300" y="773113"/>
            <a:ext cx="539750" cy="530225"/>
            <a:chOff x="1131" y="480"/>
            <a:chExt cx="340" cy="334"/>
          </a:xfrm>
        </p:grpSpPr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131" y="480"/>
              <a:ext cx="340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5" name="Group 32"/>
            <p:cNvGrpSpPr>
              <a:grpSpLocks/>
            </p:cNvGrpSpPr>
            <p:nvPr/>
          </p:nvGrpSpPr>
          <p:grpSpPr bwMode="auto">
            <a:xfrm>
              <a:off x="1131" y="480"/>
              <a:ext cx="340" cy="334"/>
              <a:chOff x="1131" y="480"/>
              <a:chExt cx="340" cy="334"/>
            </a:xfrm>
          </p:grpSpPr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1171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1227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15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113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2305050" y="773113"/>
            <a:ext cx="539750" cy="530225"/>
            <a:chOff x="1471" y="480"/>
            <a:chExt cx="340" cy="334"/>
          </a:xfrm>
        </p:grpSpPr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1471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1471" y="480"/>
              <a:ext cx="340" cy="334"/>
              <a:chOff x="1471" y="480"/>
              <a:chExt cx="340" cy="334"/>
            </a:xfrm>
          </p:grpSpPr>
          <p:sp>
            <p:nvSpPr>
              <p:cNvPr id="42" name="Rectangle 39"/>
              <p:cNvSpPr>
                <a:spLocks noChangeArrowheads="1"/>
              </p:cNvSpPr>
              <p:nvPr/>
            </p:nvSpPr>
            <p:spPr bwMode="auto">
              <a:xfrm>
                <a:off x="1511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1567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16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" name="Rectangle 41"/>
              <p:cNvSpPr>
                <a:spLocks noChangeArrowheads="1"/>
              </p:cNvSpPr>
              <p:nvPr/>
            </p:nvSpPr>
            <p:spPr bwMode="auto">
              <a:xfrm>
                <a:off x="147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2844800" y="773113"/>
            <a:ext cx="538163" cy="530225"/>
            <a:chOff x="1811" y="480"/>
            <a:chExt cx="339" cy="334"/>
          </a:xfrm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811" y="480"/>
              <a:ext cx="339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>
              <a:off x="1811" y="480"/>
              <a:ext cx="339" cy="334"/>
              <a:chOff x="1811" y="480"/>
              <a:chExt cx="339" cy="334"/>
            </a:xfrm>
          </p:grpSpPr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1850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1906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17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" name="Rectangle 47"/>
              <p:cNvSpPr>
                <a:spLocks noChangeArrowheads="1"/>
              </p:cNvSpPr>
              <p:nvPr/>
            </p:nvSpPr>
            <p:spPr bwMode="auto">
              <a:xfrm>
                <a:off x="1811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3382963" y="773113"/>
            <a:ext cx="538162" cy="530225"/>
            <a:chOff x="2150" y="480"/>
            <a:chExt cx="339" cy="334"/>
          </a:xfrm>
        </p:grpSpPr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2150" y="480"/>
              <a:ext cx="339" cy="334"/>
            </a:xfrm>
            <a:prstGeom prst="rect">
              <a:avLst/>
            </a:prstGeom>
            <a:solidFill>
              <a:srgbClr val="66CCFF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3" name="Group 50"/>
            <p:cNvGrpSpPr>
              <a:grpSpLocks/>
            </p:cNvGrpSpPr>
            <p:nvPr/>
          </p:nvGrpSpPr>
          <p:grpSpPr bwMode="auto">
            <a:xfrm>
              <a:off x="2150" y="480"/>
              <a:ext cx="339" cy="334"/>
              <a:chOff x="2150" y="480"/>
              <a:chExt cx="339" cy="334"/>
            </a:xfrm>
          </p:grpSpPr>
          <p:sp>
            <p:nvSpPr>
              <p:cNvPr id="54" name="Rectangle 51"/>
              <p:cNvSpPr>
                <a:spLocks noChangeArrowheads="1"/>
              </p:cNvSpPr>
              <p:nvPr/>
            </p:nvSpPr>
            <p:spPr bwMode="auto">
              <a:xfrm>
                <a:off x="2189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" name="Rectangle 52"/>
              <p:cNvSpPr>
                <a:spLocks noChangeArrowheads="1"/>
              </p:cNvSpPr>
              <p:nvPr/>
            </p:nvSpPr>
            <p:spPr bwMode="auto">
              <a:xfrm>
                <a:off x="2246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18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" name="Rectangle 53"/>
              <p:cNvSpPr>
                <a:spLocks noChangeArrowheads="1"/>
              </p:cNvSpPr>
              <p:nvPr/>
            </p:nvSpPr>
            <p:spPr bwMode="auto">
              <a:xfrm>
                <a:off x="2150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3921125" y="773113"/>
            <a:ext cx="539750" cy="530225"/>
            <a:chOff x="2489" y="480"/>
            <a:chExt cx="340" cy="334"/>
          </a:xfrm>
        </p:grpSpPr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2489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9" name="Group 56"/>
            <p:cNvGrpSpPr>
              <a:grpSpLocks/>
            </p:cNvGrpSpPr>
            <p:nvPr/>
          </p:nvGrpSpPr>
          <p:grpSpPr bwMode="auto">
            <a:xfrm>
              <a:off x="2489" y="480"/>
              <a:ext cx="340" cy="334"/>
              <a:chOff x="2489" y="480"/>
              <a:chExt cx="340" cy="334"/>
            </a:xfrm>
          </p:grpSpPr>
          <p:sp>
            <p:nvSpPr>
              <p:cNvPr id="60" name="Rectangle 57"/>
              <p:cNvSpPr>
                <a:spLocks noChangeArrowheads="1"/>
              </p:cNvSpPr>
              <p:nvPr/>
            </p:nvSpPr>
            <p:spPr bwMode="auto">
              <a:xfrm>
                <a:off x="2529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1" name="Rectangle 58"/>
              <p:cNvSpPr>
                <a:spLocks noChangeArrowheads="1"/>
              </p:cNvSpPr>
              <p:nvPr/>
            </p:nvSpPr>
            <p:spPr bwMode="auto">
              <a:xfrm>
                <a:off x="2585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19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2" name="Rectangle 59"/>
              <p:cNvSpPr>
                <a:spLocks noChangeArrowheads="1"/>
              </p:cNvSpPr>
              <p:nvPr/>
            </p:nvSpPr>
            <p:spPr bwMode="auto">
              <a:xfrm>
                <a:off x="2489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63" name="Group 60"/>
          <p:cNvGrpSpPr>
            <a:grpSpLocks/>
          </p:cNvGrpSpPr>
          <p:nvPr/>
        </p:nvGrpSpPr>
        <p:grpSpPr bwMode="auto">
          <a:xfrm>
            <a:off x="4460875" y="773113"/>
            <a:ext cx="538163" cy="530225"/>
            <a:chOff x="2829" y="480"/>
            <a:chExt cx="339" cy="334"/>
          </a:xfrm>
        </p:grpSpPr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829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5" name="Group 62"/>
            <p:cNvGrpSpPr>
              <a:grpSpLocks/>
            </p:cNvGrpSpPr>
            <p:nvPr/>
          </p:nvGrpSpPr>
          <p:grpSpPr bwMode="auto">
            <a:xfrm>
              <a:off x="2829" y="480"/>
              <a:ext cx="339" cy="334"/>
              <a:chOff x="2829" y="480"/>
              <a:chExt cx="339" cy="334"/>
            </a:xfrm>
          </p:grpSpPr>
          <p:sp>
            <p:nvSpPr>
              <p:cNvPr id="66" name="Rectangle 63"/>
              <p:cNvSpPr>
                <a:spLocks noChangeArrowheads="1"/>
              </p:cNvSpPr>
              <p:nvPr/>
            </p:nvSpPr>
            <p:spPr bwMode="auto">
              <a:xfrm>
                <a:off x="2869" y="480"/>
                <a:ext cx="259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/>
            </p:nvSpPr>
            <p:spPr bwMode="auto">
              <a:xfrm>
                <a:off x="2925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20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8" name="Rectangle 65"/>
              <p:cNvSpPr>
                <a:spLocks noChangeArrowheads="1"/>
              </p:cNvSpPr>
              <p:nvPr/>
            </p:nvSpPr>
            <p:spPr bwMode="auto">
              <a:xfrm>
                <a:off x="2829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69" name="Group 66"/>
          <p:cNvGrpSpPr>
            <a:grpSpLocks/>
          </p:cNvGrpSpPr>
          <p:nvPr/>
        </p:nvGrpSpPr>
        <p:grpSpPr bwMode="auto">
          <a:xfrm>
            <a:off x="4999038" y="773113"/>
            <a:ext cx="539750" cy="530225"/>
            <a:chOff x="3168" y="480"/>
            <a:chExt cx="340" cy="334"/>
          </a:xfrm>
        </p:grpSpPr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168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1" name="Group 68"/>
            <p:cNvGrpSpPr>
              <a:grpSpLocks/>
            </p:cNvGrpSpPr>
            <p:nvPr/>
          </p:nvGrpSpPr>
          <p:grpSpPr bwMode="auto">
            <a:xfrm>
              <a:off x="3168" y="480"/>
              <a:ext cx="340" cy="334"/>
              <a:chOff x="3168" y="480"/>
              <a:chExt cx="340" cy="334"/>
            </a:xfrm>
          </p:grpSpPr>
          <p:sp>
            <p:nvSpPr>
              <p:cNvPr id="72" name="Rectangle 69"/>
              <p:cNvSpPr>
                <a:spLocks noChangeArrowheads="1"/>
              </p:cNvSpPr>
              <p:nvPr/>
            </p:nvSpPr>
            <p:spPr bwMode="auto">
              <a:xfrm>
                <a:off x="3208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3264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21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4" name="Rectangle 71"/>
              <p:cNvSpPr>
                <a:spLocks noChangeArrowheads="1"/>
              </p:cNvSpPr>
              <p:nvPr/>
            </p:nvSpPr>
            <p:spPr bwMode="auto">
              <a:xfrm>
                <a:off x="316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75" name="Group 72"/>
          <p:cNvGrpSpPr>
            <a:grpSpLocks/>
          </p:cNvGrpSpPr>
          <p:nvPr/>
        </p:nvGrpSpPr>
        <p:grpSpPr bwMode="auto">
          <a:xfrm>
            <a:off x="5538788" y="773113"/>
            <a:ext cx="539750" cy="530225"/>
            <a:chOff x="3508" y="480"/>
            <a:chExt cx="340" cy="334"/>
          </a:xfrm>
        </p:grpSpPr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508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7" name="Group 74"/>
            <p:cNvGrpSpPr>
              <a:grpSpLocks/>
            </p:cNvGrpSpPr>
            <p:nvPr/>
          </p:nvGrpSpPr>
          <p:grpSpPr bwMode="auto">
            <a:xfrm>
              <a:off x="3508" y="480"/>
              <a:ext cx="340" cy="334"/>
              <a:chOff x="3508" y="480"/>
              <a:chExt cx="340" cy="334"/>
            </a:xfrm>
          </p:grpSpPr>
          <p:sp>
            <p:nvSpPr>
              <p:cNvPr id="78" name="Rectangle 75"/>
              <p:cNvSpPr>
                <a:spLocks noChangeArrowheads="1"/>
              </p:cNvSpPr>
              <p:nvPr/>
            </p:nvSpPr>
            <p:spPr bwMode="auto">
              <a:xfrm>
                <a:off x="3548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79" name="Rectangle 76"/>
              <p:cNvSpPr>
                <a:spLocks noChangeArrowheads="1"/>
              </p:cNvSpPr>
              <p:nvPr/>
            </p:nvSpPr>
            <p:spPr bwMode="auto">
              <a:xfrm>
                <a:off x="3604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22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0" name="Rectangle 77"/>
              <p:cNvSpPr>
                <a:spLocks noChangeArrowheads="1"/>
              </p:cNvSpPr>
              <p:nvPr/>
            </p:nvSpPr>
            <p:spPr bwMode="auto">
              <a:xfrm>
                <a:off x="350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1" name="Group 78"/>
          <p:cNvGrpSpPr>
            <a:grpSpLocks/>
          </p:cNvGrpSpPr>
          <p:nvPr/>
        </p:nvGrpSpPr>
        <p:grpSpPr bwMode="auto">
          <a:xfrm>
            <a:off x="6078538" y="773113"/>
            <a:ext cx="538162" cy="530225"/>
            <a:chOff x="3848" y="480"/>
            <a:chExt cx="339" cy="334"/>
          </a:xfrm>
        </p:grpSpPr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3848" y="480"/>
              <a:ext cx="339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3" name="Group 80"/>
            <p:cNvGrpSpPr>
              <a:grpSpLocks/>
            </p:cNvGrpSpPr>
            <p:nvPr/>
          </p:nvGrpSpPr>
          <p:grpSpPr bwMode="auto">
            <a:xfrm>
              <a:off x="3848" y="480"/>
              <a:ext cx="339" cy="334"/>
              <a:chOff x="3848" y="480"/>
              <a:chExt cx="339" cy="334"/>
            </a:xfrm>
          </p:grpSpPr>
          <p:sp>
            <p:nvSpPr>
              <p:cNvPr id="84" name="Rectangle 81"/>
              <p:cNvSpPr>
                <a:spLocks noChangeArrowheads="1"/>
              </p:cNvSpPr>
              <p:nvPr/>
            </p:nvSpPr>
            <p:spPr bwMode="auto">
              <a:xfrm>
                <a:off x="3887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5" name="Rectangle 82"/>
              <p:cNvSpPr>
                <a:spLocks noChangeArrowheads="1"/>
              </p:cNvSpPr>
              <p:nvPr/>
            </p:nvSpPr>
            <p:spPr bwMode="auto">
              <a:xfrm>
                <a:off x="3943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23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Rectangle 83"/>
              <p:cNvSpPr>
                <a:spLocks noChangeArrowheads="1"/>
              </p:cNvSpPr>
              <p:nvPr/>
            </p:nvSpPr>
            <p:spPr bwMode="auto">
              <a:xfrm>
                <a:off x="3848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7" name="Group 84"/>
          <p:cNvGrpSpPr>
            <a:grpSpLocks/>
          </p:cNvGrpSpPr>
          <p:nvPr/>
        </p:nvGrpSpPr>
        <p:grpSpPr bwMode="auto">
          <a:xfrm>
            <a:off x="6616700" y="773113"/>
            <a:ext cx="538163" cy="530225"/>
            <a:chOff x="4187" y="480"/>
            <a:chExt cx="339" cy="334"/>
          </a:xfrm>
        </p:grpSpPr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4187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9" name="Group 86"/>
            <p:cNvGrpSpPr>
              <a:grpSpLocks/>
            </p:cNvGrpSpPr>
            <p:nvPr/>
          </p:nvGrpSpPr>
          <p:grpSpPr bwMode="auto">
            <a:xfrm>
              <a:off x="4187" y="480"/>
              <a:ext cx="339" cy="334"/>
              <a:chOff x="4187" y="480"/>
              <a:chExt cx="339" cy="334"/>
            </a:xfrm>
          </p:grpSpPr>
          <p:sp>
            <p:nvSpPr>
              <p:cNvPr id="90" name="Rectangle 87"/>
              <p:cNvSpPr>
                <a:spLocks noChangeArrowheads="1"/>
              </p:cNvSpPr>
              <p:nvPr/>
            </p:nvSpPr>
            <p:spPr bwMode="auto">
              <a:xfrm>
                <a:off x="4226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1" name="Rectangle 88"/>
              <p:cNvSpPr>
                <a:spLocks noChangeArrowheads="1"/>
              </p:cNvSpPr>
              <p:nvPr/>
            </p:nvSpPr>
            <p:spPr bwMode="auto">
              <a:xfrm>
                <a:off x="4283" y="551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24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2" name="Rectangle 89"/>
              <p:cNvSpPr>
                <a:spLocks noChangeArrowheads="1"/>
              </p:cNvSpPr>
              <p:nvPr/>
            </p:nvSpPr>
            <p:spPr bwMode="auto">
              <a:xfrm>
                <a:off x="4187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93" name="Group 90"/>
          <p:cNvGrpSpPr>
            <a:grpSpLocks/>
          </p:cNvGrpSpPr>
          <p:nvPr/>
        </p:nvGrpSpPr>
        <p:grpSpPr bwMode="auto">
          <a:xfrm>
            <a:off x="7154863" y="773113"/>
            <a:ext cx="539750" cy="530225"/>
            <a:chOff x="4526" y="480"/>
            <a:chExt cx="340" cy="334"/>
          </a:xfrm>
        </p:grpSpPr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4526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95" name="Group 92"/>
            <p:cNvGrpSpPr>
              <a:grpSpLocks/>
            </p:cNvGrpSpPr>
            <p:nvPr/>
          </p:nvGrpSpPr>
          <p:grpSpPr bwMode="auto">
            <a:xfrm>
              <a:off x="4526" y="480"/>
              <a:ext cx="340" cy="334"/>
              <a:chOff x="4526" y="480"/>
              <a:chExt cx="340" cy="334"/>
            </a:xfrm>
          </p:grpSpPr>
          <p:sp>
            <p:nvSpPr>
              <p:cNvPr id="96" name="Rectangle 93"/>
              <p:cNvSpPr>
                <a:spLocks noChangeArrowheads="1"/>
              </p:cNvSpPr>
              <p:nvPr/>
            </p:nvSpPr>
            <p:spPr bwMode="auto">
              <a:xfrm>
                <a:off x="4566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Rectangle 94"/>
              <p:cNvSpPr>
                <a:spLocks noChangeArrowheads="1"/>
              </p:cNvSpPr>
              <p:nvPr/>
            </p:nvSpPr>
            <p:spPr bwMode="auto">
              <a:xfrm>
                <a:off x="4622" y="551"/>
                <a:ext cx="147" cy="17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25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8" name="Rectangle 95"/>
              <p:cNvSpPr>
                <a:spLocks noChangeArrowheads="1"/>
              </p:cNvSpPr>
              <p:nvPr/>
            </p:nvSpPr>
            <p:spPr bwMode="auto">
              <a:xfrm>
                <a:off x="4526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7744557" y="846138"/>
            <a:ext cx="411774" cy="38576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7832480" y="885825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26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1" name="Group 98"/>
          <p:cNvGrpSpPr>
            <a:grpSpLocks/>
          </p:cNvGrpSpPr>
          <p:nvPr/>
        </p:nvGrpSpPr>
        <p:grpSpPr bwMode="auto">
          <a:xfrm>
            <a:off x="8245475" y="774700"/>
            <a:ext cx="539750" cy="530225"/>
            <a:chOff x="5217" y="481"/>
            <a:chExt cx="340" cy="334"/>
          </a:xfrm>
        </p:grpSpPr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5217" y="481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03" name="Group 100"/>
            <p:cNvGrpSpPr>
              <a:grpSpLocks/>
            </p:cNvGrpSpPr>
            <p:nvPr/>
          </p:nvGrpSpPr>
          <p:grpSpPr bwMode="auto">
            <a:xfrm>
              <a:off x="5217" y="481"/>
              <a:ext cx="340" cy="334"/>
              <a:chOff x="5217" y="481"/>
              <a:chExt cx="340" cy="334"/>
            </a:xfrm>
          </p:grpSpPr>
          <p:sp>
            <p:nvSpPr>
              <p:cNvPr id="104" name="Rectangle 101"/>
              <p:cNvSpPr>
                <a:spLocks noChangeArrowheads="1"/>
              </p:cNvSpPr>
              <p:nvPr/>
            </p:nvSpPr>
            <p:spPr bwMode="auto">
              <a:xfrm>
                <a:off x="5257" y="481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5" name="Rectangle 102"/>
              <p:cNvSpPr>
                <a:spLocks noChangeArrowheads="1"/>
              </p:cNvSpPr>
              <p:nvPr/>
            </p:nvSpPr>
            <p:spPr bwMode="auto">
              <a:xfrm>
                <a:off x="5313" y="553"/>
                <a:ext cx="14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Arial Unicode MS" charset="0"/>
                    <a:cs typeface="Calibri" pitchFamily="34" charset="0"/>
                  </a:rPr>
                  <a:t>27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6" name="Rectangle 103"/>
              <p:cNvSpPr>
                <a:spLocks noChangeArrowheads="1"/>
              </p:cNvSpPr>
              <p:nvPr/>
            </p:nvSpPr>
            <p:spPr bwMode="auto">
              <a:xfrm>
                <a:off x="5217" y="481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3419475" y="-57150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7200"/>
            <a:endParaRPr lang="en-US" smtClean="0">
              <a:solidFill>
                <a:srgbClr val="4F81B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angle 106"/>
          <p:cNvSpPr>
            <a:spLocks noChangeArrowheads="1"/>
          </p:cNvSpPr>
          <p:nvPr/>
        </p:nvSpPr>
        <p:spPr bwMode="auto">
          <a:xfrm>
            <a:off x="4460875" y="1301750"/>
            <a:ext cx="538163" cy="5099050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" name="Freeform 119"/>
          <p:cNvSpPr>
            <a:spLocks/>
          </p:cNvSpPr>
          <p:nvPr/>
        </p:nvSpPr>
        <p:spPr bwMode="auto">
          <a:xfrm>
            <a:off x="609600" y="4267200"/>
            <a:ext cx="2057400" cy="288098"/>
          </a:xfrm>
          <a:custGeom>
            <a:avLst/>
            <a:gdLst>
              <a:gd name="T0" fmla="*/ 959 w 1131"/>
              <a:gd name="T1" fmla="*/ 0 h 200"/>
              <a:gd name="T2" fmla="*/ 0 w 1131"/>
              <a:gd name="T3" fmla="*/ 0 h 200"/>
              <a:gd name="T4" fmla="*/ 0 w 1131"/>
              <a:gd name="T5" fmla="*/ 200 h 200"/>
              <a:gd name="T6" fmla="*/ 959 w 1131"/>
              <a:gd name="T7" fmla="*/ 200 h 200"/>
              <a:gd name="T8" fmla="*/ 1131 w 1131"/>
              <a:gd name="T9" fmla="*/ 100 h 200"/>
              <a:gd name="T10" fmla="*/ 959 w 1131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1"/>
              <a:gd name="T19" fmla="*/ 0 h 200"/>
              <a:gd name="T20" fmla="*/ 1131 w 113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1" h="200">
                <a:moveTo>
                  <a:pt x="959" y="0"/>
                </a:moveTo>
                <a:lnTo>
                  <a:pt x="0" y="0"/>
                </a:lnTo>
                <a:lnTo>
                  <a:pt x="0" y="200"/>
                </a:lnTo>
                <a:lnTo>
                  <a:pt x="959" y="200"/>
                </a:lnTo>
                <a:lnTo>
                  <a:pt x="1131" y="100"/>
                </a:lnTo>
                <a:lnTo>
                  <a:pt x="959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CRYOSAT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-2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" name="Rectangle 121"/>
          <p:cNvSpPr>
            <a:spLocks noChangeArrowheads="1"/>
          </p:cNvSpPr>
          <p:nvPr/>
        </p:nvSpPr>
        <p:spPr bwMode="auto">
          <a:xfrm>
            <a:off x="1270489" y="2362200"/>
            <a:ext cx="80259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Complementary 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Nadir Missions </a:t>
            </a:r>
            <a:endParaRPr lang="en-US" sz="1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" name="Rectangle 137"/>
          <p:cNvSpPr>
            <a:spLocks noChangeArrowheads="1"/>
          </p:cNvSpPr>
          <p:nvPr/>
        </p:nvSpPr>
        <p:spPr bwMode="auto">
          <a:xfrm>
            <a:off x="3581400" y="5423356"/>
            <a:ext cx="3276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Broad-Coverage Mission</a:t>
            </a:r>
          </a:p>
        </p:txBody>
      </p:sp>
      <p:grpSp>
        <p:nvGrpSpPr>
          <p:cNvPr id="112" name="Group 159"/>
          <p:cNvGrpSpPr/>
          <p:nvPr/>
        </p:nvGrpSpPr>
        <p:grpSpPr>
          <a:xfrm>
            <a:off x="2563513" y="5012498"/>
            <a:ext cx="1810387" cy="292802"/>
            <a:chOff x="2713988" y="5012498"/>
            <a:chExt cx="2160000" cy="292802"/>
          </a:xfrm>
        </p:grpSpPr>
        <p:sp>
          <p:nvSpPr>
            <p:cNvPr id="113" name="Freeform 180"/>
            <p:cNvSpPr>
              <a:spLocks/>
            </p:cNvSpPr>
            <p:nvPr/>
          </p:nvSpPr>
          <p:spPr bwMode="auto">
            <a:xfrm>
              <a:off x="2713988" y="5012498"/>
              <a:ext cx="2160000" cy="292802"/>
            </a:xfrm>
            <a:custGeom>
              <a:avLst/>
              <a:gdLst>
                <a:gd name="T0" fmla="*/ 959 w 1131"/>
                <a:gd name="T1" fmla="*/ 0 h 200"/>
                <a:gd name="T2" fmla="*/ 0 w 1131"/>
                <a:gd name="T3" fmla="*/ 0 h 200"/>
                <a:gd name="T4" fmla="*/ 0 w 1131"/>
                <a:gd name="T5" fmla="*/ 200 h 200"/>
                <a:gd name="T6" fmla="*/ 959 w 1131"/>
                <a:gd name="T7" fmla="*/ 200 h 200"/>
                <a:gd name="T8" fmla="*/ 1131 w 1131"/>
                <a:gd name="T9" fmla="*/ 100 h 200"/>
                <a:gd name="T10" fmla="*/ 959 w 1131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1"/>
                <a:gd name="T19" fmla="*/ 0 h 200"/>
                <a:gd name="T20" fmla="*/ 1131 w 11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1" h="200">
                  <a:moveTo>
                    <a:pt x="959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959" y="200"/>
                  </a:lnTo>
                  <a:lnTo>
                    <a:pt x="1131" y="100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FFFF99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Rectangle 181"/>
            <p:cNvSpPr>
              <a:spLocks noChangeArrowheads="1"/>
            </p:cNvSpPr>
            <p:nvPr/>
          </p:nvSpPr>
          <p:spPr bwMode="auto">
            <a:xfrm>
              <a:off x="2937895" y="5045901"/>
              <a:ext cx="1216937" cy="21543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 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     HY</a:t>
              </a: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-2B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CN</a:t>
              </a:r>
              <a:endParaRPr lang="en-US" sz="1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5" name="Group 182"/>
          <p:cNvGrpSpPr>
            <a:grpSpLocks/>
          </p:cNvGrpSpPr>
          <p:nvPr/>
        </p:nvGrpSpPr>
        <p:grpSpPr bwMode="auto">
          <a:xfrm>
            <a:off x="609600" y="4707698"/>
            <a:ext cx="1758950" cy="288099"/>
            <a:chOff x="657" y="1253"/>
            <a:chExt cx="1131" cy="200"/>
          </a:xfrm>
          <a:solidFill>
            <a:srgbClr val="FFFF99"/>
          </a:solidFill>
        </p:grpSpPr>
        <p:grpSp>
          <p:nvGrpSpPr>
            <p:cNvPr id="116" name="Group 183"/>
            <p:cNvGrpSpPr>
              <a:grpSpLocks/>
            </p:cNvGrpSpPr>
            <p:nvPr/>
          </p:nvGrpSpPr>
          <p:grpSpPr bwMode="auto">
            <a:xfrm>
              <a:off x="657" y="1253"/>
              <a:ext cx="1131" cy="200"/>
              <a:chOff x="3591" y="2296"/>
              <a:chExt cx="1131" cy="200"/>
            </a:xfrm>
            <a:grpFill/>
          </p:grpSpPr>
          <p:sp>
            <p:nvSpPr>
              <p:cNvPr id="118" name="Freeform 184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Freeform 185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rgbClr val="7F9E4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7" name="Rectangle 186"/>
            <p:cNvSpPr>
              <a:spLocks noChangeArrowheads="1"/>
            </p:cNvSpPr>
            <p:nvPr/>
          </p:nvSpPr>
          <p:spPr bwMode="auto">
            <a:xfrm>
              <a:off x="875" y="1273"/>
              <a:ext cx="64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HY-2A </a:t>
              </a: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CN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0" name="Rectangle 193"/>
          <p:cNvSpPr>
            <a:spLocks noChangeArrowheads="1"/>
          </p:cNvSpPr>
          <p:nvPr/>
        </p:nvSpPr>
        <p:spPr bwMode="auto">
          <a:xfrm>
            <a:off x="1379636" y="885825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14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Rectangle 195"/>
          <p:cNvSpPr>
            <a:spLocks noChangeArrowheads="1"/>
          </p:cNvSpPr>
          <p:nvPr/>
        </p:nvSpPr>
        <p:spPr bwMode="auto">
          <a:xfrm>
            <a:off x="831966" y="884238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13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Rectangle 115"/>
          <p:cNvSpPr>
            <a:spLocks noChangeArrowheads="1"/>
          </p:cNvSpPr>
          <p:nvPr/>
        </p:nvSpPr>
        <p:spPr bwMode="auto">
          <a:xfrm>
            <a:off x="1270489" y="1343775"/>
            <a:ext cx="802591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Reference </a:t>
            </a:r>
            <a:r>
              <a:rPr lang="en-US" sz="1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Nadir Missions (Non Sun-Synchronous)</a:t>
            </a:r>
            <a:endParaRPr lang="en-US" sz="14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Freeform 125"/>
          <p:cNvSpPr>
            <a:spLocks/>
          </p:cNvSpPr>
          <p:nvPr/>
        </p:nvSpPr>
        <p:spPr bwMode="auto">
          <a:xfrm>
            <a:off x="609600" y="1676400"/>
            <a:ext cx="2057400" cy="288000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Jason-2</a:t>
            </a: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FR/EU/USA</a:t>
            </a: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Rectangle 105"/>
          <p:cNvSpPr>
            <a:spLocks noChangeArrowheads="1"/>
          </p:cNvSpPr>
          <p:nvPr/>
        </p:nvSpPr>
        <p:spPr bwMode="auto">
          <a:xfrm>
            <a:off x="144463" y="1304924"/>
            <a:ext cx="536575" cy="5095876"/>
          </a:xfrm>
          <a:prstGeom prst="rect">
            <a:avLst/>
          </a:prstGeom>
          <a:noFill/>
          <a:ln w="3175" cap="rnd" algn="ctr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Rectangle 26"/>
          <p:cNvSpPr>
            <a:spLocks noChangeArrowheads="1"/>
          </p:cNvSpPr>
          <p:nvPr/>
        </p:nvSpPr>
        <p:spPr bwMode="auto">
          <a:xfrm>
            <a:off x="147946" y="774315"/>
            <a:ext cx="537796" cy="530225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Launch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Date</a:t>
            </a:r>
          </a:p>
        </p:txBody>
      </p:sp>
      <p:sp>
        <p:nvSpPr>
          <p:cNvPr id="126" name="TextBox 249"/>
          <p:cNvSpPr txBox="1">
            <a:spLocks noChangeArrowheads="1"/>
          </p:cNvSpPr>
          <p:nvPr/>
        </p:nvSpPr>
        <p:spPr bwMode="auto">
          <a:xfrm>
            <a:off x="76200" y="2664943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02/13</a:t>
            </a:r>
          </a:p>
        </p:txBody>
      </p:sp>
      <p:grpSp>
        <p:nvGrpSpPr>
          <p:cNvPr id="127" name="Group 209"/>
          <p:cNvGrpSpPr/>
          <p:nvPr/>
        </p:nvGrpSpPr>
        <p:grpSpPr bwMode="auto">
          <a:xfrm>
            <a:off x="457200" y="6485400"/>
            <a:ext cx="1492445" cy="144000"/>
            <a:chOff x="888284" y="6210860"/>
            <a:chExt cx="1468625" cy="408408"/>
          </a:xfrm>
          <a:solidFill>
            <a:srgbClr val="7BAA49"/>
          </a:solidFill>
        </p:grpSpPr>
        <p:sp>
          <p:nvSpPr>
            <p:cNvPr id="128" name="Rectangle 161"/>
            <p:cNvSpPr>
              <a:spLocks noChangeArrowheads="1"/>
            </p:cNvSpPr>
            <p:nvPr/>
          </p:nvSpPr>
          <p:spPr bwMode="auto">
            <a:xfrm>
              <a:off x="888284" y="6210860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Rectangle 162"/>
            <p:cNvSpPr>
              <a:spLocks noChangeArrowheads="1"/>
            </p:cNvSpPr>
            <p:nvPr/>
          </p:nvSpPr>
          <p:spPr bwMode="auto">
            <a:xfrm>
              <a:off x="893998" y="6210861"/>
              <a:ext cx="1462911" cy="408407"/>
            </a:xfrm>
            <a:prstGeom prst="rect">
              <a:avLst/>
            </a:prstGeom>
            <a:grpFill/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Operating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0" name="Group 208"/>
          <p:cNvGrpSpPr/>
          <p:nvPr/>
        </p:nvGrpSpPr>
        <p:grpSpPr bwMode="auto">
          <a:xfrm>
            <a:off x="3505200" y="6485400"/>
            <a:ext cx="1502945" cy="144000"/>
            <a:chOff x="4817875" y="6210859"/>
            <a:chExt cx="1468625" cy="381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4817875" y="6210859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Rectangle 162"/>
            <p:cNvSpPr>
              <a:spLocks noChangeArrowheads="1"/>
            </p:cNvSpPr>
            <p:nvPr/>
          </p:nvSpPr>
          <p:spPr bwMode="auto">
            <a:xfrm>
              <a:off x="4823589" y="6210859"/>
              <a:ext cx="1462911" cy="381000"/>
            </a:xfrm>
            <a:prstGeom prst="rect">
              <a:avLst/>
            </a:prstGeom>
            <a:grpFill/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Proposed</a:t>
              </a:r>
            </a:p>
          </p:txBody>
        </p:sp>
      </p:grpSp>
      <p:grpSp>
        <p:nvGrpSpPr>
          <p:cNvPr id="133" name="Group 215"/>
          <p:cNvGrpSpPr/>
          <p:nvPr/>
        </p:nvGrpSpPr>
        <p:grpSpPr bwMode="auto">
          <a:xfrm>
            <a:off x="1981200" y="6485400"/>
            <a:ext cx="1494295" cy="144000"/>
            <a:chOff x="2853283" y="6210859"/>
            <a:chExt cx="1468625" cy="381000"/>
          </a:xfrm>
          <a:solidFill>
            <a:srgbClr val="FFFF99"/>
          </a:solidFill>
        </p:grpSpPr>
        <p:sp>
          <p:nvSpPr>
            <p:cNvPr id="134" name="Rectangle 161"/>
            <p:cNvSpPr>
              <a:spLocks noChangeArrowheads="1"/>
            </p:cNvSpPr>
            <p:nvPr/>
          </p:nvSpPr>
          <p:spPr bwMode="auto">
            <a:xfrm>
              <a:off x="2853283" y="6210859"/>
              <a:ext cx="1468625" cy="381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Rectangle 162"/>
            <p:cNvSpPr>
              <a:spLocks noChangeArrowheads="1"/>
            </p:cNvSpPr>
            <p:nvPr/>
          </p:nvSpPr>
          <p:spPr bwMode="auto">
            <a:xfrm>
              <a:off x="2858997" y="6210859"/>
              <a:ext cx="1462911" cy="381000"/>
            </a:xfrm>
            <a:prstGeom prst="rect">
              <a:avLst/>
            </a:prstGeom>
            <a:grpFill/>
            <a:ln w="9525" cap="rnd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Development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36" name="Rectangle 15"/>
          <p:cNvSpPr>
            <a:spLocks noChangeArrowheads="1"/>
          </p:cNvSpPr>
          <p:nvPr/>
        </p:nvSpPr>
        <p:spPr bwMode="auto">
          <a:xfrm>
            <a:off x="8251825" y="1296988"/>
            <a:ext cx="536575" cy="5103812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7" name="Pentagon 185"/>
          <p:cNvSpPr/>
          <p:nvPr/>
        </p:nvSpPr>
        <p:spPr>
          <a:xfrm>
            <a:off x="5005100" y="3598200"/>
            <a:ext cx="3312000" cy="288000"/>
          </a:xfrm>
          <a:prstGeom prst="homePlate">
            <a:avLst>
              <a:gd name="adj" fmla="val 123398"/>
            </a:avLst>
          </a:prstGeom>
          <a:solidFill>
            <a:srgbClr val="FFFF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Sentinel-3C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8" name="Freeform 170"/>
          <p:cNvSpPr>
            <a:spLocks noChangeAspect="1"/>
          </p:cNvSpPr>
          <p:nvPr/>
        </p:nvSpPr>
        <p:spPr bwMode="auto">
          <a:xfrm>
            <a:off x="3014250" y="3276600"/>
            <a:ext cx="3312000" cy="297949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FFFF9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Sentinel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-3B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" name="Freeform 141"/>
          <p:cNvSpPr>
            <a:spLocks/>
          </p:cNvSpPr>
          <p:nvPr/>
        </p:nvSpPr>
        <p:spPr bwMode="auto">
          <a:xfrm>
            <a:off x="4495800" y="5715000"/>
            <a:ext cx="1769467" cy="288099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FFFF9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SWOT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USA/FR</a:t>
            </a: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0" name="Freeform 135"/>
          <p:cNvSpPr>
            <a:spLocks/>
          </p:cNvSpPr>
          <p:nvPr/>
        </p:nvSpPr>
        <p:spPr bwMode="auto">
          <a:xfrm>
            <a:off x="4876800" y="1693863"/>
            <a:ext cx="4191000" cy="287337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Jason-CS-A/Sentine-6-A 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EU/USA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1" name="Pentagon 187"/>
          <p:cNvSpPr>
            <a:spLocks noChangeAspect="1"/>
          </p:cNvSpPr>
          <p:nvPr/>
        </p:nvSpPr>
        <p:spPr>
          <a:xfrm>
            <a:off x="2307225" y="2971800"/>
            <a:ext cx="3312000" cy="291112"/>
          </a:xfrm>
          <a:prstGeom prst="homePlate">
            <a:avLst>
              <a:gd name="adj" fmla="val 123398"/>
            </a:avLst>
          </a:prstGeom>
          <a:solidFill>
            <a:srgbClr val="FFFF99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Sentinel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-3A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</a:t>
            </a:r>
            <a:endParaRPr lang="en-US" sz="10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2" name="TextBox 183"/>
          <p:cNvSpPr txBox="1"/>
          <p:nvPr/>
        </p:nvSpPr>
        <p:spPr>
          <a:xfrm>
            <a:off x="8001000" y="6459379"/>
            <a:ext cx="843501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1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HB:Oct</a:t>
            </a:r>
            <a:r>
              <a:rPr lang="en-US" sz="100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2015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Freeform 170"/>
          <p:cNvSpPr>
            <a:spLocks/>
          </p:cNvSpPr>
          <p:nvPr/>
        </p:nvSpPr>
        <p:spPr bwMode="auto">
          <a:xfrm>
            <a:off x="2275400" y="1981200"/>
            <a:ext cx="3048000" cy="291600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FFFF9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   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5" name="TextBox 160"/>
          <p:cNvSpPr txBox="1">
            <a:spLocks noChangeAspect="1"/>
          </p:cNvSpPr>
          <p:nvPr/>
        </p:nvSpPr>
        <p:spPr>
          <a:xfrm>
            <a:off x="2286000" y="1978223"/>
            <a:ext cx="1660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Jason-3 </a:t>
            </a:r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FR/EU/USA</a:t>
            </a:r>
            <a:endParaRPr 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Freeform 119"/>
          <p:cNvSpPr>
            <a:spLocks/>
          </p:cNvSpPr>
          <p:nvPr/>
        </p:nvSpPr>
        <p:spPr bwMode="auto">
          <a:xfrm>
            <a:off x="762000" y="2653844"/>
            <a:ext cx="2132028" cy="288098"/>
          </a:xfrm>
          <a:custGeom>
            <a:avLst/>
            <a:gdLst>
              <a:gd name="T0" fmla="*/ 959 w 1131"/>
              <a:gd name="T1" fmla="*/ 0 h 200"/>
              <a:gd name="T2" fmla="*/ 0 w 1131"/>
              <a:gd name="T3" fmla="*/ 0 h 200"/>
              <a:gd name="T4" fmla="*/ 0 w 1131"/>
              <a:gd name="T5" fmla="*/ 200 h 200"/>
              <a:gd name="T6" fmla="*/ 959 w 1131"/>
              <a:gd name="T7" fmla="*/ 200 h 200"/>
              <a:gd name="T8" fmla="*/ 1131 w 1131"/>
              <a:gd name="T9" fmla="*/ 100 h 200"/>
              <a:gd name="T10" fmla="*/ 959 w 1131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31"/>
              <a:gd name="T19" fmla="*/ 0 h 200"/>
              <a:gd name="T20" fmla="*/ 1131 w 1131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31" h="200">
                <a:moveTo>
                  <a:pt x="959" y="0"/>
                </a:moveTo>
                <a:lnTo>
                  <a:pt x="0" y="0"/>
                </a:lnTo>
                <a:lnTo>
                  <a:pt x="0" y="200"/>
                </a:lnTo>
                <a:lnTo>
                  <a:pt x="959" y="200"/>
                </a:lnTo>
                <a:lnTo>
                  <a:pt x="1131" y="100"/>
                </a:lnTo>
                <a:lnTo>
                  <a:pt x="959" y="0"/>
                </a:lnTo>
                <a:close/>
              </a:path>
            </a:pathLst>
          </a:custGeom>
          <a:solidFill>
            <a:srgbClr val="7BAA49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Saral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AltiKa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FR/</a:t>
            </a:r>
            <a:r>
              <a:rPr lang="en-US" sz="1000" b="1" dirty="0" err="1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Ind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TextBox 228"/>
          <p:cNvSpPr txBox="1">
            <a:spLocks noChangeArrowheads="1"/>
          </p:cNvSpPr>
          <p:nvPr/>
        </p:nvSpPr>
        <p:spPr bwMode="auto">
          <a:xfrm>
            <a:off x="71438" y="1676400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20/08</a:t>
            </a:r>
          </a:p>
        </p:txBody>
      </p:sp>
      <p:sp>
        <p:nvSpPr>
          <p:cNvPr id="148" name="Freeform 135"/>
          <p:cNvSpPr>
            <a:spLocks/>
          </p:cNvSpPr>
          <p:nvPr/>
        </p:nvSpPr>
        <p:spPr bwMode="auto">
          <a:xfrm>
            <a:off x="7924800" y="1981200"/>
            <a:ext cx="1066800" cy="287337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JCS-B </a:t>
            </a:r>
            <a:r>
              <a:rPr lang="en-US" sz="1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EU/USA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Box 249"/>
          <p:cNvSpPr txBox="1">
            <a:spLocks noChangeArrowheads="1"/>
          </p:cNvSpPr>
          <p:nvPr/>
        </p:nvSpPr>
        <p:spPr bwMode="auto">
          <a:xfrm>
            <a:off x="76200" y="4278299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04/10</a:t>
            </a:r>
          </a:p>
        </p:txBody>
      </p:sp>
      <p:sp>
        <p:nvSpPr>
          <p:cNvPr id="150" name="Freeform 141"/>
          <p:cNvSpPr>
            <a:spLocks/>
          </p:cNvSpPr>
          <p:nvPr/>
        </p:nvSpPr>
        <p:spPr bwMode="auto">
          <a:xfrm>
            <a:off x="4631333" y="6036501"/>
            <a:ext cx="1769467" cy="288099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Compira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JP</a:t>
            </a: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Pentagon 154"/>
          <p:cNvSpPr/>
          <p:nvPr/>
        </p:nvSpPr>
        <p:spPr>
          <a:xfrm>
            <a:off x="5715025" y="3903000"/>
            <a:ext cx="3312000" cy="288000"/>
          </a:xfrm>
          <a:prstGeom prst="homePlate">
            <a:avLst>
              <a:gd name="adj" fmla="val 12339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Sentinel-3D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</a:t>
            </a:r>
            <a:endParaRPr lang="en-US" sz="1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Box 249"/>
          <p:cNvSpPr txBox="1">
            <a:spLocks noChangeArrowheads="1"/>
          </p:cNvSpPr>
          <p:nvPr/>
        </p:nvSpPr>
        <p:spPr bwMode="auto">
          <a:xfrm>
            <a:off x="76200" y="4735499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08/11</a:t>
            </a:r>
          </a:p>
        </p:txBody>
      </p:sp>
      <p:grpSp>
        <p:nvGrpSpPr>
          <p:cNvPr id="153" name="Group 182"/>
          <p:cNvGrpSpPr>
            <a:grpSpLocks/>
          </p:cNvGrpSpPr>
          <p:nvPr/>
        </p:nvGrpSpPr>
        <p:grpSpPr bwMode="auto">
          <a:xfrm>
            <a:off x="5563250" y="5045901"/>
            <a:ext cx="1744013" cy="288099"/>
            <a:chOff x="657" y="1253"/>
            <a:chExt cx="1131" cy="20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54" name="Group 183"/>
            <p:cNvGrpSpPr>
              <a:grpSpLocks/>
            </p:cNvGrpSpPr>
            <p:nvPr/>
          </p:nvGrpSpPr>
          <p:grpSpPr bwMode="auto">
            <a:xfrm>
              <a:off x="657" y="1253"/>
              <a:ext cx="1131" cy="200"/>
              <a:chOff x="3591" y="2296"/>
              <a:chExt cx="1131" cy="200"/>
            </a:xfrm>
            <a:grpFill/>
          </p:grpSpPr>
          <p:sp>
            <p:nvSpPr>
              <p:cNvPr id="156" name="Freeform 184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185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55" name="Rectangle 186"/>
            <p:cNvSpPr>
              <a:spLocks noChangeArrowheads="1"/>
            </p:cNvSpPr>
            <p:nvPr/>
          </p:nvSpPr>
          <p:spPr bwMode="auto">
            <a:xfrm>
              <a:off x="875" y="1273"/>
              <a:ext cx="64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HY-2D </a:t>
              </a: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CN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8" name="Group 182"/>
          <p:cNvGrpSpPr>
            <a:grpSpLocks/>
          </p:cNvGrpSpPr>
          <p:nvPr/>
        </p:nvGrpSpPr>
        <p:grpSpPr bwMode="auto">
          <a:xfrm>
            <a:off x="3942800" y="4724400"/>
            <a:ext cx="1981751" cy="288099"/>
            <a:chOff x="657" y="1253"/>
            <a:chExt cx="1131" cy="200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159" name="Group 183"/>
            <p:cNvGrpSpPr>
              <a:grpSpLocks/>
            </p:cNvGrpSpPr>
            <p:nvPr/>
          </p:nvGrpSpPr>
          <p:grpSpPr bwMode="auto">
            <a:xfrm>
              <a:off x="657" y="1253"/>
              <a:ext cx="1131" cy="200"/>
              <a:chOff x="3591" y="2296"/>
              <a:chExt cx="1131" cy="200"/>
            </a:xfrm>
            <a:grpFill/>
          </p:grpSpPr>
          <p:sp>
            <p:nvSpPr>
              <p:cNvPr id="161" name="Freeform 184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185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92D05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60" name="Rectangle 186"/>
            <p:cNvSpPr>
              <a:spLocks noChangeArrowheads="1"/>
            </p:cNvSpPr>
            <p:nvPr/>
          </p:nvSpPr>
          <p:spPr bwMode="auto">
            <a:xfrm>
              <a:off x="875" y="1273"/>
              <a:ext cx="64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HY-2C </a:t>
              </a: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  <a:ea typeface="Arial Unicode MS" charset="0"/>
                  <a:cs typeface="Calibri" pitchFamily="34" charset="0"/>
                </a:rPr>
                <a:t>CN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Surface Imaging</a:t>
            </a:r>
            <a:br>
              <a:rPr lang="en-US" dirty="0" smtClean="0"/>
            </a:br>
            <a:r>
              <a:rPr lang="en-US" dirty="0" smtClean="0"/>
              <a:t>LSI-VC – Proposed </a:t>
            </a:r>
            <a:r>
              <a:rPr lang="en-US" dirty="0" err="1" smtClean="0"/>
              <a:t>ToRs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LSI-VC Terms of Reference – Mission Statement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The Land Surface Imaging Virtual Constellation exists to </a:t>
            </a:r>
            <a:r>
              <a:rPr lang="en-US" sz="2000" dirty="0" smtClean="0"/>
              <a:t>maximize</a:t>
            </a:r>
            <a:r>
              <a:rPr lang="en-US" sz="2000" b="0" dirty="0" smtClean="0"/>
              <a:t> the value derived from </a:t>
            </a:r>
            <a:r>
              <a:rPr lang="en-US" sz="2000" dirty="0" smtClean="0"/>
              <a:t>CEOS agency land surface imaging assets and activities</a:t>
            </a:r>
            <a:r>
              <a:rPr lang="en-US" sz="2000" b="0" dirty="0" smtClean="0"/>
              <a:t> by providing an </a:t>
            </a:r>
            <a:r>
              <a:rPr lang="en-US" sz="2000" dirty="0" smtClean="0"/>
              <a:t>overarching coordination </a:t>
            </a:r>
            <a:r>
              <a:rPr lang="en-US" sz="2000" b="0" dirty="0" smtClean="0"/>
              <a:t>role.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The responsibility of the LSI-VC is to facilitate coordinated and optimized land surface imaging contributions from CEOS agencies to </a:t>
            </a:r>
            <a:r>
              <a:rPr lang="en-US" sz="2000" dirty="0" smtClean="0"/>
              <a:t>enable access to fundamental measurement products in support of confirmed/validated requirements linked to adopted CEOS priorities</a:t>
            </a:r>
            <a:r>
              <a:rPr lang="en-US" sz="2000" b="0" dirty="0" smtClean="0"/>
              <a:t>.  These priorities are typically derived from key stakeholders, such as UN agencies/programs and GEO.</a:t>
            </a:r>
          </a:p>
          <a:p>
            <a:r>
              <a:rPr lang="en-US" dirty="0" smtClean="0"/>
              <a:t>Since SIT-30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June 30, 2015 – final draft of the LSI-VC implementation plan and revised Terms of Reference to the SIT Chair team  for consideration.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LSI-VC – Implementation horizon revised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67755880"/>
              </p:ext>
            </p:extLst>
          </p:nvPr>
        </p:nvGraphicFramePr>
        <p:xfrm>
          <a:off x="152400" y="1295400"/>
          <a:ext cx="8763000" cy="5205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750"/>
                <a:gridCol w="3815351"/>
                <a:gridCol w="2756899"/>
              </a:tblGrid>
              <a:tr h="376074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3-Year Horizon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5-Year Horizon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161178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Space Segment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Aggregate and analyze multiple sets of validated, domain-specific requirements to identify gaps and opportunities for optimization and improve interoperability and complementarity </a:t>
                      </a:r>
                    </a:p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 and harmonize CEOS Agency global data collections, as much as possible.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Harmonize acquisition plans across major international land surface imaging programs to support validated domain-specific requirements</a:t>
                      </a:r>
                      <a:endParaRPr lang="en-US" sz="1400" dirty="0"/>
                    </a:p>
                  </a:txBody>
                  <a:tcPr/>
                </a:tc>
              </a:tr>
              <a:tr h="182386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Ground Segment and Information Systems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Explore architectures for future distribution that would potentially enable the analysis of very large land surface imaging datasets, trialed across at least three nations/regions</a:t>
                      </a:r>
                    </a:p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Stimulate an environment conducive to the creation of analysis-ready data to enhance usage and exploitation of the CEOS data portfolio for land surface imaging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Establish the framework for an architecture network  for analysis of very large land surface imaging data sets </a:t>
                      </a:r>
                      <a:endParaRPr lang="en-US" sz="1400" dirty="0"/>
                    </a:p>
                  </a:txBody>
                  <a:tcPr/>
                </a:tc>
              </a:tr>
              <a:tr h="12936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Products and Services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1-2 compatible, non-domain-specific measurement products derived from one sensor and produced by multiple agency 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4-5 compatible, non-domain-specific measurement products derived from 3-4 sensors and produced by multiple agency systems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LSI-VC – Proposed Implementation plan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Framework Considerations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0" dirty="0" smtClean="0"/>
              <a:t>The desire to </a:t>
            </a:r>
            <a:r>
              <a:rPr lang="en-US" sz="2000" dirty="0" smtClean="0"/>
              <a:t>address ‘pressing issues’</a:t>
            </a:r>
            <a:br>
              <a:rPr lang="en-US" sz="2000" dirty="0" smtClean="0"/>
            </a:br>
            <a:r>
              <a:rPr lang="en-US" sz="2000" b="0" dirty="0" smtClean="0"/>
              <a:t>of strategic concern to CEOS and CEOS</a:t>
            </a:r>
            <a:br>
              <a:rPr lang="en-US" sz="2000" b="0" dirty="0" smtClean="0"/>
            </a:br>
            <a:r>
              <a:rPr lang="en-US" sz="2000" b="0" dirty="0" smtClean="0"/>
              <a:t>Agencies.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0" dirty="0" smtClean="0"/>
              <a:t>The need to work with the </a:t>
            </a:r>
            <a:r>
              <a:rPr lang="en-US" sz="2000" dirty="0" smtClean="0"/>
              <a:t>resources</a:t>
            </a:r>
            <a:r>
              <a:rPr lang="en-US" sz="2000" b="0" dirty="0" smtClean="0"/>
              <a:t> that</a:t>
            </a:r>
            <a:br>
              <a:rPr lang="en-US" sz="2000" b="0" dirty="0" smtClean="0"/>
            </a:br>
            <a:r>
              <a:rPr lang="en-US" sz="2000" b="0" dirty="0" smtClean="0"/>
              <a:t>agencies can realistically provide.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0" dirty="0" smtClean="0"/>
              <a:t>The need to </a:t>
            </a:r>
            <a:r>
              <a:rPr lang="en-US" sz="2000" dirty="0" smtClean="0"/>
              <a:t>re-build momentum </a:t>
            </a:r>
            <a:r>
              <a:rPr lang="en-US" sz="2000" b="0" dirty="0" smtClean="0"/>
              <a:t>by</a:t>
            </a:r>
            <a:br>
              <a:rPr lang="en-US" sz="2000" b="0" dirty="0" smtClean="0"/>
            </a:br>
            <a:r>
              <a:rPr lang="en-US" sz="2000" b="0" dirty="0" smtClean="0"/>
              <a:t>implementing solutions that work, thereby</a:t>
            </a:r>
            <a:br>
              <a:rPr lang="en-US" sz="2000" b="0" dirty="0" smtClean="0"/>
            </a:br>
            <a:r>
              <a:rPr lang="en-US" sz="2000" b="0" dirty="0" smtClean="0"/>
              <a:t>encouraging additional CEOS agencies</a:t>
            </a:r>
            <a:br>
              <a:rPr lang="en-US" sz="2000" b="0" dirty="0" smtClean="0"/>
            </a:br>
            <a:r>
              <a:rPr lang="en-US" sz="2000" b="0" dirty="0" smtClean="0"/>
              <a:t>to buy-in and contribute.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0" dirty="0" smtClean="0"/>
              <a:t>The desire, and need, to </a:t>
            </a:r>
            <a:r>
              <a:rPr lang="en-US" sz="2000" dirty="0" smtClean="0"/>
              <a:t>ensure strong</a:t>
            </a:r>
            <a:br>
              <a:rPr lang="en-US" sz="2000" dirty="0" smtClean="0"/>
            </a:br>
            <a:r>
              <a:rPr lang="en-US" sz="2000" dirty="0" smtClean="0"/>
              <a:t>linkages with other CEOS Entities</a:t>
            </a:r>
            <a:r>
              <a:rPr lang="en-US" sz="2000" b="0" dirty="0" smtClean="0"/>
              <a:t>.</a:t>
            </a:r>
            <a:br>
              <a:rPr lang="en-US" sz="2000" b="0" dirty="0" smtClean="0"/>
            </a:br>
            <a:r>
              <a:rPr lang="en-US" sz="2000" b="0" dirty="0" smtClean="0"/>
              <a:t>This builds on the linkages identified in</a:t>
            </a:r>
            <a:br>
              <a:rPr lang="en-US" sz="2000" b="0" dirty="0" smtClean="0"/>
            </a:br>
            <a:r>
              <a:rPr lang="en-US" sz="2000" b="0" dirty="0" smtClean="0"/>
              <a:t>the Terms of Reference.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25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5715000" y="1586484"/>
            <a:ext cx="3170142" cy="4128516"/>
            <a:chOff x="5867400" y="1295400"/>
            <a:chExt cx="3170142" cy="4128516"/>
          </a:xfrm>
        </p:grpSpPr>
        <p:pic>
          <p:nvPicPr>
            <p:cNvPr id="5" name="Picture 2"/>
            <p:cNvPicPr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400" y="1295400"/>
              <a:ext cx="3170142" cy="4128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6866" name="Text Box 3"/>
            <p:cNvSpPr txBox="1">
              <a:spLocks noChangeAspect="1" noChangeArrowheads="1"/>
            </p:cNvSpPr>
            <p:nvPr/>
          </p:nvSpPr>
          <p:spPr bwMode="auto">
            <a:xfrm>
              <a:off x="5867400" y="4233366"/>
              <a:ext cx="3124200" cy="872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itchFamily="34" charset="0"/>
                  <a:cs typeface="Arial" pitchFamily="34" charset="0"/>
                </a:rPr>
                <a:t>The Land Surface Imaging Virtual Constellation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Calibri" pitchFamily="34" charset="0"/>
                  <a:cs typeface="Arial" pitchFamily="34" charset="0"/>
                </a:rPr>
                <a:t>Draft Implementation Plan, v.1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June 29, 2015 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LSI-VC – Proposed Implementation plan (cont’d)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Proposed Focus Themes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Optimizing and harmonizing where feasible </a:t>
            </a:r>
            <a:r>
              <a:rPr lang="en-US" sz="2000" dirty="0" smtClean="0"/>
              <a:t>global data collections </a:t>
            </a:r>
            <a:r>
              <a:rPr lang="en-US" sz="2000" b="0" dirty="0" smtClean="0"/>
              <a:t>(with an ever increasing volume expected).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Promoting </a:t>
            </a:r>
            <a:r>
              <a:rPr lang="en-US" sz="2000" dirty="0" smtClean="0"/>
              <a:t>analysis-ready data </a:t>
            </a:r>
            <a:r>
              <a:rPr lang="en-US" sz="2000" b="0" dirty="0" smtClean="0"/>
              <a:t>(with the goal to minimize the need for the end user to understand satellite/pass/sensor-specific processing).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Exploring how </a:t>
            </a:r>
            <a:r>
              <a:rPr lang="en-US" sz="2000" dirty="0" smtClean="0"/>
              <a:t>new approaches </a:t>
            </a:r>
            <a:r>
              <a:rPr lang="en-US" sz="2000" b="0" dirty="0" smtClean="0"/>
              <a:t>to management/analysis of large data structures (e.g. Data Cubes) can be implemented and sustained.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Addressing the actions identified for LSI-VC by the CSIST, as a pathfinder to broader approaches to analyzing land surface imaging requirements.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LSI-VC – Proposed Implementation plan (cont’d)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Phased Approach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Three phases (over a 3 year period) where the outcome of each phase will lay the groundwork for each subsequent phase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Phase 1 – 2015-2016 (assessing, identifying, scoping and defining)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Identify gaps/opportunities in acquisition planning in support of CEOS Carbon Strategy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Develop agreed definitions of intercomparable Analysis Ready Data (ARD) products in the context of land surface imaging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Engage with implementation of trial ‘data cubes’</a:t>
            </a:r>
          </a:p>
          <a:p>
            <a:pPr lvl="1">
              <a:buFont typeface="Courier New" pitchFamily="49" charset="0"/>
              <a:buChar char="o"/>
            </a:pPr>
            <a:r>
              <a:rPr lang="en-US" sz="1800" dirty="0" smtClean="0"/>
              <a:t>Assimilate and incorporate lessons learned from an SDCG for GFOI scoping study for global data flows for long time series land surface imaging data 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Phase 2 – 2016-2017; involves pilot approaches and development of road maps (e.g. building toward an integrated set of ARD)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Phase 3 – 2017-2018;  involves working toward implementation to meet or exceed the goals established in the 3 year horizon in the </a:t>
            </a:r>
            <a:r>
              <a:rPr lang="en-US" sz="2000" b="0" dirty="0" err="1" smtClean="0"/>
              <a:t>ToRs</a:t>
            </a:r>
            <a:endParaRPr lang="en-US" sz="2000" b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LSI-VC – Proposed Endorsement by Plenary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CEOS Strategic Implementation Team accepted the revised Terms of Reference and Implementation Plan at its Technical Workshop in Darmstadt on 17-18 September 2015.</a:t>
            </a:r>
          </a:p>
          <a:p>
            <a:r>
              <a:rPr lang="en-US" dirty="0" smtClean="0"/>
              <a:t>Therefore the SIT recommends the 29</a:t>
            </a:r>
            <a:r>
              <a:rPr lang="en-US" baseline="30000" dirty="0" smtClean="0"/>
              <a:t>th</a:t>
            </a:r>
            <a:r>
              <a:rPr lang="en-US" dirty="0" smtClean="0"/>
              <a:t> CEOS Plenary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To endorse the submitted update to the LSI-VC Terms of Reference</a:t>
            </a:r>
          </a:p>
          <a:p>
            <a:pPr>
              <a:buFont typeface="Arial" pitchFamily="34" charset="0"/>
              <a:buChar char="•"/>
            </a:pPr>
            <a:endParaRPr lang="en-US" sz="2000" b="0" dirty="0" smtClean="0"/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To endorse the submitted LSI-VC Implementation Plan.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39000" y="6546850"/>
            <a:ext cx="1905000" cy="256540"/>
          </a:xfrm>
        </p:spPr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ACC-VC</a:t>
            </a:r>
            <a:br>
              <a:rPr lang="en-US" dirty="0"/>
            </a:br>
            <a:r>
              <a:rPr lang="en-US" dirty="0"/>
              <a:t>Air </a:t>
            </a:r>
            <a:r>
              <a:rPr lang="en-US" dirty="0" smtClean="0"/>
              <a:t>Quality Constellation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lvl="0"/>
            <a:r>
              <a:rPr lang="en-US" dirty="0" smtClean="0"/>
              <a:t>Air Quality Missions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3 geostationary missions to be launched in the timeframe 2020 in Europe (Sentinel-4), Korea (GEMS) and in the USA (TEMPO)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 smtClean="0"/>
              <a:t>1 polar-orbiting mission to be launched in Europe next year (S-5P)</a:t>
            </a:r>
          </a:p>
          <a:p>
            <a:r>
              <a:rPr lang="en-US" b="1" dirty="0" smtClean="0"/>
              <a:t>Ongoing Activities</a:t>
            </a:r>
          </a:p>
          <a:p>
            <a:pPr lvl="2"/>
            <a:r>
              <a:rPr lang="en-US" dirty="0" smtClean="0"/>
              <a:t>Data harmonization activities are underway: Mission leads have been sharing specifications</a:t>
            </a:r>
          </a:p>
          <a:p>
            <a:pPr lvl="2"/>
            <a:r>
              <a:rPr lang="en-US" dirty="0" smtClean="0"/>
              <a:t>An Air Quality Constellation Geophysical Validation Document is being prepared based on mission specific requirements being developed by the respective agencies</a:t>
            </a:r>
          </a:p>
          <a:p>
            <a:pPr lvl="3"/>
            <a:r>
              <a:rPr lang="en-US" dirty="0" smtClean="0"/>
              <a:t>Next: identify goals/approaches for common constellation products and their validation;</a:t>
            </a:r>
          </a:p>
          <a:p>
            <a:pPr lvl="2"/>
            <a:r>
              <a:rPr lang="en-US" dirty="0" smtClean="0"/>
              <a:t>Past and upcoming airborne field campaigns offer potential for ongoing collaborative GEO mission preparation and possibly early S-5P cal/</a:t>
            </a:r>
            <a:r>
              <a:rPr lang="en-US" dirty="0" err="1" smtClean="0"/>
              <a:t>val</a:t>
            </a:r>
            <a:r>
              <a:rPr lang="en-US" dirty="0" smtClean="0"/>
              <a:t>;</a:t>
            </a:r>
          </a:p>
          <a:p>
            <a:pPr lvl="3"/>
            <a:r>
              <a:rPr lang="en-US" dirty="0" smtClean="0"/>
              <a:t>AROMAT Romania 2015, 2016 (ESA)</a:t>
            </a:r>
          </a:p>
          <a:p>
            <a:pPr lvl="3"/>
            <a:r>
              <a:rPr lang="en-US" dirty="0" smtClean="0"/>
              <a:t>KORUS-AQ Korea 2016 (Korea NIER, US NASA)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8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ACC-VC – GHG Constellation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pPr lvl="0"/>
            <a:r>
              <a:rPr lang="en-US" dirty="0" smtClean="0"/>
              <a:t>The ACC Response to the CEOS Strategy for Carbon Observations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Huge efforts ongoing in Europe (CCI), Japan and the US to exploit SCIAMACHY, GOSAT, IASI and OCO data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A series of GHG missions are proposed/under preparation (Japan: GOSAT-2, China: </a:t>
            </a:r>
            <a:r>
              <a:rPr lang="en-US" sz="2000" b="0" dirty="0" err="1" smtClean="0"/>
              <a:t>TanSat</a:t>
            </a:r>
            <a:r>
              <a:rPr lang="en-US" sz="2000" b="0" dirty="0" smtClean="0"/>
              <a:t>, Europe - MERLIN, </a:t>
            </a:r>
            <a:r>
              <a:rPr lang="en-US" sz="2000" b="0" dirty="0" err="1" smtClean="0"/>
              <a:t>MicroCarb</a:t>
            </a:r>
            <a:r>
              <a:rPr lang="en-US" sz="2000" b="0" dirty="0" smtClean="0"/>
              <a:t>, IASI-NG, G3E)</a:t>
            </a:r>
          </a:p>
          <a:p>
            <a:pPr lvl="0"/>
            <a:r>
              <a:rPr lang="en-US" dirty="0" smtClean="0"/>
              <a:t>Ongoing Activities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ACC will support the organization of the annual International Workshop on Greenhouse Gas Measurements from Space (IWGGMS)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Agree on an open data policy for GHG data from space and ground-based/</a:t>
            </a:r>
            <a:r>
              <a:rPr lang="en-US" sz="2000" b="0" i="1" dirty="0" smtClean="0"/>
              <a:t>in situ</a:t>
            </a:r>
            <a:r>
              <a:rPr lang="en-US" sz="2000" b="0" dirty="0" smtClean="0"/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/>
              <a:t>Share/agree on mission requirements and support the establishment of a common product format (share specifications, metadata definition, etc.)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ACC-VC – GHG Constellation (cont’d)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Ongoing Activities (cont’d)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Improve interaction/co-operation among space agencies on GHGs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Ensure close interaction between GHG and Air Quality measurements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Support the establishment of common Cal/Val standards (e.g. pre-calibration procedures, perform algorithm intercomparison, provide traceability information, use the same spectroscopy)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Support the continuation/possible extension of the TCCON network</a:t>
            </a:r>
          </a:p>
          <a:p>
            <a:pPr lvl="0">
              <a:buFont typeface="Arial" pitchFamily="34" charset="0"/>
              <a:buChar char="•"/>
            </a:pPr>
            <a:r>
              <a:rPr lang="en-US" sz="2000" b="0" dirty="0" smtClean="0"/>
              <a:t>Link into other related activities, including </a:t>
            </a:r>
            <a:r>
              <a:rPr lang="en-US" sz="2000" b="0" i="1" dirty="0" smtClean="0"/>
              <a:t>in situ </a:t>
            </a:r>
            <a:r>
              <a:rPr lang="en-US" sz="2000" b="0" dirty="0" smtClean="0"/>
              <a:t>measurement coordination (e.g., an Integrated Global Greenhouse Gas Information System)</a:t>
            </a:r>
            <a:endParaRPr lang="en-US" sz="2000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5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ACC-VC – Long-Term Ozone Data Set Harmonization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Ozone Trend Detection: Global and Regional Monitoring is needed</a:t>
            </a:r>
          </a:p>
          <a:p>
            <a:pPr lvl="0"/>
            <a:r>
              <a:rPr lang="en-US" dirty="0" smtClean="0"/>
              <a:t>Combined (USA/Europe)</a:t>
            </a:r>
            <a:br>
              <a:rPr lang="en-US" dirty="0" smtClean="0"/>
            </a:br>
            <a:r>
              <a:rPr lang="en-US" dirty="0" smtClean="0"/>
              <a:t>ACC Data Sets </a:t>
            </a:r>
          </a:p>
          <a:p>
            <a:pPr lvl="0">
              <a:buFont typeface="Arial"/>
              <a:buChar char="•"/>
            </a:pPr>
            <a:r>
              <a:rPr lang="en-US" sz="2000" b="0" dirty="0" smtClean="0"/>
              <a:t>Replace (monthly) zonal mean values</a:t>
            </a:r>
            <a:br>
              <a:rPr lang="en-US" sz="2000" b="0" dirty="0" smtClean="0"/>
            </a:br>
            <a:r>
              <a:rPr lang="en-US" sz="2000" b="0" dirty="0" smtClean="0"/>
              <a:t>by 5 x 5 deg values – need for taking</a:t>
            </a:r>
            <a:br>
              <a:rPr lang="en-US" sz="2000" b="0" dirty="0" smtClean="0"/>
            </a:br>
            <a:r>
              <a:rPr lang="en-US" sz="2000" b="0" dirty="0" smtClean="0"/>
              <a:t>sampling errors into account</a:t>
            </a:r>
          </a:p>
          <a:p>
            <a:pPr lvl="0">
              <a:buFont typeface="Arial"/>
              <a:buChar char="•"/>
            </a:pPr>
            <a:r>
              <a:rPr lang="en-US" sz="2000" b="0" dirty="0" smtClean="0"/>
              <a:t>Extend ongoing total ozone activities</a:t>
            </a:r>
            <a:br>
              <a:rPr lang="en-US" sz="2000" b="0" dirty="0" smtClean="0"/>
            </a:br>
            <a:r>
              <a:rPr lang="en-US" sz="2000" b="0" dirty="0" smtClean="0"/>
              <a:t>to nadir profiling data</a:t>
            </a:r>
          </a:p>
          <a:p>
            <a:pPr lvl="0">
              <a:buFont typeface="Arial"/>
              <a:buChar char="•"/>
            </a:pPr>
            <a:endParaRPr lang="en-US" sz="2000" b="0" dirty="0" smtClean="0"/>
          </a:p>
          <a:p>
            <a:pPr lvl="0" algn="l"/>
            <a:r>
              <a:rPr lang="en-US" dirty="0" smtClean="0"/>
              <a:t>Next ACC meeting planned during summer 2016 in Korea (National Institute for Environment Research)</a:t>
            </a:r>
          </a:p>
          <a:p>
            <a:pPr lvl="0" algn="l"/>
            <a:r>
              <a:rPr lang="en-US" dirty="0" smtClean="0"/>
              <a:t>Future Missions Gap: Limb/occultation measurement gap is imminent!</a:t>
            </a:r>
            <a:endParaRPr lang="en-US" sz="2000" b="0" dirty="0"/>
          </a:p>
        </p:txBody>
      </p:sp>
      <p:pic>
        <p:nvPicPr>
          <p:cNvPr id="8" name="Picture 2" descr="C:\Users\loyola\Documents\papers\2014_GRL_O3_Trend\figures\GTO-ECV_CCI_tren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36" y="1981200"/>
            <a:ext cx="3573664" cy="23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53000" y="4419600"/>
            <a:ext cx="38862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US" sz="1600" smtClean="0">
                <a:latin typeface="Arial" pitchFamily="34" charset="0"/>
                <a:cs typeface="Arial" pitchFamily="34" charset="0"/>
              </a:rPr>
              <a:t>Linear total ozone trend estimates 1995–2013 from satellite data GTO-ECV CCI</a:t>
            </a: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</a:t>
            </a:r>
            <a:br>
              <a:rPr lang="en-US" dirty="0" smtClean="0"/>
            </a:br>
            <a:r>
              <a:rPr lang="en-US" dirty="0" smtClean="0"/>
              <a:t>P-VC – Results/Status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 smtClean="0"/>
              <a:t>P-VC Data Portal Phase 2 development completed</a:t>
            </a:r>
          </a:p>
          <a:p>
            <a:pPr lvl="1"/>
            <a:r>
              <a:rPr lang="en-US" altLang="ja-JP" dirty="0" smtClean="0"/>
              <a:t>VC-16 Closed </a:t>
            </a:r>
          </a:p>
          <a:p>
            <a:r>
              <a:rPr lang="en-GB" altLang="ja-JP" dirty="0" smtClean="0"/>
              <a:t>Precipitation ECV support – Response to GCOS Action A8 – </a:t>
            </a:r>
            <a:r>
              <a:rPr lang="en-US" altLang="ja-JP" dirty="0" smtClean="0"/>
              <a:t>Ensure continuity of satellite precipitation products </a:t>
            </a:r>
            <a:endParaRPr lang="en-GB" altLang="ja-JP" dirty="0" smtClean="0"/>
          </a:p>
          <a:p>
            <a:pPr lvl="2"/>
            <a:r>
              <a:rPr lang="en-US" altLang="ja-JP" dirty="0" smtClean="0"/>
              <a:t>TRMM satellite was decommissioned in mid-April and reentered the Earth’s atmosphere over the Indian Ocean on June 16 UTC.</a:t>
            </a:r>
          </a:p>
          <a:p>
            <a:pPr lvl="3"/>
            <a:r>
              <a:rPr lang="en-US" altLang="ja-JP" dirty="0" smtClean="0"/>
              <a:t>Its 17+ years of data substantially contributed to the P-VC and it served as the anchor for the </a:t>
            </a:r>
            <a:r>
              <a:rPr lang="en-US" altLang="ja-JP" i="1" dirty="0" smtClean="0"/>
              <a:t>ad hoc </a:t>
            </a:r>
            <a:r>
              <a:rPr lang="en-US" altLang="ja-JP" dirty="0" smtClean="0"/>
              <a:t>constellation prior to GPM’s launch in 2014 (Deliverable #1)</a:t>
            </a:r>
          </a:p>
          <a:p>
            <a:pPr lvl="2"/>
            <a:r>
              <a:rPr lang="en-US" altLang="ja-JP" dirty="0" smtClean="0"/>
              <a:t>Cross-Calibration WG analyzed and recommended the GPM Microwave Imager calibration (&lt;&lt;1K for the 13 channels) based on data from GPM Calibration Attitude Maneuvers (Deliverables #2, #3, #4, and #5).</a:t>
            </a:r>
          </a:p>
          <a:p>
            <a:pPr lvl="2"/>
            <a:r>
              <a:rPr lang="en-US" altLang="ja-JP" dirty="0" smtClean="0"/>
              <a:t>Precipitation Processing System/Mission Operation System achieved production and distribution of all GPM Standard Data Products to public users. Several NRT multi-satellite precipitation estimates are being produced as well as NRT multi-satellite flood and landslide prediction products (Deliverables #2, #3, #4, and #5).</a:t>
            </a:r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4652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P-VC – Results/Status (cont’d)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altLang="ja-JP" dirty="0" smtClean="0"/>
              <a:t>Deployment of GPM phase constellation satellites</a:t>
            </a:r>
          </a:p>
          <a:p>
            <a:pPr lvl="1"/>
            <a:r>
              <a:rPr lang="en-GB" altLang="ja-JP" dirty="0" smtClean="0"/>
              <a:t>GPM Core Observatory completed first year of mission operations</a:t>
            </a:r>
          </a:p>
          <a:p>
            <a:pPr lvl="1"/>
            <a:r>
              <a:rPr lang="en-GB" altLang="ja-JP" dirty="0" smtClean="0"/>
              <a:t>GPM constellation satellites operating nominally</a:t>
            </a:r>
          </a:p>
          <a:p>
            <a:pPr lvl="2"/>
            <a:r>
              <a:rPr lang="en-GB" altLang="ja-JP" dirty="0" smtClean="0"/>
              <a:t>Some early indications of aging – S-NPP/ATMS, GCOM-W1/AMSR2</a:t>
            </a:r>
          </a:p>
          <a:p>
            <a:pPr lvl="1"/>
            <a:r>
              <a:rPr lang="en-GB" altLang="ja-JP" dirty="0" smtClean="0"/>
              <a:t>Upcoming additions to constellation are JPSS-1 (2017), </a:t>
            </a:r>
            <a:r>
              <a:rPr lang="en-GB" altLang="ja-JP" dirty="0" err="1" smtClean="0"/>
              <a:t>Metop</a:t>
            </a:r>
            <a:r>
              <a:rPr lang="en-GB" altLang="ja-JP" dirty="0" smtClean="0"/>
              <a:t>-C (2018)</a:t>
            </a:r>
          </a:p>
          <a:p>
            <a:r>
              <a:rPr lang="en-GB" altLang="ja-JP" dirty="0" smtClean="0"/>
              <a:t>Advocacy of post-GPM phase Precipitation Virtual Constellation</a:t>
            </a:r>
          </a:p>
          <a:p>
            <a:pPr lvl="1"/>
            <a:r>
              <a:rPr lang="en-US" altLang="ja-JP" dirty="0" smtClean="0"/>
              <a:t>GPM Future Outlook meeting held on sidelines of 2015 PMM Science Team meeting as well as preparatory meetings</a:t>
            </a:r>
          </a:p>
          <a:p>
            <a:pPr lvl="1"/>
            <a:r>
              <a:rPr lang="en-US" altLang="ja-JP" dirty="0" smtClean="0"/>
              <a:t>Preparing White Paper for submission in response to 2017 NRC Earth Science Decadal Survey RFI</a:t>
            </a:r>
          </a:p>
          <a:p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8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P-VC – Issues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ja-JP" dirty="0" smtClean="0"/>
              <a:t>Concerns regarding Microwave Imager continuity (GCOM-W2, -W3, DMSP FO) and Precipitation Radar measurements following GPM Core</a:t>
            </a:r>
          </a:p>
          <a:p>
            <a:pPr lvl="1"/>
            <a:r>
              <a:rPr lang="en-US" altLang="ja-JP" dirty="0" smtClean="0"/>
              <a:t>See following Roadmap slide</a:t>
            </a:r>
          </a:p>
          <a:p>
            <a:pPr lvl="1"/>
            <a:r>
              <a:rPr lang="en-US" altLang="ja-JP" dirty="0" smtClean="0"/>
              <a:t>For Information – no action requested</a:t>
            </a:r>
          </a:p>
          <a:p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fr-FR" smtClean="0"/>
              <a:pPr lvl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995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9204</TotalTime>
  <Words>3005</Words>
  <Application>Microsoft Macintosh PowerPoint</Application>
  <PresentationFormat>On-screen Show (4:3)</PresentationFormat>
  <Paragraphs>315</Paragraphs>
  <Slides>28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</vt:lpstr>
      <vt:lpstr>Document</vt:lpstr>
      <vt:lpstr>PowerPoint Presentation</vt:lpstr>
      <vt:lpstr>VC Status and issues</vt:lpstr>
      <vt:lpstr> ACC-VC Air Quality Constellation </vt:lpstr>
      <vt:lpstr>ACC-VC – GHG Constellation</vt:lpstr>
      <vt:lpstr>ACC-VC – GHG Constellation (cont’d)</vt:lpstr>
      <vt:lpstr>ACC-VC – Long-Term Ozone Data Set Harmonization  </vt:lpstr>
      <vt:lpstr>Precipitation  P-VC – Results/Status </vt:lpstr>
      <vt:lpstr>P-VC – Results/Status (cont’d)</vt:lpstr>
      <vt:lpstr>P-VC – Issues </vt:lpstr>
      <vt:lpstr>P-VC Roadmap</vt:lpstr>
      <vt:lpstr>P-VC – 2016 Milestones </vt:lpstr>
      <vt:lpstr>OSVW-VC – Scatterometer constellation status </vt:lpstr>
      <vt:lpstr>OSVW-VC – Scatterometer constellation status (cont’d) </vt:lpstr>
      <vt:lpstr>OSVW-VC – Status and main topics since last Plenary </vt:lpstr>
      <vt:lpstr>Sea Surface Temperature SST-VC – Current activities</vt:lpstr>
      <vt:lpstr>SST-VC – 2016 plans</vt:lpstr>
      <vt:lpstr>SST-VC – Issues</vt:lpstr>
      <vt:lpstr>Ocean Color Radiometry OCR-VC – Status report</vt:lpstr>
      <vt:lpstr>Ocean Surface Topography OST-VC – Status report</vt:lpstr>
      <vt:lpstr>OST-VC – Status report (cont’d)</vt:lpstr>
      <vt:lpstr>OST-VC – Past Roadmap</vt:lpstr>
      <vt:lpstr>OST-VC – Future Roadmap</vt:lpstr>
      <vt:lpstr>Land Surface Imaging LSI-VC – Proposed ToRs</vt:lpstr>
      <vt:lpstr>LSI-VC – Implementation horizon revised</vt:lpstr>
      <vt:lpstr>LSI-VC – Proposed Implementation plan</vt:lpstr>
      <vt:lpstr>LSI-VC – Proposed Implementation plan (cont’d)</vt:lpstr>
      <vt:lpstr>LSI-VC – Proposed Implementation plan (cont’d)</vt:lpstr>
      <vt:lpstr>LSI-VC – Proposed Endorsement by 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Kim Holloway</cp:lastModifiedBy>
  <cp:revision>72</cp:revision>
  <dcterms:modified xsi:type="dcterms:W3CDTF">2015-10-25T13:31:17Z</dcterms:modified>
</cp:coreProperties>
</file>