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61" r:id="rId3"/>
    <p:sldId id="277" r:id="rId4"/>
    <p:sldId id="266" r:id="rId5"/>
    <p:sldId id="260" r:id="rId6"/>
    <p:sldId id="263" r:id="rId7"/>
    <p:sldId id="264" r:id="rId8"/>
    <p:sldId id="268" r:id="rId9"/>
    <p:sldId id="278" r:id="rId10"/>
    <p:sldId id="274" r:id="rId11"/>
    <p:sldId id="275" r:id="rId12"/>
    <p:sldId id="276"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B18"/>
    <a:srgbClr val="0C1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33"/>
    <p:restoredTop sz="97720"/>
  </p:normalViewPr>
  <p:slideViewPr>
    <p:cSldViewPr>
      <p:cViewPr varScale="1">
        <p:scale>
          <a:sx n="173" d="100"/>
          <a:sy n="173" d="100"/>
        </p:scale>
        <p:origin x="200" y="9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68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data.globalchange.gov/lexicon/ceo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Ivan </a:t>
            </a:r>
            <a:r>
              <a:rPr lang="en-AU" dirty="0" err="1" smtClean="0">
                <a:solidFill>
                  <a:srgbClr val="FFFFFF"/>
                </a:solidFill>
                <a:latin typeface="Arial Bold"/>
                <a:ea typeface="Arial Bold"/>
                <a:cs typeface="Arial Bold"/>
                <a:sym typeface="Arial Bold"/>
              </a:rPr>
              <a:t>Petiteville</a:t>
            </a:r>
            <a:r>
              <a:rPr lang="en-AU" dirty="0" smtClean="0">
                <a:solidFill>
                  <a:srgbClr val="FFFFFF"/>
                </a:solidFill>
                <a:latin typeface="Arial Bold"/>
                <a:ea typeface="Arial Bold"/>
                <a:cs typeface="Arial Bold"/>
                <a:sym typeface="Arial Bold"/>
              </a:rPr>
              <a:t>, ESA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Plenary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n-AU" dirty="0" smtClean="0">
                <a:solidFill>
                  <a:srgbClr val="FFFFFF"/>
                </a:solidFill>
                <a:latin typeface="Arial Bold"/>
                <a:ea typeface="Arial Bold"/>
                <a:cs typeface="Arial Bold"/>
                <a:sym typeface="Arial Bold"/>
              </a:rPr>
              <a:t>29</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CEOS Plenary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Kyoto International Conference Center</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Kyoto, Japan</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5 – 6 November 2015</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37938"/>
            <a:ext cx="5092211"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4000" b="1">
                <a:solidFill>
                  <a:srgbClr val="FFFFFF"/>
                </a:solidFill>
                <a:latin typeface="+mj-lt"/>
              </a:rPr>
              <a:t>CEOS D</a:t>
            </a:r>
            <a:r>
              <a:rPr lang="en-US" altLang="ja-JP" sz="4000" b="1" smtClean="0">
                <a:solidFill>
                  <a:srgbClr val="FFFFFF"/>
                </a:solidFill>
                <a:latin typeface="+mj-lt"/>
              </a:rPr>
              <a:t>atabase </a:t>
            </a:r>
            <a:r>
              <a:rPr lang="en-US" altLang="ja-JP" sz="4000" b="1" dirty="0">
                <a:solidFill>
                  <a:srgbClr val="FFFFFF"/>
                </a:solidFill>
                <a:latin typeface="+mj-lt"/>
              </a:rPr>
              <a:t>and EO Handbook</a:t>
            </a:r>
            <a:endParaRPr kumimoji="0" lang="ja-JP" altLang="en-US" sz="4000" b="0" i="0" u="none" strike="noStrike" cap="none" spc="0" normalizeH="0" baseline="0" dirty="0">
              <a:ln>
                <a:noFill/>
              </a:ln>
              <a:solidFill>
                <a:srgbClr val="002569"/>
              </a:solidFill>
              <a:effectLst/>
              <a:uFillTx/>
              <a:latin typeface="+mj-lt"/>
            </a:endParaRPr>
          </a:p>
        </p:txBody>
      </p:sp>
      <p:sp>
        <p:nvSpPr>
          <p:cNvPr id="3" name="Slide Number Placeholder 2"/>
          <p:cNvSpPr>
            <a:spLocks noGrp="1"/>
          </p:cNvSpPr>
          <p:nvPr>
            <p:ph type="sldNum" sz="quarter" idx="10"/>
          </p:nvPr>
        </p:nvSpPr>
        <p:spPr/>
        <p:txBody>
          <a:bodyPr/>
          <a:lstStyle/>
          <a:p>
            <a:pPr lvl="0"/>
            <a:fld id="{86CB4B4D-7CA3-9044-876B-883B54F8677D}" type="slidenum">
              <a:rPr lang="uk-UA" smtClean="0"/>
              <a:t>1</a:t>
            </a:fld>
            <a:endParaRPr lang="uk-UA"/>
          </a:p>
        </p:txBody>
      </p:sp>
    </p:spTree>
    <p:extLst>
      <p:ext uri="{BB962C8B-B14F-4D97-AF65-F5344CB8AC3E}">
        <p14:creationId xmlns:p14="http://schemas.microsoft.com/office/powerpoint/2010/main" val="4456208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10</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5711820" cy="707886"/>
          </a:xfrm>
          <a:prstGeom prst="rect">
            <a:avLst/>
          </a:prstGeom>
        </p:spPr>
        <p:txBody>
          <a:bodyPr wrap="none">
            <a:spAutoFit/>
          </a:bodyPr>
          <a:lstStyle/>
          <a:p>
            <a:r>
              <a:rPr lang="en-US" sz="4000" b="1" dirty="0" smtClean="0">
                <a:solidFill>
                  <a:schemeClr val="bg1"/>
                </a:solidFill>
              </a:rPr>
              <a:t>GCIS Linkage - Update</a:t>
            </a:r>
            <a:endParaRPr lang="en-US" sz="4000" b="1" dirty="0">
              <a:solidFill>
                <a:schemeClr val="bg1"/>
              </a:solidFill>
            </a:endParaRPr>
          </a:p>
        </p:txBody>
      </p:sp>
      <p:sp>
        <p:nvSpPr>
          <p:cNvPr id="9" name="Rectangle 8"/>
          <p:cNvSpPr/>
          <p:nvPr/>
        </p:nvSpPr>
        <p:spPr>
          <a:xfrm>
            <a:off x="685800" y="1524000"/>
            <a:ext cx="8229600" cy="4678204"/>
          </a:xfrm>
          <a:prstGeom prst="rect">
            <a:avLst/>
          </a:prstGeom>
        </p:spPr>
        <p:txBody>
          <a:bodyPr wrap="square">
            <a:spAutoFit/>
          </a:bodyPr>
          <a:lstStyle/>
          <a:p>
            <a:pPr marL="285750" indent="-285750">
              <a:buFont typeface="Arial"/>
              <a:buChar char="•"/>
            </a:pPr>
            <a:r>
              <a:rPr lang="en-US" sz="2000" dirty="0" smtClean="0">
                <a:solidFill>
                  <a:schemeClr val="bg1"/>
                </a:solidFill>
              </a:rPr>
              <a:t>[</a:t>
            </a:r>
            <a:r>
              <a:rPr lang="en-US" sz="2000" dirty="0">
                <a:solidFill>
                  <a:schemeClr val="bg1"/>
                </a:solidFill>
              </a:rPr>
              <a:t>As presented last Plenary</a:t>
            </a:r>
            <a:r>
              <a:rPr lang="is-IS" sz="2000" dirty="0">
                <a:solidFill>
                  <a:schemeClr val="bg1"/>
                </a:solidFill>
              </a:rPr>
              <a:t>…</a:t>
            </a:r>
            <a:r>
              <a:rPr lang="en-US" sz="2000" dirty="0">
                <a:solidFill>
                  <a:schemeClr val="bg1"/>
                </a:solidFill>
              </a:rPr>
              <a:t>] Global Change Information System (GCIS) at U.S. Global Change Research Program has created a CEOS DB lexicon (mapping to </a:t>
            </a:r>
            <a:r>
              <a:rPr lang="en-US" sz="2000" dirty="0" smtClean="0">
                <a:solidFill>
                  <a:schemeClr val="bg1"/>
                </a:solidFill>
              </a:rPr>
              <a:t>GCIS):  </a:t>
            </a:r>
            <a:r>
              <a:rPr lang="en-US" sz="2000" dirty="0" smtClean="0">
                <a:solidFill>
                  <a:schemeClr val="bg1"/>
                </a:solidFill>
                <a:hlinkClick r:id="rId3"/>
              </a:rPr>
              <a:t>http</a:t>
            </a:r>
            <a:r>
              <a:rPr lang="en-US" sz="2000" dirty="0">
                <a:solidFill>
                  <a:schemeClr val="bg1"/>
                </a:solidFill>
                <a:hlinkClick r:id="rId3"/>
              </a:rPr>
              <a:t>://data.globalchange.gov/lexicon/ceos</a:t>
            </a:r>
            <a:endParaRPr lang="en-US" sz="2000" dirty="0">
              <a:solidFill>
                <a:schemeClr val="bg1"/>
              </a:solidFill>
            </a:endParaRPr>
          </a:p>
          <a:p>
            <a:pPr marL="285750" lvl="1" indent="-285750">
              <a:buFont typeface="Arial"/>
              <a:buChar char="•"/>
            </a:pPr>
            <a:endParaRPr lang="en-US" sz="2000" dirty="0" smtClean="0">
              <a:solidFill>
                <a:schemeClr val="bg1"/>
              </a:solidFill>
            </a:endParaRPr>
          </a:p>
          <a:p>
            <a:pPr marL="285750" lvl="1" indent="-285750">
              <a:buFont typeface="Arial"/>
              <a:buChar char="•"/>
            </a:pPr>
            <a:r>
              <a:rPr lang="en-US" sz="2000" dirty="0" smtClean="0">
                <a:solidFill>
                  <a:schemeClr val="bg1"/>
                </a:solidFill>
              </a:rPr>
              <a:t>Can </a:t>
            </a:r>
            <a:r>
              <a:rPr lang="en-US" sz="2000" dirty="0">
                <a:solidFill>
                  <a:schemeClr val="bg1"/>
                </a:solidFill>
              </a:rPr>
              <a:t>also be mapped via GCIS to the PODAAC</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Continuing to regularly pull and update the active CEOS missions into GCIS</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GCIS mirroring </a:t>
            </a:r>
            <a:r>
              <a:rPr lang="en-US" sz="2000" dirty="0">
                <a:solidFill>
                  <a:schemeClr val="bg1"/>
                </a:solidFill>
              </a:rPr>
              <a:t>the identifiers from </a:t>
            </a:r>
            <a:r>
              <a:rPr lang="en-US" sz="2000" dirty="0" smtClean="0">
                <a:solidFill>
                  <a:schemeClr val="bg1"/>
                </a:solidFill>
              </a:rPr>
              <a:t>CEOS</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Good example of the kind of interoperability </a:t>
            </a:r>
            <a:r>
              <a:rPr lang="en-US" sz="2000" dirty="0" smtClean="0">
                <a:solidFill>
                  <a:schemeClr val="bg1"/>
                </a:solidFill>
              </a:rPr>
              <a:t>enabled </a:t>
            </a:r>
            <a:r>
              <a:rPr lang="en-US" sz="2000" dirty="0">
                <a:solidFill>
                  <a:schemeClr val="bg1"/>
                </a:solidFill>
              </a:rPr>
              <a:t>by the CEOS database</a:t>
            </a:r>
          </a:p>
          <a:p>
            <a:pPr marL="558800" lvl="5" indent="-285750" defTabSz="628650">
              <a:buFont typeface="Lucida Grande"/>
              <a:buChar char="-"/>
            </a:pPr>
            <a:endParaRPr lang="en-US" sz="2000" dirty="0">
              <a:solidFill>
                <a:schemeClr val="bg1"/>
              </a:solidFill>
            </a:endParaRPr>
          </a:p>
        </p:txBody>
      </p:sp>
    </p:spTree>
    <p:extLst>
      <p:ext uri="{BB962C8B-B14F-4D97-AF65-F5344CB8AC3E}">
        <p14:creationId xmlns:p14="http://schemas.microsoft.com/office/powerpoint/2010/main" val="75902969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11</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7114448" cy="707886"/>
          </a:xfrm>
          <a:prstGeom prst="rect">
            <a:avLst/>
          </a:prstGeom>
        </p:spPr>
        <p:txBody>
          <a:bodyPr wrap="none">
            <a:spAutoFit/>
          </a:bodyPr>
          <a:lstStyle/>
          <a:p>
            <a:r>
              <a:rPr lang="en-US" sz="4000" b="1" dirty="0" smtClean="0">
                <a:solidFill>
                  <a:schemeClr val="bg1"/>
                </a:solidFill>
              </a:rPr>
              <a:t>2015 Development Activities</a:t>
            </a:r>
            <a:endParaRPr lang="en-US" sz="4000" b="1" dirty="0">
              <a:solidFill>
                <a:schemeClr val="bg1"/>
              </a:solidFill>
            </a:endParaRPr>
          </a:p>
        </p:txBody>
      </p:sp>
      <p:sp>
        <p:nvSpPr>
          <p:cNvPr id="9" name="Rectangle 8"/>
          <p:cNvSpPr/>
          <p:nvPr/>
        </p:nvSpPr>
        <p:spPr>
          <a:xfrm>
            <a:off x="685800" y="1524000"/>
            <a:ext cx="8229600" cy="3477875"/>
          </a:xfrm>
          <a:prstGeom prst="rect">
            <a:avLst/>
          </a:prstGeom>
        </p:spPr>
        <p:txBody>
          <a:bodyPr wrap="square">
            <a:spAutoFit/>
          </a:bodyPr>
          <a:lstStyle/>
          <a:p>
            <a:pPr marL="285750" indent="-285750">
              <a:buFont typeface="Arial"/>
              <a:buChar char="•"/>
            </a:pPr>
            <a:r>
              <a:rPr lang="en-US" sz="2000" dirty="0" smtClean="0">
                <a:solidFill>
                  <a:schemeClr val="bg1"/>
                </a:solidFill>
              </a:rPr>
              <a:t>Support </a:t>
            </a:r>
            <a:r>
              <a:rPr lang="en-US" sz="2000" dirty="0">
                <a:solidFill>
                  <a:schemeClr val="bg1"/>
                </a:solidFill>
              </a:rPr>
              <a:t>to the publication of </a:t>
            </a:r>
            <a:r>
              <a:rPr lang="en-US" sz="2000" dirty="0" smtClean="0">
                <a:solidFill>
                  <a:schemeClr val="bg1"/>
                </a:solidFill>
              </a:rPr>
              <a:t>the print </a:t>
            </a:r>
            <a:r>
              <a:rPr lang="en-US" sz="2000" dirty="0">
                <a:solidFill>
                  <a:schemeClr val="bg1"/>
                </a:solidFill>
              </a:rPr>
              <a:t>versions of the EO </a:t>
            </a:r>
            <a:r>
              <a:rPr lang="en-US" sz="2000" dirty="0" smtClean="0">
                <a:solidFill>
                  <a:schemeClr val="bg1"/>
                </a:solidFill>
              </a:rPr>
              <a:t>Handbook</a:t>
            </a:r>
            <a:br>
              <a:rPr lang="en-US" sz="2000" dirty="0" smtClean="0">
                <a:solidFill>
                  <a:schemeClr val="bg1"/>
                </a:solidFill>
              </a:rPr>
            </a:br>
            <a:endParaRPr lang="en-US" sz="2000" dirty="0">
              <a:solidFill>
                <a:schemeClr val="bg1"/>
              </a:solidFill>
            </a:endParaRPr>
          </a:p>
          <a:p>
            <a:pPr marL="285750" indent="-285750">
              <a:buFont typeface="Arial"/>
              <a:buChar char="•"/>
            </a:pPr>
            <a:r>
              <a:rPr lang="en-US" sz="2000" dirty="0" smtClean="0">
                <a:solidFill>
                  <a:schemeClr val="bg1"/>
                </a:solidFill>
              </a:rPr>
              <a:t>Inclusion of content from GCOS IP and CEOS Response</a:t>
            </a:r>
            <a:r>
              <a:rPr lang="en-US" sz="2000" dirty="0">
                <a:solidFill>
                  <a:schemeClr val="bg1"/>
                </a:solidFill>
              </a:rPr>
              <a:t/>
            </a:r>
            <a:br>
              <a:rPr lang="en-US" sz="2000" dirty="0">
                <a:solidFill>
                  <a:schemeClr val="bg1"/>
                </a:solidFill>
              </a:rPr>
            </a:br>
            <a:endParaRPr lang="en-US" sz="2000" dirty="0">
              <a:solidFill>
                <a:schemeClr val="bg1"/>
              </a:solidFill>
            </a:endParaRPr>
          </a:p>
          <a:p>
            <a:pPr marL="558800" lvl="5" indent="-285750" defTabSz="628650">
              <a:buFont typeface="Lucida Grande"/>
              <a:buChar char="-"/>
            </a:pPr>
            <a:r>
              <a:rPr lang="en-US" sz="2000" dirty="0" smtClean="0">
                <a:solidFill>
                  <a:schemeClr val="bg1"/>
                </a:solidFill>
              </a:rPr>
              <a:t>Expanded content for COP21 materials</a:t>
            </a:r>
            <a:endParaRPr lang="en-US" sz="2000" dirty="0">
              <a:solidFill>
                <a:schemeClr val="bg1"/>
              </a:solidFill>
            </a:endParaRPr>
          </a:p>
          <a:p>
            <a:pPr marL="558800" lvl="5" indent="-285750" defTabSz="628650">
              <a:buFont typeface="Lucida Grande"/>
              <a:buChar char="-"/>
            </a:pPr>
            <a:r>
              <a:rPr lang="en-US" sz="2000" dirty="0" smtClean="0">
                <a:solidFill>
                  <a:schemeClr val="bg1"/>
                </a:solidFill>
              </a:rPr>
              <a:t>Leverages linkages between ECVs and Missions, Instruments, Measurements</a:t>
            </a:r>
          </a:p>
          <a:p>
            <a:pPr marL="558800" lvl="5" indent="-285750" defTabSz="628650">
              <a:buFont typeface="Lucida Grande"/>
              <a:buChar char="-"/>
            </a:pPr>
            <a:r>
              <a:rPr lang="en-US" sz="2000" dirty="0" smtClean="0">
                <a:solidFill>
                  <a:schemeClr val="bg1"/>
                </a:solidFill>
              </a:rPr>
              <a:t>Anticipates future availability of the ECV inventory</a:t>
            </a:r>
            <a:endParaRPr lang="en-US" sz="2000" dirty="0">
              <a:solidFill>
                <a:schemeClr val="bg1"/>
              </a:solidFill>
            </a:endParaRPr>
          </a:p>
          <a:p>
            <a:pPr marL="558800" indent="-285750" defTabSz="628650">
              <a:buFont typeface="Arial" charset="0"/>
              <a:buChar char="•"/>
            </a:pPr>
            <a:endParaRPr lang="en-US" sz="2000" dirty="0" smtClean="0">
              <a:solidFill>
                <a:schemeClr val="bg1"/>
              </a:solidFill>
            </a:endParaRPr>
          </a:p>
          <a:p>
            <a:pPr marL="296863" indent="-285750" defTabSz="628650">
              <a:buFont typeface="Arial" charset="0"/>
              <a:buChar char="•"/>
            </a:pPr>
            <a:r>
              <a:rPr lang="en-US" sz="2000" dirty="0">
                <a:solidFill>
                  <a:schemeClr val="bg1"/>
                </a:solidFill>
              </a:rPr>
              <a:t>Various bug fixes and performance improvements </a:t>
            </a:r>
          </a:p>
          <a:p>
            <a:pPr marL="11113" defTabSz="628650"/>
            <a:endParaRPr lang="en-US" sz="2000" dirty="0" smtClean="0">
              <a:solidFill>
                <a:schemeClr val="bg1"/>
              </a:solidFill>
            </a:endParaRPr>
          </a:p>
        </p:txBody>
      </p:sp>
    </p:spTree>
    <p:extLst>
      <p:ext uri="{BB962C8B-B14F-4D97-AF65-F5344CB8AC3E}">
        <p14:creationId xmlns:p14="http://schemas.microsoft.com/office/powerpoint/2010/main" val="69039317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12</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3751348" cy="707886"/>
          </a:xfrm>
          <a:prstGeom prst="rect">
            <a:avLst/>
          </a:prstGeom>
        </p:spPr>
        <p:txBody>
          <a:bodyPr wrap="none">
            <a:spAutoFit/>
          </a:bodyPr>
          <a:lstStyle/>
          <a:p>
            <a:r>
              <a:rPr lang="en-US" sz="4000" b="1" dirty="0" smtClean="0">
                <a:solidFill>
                  <a:schemeClr val="bg1"/>
                </a:solidFill>
              </a:rPr>
              <a:t>2016 Activities</a:t>
            </a:r>
            <a:endParaRPr lang="en-US" sz="4000" b="1" dirty="0">
              <a:solidFill>
                <a:schemeClr val="bg1"/>
              </a:solidFill>
            </a:endParaRPr>
          </a:p>
        </p:txBody>
      </p:sp>
      <p:sp>
        <p:nvSpPr>
          <p:cNvPr id="9" name="Rectangle 8"/>
          <p:cNvSpPr/>
          <p:nvPr/>
        </p:nvSpPr>
        <p:spPr>
          <a:xfrm>
            <a:off x="685800" y="1524000"/>
            <a:ext cx="8229600" cy="2554545"/>
          </a:xfrm>
          <a:prstGeom prst="rect">
            <a:avLst/>
          </a:prstGeom>
        </p:spPr>
        <p:txBody>
          <a:bodyPr wrap="square">
            <a:spAutoFit/>
          </a:bodyPr>
          <a:lstStyle/>
          <a:p>
            <a:pPr marL="285750" indent="-285750">
              <a:buFont typeface="Arial"/>
              <a:buChar char="•"/>
            </a:pPr>
            <a:r>
              <a:rPr lang="en-US" sz="2000" dirty="0" smtClean="0">
                <a:solidFill>
                  <a:schemeClr val="bg1"/>
                </a:solidFill>
              </a:rPr>
              <a:t>Expansion of the Climate content in coordination with </a:t>
            </a:r>
            <a:r>
              <a:rPr lang="en-US" sz="2000" dirty="0" err="1" smtClean="0">
                <a:solidFill>
                  <a:schemeClr val="bg1"/>
                </a:solidFill>
              </a:rPr>
              <a:t>WGClimate</a:t>
            </a:r>
            <a:r>
              <a:rPr lang="en-US" sz="2000" dirty="0" smtClean="0">
                <a:solidFill>
                  <a:schemeClr val="bg1"/>
                </a:solidFill>
              </a:rPr>
              <a:t> – including new GCOS documents and ECV inventory when released</a:t>
            </a:r>
            <a:br>
              <a:rPr lang="en-US" sz="2000" dirty="0" smtClean="0">
                <a:solidFill>
                  <a:schemeClr val="bg1"/>
                </a:solidFill>
              </a:rPr>
            </a:br>
            <a:endParaRPr lang="en-US" sz="2000" dirty="0">
              <a:solidFill>
                <a:schemeClr val="bg1"/>
              </a:solidFill>
            </a:endParaRPr>
          </a:p>
          <a:p>
            <a:pPr marL="285750" indent="-285750">
              <a:buFont typeface="Arial"/>
              <a:buChar char="•"/>
            </a:pPr>
            <a:r>
              <a:rPr lang="en-US" sz="2000" dirty="0" smtClean="0">
                <a:solidFill>
                  <a:schemeClr val="bg1"/>
                </a:solidFill>
              </a:rPr>
              <a:t>Annual update commencing in April</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Continued improvements and linkages to </a:t>
            </a:r>
            <a:r>
              <a:rPr lang="en-US" sz="2000" dirty="0" err="1" smtClean="0">
                <a:solidFill>
                  <a:schemeClr val="bg1"/>
                </a:solidFill>
              </a:rPr>
              <a:t>maximise</a:t>
            </a:r>
            <a:r>
              <a:rPr lang="en-US" sz="2000" dirty="0" smtClean="0">
                <a:solidFill>
                  <a:schemeClr val="bg1"/>
                </a:solidFill>
              </a:rPr>
              <a:t> accessibility and power of the information for analysis</a:t>
            </a:r>
            <a:r>
              <a:rPr lang="en-US" sz="2000" dirty="0">
                <a:solidFill>
                  <a:schemeClr val="bg1"/>
                </a:solidFill>
              </a:rPr>
              <a:t/>
            </a:r>
            <a:br>
              <a:rPr lang="en-US" sz="2000" dirty="0">
                <a:solidFill>
                  <a:schemeClr val="bg1"/>
                </a:solidFill>
              </a:rPr>
            </a:br>
            <a:endParaRPr lang="en-US" sz="2000" dirty="0" smtClean="0">
              <a:solidFill>
                <a:schemeClr val="bg1"/>
              </a:solidFill>
            </a:endParaRPr>
          </a:p>
        </p:txBody>
      </p:sp>
      <p:pic>
        <p:nvPicPr>
          <p:cNvPr id="7" name="Picture 6" descr="CEOS_EOHB_2015_COP2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0905" y="3832324"/>
            <a:ext cx="1918845" cy="2753810"/>
          </a:xfrm>
          <a:prstGeom prst="rect">
            <a:avLst/>
          </a:prstGeom>
        </p:spPr>
      </p:pic>
      <p:pic>
        <p:nvPicPr>
          <p:cNvPr id="10" name="Picture 9" descr="CEOS_EOHB_2015_WCDR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832324"/>
            <a:ext cx="1936934" cy="2753809"/>
          </a:xfrm>
          <a:prstGeom prst="rect">
            <a:avLst/>
          </a:prstGeom>
        </p:spPr>
      </p:pic>
    </p:spTree>
    <p:extLst>
      <p:ext uri="{BB962C8B-B14F-4D97-AF65-F5344CB8AC3E}">
        <p14:creationId xmlns:p14="http://schemas.microsoft.com/office/powerpoint/2010/main" val="2745399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2</a:t>
            </a:fld>
            <a:endParaRPr lang="en-US"/>
          </a:p>
        </p:txBody>
      </p:sp>
      <p:pic>
        <p:nvPicPr>
          <p:cNvPr id="4" name="Picture 3" descr="Untitled-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768" cy="6858000"/>
          </a:xfrm>
          <a:prstGeom prst="rect">
            <a:avLst/>
          </a:prstGeom>
        </p:spPr>
      </p:pic>
      <p:sp>
        <p:nvSpPr>
          <p:cNvPr id="6" name="Rectangle 5"/>
          <p:cNvSpPr/>
          <p:nvPr/>
        </p:nvSpPr>
        <p:spPr>
          <a:xfrm>
            <a:off x="-533400" y="-152400"/>
            <a:ext cx="9906000" cy="7162800"/>
          </a:xfrm>
          <a:prstGeom prst="rect">
            <a:avLst/>
          </a:prstGeom>
          <a:solidFill>
            <a:srgbClr val="0C1B50">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9" name="Rectangle 8"/>
          <p:cNvSpPr/>
          <p:nvPr/>
        </p:nvSpPr>
        <p:spPr>
          <a:xfrm>
            <a:off x="685800" y="533400"/>
            <a:ext cx="3461204" cy="707886"/>
          </a:xfrm>
          <a:prstGeom prst="rect">
            <a:avLst/>
          </a:prstGeom>
        </p:spPr>
        <p:txBody>
          <a:bodyPr wrap="none">
            <a:spAutoFit/>
          </a:bodyPr>
          <a:lstStyle/>
          <a:p>
            <a:r>
              <a:rPr lang="en-US" sz="4000" b="1" dirty="0" smtClean="0">
                <a:solidFill>
                  <a:schemeClr val="bg1"/>
                </a:solidFill>
              </a:rPr>
              <a:t>Print editions</a:t>
            </a:r>
          </a:p>
        </p:txBody>
      </p:sp>
      <p:pic>
        <p:nvPicPr>
          <p:cNvPr id="10" name="Picture 9" descr="CEOS_EOHB_2015_COP2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971800"/>
            <a:ext cx="2336219" cy="3352800"/>
          </a:xfrm>
          <a:prstGeom prst="rect">
            <a:avLst/>
          </a:prstGeom>
        </p:spPr>
      </p:pic>
      <p:pic>
        <p:nvPicPr>
          <p:cNvPr id="11" name="Picture 10" descr="CEOS_EOHB_2015_WCDR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556" y="2971800"/>
            <a:ext cx="2358244" cy="3352800"/>
          </a:xfrm>
          <a:prstGeom prst="rect">
            <a:avLst/>
          </a:prstGeom>
        </p:spPr>
      </p:pic>
      <p:sp>
        <p:nvSpPr>
          <p:cNvPr id="12" name="Content Placeholder 2"/>
          <p:cNvSpPr>
            <a:spLocks noGrp="1"/>
          </p:cNvSpPr>
          <p:nvPr>
            <p:ph sz="quarter" idx="10"/>
          </p:nvPr>
        </p:nvSpPr>
        <p:spPr>
          <a:xfrm>
            <a:off x="739012" y="1280258"/>
            <a:ext cx="8153400" cy="1515800"/>
          </a:xfrm>
        </p:spPr>
        <p:txBody>
          <a:bodyPr wrap="square">
            <a:spAutoFit/>
          </a:bodyPr>
          <a:lstStyle/>
          <a:p>
            <a:pPr marL="285750" indent="-285750" defTabSz="457200"/>
            <a:r>
              <a:rPr lang="en-US" dirty="0">
                <a:solidFill>
                  <a:schemeClr val="bg1"/>
                </a:solidFill>
              </a:rPr>
              <a:t>Two EO Handbooks were released in 2015, in support of:</a:t>
            </a:r>
          </a:p>
          <a:p>
            <a:pPr marL="705542" lvl="2" indent="-285750" defTabSz="457200">
              <a:buFont typeface="Arial"/>
              <a:buChar char="•"/>
            </a:pPr>
            <a:r>
              <a:rPr lang="en-US" dirty="0">
                <a:solidFill>
                  <a:schemeClr val="bg1"/>
                </a:solidFill>
              </a:rPr>
              <a:t>The 3rd UN World Conference on Disaster Risk Reduction</a:t>
            </a:r>
          </a:p>
          <a:p>
            <a:pPr marL="705542" lvl="2" indent="-285750" defTabSz="457200">
              <a:buFont typeface="Arial"/>
              <a:buChar char="•"/>
            </a:pPr>
            <a:r>
              <a:rPr lang="en-US" dirty="0">
                <a:solidFill>
                  <a:schemeClr val="bg1"/>
                </a:solidFill>
              </a:rPr>
              <a:t>UNFCCC COP21</a:t>
            </a:r>
          </a:p>
          <a:p>
            <a:pPr marL="285750" indent="-285750" defTabSz="457200"/>
            <a:endParaRPr lang="en-US" dirty="0">
              <a:solidFill>
                <a:schemeClr val="bg1"/>
              </a:solidFill>
            </a:endParaRPr>
          </a:p>
        </p:txBody>
      </p:sp>
      <p:sp>
        <p:nvSpPr>
          <p:cNvPr id="14" name="Rectangle 13"/>
          <p:cNvSpPr/>
          <p:nvPr/>
        </p:nvSpPr>
        <p:spPr>
          <a:xfrm rot="16200000">
            <a:off x="-156106" y="3360462"/>
            <a:ext cx="1146656" cy="369332"/>
          </a:xfrm>
          <a:prstGeom prst="rect">
            <a:avLst/>
          </a:prstGeom>
        </p:spPr>
        <p:txBody>
          <a:bodyPr wrap="none">
            <a:spAutoFit/>
          </a:bodyPr>
          <a:lstStyle/>
          <a:p>
            <a:r>
              <a:rPr lang="en-US" dirty="0" smtClean="0">
                <a:solidFill>
                  <a:schemeClr val="bg1"/>
                </a:solidFill>
              </a:rPr>
              <a:t>Disasters</a:t>
            </a:r>
            <a:endParaRPr lang="en-US" dirty="0">
              <a:solidFill>
                <a:schemeClr val="bg1"/>
              </a:solidFill>
            </a:endParaRPr>
          </a:p>
        </p:txBody>
      </p:sp>
      <p:sp>
        <p:nvSpPr>
          <p:cNvPr id="15" name="Rectangle 14"/>
          <p:cNvSpPr/>
          <p:nvPr/>
        </p:nvSpPr>
        <p:spPr>
          <a:xfrm rot="16200000">
            <a:off x="2977713" y="3270687"/>
            <a:ext cx="967107" cy="369332"/>
          </a:xfrm>
          <a:prstGeom prst="rect">
            <a:avLst/>
          </a:prstGeom>
        </p:spPr>
        <p:txBody>
          <a:bodyPr wrap="none">
            <a:spAutoFit/>
          </a:bodyPr>
          <a:lstStyle/>
          <a:p>
            <a:r>
              <a:rPr lang="en-US" dirty="0" smtClean="0">
                <a:solidFill>
                  <a:schemeClr val="bg1"/>
                </a:solidFill>
              </a:rPr>
              <a:t>Climate</a:t>
            </a:r>
            <a:endParaRPr lang="en-US" dirty="0">
              <a:solidFill>
                <a:schemeClr val="bg1"/>
              </a:solidFill>
            </a:endParaRPr>
          </a:p>
        </p:txBody>
      </p:sp>
      <p:sp>
        <p:nvSpPr>
          <p:cNvPr id="16" name="Rectangle 15"/>
          <p:cNvSpPr/>
          <p:nvPr/>
        </p:nvSpPr>
        <p:spPr>
          <a:xfrm>
            <a:off x="6005486" y="2590800"/>
            <a:ext cx="2833715" cy="4031873"/>
          </a:xfrm>
          <a:prstGeom prst="rect">
            <a:avLst/>
          </a:prstGeom>
        </p:spPr>
        <p:txBody>
          <a:bodyPr wrap="square">
            <a:sp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r"/>
            <a:r>
              <a:rPr lang="en-US" sz="1600" dirty="0">
                <a:solidFill>
                  <a:schemeClr val="bg1"/>
                </a:solidFill>
              </a:rPr>
              <a:t>The CEOS </a:t>
            </a:r>
            <a:r>
              <a:rPr lang="en-US" sz="1600" dirty="0" smtClean="0">
                <a:solidFill>
                  <a:schemeClr val="bg1"/>
                </a:solidFill>
              </a:rPr>
              <a:t>EOHB presents </a:t>
            </a:r>
            <a:r>
              <a:rPr lang="en-US" sz="1600" dirty="0">
                <a:solidFill>
                  <a:schemeClr val="bg1"/>
                </a:solidFill>
              </a:rPr>
              <a:t>the main </a:t>
            </a:r>
            <a:r>
              <a:rPr lang="en-US" sz="1600" b="1" i="1" dirty="0">
                <a:solidFill>
                  <a:schemeClr val="bg1"/>
                </a:solidFill>
              </a:rPr>
              <a:t>capabilities</a:t>
            </a:r>
            <a:r>
              <a:rPr lang="en-US" sz="1600" dirty="0">
                <a:solidFill>
                  <a:schemeClr val="bg1"/>
                </a:solidFill>
              </a:rPr>
              <a:t> of </a:t>
            </a:r>
            <a:r>
              <a:rPr lang="en-US" sz="1600" dirty="0" smtClean="0">
                <a:solidFill>
                  <a:schemeClr val="bg1"/>
                </a:solidFill>
              </a:rPr>
              <a:t>EO satellites, </a:t>
            </a:r>
            <a:r>
              <a:rPr lang="en-US" sz="1600" dirty="0">
                <a:solidFill>
                  <a:schemeClr val="bg1"/>
                </a:solidFill>
              </a:rPr>
              <a:t>their </a:t>
            </a:r>
            <a:r>
              <a:rPr lang="en-US" sz="1600" b="1" i="1" dirty="0" smtClean="0">
                <a:solidFill>
                  <a:schemeClr val="bg1"/>
                </a:solidFill>
              </a:rPr>
              <a:t>applications,</a:t>
            </a:r>
            <a:r>
              <a:rPr lang="en-US" sz="1600" dirty="0" smtClean="0">
                <a:solidFill>
                  <a:schemeClr val="bg1"/>
                </a:solidFill>
              </a:rPr>
              <a:t> </a:t>
            </a:r>
            <a:r>
              <a:rPr lang="en-US" sz="1600" dirty="0">
                <a:solidFill>
                  <a:schemeClr val="bg1"/>
                </a:solidFill>
              </a:rPr>
              <a:t>and a systematic overview of present and planned CEOS agency </a:t>
            </a:r>
            <a:r>
              <a:rPr lang="en-US" sz="1600" dirty="0" smtClean="0">
                <a:solidFill>
                  <a:schemeClr val="bg1"/>
                </a:solidFill>
              </a:rPr>
              <a:t>EO </a:t>
            </a:r>
            <a:r>
              <a:rPr lang="en-US" sz="1600" dirty="0">
                <a:solidFill>
                  <a:schemeClr val="bg1"/>
                </a:solidFill>
              </a:rPr>
              <a:t>satellite missions and their instruments</a:t>
            </a:r>
            <a:r>
              <a:rPr lang="en-US" sz="1600" dirty="0" smtClean="0">
                <a:solidFill>
                  <a:schemeClr val="bg1"/>
                </a:solidFill>
              </a:rPr>
              <a:t>.</a:t>
            </a:r>
          </a:p>
          <a:p>
            <a:pPr algn="r"/>
            <a:endParaRPr lang="en-US" sz="1600" dirty="0" smtClean="0">
              <a:solidFill>
                <a:schemeClr val="bg1"/>
              </a:solidFill>
            </a:endParaRPr>
          </a:p>
          <a:p>
            <a:pPr algn="r"/>
            <a:r>
              <a:rPr lang="en-US" sz="1600" dirty="0" smtClean="0">
                <a:solidFill>
                  <a:schemeClr val="bg1"/>
                </a:solidFill>
              </a:rPr>
              <a:t>Include </a:t>
            </a:r>
            <a:r>
              <a:rPr lang="en-US" sz="1600" dirty="0">
                <a:solidFill>
                  <a:schemeClr val="bg1"/>
                </a:solidFill>
              </a:rPr>
              <a:t>a</a:t>
            </a:r>
            <a:r>
              <a:rPr lang="en-US" sz="1600" dirty="0" smtClean="0">
                <a:solidFill>
                  <a:schemeClr val="bg1"/>
                </a:solidFill>
              </a:rPr>
              <a:t>rticles tailored </a:t>
            </a:r>
            <a:r>
              <a:rPr lang="en-US" sz="1600" dirty="0">
                <a:solidFill>
                  <a:schemeClr val="bg1"/>
                </a:solidFill>
              </a:rPr>
              <a:t>to </a:t>
            </a:r>
            <a:r>
              <a:rPr lang="en-US" sz="1600" dirty="0" smtClean="0">
                <a:solidFill>
                  <a:schemeClr val="bg1"/>
                </a:solidFill>
              </a:rPr>
              <a:t>the target conference themes. </a:t>
            </a:r>
          </a:p>
          <a:p>
            <a:pPr algn="r"/>
            <a:endParaRPr lang="en-US" sz="1600" dirty="0">
              <a:solidFill>
                <a:schemeClr val="bg1"/>
              </a:solidFill>
            </a:endParaRPr>
          </a:p>
          <a:p>
            <a:pPr algn="r"/>
            <a:r>
              <a:rPr lang="en-US" sz="1600" dirty="0" smtClean="0">
                <a:solidFill>
                  <a:schemeClr val="bg1"/>
                </a:solidFill>
              </a:rPr>
              <a:t>Aimed at raising </a:t>
            </a:r>
            <a:r>
              <a:rPr lang="en-US" sz="1600" dirty="0">
                <a:solidFill>
                  <a:schemeClr val="bg1"/>
                </a:solidFill>
              </a:rPr>
              <a:t>the awareness of politicians and decision-makers on the benefits satellite EO can bring to </a:t>
            </a:r>
            <a:r>
              <a:rPr lang="en-US" sz="1600" dirty="0" smtClean="0">
                <a:solidFill>
                  <a:schemeClr val="bg1"/>
                </a:solidFill>
              </a:rPr>
              <a:t>society. </a:t>
            </a:r>
            <a:endParaRPr lang="en-US" sz="1600" dirty="0">
              <a:solidFill>
                <a:schemeClr val="bg1"/>
              </a:solidFill>
            </a:endParaRPr>
          </a:p>
        </p:txBody>
      </p:sp>
      <p:sp>
        <p:nvSpPr>
          <p:cNvPr id="17" name="TextBox 2"/>
          <p:cNvSpPr txBox="1"/>
          <p:nvPr/>
        </p:nvSpPr>
        <p:spPr>
          <a:xfrm>
            <a:off x="685800" y="6388120"/>
            <a:ext cx="245195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1900 copies distributed</a:t>
            </a:r>
            <a:endParaRPr kumimoji="0" lang="en-GB" sz="1800" b="0" i="0" u="none" strike="noStrike" cap="none" spc="0" normalizeH="0" baseline="0" dirty="0">
              <a:ln>
                <a:noFill/>
              </a:ln>
              <a:solidFill>
                <a:schemeClr val="bg1"/>
              </a:solidFill>
              <a:effectLst/>
              <a:uFillTx/>
            </a:endParaRPr>
          </a:p>
        </p:txBody>
      </p:sp>
      <p:sp>
        <p:nvSpPr>
          <p:cNvPr id="18" name="TextBox 11"/>
          <p:cNvSpPr txBox="1"/>
          <p:nvPr/>
        </p:nvSpPr>
        <p:spPr>
          <a:xfrm>
            <a:off x="3763147" y="6412470"/>
            <a:ext cx="21057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3600 copies printed</a:t>
            </a:r>
            <a:endParaRPr kumimoji="0" lang="en-GB" sz="18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321354744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3</a:t>
            </a:fld>
            <a:endParaRPr lang="en-US"/>
          </a:p>
        </p:txBody>
      </p:sp>
      <p:pic>
        <p:nvPicPr>
          <p:cNvPr id="4" name="Picture 3" descr="Untitled-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768" cy="6858000"/>
          </a:xfrm>
          <a:prstGeom prst="rect">
            <a:avLst/>
          </a:prstGeom>
        </p:spPr>
      </p:pic>
      <p:sp>
        <p:nvSpPr>
          <p:cNvPr id="6" name="Rectangle 5"/>
          <p:cNvSpPr/>
          <p:nvPr/>
        </p:nvSpPr>
        <p:spPr>
          <a:xfrm>
            <a:off x="-533400" y="-152400"/>
            <a:ext cx="9906000" cy="7162800"/>
          </a:xfrm>
          <a:prstGeom prst="rect">
            <a:avLst/>
          </a:prstGeom>
          <a:solidFill>
            <a:srgbClr val="0C1B50">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pic>
        <p:nvPicPr>
          <p:cNvPr id="5" name="Picture 4" descr="CEOS_EOHB_2015_WCDR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65680"/>
            <a:ext cx="2362200" cy="3358425"/>
          </a:xfrm>
          <a:prstGeom prst="rect">
            <a:avLst/>
          </a:prstGeom>
          <a:ln w="28575" cmpd="sng">
            <a:solidFill>
              <a:schemeClr val="bg1"/>
            </a:solidFill>
          </a:ln>
        </p:spPr>
      </p:pic>
      <p:sp>
        <p:nvSpPr>
          <p:cNvPr id="8" name="Rectangle 7"/>
          <p:cNvSpPr/>
          <p:nvPr/>
        </p:nvSpPr>
        <p:spPr>
          <a:xfrm>
            <a:off x="3505200" y="1143000"/>
            <a:ext cx="5257800" cy="5632311"/>
          </a:xfrm>
          <a:prstGeom prst="rect">
            <a:avLst/>
          </a:prstGeom>
        </p:spPr>
        <p:txBody>
          <a:bodyPr wrap="square">
            <a:spAutoFit/>
          </a:bodyPr>
          <a:lstStyle/>
          <a:p>
            <a:pPr marL="285750" indent="-285750">
              <a:buFont typeface="Arial"/>
              <a:buChar char="•"/>
            </a:pPr>
            <a:r>
              <a:rPr lang="en-US" sz="2000" dirty="0" smtClean="0">
                <a:solidFill>
                  <a:schemeClr val="bg1"/>
                </a:solidFill>
              </a:rPr>
              <a:t>Prepared </a:t>
            </a:r>
            <a:r>
              <a:rPr lang="en-US" sz="2000" dirty="0">
                <a:solidFill>
                  <a:schemeClr val="bg1"/>
                </a:solidFill>
              </a:rPr>
              <a:t>for </a:t>
            </a:r>
            <a:r>
              <a:rPr lang="en-US" sz="2000" dirty="0" smtClean="0">
                <a:solidFill>
                  <a:schemeClr val="bg1"/>
                </a:solidFill>
              </a:rPr>
              <a:t>the 3</a:t>
            </a:r>
            <a:r>
              <a:rPr lang="en-US" sz="2000" baseline="30000" dirty="0" smtClean="0">
                <a:solidFill>
                  <a:schemeClr val="bg1"/>
                </a:solidFill>
              </a:rPr>
              <a:t>rd</a:t>
            </a:r>
            <a:r>
              <a:rPr lang="en-US" sz="2000" dirty="0" smtClean="0">
                <a:solidFill>
                  <a:schemeClr val="bg1"/>
                </a:solidFill>
              </a:rPr>
              <a:t> UN </a:t>
            </a:r>
            <a:r>
              <a:rPr lang="en-US" sz="2000" dirty="0">
                <a:solidFill>
                  <a:schemeClr val="bg1"/>
                </a:solidFill>
              </a:rPr>
              <a:t>World Conference on Disaster Risk </a:t>
            </a:r>
            <a:r>
              <a:rPr lang="en-US" sz="2000" dirty="0" smtClean="0">
                <a:solidFill>
                  <a:schemeClr val="bg1"/>
                </a:solidFill>
              </a:rPr>
              <a:t>Reduction.</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Explores </a:t>
            </a:r>
            <a:r>
              <a:rPr lang="en-US" sz="2000" dirty="0">
                <a:solidFill>
                  <a:schemeClr val="bg1"/>
                </a:solidFill>
              </a:rPr>
              <a:t>how satellite EO can contribute to the related information challenges, across a range of different countries and addressing varying capacity and </a:t>
            </a:r>
            <a:r>
              <a:rPr lang="en-US" sz="2000" dirty="0" smtClean="0">
                <a:solidFill>
                  <a:schemeClr val="bg1"/>
                </a:solidFill>
              </a:rPr>
              <a:t>infrastructure.</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Highlights </a:t>
            </a:r>
            <a:r>
              <a:rPr lang="en-US" sz="2000" dirty="0">
                <a:solidFill>
                  <a:schemeClr val="bg1"/>
                </a:solidFill>
              </a:rPr>
              <a:t>some of the main capabilities of satellite EO, their applications, and the challenges in converting information collected in space into knowledge for disaster risk reduction</a:t>
            </a:r>
            <a:r>
              <a:rPr lang="en-US" sz="2000" dirty="0" smtClean="0">
                <a:solidFill>
                  <a:schemeClr val="bg1"/>
                </a:solidFill>
              </a:rPr>
              <a:t>.</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Multimedia e-book available for tablets</a:t>
            </a:r>
          </a:p>
          <a:p>
            <a:pPr marL="285750" indent="-285750">
              <a:buFont typeface="Arial"/>
              <a:buChar char="•"/>
            </a:pPr>
            <a:endParaRPr lang="en-US" sz="2000" dirty="0">
              <a:solidFill>
                <a:schemeClr val="bg1"/>
              </a:solidFill>
            </a:endParaRPr>
          </a:p>
          <a:p>
            <a:pPr algn="ctr"/>
            <a:r>
              <a:rPr lang="en-US" b="1" dirty="0">
                <a:solidFill>
                  <a:schemeClr val="bg1"/>
                </a:solidFill>
              </a:rPr>
              <a:t>http://www.eohandbook.com</a:t>
            </a:r>
            <a:r>
              <a:rPr lang="en-US" b="1" dirty="0" smtClean="0">
                <a:solidFill>
                  <a:schemeClr val="bg1"/>
                </a:solidFill>
              </a:rPr>
              <a:t>/wcdrr/</a:t>
            </a:r>
            <a:endParaRPr lang="en-US" sz="2000" b="1" dirty="0">
              <a:solidFill>
                <a:schemeClr val="bg1"/>
              </a:solidFill>
            </a:endParaRPr>
          </a:p>
        </p:txBody>
      </p:sp>
      <p:sp>
        <p:nvSpPr>
          <p:cNvPr id="9" name="Rectangle 8"/>
          <p:cNvSpPr/>
          <p:nvPr/>
        </p:nvSpPr>
        <p:spPr>
          <a:xfrm>
            <a:off x="685800" y="533400"/>
            <a:ext cx="2494493" cy="707886"/>
          </a:xfrm>
          <a:prstGeom prst="rect">
            <a:avLst/>
          </a:prstGeom>
        </p:spPr>
        <p:txBody>
          <a:bodyPr wrap="none">
            <a:spAutoFit/>
          </a:bodyPr>
          <a:lstStyle/>
          <a:p>
            <a:r>
              <a:rPr lang="en-US" sz="4000" b="1" dirty="0" smtClean="0">
                <a:solidFill>
                  <a:schemeClr val="bg1"/>
                </a:solidFill>
              </a:rPr>
              <a:t>Disasters</a:t>
            </a:r>
          </a:p>
        </p:txBody>
      </p:sp>
    </p:spTree>
    <p:extLst>
      <p:ext uri="{BB962C8B-B14F-4D97-AF65-F5344CB8AC3E}">
        <p14:creationId xmlns:p14="http://schemas.microsoft.com/office/powerpoint/2010/main" val="6883800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4</a:t>
            </a:fld>
            <a:endParaRPr lang="en-US"/>
          </a:p>
        </p:txBody>
      </p:sp>
      <p:pic>
        <p:nvPicPr>
          <p:cNvPr id="4" name="Picture 3" descr="Untitled-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768" cy="6858000"/>
          </a:xfrm>
          <a:prstGeom prst="rect">
            <a:avLst/>
          </a:prstGeom>
        </p:spPr>
      </p:pic>
      <p:sp>
        <p:nvSpPr>
          <p:cNvPr id="6" name="Rectangle 5"/>
          <p:cNvSpPr/>
          <p:nvPr/>
        </p:nvSpPr>
        <p:spPr>
          <a:xfrm>
            <a:off x="-533400" y="-152400"/>
            <a:ext cx="9906000" cy="7162800"/>
          </a:xfrm>
          <a:prstGeom prst="rect">
            <a:avLst/>
          </a:prstGeom>
          <a:solidFill>
            <a:srgbClr val="0C1B50">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9" name="Rectangle 8"/>
          <p:cNvSpPr/>
          <p:nvPr/>
        </p:nvSpPr>
        <p:spPr>
          <a:xfrm>
            <a:off x="685800" y="533400"/>
            <a:ext cx="4743606" cy="707886"/>
          </a:xfrm>
          <a:prstGeom prst="rect">
            <a:avLst/>
          </a:prstGeom>
        </p:spPr>
        <p:txBody>
          <a:bodyPr wrap="none">
            <a:spAutoFit/>
          </a:bodyPr>
          <a:lstStyle/>
          <a:p>
            <a:r>
              <a:rPr lang="en-US" sz="4000" b="1" dirty="0" smtClean="0">
                <a:solidFill>
                  <a:schemeClr val="bg1"/>
                </a:solidFill>
              </a:rPr>
              <a:t>Multimedia E-book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694" y="1373894"/>
            <a:ext cx="1714500" cy="50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125" y="2106377"/>
            <a:ext cx="1649069" cy="561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907208"/>
            <a:ext cx="1680194" cy="497758"/>
          </a:xfrm>
          <a:prstGeom prst="rect">
            <a:avLst/>
          </a:prstGeom>
        </p:spPr>
      </p:pic>
    </p:spTree>
    <p:extLst>
      <p:ext uri="{BB962C8B-B14F-4D97-AF65-F5344CB8AC3E}">
        <p14:creationId xmlns:p14="http://schemas.microsoft.com/office/powerpoint/2010/main" val="119088341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5</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2037637" cy="707886"/>
          </a:xfrm>
          <a:prstGeom prst="rect">
            <a:avLst/>
          </a:prstGeom>
        </p:spPr>
        <p:txBody>
          <a:bodyPr wrap="none">
            <a:spAutoFit/>
          </a:bodyPr>
          <a:lstStyle/>
          <a:p>
            <a:r>
              <a:rPr lang="en-US" sz="4000" b="1" dirty="0" smtClean="0">
                <a:solidFill>
                  <a:schemeClr val="bg1"/>
                </a:solidFill>
              </a:rPr>
              <a:t>Climate</a:t>
            </a:r>
            <a:endParaRPr lang="en-US" sz="4000" b="1" dirty="0">
              <a:solidFill>
                <a:schemeClr val="bg1"/>
              </a:solidFill>
            </a:endParaRPr>
          </a:p>
        </p:txBody>
      </p:sp>
      <p:sp>
        <p:nvSpPr>
          <p:cNvPr id="9" name="Rectangle 8"/>
          <p:cNvSpPr/>
          <p:nvPr/>
        </p:nvSpPr>
        <p:spPr>
          <a:xfrm>
            <a:off x="228600" y="1241286"/>
            <a:ext cx="5712768" cy="5324535"/>
          </a:xfrm>
          <a:prstGeom prst="rect">
            <a:avLst/>
          </a:prstGeom>
        </p:spPr>
        <p:txBody>
          <a:bodyPr wrap="square">
            <a:spAutoFit/>
          </a:bodyPr>
          <a:lstStyle/>
          <a:p>
            <a:pPr marL="285750" indent="-285750">
              <a:buFont typeface="Arial"/>
              <a:buChar char="•"/>
            </a:pPr>
            <a:r>
              <a:rPr lang="en-US" sz="2000" dirty="0" smtClean="0">
                <a:solidFill>
                  <a:schemeClr val="bg1"/>
                </a:solidFill>
              </a:rPr>
              <a:t>Prepared </a:t>
            </a:r>
            <a:r>
              <a:rPr lang="en-US" sz="2000" dirty="0">
                <a:solidFill>
                  <a:schemeClr val="bg1"/>
                </a:solidFill>
              </a:rPr>
              <a:t>for the COP21 meeting in late </a:t>
            </a:r>
            <a:r>
              <a:rPr lang="en-US" sz="2000" dirty="0" smtClean="0">
                <a:solidFill>
                  <a:schemeClr val="bg1"/>
                </a:solidFill>
              </a:rPr>
              <a:t>2015.</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Aims to </a:t>
            </a:r>
            <a:r>
              <a:rPr lang="en-US" sz="2000" dirty="0">
                <a:solidFill>
                  <a:schemeClr val="bg1"/>
                </a:solidFill>
              </a:rPr>
              <a:t>develop a broader understanding of the fundamental importance of satellite EO to the information needed to inform our climate policies on all </a:t>
            </a:r>
            <a:r>
              <a:rPr lang="en-US" sz="2000" dirty="0" smtClean="0">
                <a:solidFill>
                  <a:schemeClr val="bg1"/>
                </a:solidFill>
              </a:rPr>
              <a:t>scales.</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Explores </a:t>
            </a:r>
            <a:r>
              <a:rPr lang="en-US" sz="2000" dirty="0">
                <a:solidFill>
                  <a:schemeClr val="bg1"/>
                </a:solidFill>
              </a:rPr>
              <a:t>how satellite EO can contribute to the challenges of providing the information that society needs in order to accurately characterise the nature of changes to our climate and to help define the most cost-effective strategies for mitigation and adaptation</a:t>
            </a:r>
            <a:r>
              <a:rPr lang="en-US" sz="2000" dirty="0" smtClean="0">
                <a:solidFill>
                  <a:schemeClr val="bg1"/>
                </a:solidFill>
              </a:rPr>
              <a:t>.</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Multimedia e-book in development</a:t>
            </a:r>
          </a:p>
          <a:p>
            <a:pPr algn="ctr"/>
            <a:r>
              <a:rPr lang="en-US" b="1" dirty="0" smtClean="0">
                <a:solidFill>
                  <a:schemeClr val="bg1"/>
                </a:solidFill>
              </a:rPr>
              <a:t>http</a:t>
            </a:r>
            <a:r>
              <a:rPr lang="en-US" b="1" dirty="0">
                <a:solidFill>
                  <a:schemeClr val="bg1"/>
                </a:solidFill>
              </a:rPr>
              <a:t>://eohandbook.com/cop21/</a:t>
            </a:r>
            <a:endParaRPr lang="en-US" sz="2000" b="1" dirty="0">
              <a:solidFill>
                <a:schemeClr val="bg1"/>
              </a:solidFill>
            </a:endParaRPr>
          </a:p>
        </p:txBody>
      </p:sp>
      <p:pic>
        <p:nvPicPr>
          <p:cNvPr id="10" name="Picture 9" descr="CEOS_EOHB_2015_COP2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133600"/>
            <a:ext cx="2362200" cy="3390086"/>
          </a:xfrm>
          <a:prstGeom prst="rect">
            <a:avLst/>
          </a:prstGeom>
          <a:ln w="28575" cmpd="sng">
            <a:solidFill>
              <a:srgbClr val="FFFFFF"/>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610" y="6145656"/>
            <a:ext cx="872506" cy="2585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6762" y="6136915"/>
            <a:ext cx="730875" cy="24872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8283" y="6137325"/>
            <a:ext cx="838200" cy="248317"/>
          </a:xfrm>
          <a:prstGeom prst="rect">
            <a:avLst/>
          </a:prstGeom>
        </p:spPr>
      </p:pic>
    </p:spTree>
    <p:extLst>
      <p:ext uri="{BB962C8B-B14F-4D97-AF65-F5344CB8AC3E}">
        <p14:creationId xmlns:p14="http://schemas.microsoft.com/office/powerpoint/2010/main" val="418118084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6</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2037637" cy="707886"/>
          </a:xfrm>
          <a:prstGeom prst="rect">
            <a:avLst/>
          </a:prstGeom>
        </p:spPr>
        <p:txBody>
          <a:bodyPr wrap="none">
            <a:spAutoFit/>
          </a:bodyPr>
          <a:lstStyle/>
          <a:p>
            <a:r>
              <a:rPr lang="en-US" sz="4000" b="1" dirty="0" smtClean="0">
                <a:solidFill>
                  <a:schemeClr val="bg1"/>
                </a:solidFill>
              </a:rPr>
              <a:t>Climate</a:t>
            </a:r>
            <a:endParaRPr lang="en-US" sz="4000" b="1" dirty="0">
              <a:solidFill>
                <a:schemeClr val="bg1"/>
              </a:solidFill>
            </a:endParaRPr>
          </a:p>
        </p:txBody>
      </p:sp>
      <p:sp>
        <p:nvSpPr>
          <p:cNvPr id="9" name="Rectangle 8"/>
          <p:cNvSpPr/>
          <p:nvPr/>
        </p:nvSpPr>
        <p:spPr>
          <a:xfrm>
            <a:off x="685800" y="1524000"/>
            <a:ext cx="8229600" cy="1938992"/>
          </a:xfrm>
          <a:prstGeom prst="rect">
            <a:avLst/>
          </a:prstGeom>
        </p:spPr>
        <p:txBody>
          <a:bodyPr wrap="square">
            <a:spAutoFit/>
          </a:bodyPr>
          <a:lstStyle/>
          <a:p>
            <a:pPr marL="285750" indent="-285750">
              <a:buFont typeface="Arial"/>
              <a:buChar char="•"/>
            </a:pPr>
            <a:r>
              <a:rPr lang="en-US" sz="2000" dirty="0" smtClean="0">
                <a:solidFill>
                  <a:schemeClr val="bg1"/>
                </a:solidFill>
              </a:rPr>
              <a:t>In addition to </a:t>
            </a:r>
            <a:r>
              <a:rPr lang="en-US" sz="2000" dirty="0">
                <a:solidFill>
                  <a:schemeClr val="bg1"/>
                </a:solidFill>
              </a:rPr>
              <a:t>CEOS </a:t>
            </a:r>
            <a:r>
              <a:rPr lang="en-US" sz="2000" dirty="0" smtClean="0">
                <a:solidFill>
                  <a:schemeClr val="bg1"/>
                </a:solidFill>
              </a:rPr>
              <a:t>Members and Associates, 100’s of copies are being sent to key delegates and organisations in </a:t>
            </a:r>
            <a:r>
              <a:rPr lang="en-US" sz="2000" dirty="0">
                <a:solidFill>
                  <a:schemeClr val="bg1"/>
                </a:solidFill>
              </a:rPr>
              <a:t>advance </a:t>
            </a:r>
            <a:r>
              <a:rPr lang="en-US" sz="2000" dirty="0" smtClean="0">
                <a:solidFill>
                  <a:schemeClr val="bg1"/>
                </a:solidFill>
              </a:rPr>
              <a:t>of COP21 to ensure maximum impact. (COP21 is paper-free).</a:t>
            </a:r>
          </a:p>
          <a:p>
            <a:pPr marL="285750" indent="-285750">
              <a:buFont typeface="Arial"/>
              <a:buChar char="•"/>
            </a:pPr>
            <a:endParaRPr lang="en-US" sz="2000" dirty="0" smtClean="0">
              <a:solidFill>
                <a:schemeClr val="bg1"/>
              </a:solidFill>
            </a:endParaRPr>
          </a:p>
          <a:p>
            <a:pPr marL="285750" indent="-285750">
              <a:buFont typeface="Arial"/>
              <a:buChar char="•"/>
            </a:pPr>
            <a:r>
              <a:rPr lang="en-US" sz="2000" dirty="0" smtClean="0">
                <a:solidFill>
                  <a:schemeClr val="bg1"/>
                </a:solidFill>
              </a:rPr>
              <a:t>Copies will be distributed at JAXA Data Applications Symposium, </a:t>
            </a:r>
            <a:r>
              <a:rPr lang="en-US" sz="2000" dirty="0">
                <a:solidFill>
                  <a:schemeClr val="bg1"/>
                </a:solidFill>
              </a:rPr>
              <a:t>CEOS </a:t>
            </a:r>
            <a:r>
              <a:rPr lang="en-US" sz="2000" dirty="0" smtClean="0">
                <a:solidFill>
                  <a:schemeClr val="bg1"/>
                </a:solidFill>
              </a:rPr>
              <a:t>Plenary, GEO Plenary</a:t>
            </a:r>
            <a:r>
              <a:rPr lang="is-IS" sz="2000" dirty="0" smtClean="0">
                <a:solidFill>
                  <a:schemeClr val="bg1"/>
                </a:solidFill>
              </a:rPr>
              <a:t>…</a:t>
            </a:r>
            <a:endParaRPr lang="en-US" sz="2000" dirty="0" smtClean="0">
              <a:solidFill>
                <a:schemeClr val="bg1"/>
              </a:solidFill>
            </a:endParaRPr>
          </a:p>
        </p:txBody>
      </p:sp>
      <p:pic>
        <p:nvPicPr>
          <p:cNvPr id="3" name="Picture 2"/>
          <p:cNvPicPr>
            <a:picLocks noChangeAspect="1"/>
          </p:cNvPicPr>
          <p:nvPr/>
        </p:nvPicPr>
        <p:blipFill>
          <a:blip r:embed="rId3"/>
          <a:stretch>
            <a:fillRect/>
          </a:stretch>
        </p:blipFill>
        <p:spPr>
          <a:xfrm>
            <a:off x="5170886" y="4027604"/>
            <a:ext cx="3526628" cy="2692054"/>
          </a:xfrm>
          <a:prstGeom prst="rect">
            <a:avLst/>
          </a:prstGeom>
          <a:ln w="28575" cmpd="sng">
            <a:solidFill>
              <a:schemeClr val="bg1"/>
            </a:solidFill>
          </a:ln>
        </p:spPr>
      </p:pic>
      <p:sp>
        <p:nvSpPr>
          <p:cNvPr id="6" name="Rectangle 5"/>
          <p:cNvSpPr/>
          <p:nvPr/>
        </p:nvSpPr>
        <p:spPr>
          <a:xfrm>
            <a:off x="685800" y="4417873"/>
            <a:ext cx="3657600" cy="1754327"/>
          </a:xfrm>
          <a:prstGeom prst="rect">
            <a:avLst/>
          </a:prstGeom>
        </p:spPr>
        <p:txBody>
          <a:bodyPr wrap="square">
            <a:spAutoFit/>
          </a:bodyPr>
          <a:lstStyle/>
          <a:p>
            <a:r>
              <a:rPr lang="en-US" i="1" dirty="0">
                <a:solidFill>
                  <a:schemeClr val="bg1"/>
                </a:solidFill>
              </a:rPr>
              <a:t>Significant work is also being </a:t>
            </a:r>
            <a:r>
              <a:rPr lang="en-US" i="1" dirty="0" smtClean="0">
                <a:solidFill>
                  <a:schemeClr val="bg1"/>
                </a:solidFill>
              </a:rPr>
              <a:t>done </a:t>
            </a:r>
            <a:r>
              <a:rPr lang="en-US" i="1" dirty="0">
                <a:solidFill>
                  <a:schemeClr val="bg1"/>
                </a:solidFill>
              </a:rPr>
              <a:t>to include the GCOS IP and CEOS Response to the GCOS IP in </a:t>
            </a:r>
            <a:r>
              <a:rPr lang="en-US" i="1" dirty="0" smtClean="0">
                <a:solidFill>
                  <a:schemeClr val="bg1"/>
                </a:solidFill>
              </a:rPr>
              <a:t>expanded </a:t>
            </a:r>
            <a:r>
              <a:rPr lang="en-US" i="1" dirty="0">
                <a:solidFill>
                  <a:schemeClr val="bg1"/>
                </a:solidFill>
              </a:rPr>
              <a:t>EO Handbook climate </a:t>
            </a:r>
            <a:r>
              <a:rPr lang="en-US" i="1" dirty="0" smtClean="0">
                <a:solidFill>
                  <a:schemeClr val="bg1"/>
                </a:solidFill>
              </a:rPr>
              <a:t>pages prior to COP21	</a:t>
            </a:r>
            <a:r>
              <a:rPr lang="en-US" dirty="0" smtClean="0">
                <a:solidFill>
                  <a:schemeClr val="bg1"/>
                </a:solidFill>
              </a:rPr>
              <a:t>		        </a:t>
            </a:r>
            <a:endParaRPr lang="en-US" dirty="0">
              <a:solidFill>
                <a:schemeClr val="bg1"/>
              </a:solidFill>
            </a:endParaRPr>
          </a:p>
        </p:txBody>
      </p:sp>
      <p:sp>
        <p:nvSpPr>
          <p:cNvPr id="7" name="Half Frame 6"/>
          <p:cNvSpPr/>
          <p:nvPr/>
        </p:nvSpPr>
        <p:spPr>
          <a:xfrm rot="8100000">
            <a:off x="4137885" y="5436282"/>
            <a:ext cx="298262" cy="292267"/>
          </a:xfrm>
          <a:prstGeom prst="halfFrame">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25741277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7</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5201564" cy="707886"/>
          </a:xfrm>
          <a:prstGeom prst="rect">
            <a:avLst/>
          </a:prstGeom>
        </p:spPr>
        <p:txBody>
          <a:bodyPr wrap="none">
            <a:spAutoFit/>
          </a:bodyPr>
          <a:lstStyle/>
          <a:p>
            <a:r>
              <a:rPr lang="en-US" sz="4000" b="1" dirty="0" smtClean="0">
                <a:solidFill>
                  <a:schemeClr val="bg1"/>
                </a:solidFill>
              </a:rPr>
              <a:t>CEOS MIM Database</a:t>
            </a:r>
            <a:endParaRPr lang="en-US" sz="4000" b="1" dirty="0">
              <a:solidFill>
                <a:schemeClr val="bg1"/>
              </a:solidFill>
            </a:endParaRPr>
          </a:p>
        </p:txBody>
      </p:sp>
      <p:sp>
        <p:nvSpPr>
          <p:cNvPr id="9" name="Rectangle 8"/>
          <p:cNvSpPr/>
          <p:nvPr/>
        </p:nvSpPr>
        <p:spPr>
          <a:xfrm>
            <a:off x="685800" y="1524000"/>
            <a:ext cx="8229600" cy="3170099"/>
          </a:xfrm>
          <a:prstGeom prst="rect">
            <a:avLst/>
          </a:prstGeom>
        </p:spPr>
        <p:txBody>
          <a:bodyPr wrap="square">
            <a:spAutoFit/>
          </a:bodyPr>
          <a:lstStyle/>
          <a:p>
            <a:pPr marL="285750" indent="-285750">
              <a:buFont typeface="Arial"/>
              <a:buChar char="•"/>
            </a:pPr>
            <a:r>
              <a:rPr lang="en-US" sz="2000" dirty="0" smtClean="0">
                <a:solidFill>
                  <a:schemeClr val="bg1"/>
                </a:solidFill>
              </a:rPr>
              <a:t>COP21 Edition web content will link to the expanded EO Satellite Capabilities content available from the last ‘full-size’ EO Handbook and to the CEOS MIM Database, including:</a:t>
            </a:r>
            <a:br>
              <a:rPr lang="en-US" sz="2000" dirty="0" smtClean="0">
                <a:solidFill>
                  <a:schemeClr val="bg1"/>
                </a:solidFill>
              </a:rPr>
            </a:br>
            <a:endParaRPr lang="en-US" sz="2000" dirty="0" smtClean="0">
              <a:solidFill>
                <a:schemeClr val="bg1"/>
              </a:solidFill>
            </a:endParaRPr>
          </a:p>
          <a:p>
            <a:pPr marL="558800" lvl="5" indent="-285750" defTabSz="628650">
              <a:buFont typeface="Lucida Grande"/>
              <a:buChar char="-"/>
            </a:pPr>
            <a:r>
              <a:rPr lang="en-US" sz="2000" dirty="0" smtClean="0">
                <a:solidFill>
                  <a:schemeClr val="bg1"/>
                </a:solidFill>
              </a:rPr>
              <a:t>Instrument type explanations</a:t>
            </a:r>
          </a:p>
          <a:p>
            <a:pPr marL="558800" lvl="5" indent="-285750" defTabSz="628650">
              <a:buFont typeface="Lucida Grande"/>
              <a:buChar char="-"/>
            </a:pPr>
            <a:r>
              <a:rPr lang="en-US" sz="2000" dirty="0" smtClean="0">
                <a:solidFill>
                  <a:schemeClr val="bg1"/>
                </a:solidFill>
              </a:rPr>
              <a:t>Measurement type explanations</a:t>
            </a:r>
          </a:p>
          <a:p>
            <a:pPr marL="558800" lvl="5" indent="-285750" defTabSz="628650">
              <a:buFont typeface="Lucida Grande"/>
              <a:buChar char="-"/>
            </a:pPr>
            <a:r>
              <a:rPr lang="en-US" sz="2000" dirty="0" smtClean="0">
                <a:solidFill>
                  <a:schemeClr val="bg1"/>
                </a:solidFill>
              </a:rPr>
              <a:t>Detailed supply timelines</a:t>
            </a:r>
          </a:p>
          <a:p>
            <a:pPr marL="558800" lvl="5" indent="-285750" defTabSz="628650">
              <a:buFont typeface="Lucida Grande"/>
              <a:buChar char="-"/>
            </a:pPr>
            <a:r>
              <a:rPr lang="en-US" sz="2000" dirty="0" smtClean="0">
                <a:solidFill>
                  <a:schemeClr val="bg1"/>
                </a:solidFill>
              </a:rPr>
              <a:t>Comprehensive missions and instrument tables</a:t>
            </a:r>
          </a:p>
          <a:p>
            <a:pPr marL="558800" lvl="5" indent="-285750" defTabSz="628650">
              <a:buFont typeface="Lucida Grande"/>
              <a:buChar char="-"/>
            </a:pPr>
            <a:r>
              <a:rPr lang="en-US" sz="2000" dirty="0" smtClean="0">
                <a:solidFill>
                  <a:schemeClr val="bg1"/>
                </a:solidFill>
              </a:rPr>
              <a:t>Powerful query and export tools via the database</a:t>
            </a:r>
          </a:p>
          <a:p>
            <a:pPr marL="285750" indent="-285750">
              <a:buFont typeface="Arial"/>
              <a:buChar char="•"/>
            </a:pPr>
            <a:endParaRPr lang="en-US" sz="2000" dirty="0">
              <a:solidFill>
                <a:schemeClr val="bg1"/>
              </a:solidFill>
            </a:endParaRPr>
          </a:p>
        </p:txBody>
      </p:sp>
    </p:spTree>
    <p:extLst>
      <p:ext uri="{BB962C8B-B14F-4D97-AF65-F5344CB8AC3E}">
        <p14:creationId xmlns:p14="http://schemas.microsoft.com/office/powerpoint/2010/main" val="236512687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8</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2286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5201564" cy="707886"/>
          </a:xfrm>
          <a:prstGeom prst="rect">
            <a:avLst/>
          </a:prstGeom>
        </p:spPr>
        <p:txBody>
          <a:bodyPr wrap="none">
            <a:spAutoFit/>
          </a:bodyPr>
          <a:lstStyle/>
          <a:p>
            <a:r>
              <a:rPr lang="en-US" sz="4000" b="1" dirty="0" smtClean="0">
                <a:solidFill>
                  <a:schemeClr val="bg1"/>
                </a:solidFill>
              </a:rPr>
              <a:t>CEOS MIM Database</a:t>
            </a:r>
            <a:endParaRPr lang="en-US" sz="4000" b="1" dirty="0">
              <a:solidFill>
                <a:schemeClr val="bg1"/>
              </a:solidFill>
            </a:endParaRPr>
          </a:p>
        </p:txBody>
      </p:sp>
      <p:sp>
        <p:nvSpPr>
          <p:cNvPr id="9" name="Rectangle 8"/>
          <p:cNvSpPr/>
          <p:nvPr/>
        </p:nvSpPr>
        <p:spPr>
          <a:xfrm>
            <a:off x="685800" y="1408867"/>
            <a:ext cx="8229600" cy="5601533"/>
          </a:xfrm>
          <a:prstGeom prst="rect">
            <a:avLst/>
          </a:prstGeom>
        </p:spPr>
        <p:txBody>
          <a:bodyPr wrap="square">
            <a:spAutoFit/>
          </a:bodyPr>
          <a:lstStyle/>
          <a:p>
            <a:pPr marL="285750" indent="-285750">
              <a:buFont typeface="Arial"/>
              <a:buChar char="•"/>
            </a:pPr>
            <a:r>
              <a:rPr lang="en-US" sz="2000" dirty="0" smtClean="0">
                <a:solidFill>
                  <a:schemeClr val="bg1"/>
                </a:solidFill>
              </a:rPr>
              <a:t>Annual update cycle completed and available online:</a:t>
            </a:r>
          </a:p>
          <a:p>
            <a:pPr marL="558800" lvl="5" indent="-285750" defTabSz="628650">
              <a:buFont typeface="Lucida Grande"/>
              <a:buChar char="-"/>
            </a:pPr>
            <a:r>
              <a:rPr lang="en-US" sz="2000" dirty="0" err="1" smtClean="0">
                <a:solidFill>
                  <a:schemeClr val="bg1"/>
                </a:solidFill>
              </a:rPr>
              <a:t>database.eohandbook.com</a:t>
            </a:r>
            <a:endParaRPr lang="en-US" sz="2000" dirty="0" smtClean="0">
              <a:solidFill>
                <a:schemeClr val="bg1"/>
              </a:solidFill>
            </a:endParaRPr>
          </a:p>
          <a:p>
            <a:endParaRPr lang="en-US" sz="2000" dirty="0">
              <a:solidFill>
                <a:schemeClr val="bg1"/>
              </a:solidFill>
            </a:endParaRPr>
          </a:p>
          <a:p>
            <a:pPr marL="285750" indent="-285750">
              <a:buFont typeface="Arial" charset="0"/>
              <a:buChar char="•"/>
            </a:pPr>
            <a:r>
              <a:rPr lang="en-US" sz="2000" dirty="0">
                <a:solidFill>
                  <a:schemeClr val="bg1"/>
                </a:solidFill>
              </a:rPr>
              <a:t>Responses received from </a:t>
            </a:r>
            <a:r>
              <a:rPr lang="en-US" sz="2000" dirty="0" smtClean="0">
                <a:solidFill>
                  <a:schemeClr val="bg1"/>
                </a:solidFill>
              </a:rPr>
              <a:t>36 CEOS agencies</a:t>
            </a:r>
          </a:p>
          <a:p>
            <a:pPr marL="285750" indent="-285750">
              <a:buFont typeface="Arial" charset="0"/>
              <a:buChar char="•"/>
            </a:pPr>
            <a:endParaRPr lang="en-US" sz="2000" dirty="0">
              <a:solidFill>
                <a:schemeClr val="bg1"/>
              </a:solidFill>
            </a:endParaRPr>
          </a:p>
          <a:p>
            <a:pPr marL="285750" indent="-285750">
              <a:buFont typeface="Arial" charset="0"/>
              <a:buChar char="•"/>
            </a:pPr>
            <a:r>
              <a:rPr lang="en-US" sz="2000" dirty="0" smtClean="0">
                <a:solidFill>
                  <a:schemeClr val="bg1"/>
                </a:solidFill>
              </a:rPr>
              <a:t>37 new </a:t>
            </a:r>
            <a:r>
              <a:rPr lang="en-US" sz="2000" dirty="0">
                <a:solidFill>
                  <a:schemeClr val="bg1"/>
                </a:solidFill>
              </a:rPr>
              <a:t>mission records added, </a:t>
            </a:r>
            <a:r>
              <a:rPr lang="en-US" sz="2000" dirty="0" smtClean="0">
                <a:solidFill>
                  <a:schemeClr val="bg1"/>
                </a:solidFill>
              </a:rPr>
              <a:t>144 existing </a:t>
            </a:r>
            <a:r>
              <a:rPr lang="en-US" sz="2000" dirty="0">
                <a:solidFill>
                  <a:schemeClr val="bg1"/>
                </a:solidFill>
              </a:rPr>
              <a:t>records updated</a:t>
            </a:r>
          </a:p>
          <a:p>
            <a:pPr marL="285750" indent="-285750">
              <a:buFont typeface="Arial" charset="0"/>
              <a:buChar char="•"/>
            </a:pPr>
            <a:endParaRPr lang="en-US" sz="2000" dirty="0">
              <a:solidFill>
                <a:schemeClr val="bg1"/>
              </a:solidFill>
            </a:endParaRPr>
          </a:p>
          <a:p>
            <a:pPr marL="285750" indent="-285750">
              <a:buFont typeface="Arial" charset="0"/>
              <a:buChar char="•"/>
            </a:pPr>
            <a:r>
              <a:rPr lang="en-US" sz="2000" dirty="0" smtClean="0">
                <a:solidFill>
                  <a:schemeClr val="bg1"/>
                </a:solidFill>
              </a:rPr>
              <a:t>41 </a:t>
            </a:r>
            <a:r>
              <a:rPr lang="en-US" sz="2000" dirty="0">
                <a:solidFill>
                  <a:schemeClr val="bg1"/>
                </a:solidFill>
              </a:rPr>
              <a:t>new instrument records added, </a:t>
            </a:r>
            <a:r>
              <a:rPr lang="en-US" sz="2000" dirty="0" smtClean="0">
                <a:solidFill>
                  <a:schemeClr val="bg1"/>
                </a:solidFill>
              </a:rPr>
              <a:t>164 existing </a:t>
            </a:r>
            <a:r>
              <a:rPr lang="en-US" sz="2000" dirty="0">
                <a:solidFill>
                  <a:schemeClr val="bg1"/>
                </a:solidFill>
              </a:rPr>
              <a:t>records updated </a:t>
            </a:r>
            <a:endParaRPr lang="en-US" sz="2000" dirty="0" smtClean="0">
              <a:solidFill>
                <a:schemeClr val="bg1"/>
              </a:solidFill>
            </a:endParaRPr>
          </a:p>
          <a:p>
            <a:pPr marL="273050" lvl="5" indent="0" defTabSz="628650"/>
            <a:endParaRPr lang="en-US" sz="2000" dirty="0" smtClean="0">
              <a:solidFill>
                <a:schemeClr val="bg1"/>
              </a:solidFill>
            </a:endParaRPr>
          </a:p>
          <a:p>
            <a:pPr marL="285750" indent="-285750">
              <a:buFont typeface="Arial"/>
              <a:buChar char="•"/>
            </a:pPr>
            <a:r>
              <a:rPr lang="en-US" sz="2000" dirty="0">
                <a:solidFill>
                  <a:schemeClr val="bg1"/>
                </a:solidFill>
              </a:rPr>
              <a:t>Currently features operating or planned for launch in next 15 years:</a:t>
            </a:r>
          </a:p>
          <a:p>
            <a:pPr marL="285750" indent="-285750">
              <a:buFont typeface="Arial"/>
              <a:buChar char="•"/>
            </a:pPr>
            <a:endParaRPr lang="en-US" sz="2000" dirty="0">
              <a:solidFill>
                <a:schemeClr val="bg1"/>
              </a:solidFill>
            </a:endParaRPr>
          </a:p>
          <a:p>
            <a:pPr marL="558800" lvl="5" indent="-285750" defTabSz="628650">
              <a:buFont typeface="Lucida Grande"/>
              <a:buChar char="-"/>
            </a:pPr>
            <a:r>
              <a:rPr lang="en-US" sz="2000" dirty="0">
                <a:solidFill>
                  <a:schemeClr val="bg1"/>
                </a:solidFill>
              </a:rPr>
              <a:t>296 Earth observing satellite missions</a:t>
            </a:r>
          </a:p>
          <a:p>
            <a:pPr marL="558800" lvl="5" indent="-285750" defTabSz="628650">
              <a:buFont typeface="Lucida Grande"/>
              <a:buChar char="-"/>
            </a:pPr>
            <a:r>
              <a:rPr lang="en-US" sz="2000" dirty="0">
                <a:solidFill>
                  <a:schemeClr val="bg1"/>
                </a:solidFill>
              </a:rPr>
              <a:t>830 instruments</a:t>
            </a:r>
          </a:p>
          <a:p>
            <a:pPr marL="285750" indent="-285750">
              <a:buFont typeface="Arial"/>
              <a:buChar char="•"/>
            </a:pPr>
            <a:endParaRPr lang="en-US" sz="2000" dirty="0" smtClean="0">
              <a:solidFill>
                <a:schemeClr val="bg1"/>
              </a:solidFill>
            </a:endParaRPr>
          </a:p>
          <a:p>
            <a:pPr marL="285750" indent="-285750">
              <a:buFont typeface="Arial"/>
              <a:buChar char="•"/>
            </a:pPr>
            <a:r>
              <a:rPr lang="en-US" sz="2000" dirty="0" smtClean="0">
                <a:solidFill>
                  <a:schemeClr val="bg1"/>
                </a:solidFill>
              </a:rPr>
              <a:t>Information on ~170 completed missions included - to be comprehensive and to help users understand and access decades of archived data</a:t>
            </a:r>
          </a:p>
          <a:p>
            <a:pPr marL="285750" indent="-285750">
              <a:buFont typeface="Arial"/>
              <a:buChar char="•"/>
            </a:pPr>
            <a:endParaRPr lang="en-US" sz="2000" dirty="0">
              <a:solidFill>
                <a:schemeClr val="bg1"/>
              </a:solidFill>
            </a:endParaRPr>
          </a:p>
        </p:txBody>
      </p:sp>
    </p:spTree>
    <p:extLst>
      <p:ext uri="{BB962C8B-B14F-4D97-AF65-F5344CB8AC3E}">
        <p14:creationId xmlns:p14="http://schemas.microsoft.com/office/powerpoint/2010/main" val="13272654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9</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7454285" cy="707886"/>
          </a:xfrm>
          <a:prstGeom prst="rect">
            <a:avLst/>
          </a:prstGeom>
        </p:spPr>
        <p:txBody>
          <a:bodyPr wrap="none">
            <a:spAutoFit/>
          </a:bodyPr>
          <a:lstStyle/>
          <a:p>
            <a:r>
              <a:rPr lang="en-US" sz="4000" b="1" dirty="0" smtClean="0">
                <a:solidFill>
                  <a:schemeClr val="bg1"/>
                </a:solidFill>
              </a:rPr>
              <a:t>Website usage (Year-on-Year)</a:t>
            </a:r>
            <a:endParaRPr lang="en-US" sz="4000" b="1" dirty="0">
              <a:solidFill>
                <a:schemeClr val="bg1"/>
              </a:solidFill>
            </a:endParaRPr>
          </a:p>
        </p:txBody>
      </p:sp>
      <p:sp>
        <p:nvSpPr>
          <p:cNvPr id="7" name="Rectangle 6"/>
          <p:cNvSpPr/>
          <p:nvPr/>
        </p:nvSpPr>
        <p:spPr>
          <a:xfrm>
            <a:off x="685800" y="1524000"/>
            <a:ext cx="8229600" cy="2554545"/>
          </a:xfrm>
          <a:prstGeom prst="rect">
            <a:avLst/>
          </a:prstGeom>
        </p:spPr>
        <p:txBody>
          <a:bodyPr wrap="square">
            <a:spAutoFit/>
          </a:bodyPr>
          <a:lstStyle/>
          <a:p>
            <a:pPr marL="285750" indent="-285750">
              <a:buFont typeface="Arial"/>
              <a:buChar char="•"/>
            </a:pPr>
            <a:r>
              <a:rPr lang="en-US" sz="2000" dirty="0" smtClean="0">
                <a:solidFill>
                  <a:schemeClr val="bg1"/>
                </a:solidFill>
              </a:rPr>
              <a:t>Most </a:t>
            </a:r>
            <a:r>
              <a:rPr lang="en-US" sz="2000" dirty="0">
                <a:solidFill>
                  <a:schemeClr val="bg1"/>
                </a:solidFill>
              </a:rPr>
              <a:t>popular content: mission and instrument search </a:t>
            </a:r>
            <a:r>
              <a:rPr lang="en-US" sz="2000" dirty="0" smtClean="0">
                <a:solidFill>
                  <a:schemeClr val="bg1"/>
                </a:solidFill>
              </a:rPr>
              <a:t>tables</a:t>
            </a:r>
          </a:p>
          <a:p>
            <a:endParaRPr lang="en-US" sz="2000" dirty="0">
              <a:solidFill>
                <a:schemeClr val="bg1"/>
              </a:solidFill>
            </a:endParaRPr>
          </a:p>
          <a:p>
            <a:pPr marL="285750" indent="-285750">
              <a:buFont typeface="Arial"/>
              <a:buChar char="•"/>
            </a:pPr>
            <a:r>
              <a:rPr lang="en-US" sz="2000" dirty="0" smtClean="0">
                <a:solidFill>
                  <a:schemeClr val="bg1"/>
                </a:solidFill>
              </a:rPr>
              <a:t>September 2014 – October 2015 (compared to previous period)</a:t>
            </a:r>
          </a:p>
          <a:p>
            <a:pPr marL="285750" indent="-285750">
              <a:buFont typeface="Arial"/>
              <a:buChar char="•"/>
            </a:pPr>
            <a:endParaRPr lang="en-US" sz="2000" dirty="0">
              <a:solidFill>
                <a:schemeClr val="bg1"/>
              </a:solidFill>
            </a:endParaRPr>
          </a:p>
          <a:p>
            <a:pPr marL="285750" indent="-285750">
              <a:buFont typeface="Arial"/>
              <a:buChar char="•"/>
            </a:pPr>
            <a:r>
              <a:rPr lang="en-US" sz="2000" dirty="0" smtClean="0">
                <a:solidFill>
                  <a:schemeClr val="bg1"/>
                </a:solidFill>
              </a:rPr>
              <a:t>10.7% boost in visitors - WCDRR and Climate content</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6</a:t>
            </a:r>
            <a:r>
              <a:rPr lang="en-US" sz="2000" dirty="0" smtClean="0">
                <a:solidFill>
                  <a:schemeClr val="bg1"/>
                </a:solidFill>
              </a:rPr>
              <a:t>0%+ growth in mobile access, but off a small base - still 90%+ desktop</a:t>
            </a:r>
            <a:endParaRPr lang="en-US" sz="2000" dirty="0">
              <a:solidFill>
                <a:schemeClr val="bg1"/>
              </a:solidFill>
            </a:endParaRPr>
          </a:p>
        </p:txBody>
      </p:sp>
      <p:graphicFrame>
        <p:nvGraphicFramePr>
          <p:cNvPr id="10" name="Table 9"/>
          <p:cNvGraphicFramePr>
            <a:graphicFrameLocks noGrp="1"/>
          </p:cNvGraphicFramePr>
          <p:nvPr>
            <p:extLst/>
          </p:nvPr>
        </p:nvGraphicFramePr>
        <p:xfrm>
          <a:off x="1256184" y="4190418"/>
          <a:ext cx="6629400" cy="1721339"/>
        </p:xfrm>
        <a:graphic>
          <a:graphicData uri="http://schemas.openxmlformats.org/drawingml/2006/table">
            <a:tbl>
              <a:tblPr firstRow="1" bandRow="1">
                <a:tableStyleId>{073A0DAA-6AF3-43AB-8588-CEC1D06C72B9}</a:tableStyleId>
              </a:tblPr>
              <a:tblGrid>
                <a:gridCol w="1524000"/>
                <a:gridCol w="1572491"/>
                <a:gridCol w="1600200"/>
                <a:gridCol w="1932709"/>
              </a:tblGrid>
              <a:tr h="304019">
                <a:tc>
                  <a:txBody>
                    <a:bodyPr/>
                    <a:lstStyle/>
                    <a:p>
                      <a:endParaRPr lang="en-US" dirty="0"/>
                    </a:p>
                  </a:txBody>
                  <a:tcPr/>
                </a:tc>
                <a:tc>
                  <a:txBody>
                    <a:bodyPr/>
                    <a:lstStyle/>
                    <a:p>
                      <a:r>
                        <a:rPr lang="en-US" dirty="0" smtClean="0">
                          <a:solidFill>
                            <a:schemeClr val="bg1">
                              <a:lumMod val="20000"/>
                              <a:lumOff val="80000"/>
                            </a:schemeClr>
                          </a:solidFill>
                        </a:rPr>
                        <a:t>CEOS DB</a:t>
                      </a:r>
                      <a:endParaRPr lang="en-US" dirty="0">
                        <a:solidFill>
                          <a:schemeClr val="bg1">
                            <a:lumMod val="20000"/>
                            <a:lumOff val="80000"/>
                          </a:schemeClr>
                        </a:solidFill>
                      </a:endParaRPr>
                    </a:p>
                  </a:txBody>
                  <a:tcPr/>
                </a:tc>
                <a:tc>
                  <a:txBody>
                    <a:bodyPr/>
                    <a:lstStyle/>
                    <a:p>
                      <a:r>
                        <a:rPr lang="en-US" dirty="0" smtClean="0">
                          <a:solidFill>
                            <a:schemeClr val="bg1">
                              <a:lumMod val="20000"/>
                              <a:lumOff val="80000"/>
                            </a:schemeClr>
                          </a:solidFill>
                        </a:rPr>
                        <a:t>EO HB</a:t>
                      </a:r>
                      <a:endParaRPr lang="en-US" dirty="0">
                        <a:solidFill>
                          <a:schemeClr val="bg1">
                            <a:lumMod val="20000"/>
                            <a:lumOff val="80000"/>
                          </a:schemeClr>
                        </a:solidFill>
                      </a:endParaRPr>
                    </a:p>
                  </a:txBody>
                  <a:tcPr/>
                </a:tc>
                <a:tc>
                  <a:txBody>
                    <a:bodyPr/>
                    <a:lstStyle/>
                    <a:p>
                      <a:r>
                        <a:rPr lang="en-US" dirty="0" smtClean="0">
                          <a:solidFill>
                            <a:schemeClr val="bg1">
                              <a:lumMod val="20000"/>
                              <a:lumOff val="80000"/>
                            </a:schemeClr>
                          </a:solidFill>
                        </a:rPr>
                        <a:t>Total</a:t>
                      </a:r>
                      <a:endParaRPr lang="en-US" dirty="0">
                        <a:solidFill>
                          <a:schemeClr val="bg1">
                            <a:lumMod val="20000"/>
                            <a:lumOff val="80000"/>
                          </a:schemeClr>
                        </a:solidFill>
                      </a:endParaRPr>
                    </a:p>
                  </a:txBody>
                  <a:tcPr/>
                </a:tc>
              </a:tr>
              <a:tr h="370840">
                <a:tc>
                  <a:txBody>
                    <a:bodyPr/>
                    <a:lstStyle/>
                    <a:p>
                      <a:r>
                        <a:rPr lang="en-US" dirty="0" smtClean="0"/>
                        <a:t>Visitors</a:t>
                      </a:r>
                      <a:endParaRPr lang="en-US" dirty="0"/>
                    </a:p>
                  </a:txBody>
                  <a:tcPr/>
                </a:tc>
                <a:tc>
                  <a:txBody>
                    <a:bodyPr/>
                    <a:lstStyle/>
                    <a:p>
                      <a:r>
                        <a:rPr lang="en-US" dirty="0" smtClean="0"/>
                        <a:t>11,222</a:t>
                      </a:r>
                    </a:p>
                    <a:p>
                      <a:r>
                        <a:rPr lang="en-US" dirty="0" smtClean="0"/>
                        <a:t>+5% vs. 10,691 previous</a:t>
                      </a:r>
                      <a:endParaRPr lang="en-US" dirty="0"/>
                    </a:p>
                  </a:txBody>
                  <a:tcPr/>
                </a:tc>
                <a:tc>
                  <a:txBody>
                    <a:bodyPr/>
                    <a:lstStyle/>
                    <a:p>
                      <a:r>
                        <a:rPr lang="en-US" dirty="0" smtClean="0"/>
                        <a:t>8,819</a:t>
                      </a:r>
                    </a:p>
                    <a:p>
                      <a:r>
                        <a:rPr lang="en-US" dirty="0" smtClean="0"/>
                        <a:t>+19% vs. 7,410 previous</a:t>
                      </a:r>
                      <a:endParaRPr lang="en-US" dirty="0"/>
                    </a:p>
                  </a:txBody>
                  <a:tcPr/>
                </a:tc>
                <a:tc>
                  <a:txBody>
                    <a:bodyPr/>
                    <a:lstStyle/>
                    <a:p>
                      <a:r>
                        <a:rPr lang="en-US" dirty="0" smtClean="0"/>
                        <a:t>20,041</a:t>
                      </a:r>
                    </a:p>
                    <a:p>
                      <a:r>
                        <a:rPr lang="en-US" dirty="0" smtClean="0"/>
                        <a:t>+10.7% vs. 18,101 previous</a:t>
                      </a:r>
                      <a:endParaRPr lang="en-US" dirty="0"/>
                    </a:p>
                  </a:txBody>
                  <a:tcPr/>
                </a:tc>
              </a:tr>
              <a:tr h="370840">
                <a:tc>
                  <a:txBody>
                    <a:bodyPr/>
                    <a:lstStyle/>
                    <a:p>
                      <a:r>
                        <a:rPr lang="en-US" dirty="0" smtClean="0"/>
                        <a:t>New users</a:t>
                      </a:r>
                      <a:endParaRPr lang="en-US" dirty="0"/>
                    </a:p>
                  </a:txBody>
                  <a:tcPr/>
                </a:tc>
                <a:tc>
                  <a:txBody>
                    <a:bodyPr/>
                    <a:lstStyle/>
                    <a:p>
                      <a:r>
                        <a:rPr lang="en-US" dirty="0" smtClean="0"/>
                        <a:t>62%</a:t>
                      </a:r>
                    </a:p>
                    <a:p>
                      <a:r>
                        <a:rPr lang="en-US" dirty="0" smtClean="0"/>
                        <a:t>vs. 59% previous</a:t>
                      </a:r>
                      <a:endParaRPr lang="en-US" dirty="0"/>
                    </a:p>
                  </a:txBody>
                  <a:tcPr/>
                </a:tc>
                <a:tc>
                  <a:txBody>
                    <a:bodyPr/>
                    <a:lstStyle/>
                    <a:p>
                      <a:r>
                        <a:rPr lang="en-US" dirty="0" smtClean="0"/>
                        <a:t>69%</a:t>
                      </a:r>
                    </a:p>
                    <a:p>
                      <a:r>
                        <a:rPr lang="en-US" dirty="0" smtClean="0"/>
                        <a:t>vs. 68%</a:t>
                      </a:r>
                      <a:r>
                        <a:rPr lang="en-US" baseline="0" dirty="0" smtClean="0"/>
                        <a:t> previous</a:t>
                      </a:r>
                      <a:r>
                        <a:rPr lang="en-US" dirty="0" smtClean="0"/>
                        <a:t> </a:t>
                      </a:r>
                      <a:endParaRPr lang="en-US" dirty="0"/>
                    </a:p>
                  </a:txBody>
                  <a:tcPr/>
                </a:tc>
                <a:tc>
                  <a:txBody>
                    <a:bodyPr/>
                    <a:lstStyle/>
                    <a:p>
                      <a:endParaRPr lang="en-US" dirty="0"/>
                    </a:p>
                  </a:txBody>
                  <a:tcPr/>
                </a:tc>
              </a:tr>
              <a:tr h="370840">
                <a:tc>
                  <a:txBody>
                    <a:bodyPr/>
                    <a:lstStyle/>
                    <a:p>
                      <a:r>
                        <a:rPr lang="en-US" dirty="0" smtClean="0"/>
                        <a:t>Technology: Desktop</a:t>
                      </a:r>
                      <a:endParaRPr lang="en-US" dirty="0"/>
                    </a:p>
                  </a:txBody>
                  <a:tcPr/>
                </a:tc>
                <a:tc>
                  <a:txBody>
                    <a:bodyPr/>
                    <a:lstStyle/>
                    <a:p>
                      <a:r>
                        <a:rPr lang="en-US" dirty="0" smtClean="0"/>
                        <a:t>92.8%</a:t>
                      </a:r>
                    </a:p>
                    <a:p>
                      <a:r>
                        <a:rPr lang="en-US" dirty="0" smtClean="0"/>
                        <a:t>vs. 95.2 % previous</a:t>
                      </a:r>
                      <a:endParaRPr lang="en-US" dirty="0"/>
                    </a:p>
                  </a:txBody>
                  <a:tcPr/>
                </a:tc>
                <a:tc>
                  <a:txBody>
                    <a:bodyPr/>
                    <a:lstStyle/>
                    <a:p>
                      <a:r>
                        <a:rPr lang="en-US" dirty="0" smtClean="0"/>
                        <a:t>90.8%</a:t>
                      </a:r>
                    </a:p>
                    <a:p>
                      <a:r>
                        <a:rPr lang="en-US" dirty="0" smtClean="0"/>
                        <a:t>vs. 93.3% previous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123414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9162</TotalTime>
  <Words>720</Words>
  <Application>Microsoft Macintosh PowerPoint</Application>
  <PresentationFormat>On-screen Show (4:3)</PresentationFormat>
  <Paragraphs>132</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 Bold</vt:lpstr>
      <vt:lpstr>Avenir Roman</vt:lpstr>
      <vt:lpstr>Calibri</vt:lpstr>
      <vt:lpstr>Courier New</vt:lpstr>
      <vt:lpstr>Droid Serif</vt:lpstr>
      <vt:lpstr>Helvetica</vt:lpstr>
      <vt:lpstr>Lucida Grande</vt:lpstr>
      <vt:lpstr>Proxima Nova Regular</vt:lpstr>
      <vt:lpstr>Wingdings</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George Dyke</cp:lastModifiedBy>
  <cp:revision>61</cp:revision>
  <dcterms:modified xsi:type="dcterms:W3CDTF">2015-10-27T22:06:53Z</dcterms:modified>
</cp:coreProperties>
</file>