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5"/>
  </p:notesMasterIdLst>
  <p:handoutMasterIdLst>
    <p:handoutMasterId r:id="rId16"/>
  </p:handoutMasterIdLst>
  <p:sldIdLst>
    <p:sldId id="649" r:id="rId3"/>
    <p:sldId id="848" r:id="rId4"/>
    <p:sldId id="858" r:id="rId5"/>
    <p:sldId id="850" r:id="rId6"/>
    <p:sldId id="857" r:id="rId7"/>
    <p:sldId id="856" r:id="rId8"/>
    <p:sldId id="855" r:id="rId9"/>
    <p:sldId id="852" r:id="rId10"/>
    <p:sldId id="859" r:id="rId11"/>
    <p:sldId id="853" r:id="rId12"/>
    <p:sldId id="854" r:id="rId13"/>
    <p:sldId id="847" r:id="rId14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io Ciccolella" initials="A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10"/>
    <a:srgbClr val="050010"/>
    <a:srgbClr val="070018"/>
    <a:srgbClr val="130042"/>
    <a:srgbClr val="040858"/>
    <a:srgbClr val="090727"/>
    <a:srgbClr val="130E4E"/>
    <a:srgbClr val="00338D"/>
    <a:srgbClr val="E06920"/>
    <a:srgbClr val="EE8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76897" autoAdjust="0"/>
  </p:normalViewPr>
  <p:slideViewPr>
    <p:cSldViewPr snapToGrid="0">
      <p:cViewPr varScale="1">
        <p:scale>
          <a:sx n="57" d="100"/>
          <a:sy n="57" d="100"/>
        </p:scale>
        <p:origin x="-1408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defTabSz="893513">
              <a:defRPr sz="11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3513">
              <a:defRPr sz="11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defTabSz="893513">
              <a:defRPr sz="11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3513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7179587-1671-4511-A58A-6A8E16E640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76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>
            <a:lvl1pPr defTabSz="863306">
              <a:defRPr sz="1100"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>
            <a:lvl1pPr algn="r" defTabSz="863306">
              <a:defRPr sz="1100"/>
            </a:lvl1pPr>
          </a:lstStyle>
          <a:p>
            <a:pPr>
              <a:defRPr/>
            </a:pPr>
            <a:fld id="{876332F7-791E-471E-8D37-3CC468F60C7B}" type="datetime1">
              <a:rPr lang="en-US"/>
              <a:pPr>
                <a:defRPr/>
              </a:pPr>
              <a:t>11/5/15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741363"/>
            <a:ext cx="5334000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b" anchorCtr="0" compatLnSpc="1">
            <a:prstTxWarp prst="textNoShape">
              <a:avLst/>
            </a:prstTxWarp>
          </a:bodyPr>
          <a:lstStyle>
            <a:lvl1pPr defTabSz="863306">
              <a:defRPr sz="1100"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4" tIns="43142" rIns="86284" bIns="43142" numCol="1" anchor="b" anchorCtr="0" compatLnSpc="1">
            <a:prstTxWarp prst="textNoShape">
              <a:avLst/>
            </a:prstTxWarp>
          </a:bodyPr>
          <a:lstStyle>
            <a:lvl1pPr algn="r" defTabSz="863306">
              <a:defRPr sz="1100"/>
            </a:lvl1pPr>
          </a:lstStyle>
          <a:p>
            <a:pPr>
              <a:defRPr/>
            </a:pPr>
            <a:fld id="{AD84EFCB-C57E-4F69-985D-2D7DDAA4A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4538"/>
            <a:ext cx="537527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BIOMASS has the potential to evolve into an operational system. The launch of the mission is foreseen for 2020.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Reopening</a:t>
            </a:r>
            <a:r>
              <a:rPr lang="en-GB" baseline="0" dirty="0" smtClean="0">
                <a:latin typeface="Calibri" pitchFamily="34" charset="0"/>
              </a:rPr>
              <a:t> of phase B1 to account for subscription levels</a:t>
            </a:r>
          </a:p>
          <a:p>
            <a:endParaRPr lang="en-GB" baseline="0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6888" tIns="43446" rIns="86888" bIns="43446"/>
          <a:lstStyle/>
          <a:p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6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6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-65" charset="0"/>
                <a:ea typeface="MS PGothic" pitchFamily="34" charset="-128"/>
                <a:cs typeface="ＭＳ Ｐゴシック" charset="0"/>
              </a:rPr>
              <a:t>Sentinel-2 is the first optical Earth observation mission of its kind to include three bands in the ‘red edge’, which provide key information on the state of vegetation. In this image from 6 July 2015 acquired near Toulouse, France, the satellite’s multispectral instrument was able to discriminate between two types of crops: sunflower (in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-65" charset="0"/>
                <a:ea typeface="MS PGothic" pitchFamily="34" charset="-128"/>
                <a:cs typeface="ＭＳ Ｐゴシック" charset="0"/>
              </a:rPr>
              <a:t>organge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-65" charset="0"/>
                <a:ea typeface="MS PGothic" pitchFamily="34" charset="-128"/>
                <a:cs typeface="ＭＳ Ｐゴシック" charset="0"/>
              </a:rPr>
              <a:t>) and maize (in yellow).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6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POD:  This is Precise Orbit Determination and includes the on-board GPS units, the Laser </a:t>
            </a:r>
            <a:r>
              <a:rPr lang="en-US" dirty="0" err="1" smtClean="0"/>
              <a:t>Retroreflector</a:t>
            </a:r>
            <a:r>
              <a:rPr lang="en-US" dirty="0" smtClean="0"/>
              <a:t> and the CNES DORIS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7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90BC0-E84E-0E4D-AB93-F1952570443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cs typeface="+mn-cs"/>
              </a:rPr>
              <a:t>MERIS Accuracy: 2-5% full range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Surface reflectance (ocean) &lt;2 x 10 -4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Surface reflectance (Land) &lt; 5%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Chlorophyll retrieval &lt; 15 %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Yellow substance &lt; 30 %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Suspended matter &lt; 15 %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Water vapour &lt; 20%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Cloud albedo &lt; 2 %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Cloud optical thickness ~ 10%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Cloud top pressure ~ 40 hPa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MERIS Vegetation Index:-N/A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Water vapour &lt; 20% 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Cloud optical thickness ~ 10%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cs typeface="+mn-cs"/>
              </a:rPr>
              <a:t>AATSR </a:t>
            </a:r>
            <a:r>
              <a:rPr lang="en-US" smtClean="0">
                <a:cs typeface="+mn-cs"/>
              </a:rPr>
              <a:t>Sea surface temperature: &lt;0.5K over 0.5 deg x 0.5 deg (lat/long) area with 80% cloud cover Land surface temperature: 0.1K (relative)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cs typeface="+mn-cs"/>
              </a:rPr>
              <a:t>AATSR LST: &lt;1K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cs typeface="+mn-cs"/>
              </a:rPr>
              <a:t>RA-2 </a:t>
            </a:r>
            <a:r>
              <a:rPr lang="en-US" smtClean="0">
                <a:cs typeface="+mn-cs"/>
              </a:rPr>
              <a:t>Altitude: better than 4.5cm,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RA-2 Wave height: better than 5% or 0.25m </a:t>
            </a:r>
            <a:endParaRPr lang="en-GB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Clarification</a:t>
            </a:r>
            <a:r>
              <a:rPr lang="en-GB" baseline="0" dirty="0" smtClean="0"/>
              <a:t> regarding the Rolling Archive:</a:t>
            </a:r>
          </a:p>
          <a:p>
            <a:r>
              <a:rPr lang="en-GB" baseline="0" dirty="0" smtClean="0"/>
              <a:t>==========================</a:t>
            </a:r>
          </a:p>
          <a:p>
            <a:r>
              <a:rPr lang="en-GB" baseline="0" dirty="0" smtClean="0"/>
              <a:t>The S-1 Rolling Archive has a capacity of 3 months; that means that the last 3 months of  data / products are available on line but after that period the oldest data &amp; products are moved to the long-term archive but they can be retrieved and </a:t>
            </a:r>
            <a:r>
              <a:rPr lang="en-GB" baseline="0" dirty="0" err="1" smtClean="0"/>
              <a:t>distriuted</a:t>
            </a:r>
            <a:r>
              <a:rPr lang="en-GB" baseline="0" smtClean="0"/>
              <a:t> at </a:t>
            </a:r>
            <a:r>
              <a:rPr lang="en-GB" baseline="0" dirty="0" smtClean="0"/>
              <a:t>any time if requested by users.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4EFCB-C57E-4F69-985D-2D7DDAA4A4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2950"/>
            <a:ext cx="5380037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Calibri" pitchFamily="-65" charset="0"/>
              <a:ea typeface="MS PGothic" pitchFamily="34" charset="-128"/>
              <a:cs typeface="ＭＳ Ｐゴシック" charset="0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charset="0"/>
              </a:rPr>
              <a:t>Two independent science studies have confirmed significant weather forecast impact using the Aeolus anticipated data, especially ECMWF has confirmed a decadal leap in mid-term forecasts thanks to Aeolus (Note: the scientific director of ECMWF, also the chairman of the Aeolus MAG, Professor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charset="0"/>
              </a:rPr>
              <a:t>Kallen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charset="0"/>
              </a:rPr>
              <a:t>, confirmed in front of DOSTAG that the impact of Aeolus in the ECMWF weather forecast will be significant, in particular for mid-term forecasts. He also reported on the importance of Aeolus wind data in the tropical regions since the latest climate research results indicate that these winds have a strong contribution to the global warming of the ocean water temperature at 500 - 2000m depth) 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charset="0"/>
              </a:rPr>
              <a:t> 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5" y="4354515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15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91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575" y="1673225"/>
            <a:ext cx="4127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3475" y="1673225"/>
            <a:ext cx="4127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8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5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743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9125" y="163513"/>
            <a:ext cx="2101850" cy="5827712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575" y="163513"/>
            <a:ext cx="6153150" cy="5827712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5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163513"/>
            <a:ext cx="6716712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3575" y="1673225"/>
            <a:ext cx="4127500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3475" y="1673225"/>
            <a:ext cx="4127500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48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63575" y="163513"/>
            <a:ext cx="8407400" cy="5827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4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8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87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PPT_Header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4354513"/>
            <a:ext cx="4594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" rIns="36000" bIns="3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924425"/>
            <a:ext cx="66738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" rIns="36000" bIns="3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pic>
        <p:nvPicPr>
          <p:cNvPr id="1029" name="Picture 18" descr="signatu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D1B34"/>
        </a:buClr>
        <a:buChar char="•"/>
        <a:defRPr sz="16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–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•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–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buChar char="»"/>
        <a:defRPr sz="2800">
          <a:solidFill>
            <a:schemeClr val="bg2"/>
          </a:solidFill>
          <a:latin typeface="NotesSoft-Bold" pitchFamily="2" charset="0"/>
          <a:ea typeface="MS PGothic" pitchFamily="34" charset="-128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673225"/>
            <a:ext cx="8407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163513"/>
            <a:ext cx="67167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2052" name="Picture 4" descr="PPT_Header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signatu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PT_Header0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ignatur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-65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  <a:cs typeface="ＭＳ Ｐゴシック" charset="0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5pPr>
      <a:lvl6pPr marL="34798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6pPr>
      <a:lvl7pPr marL="39370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7pPr>
      <a:lvl8pPr marL="43942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8pPr>
      <a:lvl9pPr marL="48514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-65" charset="0"/>
        <a:buChar char="–"/>
        <a:defRPr sz="1600">
          <a:solidFill>
            <a:schemeClr val="bg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inels.copernicus.eu/web/sentinel/sentinel-data-access" TargetMode="External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SED_walltilt_1920x120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51_url_white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6203950"/>
            <a:ext cx="747712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9370" y="3056010"/>
            <a:ext cx="7118350" cy="2143125"/>
          </a:xfrm>
        </p:spPr>
        <p:txBody>
          <a:bodyPr lIns="432000" tIns="36000" rIns="90000" bIns="36000"/>
          <a:lstStyle/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CEOS Plenary</a:t>
            </a: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Tokyo</a:t>
            </a:r>
            <a:r>
              <a:rPr lang="en-GB" smtClean="0">
                <a:solidFill>
                  <a:schemeClr val="bg1"/>
                </a:solidFill>
              </a:rPr>
              <a:t>, 6 </a:t>
            </a:r>
            <a:r>
              <a:rPr lang="en-GB" dirty="0" smtClean="0">
                <a:solidFill>
                  <a:schemeClr val="bg1"/>
                </a:solidFill>
              </a:rPr>
              <a:t>November 2015</a:t>
            </a: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Volker Liebig, ESA</a:t>
            </a: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NotesEsa" pitchFamily="2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Director of Earth </a:t>
            </a:r>
            <a:r>
              <a:rPr lang="en-US" dirty="0">
                <a:solidFill>
                  <a:schemeClr val="bg1"/>
                </a:solidFill>
              </a:rPr>
              <a:t>Observation </a:t>
            </a:r>
            <a:r>
              <a:rPr lang="en-US" dirty="0" err="1">
                <a:solidFill>
                  <a:schemeClr val="bg1"/>
                </a:solidFill>
              </a:rPr>
              <a:t>Programmes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160206" y="2296231"/>
            <a:ext cx="7760509" cy="58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/>
          <a:p>
            <a:pPr>
              <a:lnSpc>
                <a:spcPct val="110000"/>
              </a:lnSpc>
            </a:pPr>
            <a:r>
              <a:rPr lang="da-DK" sz="2400" b="1" dirty="0" smtClean="0">
                <a:solidFill>
                  <a:schemeClr val="bg1"/>
                </a:solidFill>
              </a:rPr>
              <a:t>ESA’s Future Earth Observation Missions</a:t>
            </a:r>
            <a:r>
              <a:rPr lang="da-DK" sz="2400" b="1" dirty="0" smtClean="0">
                <a:solidFill>
                  <a:srgbClr val="FF0000"/>
                </a:solidFill>
              </a:rPr>
              <a:t> 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19" descr="Logo_Signature_Cover_PP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4"/>
          <a:stretch/>
        </p:blipFill>
        <p:spPr bwMode="auto">
          <a:xfrm>
            <a:off x="7629315" y="854846"/>
            <a:ext cx="1905641" cy="9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0881"/>
            <a:ext cx="3048000" cy="55671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15954" b="27423"/>
          <a:stretch/>
        </p:blipFill>
        <p:spPr>
          <a:xfrm>
            <a:off x="3048000" y="1290881"/>
            <a:ext cx="6858000" cy="3381154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74650" y="233363"/>
            <a:ext cx="67167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DE" sz="2200" b="1" dirty="0">
                <a:solidFill>
                  <a:srgbClr val="FFFFFF"/>
                </a:solidFill>
                <a:cs typeface="Arial" pitchFamily="34" charset="0"/>
              </a:rPr>
              <a:t>ADM-Aeolus</a:t>
            </a:r>
            <a:r>
              <a:rPr lang="de-DE" sz="22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de-DE" sz="2200" b="1" dirty="0" err="1" smtClean="0">
                <a:solidFill>
                  <a:srgbClr val="FFFFFF"/>
                </a:solidFill>
                <a:cs typeface="Arial" pitchFamily="34" charset="0"/>
              </a:rPr>
              <a:t>and</a:t>
            </a:r>
            <a:r>
              <a:rPr lang="de-DE" sz="2200" b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de-DE" sz="2200" b="1" dirty="0" err="1" smtClean="0">
                <a:solidFill>
                  <a:srgbClr val="FFFFFF"/>
                </a:solidFill>
                <a:cs typeface="Arial" pitchFamily="34" charset="0"/>
              </a:rPr>
              <a:t>EarthCARE</a:t>
            </a:r>
            <a:endParaRPr lang="de-DE" sz="2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0" y="1288931"/>
            <a:ext cx="3048000" cy="25106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ADM-Aeolus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Global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observations of wind profiles for analysis of global 3D wind field 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Launch planned for 2017</a:t>
            </a:r>
          </a:p>
        </p:txBody>
      </p:sp>
      <p:pic>
        <p:nvPicPr>
          <p:cNvPr id="7" name="Picture 2" descr="http://www.esa.int/var/esa/storage/images/esa_multimedia/images/2013/12/artist_s_view_of_earthcare2/13465854-2-eng-GB/Artist_s_view_of_EarthCA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39" b="13557"/>
          <a:stretch/>
        </p:blipFill>
        <p:spPr bwMode="auto">
          <a:xfrm>
            <a:off x="3048000" y="3846271"/>
            <a:ext cx="6858000" cy="30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0" y="3846271"/>
            <a:ext cx="990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3846271"/>
            <a:ext cx="3048000" cy="21809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dirty="0" err="1" smtClean="0">
                <a:solidFill>
                  <a:schemeClr val="bg1"/>
                </a:solidFill>
                <a:latin typeface="+mn-lt"/>
              </a:rPr>
              <a:t>EarthCARE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Global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observations of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clouds, aerosols and radiation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Launch planned for 2018</a:t>
            </a:r>
          </a:p>
        </p:txBody>
      </p:sp>
    </p:spTree>
    <p:extLst>
      <p:ext uri="{BB962C8B-B14F-4D97-AF65-F5344CB8AC3E}">
        <p14:creationId xmlns:p14="http://schemas.microsoft.com/office/powerpoint/2010/main" val="378796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88996"/>
            <a:ext cx="9906000" cy="55690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23863" y="241300"/>
            <a:ext cx="7181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GB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Further </a:t>
            </a:r>
            <a:r>
              <a:rPr lang="en-GB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Earth Explorer Missions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922" y="1354722"/>
            <a:ext cx="4890397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FFFF"/>
                </a:solidFill>
              </a:rPr>
              <a:t>7</a:t>
            </a:r>
            <a:r>
              <a:rPr lang="en-GB" baseline="30000" dirty="0" smtClean="0">
                <a:solidFill>
                  <a:srgbClr val="FFFFFF"/>
                </a:solidFill>
              </a:rPr>
              <a:t>th</a:t>
            </a:r>
            <a:r>
              <a:rPr lang="en-GB" dirty="0" smtClean="0">
                <a:solidFill>
                  <a:srgbClr val="FFFFFF"/>
                </a:solidFill>
              </a:rPr>
              <a:t> Earth Explorer: </a:t>
            </a:r>
            <a:r>
              <a:rPr lang="en-GB" u="sng" dirty="0" smtClean="0">
                <a:solidFill>
                  <a:srgbClr val="FFFFFF"/>
                </a:solidFill>
              </a:rPr>
              <a:t>Biomass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FFFF"/>
                </a:solidFill>
              </a:rPr>
              <a:t>Biomass </a:t>
            </a:r>
            <a:r>
              <a:rPr lang="en-GB" sz="1600" dirty="0">
                <a:solidFill>
                  <a:srgbClr val="FFFFFF"/>
                </a:solidFill>
              </a:rPr>
              <a:t>estimates based on global </a:t>
            </a:r>
            <a:r>
              <a:rPr lang="en-GB" sz="1600" dirty="0" err="1">
                <a:solidFill>
                  <a:srgbClr val="FFFFFF"/>
                </a:solidFill>
              </a:rPr>
              <a:t>interferometric</a:t>
            </a:r>
            <a:r>
              <a:rPr lang="en-GB" sz="1600" dirty="0">
                <a:solidFill>
                  <a:srgbClr val="FFFFFF"/>
                </a:solidFill>
              </a:rPr>
              <a:t> and </a:t>
            </a:r>
            <a:r>
              <a:rPr lang="en-GB" sz="1600" dirty="0" err="1">
                <a:solidFill>
                  <a:srgbClr val="FFFFFF"/>
                </a:solidFill>
              </a:rPr>
              <a:t>polarimetric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br>
              <a:rPr lang="en-GB" sz="1600" dirty="0">
                <a:solidFill>
                  <a:srgbClr val="FFFFFF"/>
                </a:solidFill>
              </a:rPr>
            </a:br>
            <a:r>
              <a:rPr lang="en-GB" sz="1600" dirty="0">
                <a:solidFill>
                  <a:srgbClr val="FFFFFF"/>
                </a:solidFill>
              </a:rPr>
              <a:t>P-Band Radar </a:t>
            </a:r>
            <a:r>
              <a:rPr lang="en-GB" sz="1600" dirty="0" smtClean="0">
                <a:solidFill>
                  <a:srgbClr val="FFFFFF"/>
                </a:solidFill>
              </a:rPr>
              <a:t>observations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FFFFFF"/>
                </a:solidFill>
              </a:rPr>
              <a:t>l</a:t>
            </a:r>
            <a:r>
              <a:rPr lang="en-GB" sz="1600" dirty="0" smtClean="0">
                <a:solidFill>
                  <a:srgbClr val="FFFFFF"/>
                </a:solidFill>
              </a:rPr>
              <a:t>aunch planned for 2020</a:t>
            </a: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Earth Explorer: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candidate missions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u="sng" dirty="0" smtClean="0">
                <a:solidFill>
                  <a:schemeClr val="bg1"/>
                </a:solidFill>
              </a:rPr>
              <a:t>FLEX and </a:t>
            </a:r>
            <a:r>
              <a:rPr lang="en-GB" u="sng" dirty="0" err="1" smtClean="0">
                <a:solidFill>
                  <a:schemeClr val="bg1"/>
                </a:solidFill>
              </a:rPr>
              <a:t>CarbonSat</a:t>
            </a:r>
            <a:endParaRPr lang="en-GB" u="sng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User </a:t>
            </a:r>
            <a:r>
              <a:rPr lang="en-GB" sz="1600" dirty="0">
                <a:solidFill>
                  <a:schemeClr val="bg1"/>
                </a:solidFill>
              </a:rPr>
              <a:t>Consultation </a:t>
            </a:r>
            <a:r>
              <a:rPr lang="en-GB" sz="1600" dirty="0" smtClean="0">
                <a:solidFill>
                  <a:schemeClr val="bg1"/>
                </a:solidFill>
              </a:rPr>
              <a:t>Meeting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15/16 Sep 2015,  Krakow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s</a:t>
            </a:r>
            <a:r>
              <a:rPr lang="en-GB" sz="1600" dirty="0" smtClean="0">
                <a:solidFill>
                  <a:schemeClr val="bg1"/>
                </a:solidFill>
              </a:rPr>
              <a:t>ubsequent ESAC recommendation</a:t>
            </a:r>
            <a:endParaRPr lang="en-GB" sz="16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d</a:t>
            </a:r>
            <a:r>
              <a:rPr lang="en-GB" sz="1600" dirty="0" smtClean="0">
                <a:solidFill>
                  <a:schemeClr val="bg1"/>
                </a:solidFill>
              </a:rPr>
              <a:t>ecision by PB-EO in November 2015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FLEX to be launched 2021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3273473"/>
            <a:ext cx="4217615" cy="358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esa.int/var/esa/storage/images/esa_multimedia/images/2012/11/biomass_one_of_three_earth_explorer_7_candidate_missions/12111596-7-eng-GB/Biomass_one_of_three_Earth_Explorer_7_candidate_mission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7604"/>
          <a:stretch/>
        </p:blipFill>
        <p:spPr bwMode="auto">
          <a:xfrm>
            <a:off x="5542770" y="1288996"/>
            <a:ext cx="3303479" cy="22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2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01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9" descr="Logo_Signature_Cover_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>
            <a:fillRect/>
          </a:stretch>
        </p:blipFill>
        <p:spPr bwMode="auto">
          <a:xfrm>
            <a:off x="0" y="495300"/>
            <a:ext cx="9906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033" y="1570034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Thank you for your attention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5BE710D-9153-45FF-8A4D-12CAB5C5364B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/>
          </p:cNvSpPr>
          <p:nvPr/>
        </p:nvSpPr>
        <p:spPr bwMode="auto">
          <a:xfrm>
            <a:off x="433388" y="239713"/>
            <a:ext cx="70278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sz="2200" i="1">
              <a:solidFill>
                <a:schemeClr val="bg1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>
          <a:xfrm>
            <a:off x="234950" y="211138"/>
            <a:ext cx="8081963" cy="862012"/>
          </a:xfrm>
        </p:spPr>
        <p:txBody>
          <a:bodyPr/>
          <a:lstStyle/>
          <a:p>
            <a:r>
              <a:rPr lang="en-US" dirty="0" smtClean="0"/>
              <a:t>ESA Earth Observation </a:t>
            </a:r>
            <a:r>
              <a:rPr lang="en-US" dirty="0" err="1" smtClean="0"/>
              <a:t>Programmes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7474"/>
            <a:ext cx="9906000" cy="55705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98756" y="404665"/>
            <a:ext cx="7318573" cy="430212"/>
          </a:xfrm>
        </p:spPr>
        <p:txBody>
          <a:bodyPr/>
          <a:lstStyle/>
          <a:p>
            <a:r>
              <a:rPr lang="en-GB" sz="2800" dirty="0" smtClean="0"/>
              <a:t>Sentinel-2A launch</a:t>
            </a:r>
          </a:p>
        </p:txBody>
      </p:sp>
      <p:pic>
        <p:nvPicPr>
          <p:cNvPr id="1026" name="Picture 2" descr="C:\Users\Wolfgang Rathgeber\Downloads\Liftoff_of_Vega_VV05_carrying_Sentinel-2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1"/>
          <a:stretch/>
        </p:blipFill>
        <p:spPr bwMode="auto">
          <a:xfrm>
            <a:off x="0" y="1282890"/>
            <a:ext cx="9906000" cy="56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7079" y="1512076"/>
            <a:ext cx="4199861" cy="16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34798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6pPr>
            <a:lvl7pPr marL="39370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7pPr>
            <a:lvl8pPr marL="43942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8pPr>
            <a:lvl9pPr marL="48514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en-US" sz="2000" dirty="0" smtClean="0">
                <a:solidFill>
                  <a:schemeClr val="bg1"/>
                </a:solidFill>
              </a:rPr>
              <a:t>aunched 22 June 2015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commissioning phase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of 3.5 months concluded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15 Oct 2015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free and open data policy (as for any Sentinel)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ata access to open soon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2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98756" y="404665"/>
            <a:ext cx="7318573" cy="430212"/>
          </a:xfrm>
        </p:spPr>
        <p:txBody>
          <a:bodyPr/>
          <a:lstStyle/>
          <a:p>
            <a:r>
              <a:rPr lang="en-GB" sz="2800" dirty="0" smtClean="0"/>
              <a:t>Sentinel-2A: First images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" y="1281970"/>
            <a:ext cx="5284180" cy="5576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"/>
          <a:stretch/>
        </p:blipFill>
        <p:spPr>
          <a:xfrm>
            <a:off x="5281654" y="1281969"/>
            <a:ext cx="4624346" cy="278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4" y="4069985"/>
            <a:ext cx="4624346" cy="278801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02507" y="6221444"/>
            <a:ext cx="2279147" cy="6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34798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6pPr>
            <a:lvl7pPr marL="39370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7pPr>
            <a:lvl8pPr marL="43942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8pPr>
            <a:lvl9pPr marL="48514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Northwest Italy and Southern France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117553" y="3622321"/>
            <a:ext cx="1768537" cy="4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34798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6pPr>
            <a:lvl7pPr marL="39370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7pPr>
            <a:lvl8pPr marL="43942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8pPr>
            <a:lvl9pPr marL="48514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French Riviera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192615" y="6410338"/>
            <a:ext cx="1618412" cy="4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34798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6pPr>
            <a:lvl7pPr marL="39370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7pPr>
            <a:lvl8pPr marL="43942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8pPr>
            <a:lvl9pPr marL="48514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-65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Po Valley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98756" y="404665"/>
            <a:ext cx="7671787" cy="430212"/>
          </a:xfrm>
        </p:spPr>
        <p:txBody>
          <a:bodyPr/>
          <a:lstStyle/>
          <a:p>
            <a:r>
              <a:rPr lang="en-GB" sz="2800" dirty="0" smtClean="0"/>
              <a:t>Sentinel-2A: Agricultural Monitoring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b="9770"/>
          <a:stretch/>
        </p:blipFill>
        <p:spPr>
          <a:xfrm>
            <a:off x="-1" y="1296537"/>
            <a:ext cx="9930369" cy="55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2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-39555" y="1151421"/>
            <a:ext cx="1599407" cy="57065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7" name="Picture 7" descr="Sentinel 3 Fond c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52" y="1160321"/>
            <a:ext cx="8423540" cy="56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-39555" y="1151420"/>
            <a:ext cx="5321037" cy="49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 </a:t>
            </a:r>
            <a:r>
              <a:rPr lang="en-GB" sz="20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satellite characteristics</a:t>
            </a: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1250 kg maximal </a:t>
            </a:r>
            <a:r>
              <a:rPr lang="en-GB" sz="14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mass, 1100 W average power consumption</a:t>
            </a:r>
            <a:endParaRPr lang="en-GB" sz="1400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en-GB" sz="14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3.89 m x 2.202 m x 2.207 m</a:t>
            </a: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 instruments supporting Optical (OLCI, SLSTR)</a:t>
            </a:r>
            <a:br>
              <a:rPr lang="en-GB" sz="14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Altimetry (SRAL, MWR) missions</a:t>
            </a: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POD System (GPS, DORIS, LRR)</a:t>
            </a:r>
            <a:endParaRPr lang="en-GB" sz="1400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4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 synchronous orbit at 814.5 km mean altitude</a:t>
            </a:r>
            <a:endParaRPr lang="en-GB" sz="1400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7.5 </a:t>
            </a:r>
            <a:r>
              <a:rPr lang="en-GB" sz="1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years lifetime (fuel for 5 add. </a:t>
            </a:r>
            <a:r>
              <a:rPr lang="en-GB" sz="1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r>
              <a:rPr lang="en-GB" sz="1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</a:pPr>
            <a:endParaRPr lang="en-GB" sz="1400" dirty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1400" dirty="0" smtClean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defTabSz="91421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latin typeface="NotesEsa"/>
              <a:ea typeface="ＭＳ Ｐゴシック" charset="0"/>
              <a:cs typeface="NotesEsa"/>
            </a:endParaRP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Launch S3A </a:t>
            </a:r>
            <a:r>
              <a:rPr lang="en-GB" sz="1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late 2015</a:t>
            </a:r>
            <a:endParaRPr lang="en-GB" sz="1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690" indent="-285690" defTabSz="91421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Launch S3B 18 months later </a:t>
            </a:r>
          </a:p>
        </p:txBody>
      </p:sp>
      <p:grpSp>
        <p:nvGrpSpPr>
          <p:cNvPr id="153640" name="Group 40"/>
          <p:cNvGrpSpPr>
            <a:grpSpLocks/>
          </p:cNvGrpSpPr>
          <p:nvPr/>
        </p:nvGrpSpPr>
        <p:grpSpPr bwMode="auto">
          <a:xfrm>
            <a:off x="5186892" y="2065837"/>
            <a:ext cx="2925366" cy="1871663"/>
            <a:chOff x="3016" y="1344"/>
            <a:chExt cx="1701" cy="1179"/>
          </a:xfrm>
        </p:grpSpPr>
        <p:sp>
          <p:nvSpPr>
            <p:cNvPr id="153620" name="Text Box 20"/>
            <p:cNvSpPr txBox="1">
              <a:spLocks noChangeArrowheads="1"/>
            </p:cNvSpPr>
            <p:nvPr/>
          </p:nvSpPr>
          <p:spPr bwMode="auto">
            <a:xfrm>
              <a:off x="3016" y="1344"/>
              <a:ext cx="1043" cy="7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NotesStyle-BoldTf"/>
                  <a:ea typeface="ＭＳ Ｐゴシック" charset="0"/>
                  <a:cs typeface="NotesStyle-BoldTf"/>
                </a:rPr>
                <a:t>Sea and Land Surface Temperature Radiometer</a:t>
              </a:r>
              <a:endParaRPr lang="en-US" dirty="0">
                <a:solidFill>
                  <a:srgbClr val="FFFFFF"/>
                </a:solidFill>
                <a:latin typeface="NotesStyle-BoldTf"/>
                <a:ea typeface="ＭＳ Ｐゴシック" charset="0"/>
                <a:cs typeface="NotesStyle-BoldTf"/>
              </a:endParaRPr>
            </a:p>
          </p:txBody>
        </p:sp>
        <p:sp>
          <p:nvSpPr>
            <p:cNvPr id="153631" name="Line 31"/>
            <p:cNvSpPr>
              <a:spLocks noChangeShapeType="1"/>
            </p:cNvSpPr>
            <p:nvPr/>
          </p:nvSpPr>
          <p:spPr bwMode="auto">
            <a:xfrm>
              <a:off x="3923" y="1979"/>
              <a:ext cx="794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3639" name="Group 39"/>
          <p:cNvGrpSpPr>
            <a:grpSpLocks/>
          </p:cNvGrpSpPr>
          <p:nvPr/>
        </p:nvGrpSpPr>
        <p:grpSpPr bwMode="auto">
          <a:xfrm>
            <a:off x="8112258" y="1416525"/>
            <a:ext cx="1793742" cy="1657350"/>
            <a:chOff x="4717" y="935"/>
            <a:chExt cx="1043" cy="1044"/>
          </a:xfrm>
          <a:solidFill>
            <a:srgbClr val="008000"/>
          </a:solidFill>
        </p:grpSpPr>
        <p:sp>
          <p:nvSpPr>
            <p:cNvPr id="153621" name="Text Box 21"/>
            <p:cNvSpPr txBox="1">
              <a:spLocks noChangeArrowheads="1"/>
            </p:cNvSpPr>
            <p:nvPr/>
          </p:nvSpPr>
          <p:spPr bwMode="auto">
            <a:xfrm>
              <a:off x="4717" y="935"/>
              <a:ext cx="1043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NotesStyle-BoldTf"/>
                  <a:ea typeface="ＭＳ Ｐゴシック" charset="0"/>
                  <a:cs typeface="NotesStyle-BoldTf"/>
                </a:rPr>
                <a:t>Ocean and Land Colour Instrument</a:t>
              </a:r>
              <a:endParaRPr lang="en-US" dirty="0">
                <a:solidFill>
                  <a:srgbClr val="FFFFFF"/>
                </a:solidFill>
                <a:latin typeface="NotesStyle-BoldTf"/>
                <a:ea typeface="ＭＳ Ｐゴシック" charset="0"/>
                <a:cs typeface="NotesStyle-BoldTf"/>
              </a:endParaRPr>
            </a:p>
          </p:txBody>
        </p:sp>
        <p:sp>
          <p:nvSpPr>
            <p:cNvPr id="153632" name="Line 32"/>
            <p:cNvSpPr>
              <a:spLocks noChangeShapeType="1"/>
            </p:cNvSpPr>
            <p:nvPr/>
          </p:nvSpPr>
          <p:spPr bwMode="auto">
            <a:xfrm flipH="1">
              <a:off x="5125" y="1517"/>
              <a:ext cx="467" cy="462"/>
            </a:xfrm>
            <a:prstGeom prst="line">
              <a:avLst/>
            </a:prstGeom>
            <a:grp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3641" name="Group 41"/>
          <p:cNvGrpSpPr>
            <a:grpSpLocks/>
          </p:cNvGrpSpPr>
          <p:nvPr/>
        </p:nvGrpSpPr>
        <p:grpSpPr bwMode="auto">
          <a:xfrm>
            <a:off x="6435477" y="1273653"/>
            <a:ext cx="3326077" cy="4664076"/>
            <a:chOff x="3742" y="845"/>
            <a:chExt cx="1934" cy="2938"/>
          </a:xfrm>
        </p:grpSpPr>
        <p:sp>
          <p:nvSpPr>
            <p:cNvPr id="153619" name="Text Box 19"/>
            <p:cNvSpPr txBox="1">
              <a:spLocks noChangeArrowheads="1"/>
            </p:cNvSpPr>
            <p:nvPr/>
          </p:nvSpPr>
          <p:spPr bwMode="auto">
            <a:xfrm>
              <a:off x="3742" y="845"/>
              <a:ext cx="759" cy="407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NotesStyle-BoldTf"/>
                  <a:ea typeface="ＭＳ Ｐゴシック" charset="0"/>
                  <a:cs typeface="NotesStyle-BoldTf"/>
                </a:rPr>
                <a:t>Microwave </a:t>
              </a:r>
            </a:p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NotesStyle-BoldTf"/>
                  <a:ea typeface="ＭＳ Ｐゴシック" charset="0"/>
                  <a:cs typeface="NotesStyle-BoldTf"/>
                </a:rPr>
                <a:t>Radiometer</a:t>
              </a:r>
              <a:endParaRPr lang="en-US" dirty="0">
                <a:solidFill>
                  <a:srgbClr val="FFFFFF"/>
                </a:solidFill>
                <a:latin typeface="NotesStyle-BoldTf"/>
                <a:ea typeface="ＭＳ Ｐゴシック" charset="0"/>
                <a:cs typeface="NotesStyle-BoldTf"/>
              </a:endParaRPr>
            </a:p>
          </p:txBody>
        </p:sp>
        <p:sp>
          <p:nvSpPr>
            <p:cNvPr id="153622" name="Text Box 22"/>
            <p:cNvSpPr txBox="1">
              <a:spLocks noChangeArrowheads="1"/>
            </p:cNvSpPr>
            <p:nvPr/>
          </p:nvSpPr>
          <p:spPr bwMode="auto">
            <a:xfrm>
              <a:off x="4892" y="3453"/>
              <a:ext cx="784" cy="33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FFFFFF"/>
                  </a:solidFill>
                  <a:latin typeface="NotesStyle-BoldTf"/>
                  <a:ea typeface="ＭＳ Ｐゴシック" charset="0"/>
                  <a:cs typeface="NotesStyle-BoldTf"/>
                </a:rPr>
                <a:t>SAR Radar Altimeter</a:t>
              </a:r>
              <a:endParaRPr lang="en-US" sz="1400" dirty="0">
                <a:solidFill>
                  <a:srgbClr val="FFFFFF"/>
                </a:solidFill>
                <a:latin typeface="NotesStyle-BoldTf"/>
                <a:ea typeface="ＭＳ Ｐゴシック" charset="0"/>
                <a:cs typeface="NotesStyle-BoldTf"/>
              </a:endParaRPr>
            </a:p>
          </p:txBody>
        </p:sp>
        <p:sp>
          <p:nvSpPr>
            <p:cNvPr id="153630" name="Line 30"/>
            <p:cNvSpPr>
              <a:spLocks noChangeShapeType="1"/>
            </p:cNvSpPr>
            <p:nvPr/>
          </p:nvSpPr>
          <p:spPr bwMode="auto">
            <a:xfrm>
              <a:off x="4195" y="1185"/>
              <a:ext cx="227" cy="657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633" name="Line 33"/>
            <p:cNvSpPr>
              <a:spLocks noChangeShapeType="1"/>
            </p:cNvSpPr>
            <p:nvPr/>
          </p:nvSpPr>
          <p:spPr bwMode="auto">
            <a:xfrm flipH="1" flipV="1">
              <a:off x="4694" y="3226"/>
              <a:ext cx="363" cy="27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3638" name="Group 38"/>
          <p:cNvGrpSpPr>
            <a:grpSpLocks/>
          </p:cNvGrpSpPr>
          <p:nvPr/>
        </p:nvGrpSpPr>
        <p:grpSpPr bwMode="auto">
          <a:xfrm>
            <a:off x="7917941" y="4297840"/>
            <a:ext cx="1793743" cy="852488"/>
            <a:chOff x="4604" y="2750"/>
            <a:chExt cx="1043" cy="537"/>
          </a:xfrm>
          <a:solidFill>
            <a:schemeClr val="accent1"/>
          </a:solidFill>
        </p:grpSpPr>
        <p:sp>
          <p:nvSpPr>
            <p:cNvPr id="153627" name="Text Box 27"/>
            <p:cNvSpPr txBox="1">
              <a:spLocks noChangeArrowheads="1"/>
            </p:cNvSpPr>
            <p:nvPr/>
          </p:nvSpPr>
          <p:spPr bwMode="auto">
            <a:xfrm>
              <a:off x="5125" y="2999"/>
              <a:ext cx="52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rgbClr val="00549F"/>
                  </a:solidFill>
                  <a:latin typeface="Verdana" pitchFamily="34" charset="0"/>
                  <a:ea typeface="ＭＳ Ｐゴシック" charset="0"/>
                  <a:cs typeface="ＭＳ Ｐゴシック" charset="0"/>
                </a:rPr>
                <a:t>DORIS Antenna</a:t>
              </a:r>
              <a:endParaRPr lang="en-US" sz="1200" dirty="0">
                <a:solidFill>
                  <a:srgbClr val="00549F"/>
                </a:solidFill>
                <a:latin typeface="Verdana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636" name="Line 36"/>
            <p:cNvSpPr>
              <a:spLocks noChangeShapeType="1"/>
            </p:cNvSpPr>
            <p:nvPr/>
          </p:nvSpPr>
          <p:spPr bwMode="auto">
            <a:xfrm flipH="1" flipV="1">
              <a:off x="4604" y="2863"/>
              <a:ext cx="521" cy="273"/>
            </a:xfrm>
            <a:prstGeom prst="line">
              <a:avLst/>
            </a:prstGeom>
            <a:grpFill/>
            <a:ln w="2857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549F"/>
                </a:solidFill>
                <a:latin typeface="Verdana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637" name="Line 37"/>
            <p:cNvSpPr>
              <a:spLocks noChangeShapeType="1"/>
            </p:cNvSpPr>
            <p:nvPr/>
          </p:nvSpPr>
          <p:spPr bwMode="auto">
            <a:xfrm flipH="1">
              <a:off x="5012" y="2750"/>
              <a:ext cx="250" cy="113"/>
            </a:xfrm>
            <a:prstGeom prst="line">
              <a:avLst/>
            </a:prstGeom>
            <a:grpFill/>
            <a:ln w="2857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549F"/>
                </a:solidFill>
                <a:latin typeface="Verdana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303854" y="4189914"/>
            <a:ext cx="897731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20" tIns="45711" rIns="91420" bIns="45711">
            <a:spAutoFit/>
          </a:bodyPr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549F"/>
                </a:solidFill>
                <a:latin typeface="Verdana" pitchFamily="34" charset="0"/>
                <a:ea typeface="ＭＳ Ｐゴシック" charset="0"/>
                <a:cs typeface="ＭＳ Ｐゴシック" charset="0"/>
              </a:rPr>
              <a:t>GPS</a:t>
            </a:r>
            <a:endParaRPr lang="en-US" sz="1200" dirty="0">
              <a:solidFill>
                <a:srgbClr val="00549F"/>
              </a:solidFill>
              <a:latin typeface="Verdana" pitchFamily="34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Curved Connector 9"/>
          <p:cNvCxnSpPr>
            <a:stCxn id="28" idx="0"/>
          </p:cNvCxnSpPr>
          <p:nvPr/>
        </p:nvCxnSpPr>
        <p:spPr bwMode="auto">
          <a:xfrm rot="5400000" flipH="1" flipV="1">
            <a:off x="5985870" y="3272514"/>
            <a:ext cx="684212" cy="1150540"/>
          </a:xfrm>
          <a:prstGeom prst="curvedConnector2">
            <a:avLst/>
          </a:prstGeom>
          <a:solidFill>
            <a:schemeClr val="accent1"/>
          </a:solidFill>
          <a:ln w="3492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8756" y="404665"/>
            <a:ext cx="7318573" cy="430212"/>
          </a:xfrm>
        </p:spPr>
        <p:txBody>
          <a:bodyPr/>
          <a:lstStyle/>
          <a:p>
            <a:r>
              <a:rPr lang="en-GB" sz="2800" dirty="0" smtClean="0"/>
              <a:t>Sentinel-3: General Features</a:t>
            </a:r>
          </a:p>
        </p:txBody>
      </p:sp>
    </p:spTree>
    <p:extLst>
      <p:ext uri="{BB962C8B-B14F-4D97-AF65-F5344CB8AC3E}">
        <p14:creationId xmlns:p14="http://schemas.microsoft.com/office/powerpoint/2010/main" val="249819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3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3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892" y="1680859"/>
            <a:ext cx="8915400" cy="620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1800" b="1" i="1" dirty="0" smtClean="0">
                <a:cs typeface="+mn-cs"/>
              </a:rPr>
              <a:t>Sentinel-3 shall provide continuity of an ENVISAT type  measurement capability for Copernicus Services, including:</a:t>
            </a:r>
            <a:r>
              <a:rPr lang="en-US" sz="1800" dirty="0" smtClean="0">
                <a:cs typeface="+mn-cs"/>
              </a:rPr>
              <a:t> </a:t>
            </a:r>
            <a:endParaRPr lang="en-GB" sz="2400" b="1" i="1" dirty="0" smtClean="0">
              <a:cs typeface="+mn-cs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37457" y="2391030"/>
            <a:ext cx="7826771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  <a:cs typeface="+mn-cs"/>
              </a:rPr>
              <a:t>Continuity of ocean colour as good as ENVISAT MERIS or better </a:t>
            </a: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637458" y="2848427"/>
            <a:ext cx="6798336" cy="369887"/>
          </a:xfrm>
          <a:prstGeom prst="rect">
            <a:avLst/>
          </a:prstGeom>
          <a:solidFill>
            <a:srgbClr val="A5290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solidFill>
                  <a:schemeClr val="bg1"/>
                </a:solidFill>
                <a:cs typeface="+mn-cs"/>
              </a:rPr>
              <a:t>Continuity of SST as good as ENVISAT AATSR or better </a:t>
            </a:r>
            <a:endParaRPr lang="en-US" sz="180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637457" y="4034679"/>
            <a:ext cx="8191367" cy="641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chemeClr val="bg1"/>
                </a:solidFill>
                <a:cs typeface="+mn-cs"/>
              </a:rPr>
              <a:t>Continuity of land products (reflectance's, temperature) as good as ENVISAT MERIS and AATSR or better </a:t>
            </a:r>
            <a:endParaRPr lang="en-US" sz="180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37457" y="4763537"/>
            <a:ext cx="8191367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  <a:cs typeface="+mn-cs"/>
              </a:rPr>
              <a:t>Provide consistent quality </a:t>
            </a:r>
            <a:r>
              <a:rPr lang="en-GB" sz="1800" dirty="0" smtClean="0">
                <a:solidFill>
                  <a:schemeClr val="bg1"/>
                </a:solidFill>
                <a:cs typeface="+mn-cs"/>
              </a:rPr>
              <a:t>L1 </a:t>
            </a:r>
            <a:r>
              <a:rPr lang="en-GB" sz="1800" dirty="0">
                <a:solidFill>
                  <a:schemeClr val="bg1"/>
                </a:solidFill>
                <a:cs typeface="+mn-cs"/>
              </a:rPr>
              <a:t>and L2 optical and topography products in a timely manner for </a:t>
            </a:r>
            <a:r>
              <a:rPr lang="en-GB" sz="1800" dirty="0" smtClean="0">
                <a:solidFill>
                  <a:schemeClr val="bg1"/>
                </a:solidFill>
                <a:cs typeface="+mn-cs"/>
              </a:rPr>
              <a:t>Copernicus </a:t>
            </a:r>
            <a:r>
              <a:rPr lang="en-GB" sz="1800" dirty="0">
                <a:solidFill>
                  <a:schemeClr val="bg1"/>
                </a:solidFill>
                <a:cs typeface="+mn-cs"/>
              </a:rPr>
              <a:t>services </a:t>
            </a: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37457" y="5492396"/>
            <a:ext cx="4724050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  <a:cs typeface="+mn-cs"/>
              </a:rPr>
              <a:t>Continuity of SPOT VGT-P like products</a:t>
            </a: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625479" y="5949788"/>
            <a:ext cx="7372746" cy="6413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  <a:cs typeface="+mn-cs"/>
              </a:rPr>
              <a:t>Fire, River and lake height, atmospheric products…for </a:t>
            </a:r>
            <a:r>
              <a:rPr lang="en-GB" sz="1800" dirty="0" smtClean="0">
                <a:solidFill>
                  <a:schemeClr val="bg1"/>
                </a:solidFill>
                <a:cs typeface="+mn-cs"/>
              </a:rPr>
              <a:t>Copernicus </a:t>
            </a:r>
            <a:r>
              <a:rPr lang="en-GB" sz="1800" dirty="0">
                <a:solidFill>
                  <a:schemeClr val="bg1"/>
                </a:solidFill>
                <a:cs typeface="+mn-cs"/>
              </a:rPr>
              <a:t>services</a:t>
            </a: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6099281" y="1287584"/>
            <a:ext cx="838691" cy="276999"/>
          </a:xfrm>
          <a:prstGeom prst="rect">
            <a:avLst/>
          </a:prstGeom>
          <a:solidFill>
            <a:srgbClr val="A5290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cs typeface="+mn-cs"/>
              </a:rPr>
              <a:t>Primary 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7056681" y="1287584"/>
            <a:ext cx="1052513" cy="276225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cs typeface="+mn-cs"/>
              </a:rPr>
              <a:t>Secondary 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637457" y="3305821"/>
            <a:ext cx="8191367" cy="6413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  <a:cs typeface="+mn-cs"/>
              </a:rPr>
              <a:t>Continuity of SSH as good as ENVISAT RA-2 or better with SAR capability derived from CryoSat-</a:t>
            </a:r>
            <a:r>
              <a:rPr lang="en-GB" sz="1800" dirty="0" smtClean="0">
                <a:solidFill>
                  <a:schemeClr val="bg1"/>
                </a:solidFill>
                <a:cs typeface="+mn-cs"/>
              </a:rPr>
              <a:t>2</a:t>
            </a: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64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1" t="50806" r="32222" b="28149"/>
          <a:stretch>
            <a:fillRect/>
          </a:stretch>
        </p:blipFill>
        <p:spPr bwMode="auto">
          <a:xfrm>
            <a:off x="9078781" y="5633875"/>
            <a:ext cx="69651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51234" r="61002" b="28149"/>
          <a:stretch>
            <a:fillRect/>
          </a:stretch>
        </p:blipFill>
        <p:spPr bwMode="auto">
          <a:xfrm>
            <a:off x="9042664" y="4311488"/>
            <a:ext cx="72919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1" t="29410" r="32222" b="49117"/>
          <a:stretch>
            <a:fillRect/>
          </a:stretch>
        </p:blipFill>
        <p:spPr bwMode="auto">
          <a:xfrm>
            <a:off x="9077060" y="3608226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9" t="30072" r="46753" b="49350"/>
          <a:stretch>
            <a:fillRect/>
          </a:stretch>
        </p:blipFill>
        <p:spPr bwMode="auto">
          <a:xfrm>
            <a:off x="9061583" y="2979575"/>
            <a:ext cx="72747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4" t="29410" r="61412" b="48921"/>
          <a:stretch>
            <a:fillRect/>
          </a:stretch>
        </p:blipFill>
        <p:spPr bwMode="auto">
          <a:xfrm>
            <a:off x="9087379" y="2263613"/>
            <a:ext cx="708554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8" t="50806" r="46753" b="28149"/>
          <a:stretch>
            <a:fillRect/>
          </a:stretch>
        </p:blipFill>
        <p:spPr bwMode="auto">
          <a:xfrm>
            <a:off x="9073621" y="4968713"/>
            <a:ext cx="70511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8756" y="404665"/>
            <a:ext cx="7318573" cy="430212"/>
          </a:xfrm>
        </p:spPr>
        <p:txBody>
          <a:bodyPr/>
          <a:lstStyle/>
          <a:p>
            <a:r>
              <a:rPr lang="en-GB" sz="2800" dirty="0" smtClean="0"/>
              <a:t>Sentinel-3: Mission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2600163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5" grpId="0" animBg="1"/>
      <p:bldP spid="143367" grpId="0" animBg="1"/>
      <p:bldP spid="143368" grpId="0" animBg="1"/>
      <p:bldP spid="143370" grpId="0" animBg="1"/>
      <p:bldP spid="143371" grpId="0" animBg="1"/>
      <p:bldP spid="1433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2" y="1285878"/>
            <a:ext cx="8948061" cy="55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8756" y="404665"/>
            <a:ext cx="7318573" cy="430212"/>
          </a:xfrm>
        </p:spPr>
        <p:txBody>
          <a:bodyPr/>
          <a:lstStyle/>
          <a:p>
            <a:r>
              <a:rPr lang="en-GB" sz="2800" dirty="0" smtClean="0"/>
              <a:t>Tentative Sentinel Schedule</a:t>
            </a:r>
          </a:p>
        </p:txBody>
      </p:sp>
    </p:spTree>
    <p:extLst>
      <p:ext uri="{BB962C8B-B14F-4D97-AF65-F5344CB8AC3E}">
        <p14:creationId xmlns:p14="http://schemas.microsoft.com/office/powerpoint/2010/main" val="209912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98756" y="404665"/>
            <a:ext cx="7318573" cy="430212"/>
          </a:xfrm>
        </p:spPr>
        <p:txBody>
          <a:bodyPr/>
          <a:lstStyle/>
          <a:p>
            <a:r>
              <a:rPr lang="en-GB" sz="2800" dirty="0" smtClean="0"/>
              <a:t>Sentinel Data Access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56" y="5517765"/>
            <a:ext cx="8994371" cy="103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hlinkClick r:id="rId3"/>
              </a:rPr>
              <a:t>https://sentinels.copernicus.eu/web/sentinel/sentinel-data-</a:t>
            </a:r>
            <a:r>
              <a:rPr lang="en-GB" b="1" dirty="0" smtClean="0">
                <a:solidFill>
                  <a:schemeClr val="tx1"/>
                </a:solidFill>
                <a:hlinkClick r:id="rId3"/>
              </a:rPr>
              <a:t>access</a:t>
            </a:r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Recent as well as archived data can be retrieved from the above link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Sentinel </a:t>
            </a:r>
            <a:r>
              <a:rPr lang="en-US" dirty="0">
                <a:solidFill>
                  <a:srgbClr val="000000"/>
                </a:solidFill>
              </a:rPr>
              <a:t>long term archive will be gradually opened to all users as of December 2015</a:t>
            </a:r>
            <a:endParaRPr lang="en-GB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sentinel-data-acc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" y="1305893"/>
            <a:ext cx="9906780" cy="40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689</Words>
  <Application>Microsoft Macintosh PowerPoint</Application>
  <PresentationFormat>A4 Paper (210x297 mm)</PresentationFormat>
  <Paragraphs>107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2_Custom Design</vt:lpstr>
      <vt:lpstr>4_Default Design</vt:lpstr>
      <vt:lpstr>PowerPoint Presentation</vt:lpstr>
      <vt:lpstr>ESA Earth Observation Programmes</vt:lpstr>
      <vt:lpstr>Sentinel-2A launch</vt:lpstr>
      <vt:lpstr>Sentinel-2A: First images</vt:lpstr>
      <vt:lpstr>Sentinel-2A: Agricultural Monitoring</vt:lpstr>
      <vt:lpstr>Sentinel-3: General Features</vt:lpstr>
      <vt:lpstr>Sentinel-3: Mission Objectives</vt:lpstr>
      <vt:lpstr>Tentative Sentinel Schedule</vt:lpstr>
      <vt:lpstr>Sentinel Data Access</vt:lpstr>
      <vt:lpstr>PowerPoint Presentation</vt:lpstr>
      <vt:lpstr>PowerPoint Presentation</vt:lpstr>
      <vt:lpstr>PowerPoint Presentation</vt:lpstr>
    </vt:vector>
  </TitlesOfParts>
  <Company>IconMedialab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Sarah Walker</dc:creator>
  <cp:lastModifiedBy>Kim Holloway</cp:lastModifiedBy>
  <cp:revision>1200</cp:revision>
  <cp:lastPrinted>2015-10-14T12:33:20Z</cp:lastPrinted>
  <dcterms:created xsi:type="dcterms:W3CDTF">2010-01-21T09:31:46Z</dcterms:created>
  <dcterms:modified xsi:type="dcterms:W3CDTF">2015-11-06T00:55:20Z</dcterms:modified>
</cp:coreProperties>
</file>