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256" r:id="rId2"/>
    <p:sldId id="262" r:id="rId3"/>
    <p:sldId id="272" r:id="rId4"/>
    <p:sldId id="274" r:id="rId5"/>
    <p:sldId id="267" r:id="rId6"/>
    <p:sldId id="275" r:id="rId7"/>
    <p:sldId id="270" r:id="rId8"/>
    <p:sldId id="277" r:id="rId9"/>
  </p:sldIdLst>
  <p:sldSz cx="9144000" cy="6858000" type="screen4x3"/>
  <p:notesSz cx="6985000" cy="9271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74" autoAdjust="0"/>
  </p:normalViewPr>
  <p:slideViewPr>
    <p:cSldViewPr>
      <p:cViewPr varScale="1">
        <p:scale>
          <a:sx n="86" d="100"/>
          <a:sy n="86" d="100"/>
        </p:scale>
        <p:origin x="1382"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4"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1" y="0"/>
            <a:ext cx="3026834" cy="463550"/>
          </a:xfrm>
          <a:prstGeom prst="rect">
            <a:avLst/>
          </a:prstGeom>
        </p:spPr>
        <p:txBody>
          <a:bodyPr vert="horz" lIns="92958" tIns="46479" rIns="92958" bIns="46479" rtlCol="0"/>
          <a:lstStyle>
            <a:lvl1pPr algn="r">
              <a:defRPr sz="1200"/>
            </a:lvl1pPr>
          </a:lstStyle>
          <a:p>
            <a:fld id="{B15779C1-34A5-48EE-8D75-89762CDF4F66}" type="datetimeFigureOut">
              <a:rPr lang="en-US" smtClean="0"/>
              <a:t>10/31/2016</a:t>
            </a:fld>
            <a:endParaRPr lang="en-US"/>
          </a:p>
        </p:txBody>
      </p:sp>
      <p:sp>
        <p:nvSpPr>
          <p:cNvPr id="4" name="Footer Placeholder 3"/>
          <p:cNvSpPr>
            <a:spLocks noGrp="1"/>
          </p:cNvSpPr>
          <p:nvPr>
            <p:ph type="ftr" sz="quarter" idx="2"/>
          </p:nvPr>
        </p:nvSpPr>
        <p:spPr>
          <a:xfrm>
            <a:off x="0" y="8805841"/>
            <a:ext cx="3026834" cy="46355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05841"/>
            <a:ext cx="3026834" cy="463550"/>
          </a:xfrm>
          <a:prstGeom prst="rect">
            <a:avLst/>
          </a:prstGeom>
        </p:spPr>
        <p:txBody>
          <a:bodyPr vert="horz" lIns="92958" tIns="46479" rIns="92958" bIns="46479" rtlCol="0" anchor="b"/>
          <a:lstStyle>
            <a:lvl1pPr algn="r">
              <a:defRPr sz="1200"/>
            </a:lvl1pPr>
          </a:lstStyle>
          <a:p>
            <a:fld id="{83D94BEC-F4CF-4B15-BED9-24EBECF52589}" type="slidenum">
              <a:rPr lang="en-US" smtClean="0"/>
              <a:t>‹#›</a:t>
            </a:fld>
            <a:endParaRPr lang="en-US"/>
          </a:p>
        </p:txBody>
      </p:sp>
    </p:spTree>
    <p:extLst>
      <p:ext uri="{BB962C8B-B14F-4D97-AF65-F5344CB8AC3E}">
        <p14:creationId xmlns:p14="http://schemas.microsoft.com/office/powerpoint/2010/main" val="4219465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74750" y="695325"/>
            <a:ext cx="4635500" cy="3476625"/>
          </a:xfrm>
          <a:prstGeom prst="rect">
            <a:avLst/>
          </a:prstGeom>
        </p:spPr>
        <p:txBody>
          <a:bodyPr lIns="92958" tIns="46479" rIns="92958" bIns="46479"/>
          <a:lstStyle/>
          <a:p>
            <a:pPr lvl="0"/>
            <a:endParaRPr/>
          </a:p>
        </p:txBody>
      </p:sp>
      <p:sp>
        <p:nvSpPr>
          <p:cNvPr id="8" name="Shape 8"/>
          <p:cNvSpPr>
            <a:spLocks noGrp="1"/>
          </p:cNvSpPr>
          <p:nvPr>
            <p:ph type="body" sz="quarter" idx="1"/>
          </p:nvPr>
        </p:nvSpPr>
        <p:spPr>
          <a:xfrm>
            <a:off x="931334" y="4403725"/>
            <a:ext cx="5122334" cy="4171950"/>
          </a:xfrm>
          <a:prstGeom prst="rect">
            <a:avLst/>
          </a:prstGeom>
        </p:spPr>
        <p:txBody>
          <a:bodyPr lIns="92958" tIns="46479" rIns="92958" bIns="46479"/>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252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186310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rgbClr val="FF0000"/>
              </a:solidFill>
            </a:endParaRPr>
          </a:p>
        </p:txBody>
      </p:sp>
    </p:spTree>
    <p:extLst>
      <p:ext uri="{BB962C8B-B14F-4D97-AF65-F5344CB8AC3E}">
        <p14:creationId xmlns:p14="http://schemas.microsoft.com/office/powerpoint/2010/main" val="3034749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16, 1-2 November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748CEA-2573-439B-8ADB-B1D3E9BE0BFF}" type="datetimeFigureOut">
              <a:rPr lang="en-US" smtClean="0"/>
              <a:pPr/>
              <a:t>10/31/2016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06C71DD-B2CE-4CF7-92F0-F691A3034D74}" type="slidenum">
              <a:rPr lang="en-US" smtClean="0"/>
              <a:pPr/>
              <a:t>‹#›</a:t>
            </a:fld>
            <a:endParaRPr lang="en-US"/>
          </a:p>
        </p:txBody>
      </p:sp>
    </p:spTree>
    <p:extLst>
      <p:ext uri="{BB962C8B-B14F-4D97-AF65-F5344CB8AC3E}">
        <p14:creationId xmlns:p14="http://schemas.microsoft.com/office/powerpoint/2010/main" val="1541941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CEOS Chair Priorities for 2017</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dirty="0">
                <a:solidFill>
                  <a:srgbClr val="FFFFFF"/>
                </a:solidFill>
                <a:ea typeface="Arial Bold"/>
                <a:cs typeface="Arial Bold"/>
                <a:sym typeface="Arial Bold"/>
              </a:rPr>
              <a:t>Frank Kelly, USGS</a:t>
            </a: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Plenary 2016</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dirty="0" smtClean="0">
                <a:solidFill>
                  <a:srgbClr val="FFFFFF"/>
                </a:solidFill>
                <a:latin typeface="+mj-lt"/>
                <a:ea typeface="Arial Bold"/>
                <a:cs typeface="Arial Bold"/>
                <a:sym typeface="Arial Bold"/>
              </a:rPr>
              <a:t>#</a:t>
            </a:r>
            <a:r>
              <a:rPr lang="en-US" dirty="0" smtClean="0">
                <a:solidFill>
                  <a:srgbClr val="FFFFFF"/>
                </a:solidFill>
                <a:latin typeface="+mj-lt"/>
                <a:ea typeface="Arial Bold"/>
                <a:cs typeface="Arial Bold"/>
                <a:sym typeface="Arial Bold"/>
              </a:rPr>
              <a:t> 10.6</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Brisbane, Australia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a:t>
            </a:r>
            <a:r>
              <a:rPr lang="en-AU" baseline="30000" dirty="0" smtClean="0">
                <a:solidFill>
                  <a:srgbClr val="FFFFFF"/>
                </a:solidFill>
                <a:latin typeface="+mj-lt"/>
                <a:ea typeface="Arial Bold"/>
                <a:cs typeface="Arial Bold"/>
                <a:sym typeface="Arial Bold"/>
              </a:rPr>
              <a:t>st</a:t>
            </a:r>
            <a:r>
              <a:rPr lang="en-AU" dirty="0" smtClean="0">
                <a:solidFill>
                  <a:srgbClr val="FFFFFF"/>
                </a:solidFill>
                <a:latin typeface="+mj-lt"/>
                <a:ea typeface="Arial Bold"/>
                <a:cs typeface="Arial Bold"/>
                <a:sym typeface="Arial Bold"/>
              </a:rPr>
              <a:t> – 2</a:t>
            </a:r>
            <a:r>
              <a:rPr lang="en-AU" baseline="30000" dirty="0" smtClean="0">
                <a:solidFill>
                  <a:srgbClr val="FFFFFF"/>
                </a:solidFill>
                <a:latin typeface="+mj-lt"/>
                <a:ea typeface="Arial Bold"/>
                <a:cs typeface="Arial Bold"/>
                <a:sym typeface="Arial Bold"/>
              </a:rPr>
              <a:t>nd</a:t>
            </a:r>
            <a:r>
              <a:rPr lang="en-AU" dirty="0" smtClean="0">
                <a:solidFill>
                  <a:srgbClr val="FFFFFF"/>
                </a:solidFill>
                <a:latin typeface="+mj-lt"/>
                <a:ea typeface="Arial Bold"/>
                <a:cs typeface="Arial Bold"/>
                <a:sym typeface="Arial Bold"/>
              </a:rPr>
              <a:t> November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p:cNvSpPr>
            <a:spLocks noGrp="1"/>
          </p:cNvSpPr>
          <p:nvPr>
            <p:ph sz="quarter" idx="10"/>
          </p:nvPr>
        </p:nvSpPr>
        <p:spPr>
          <a:xfrm>
            <a:off x="457200" y="1219200"/>
            <a:ext cx="8382000" cy="4724400"/>
          </a:xfrm>
        </p:spPr>
        <p:txBody>
          <a:bodyPr/>
          <a:lstStyle/>
          <a:p>
            <a:pPr>
              <a:spcBef>
                <a:spcPts val="0"/>
              </a:spcBef>
            </a:pPr>
            <a:r>
              <a:rPr lang="en-AU" dirty="0" smtClean="0"/>
              <a:t>Ensure </a:t>
            </a:r>
            <a:r>
              <a:rPr lang="en-AU" dirty="0"/>
              <a:t>continuity and coherence of </a:t>
            </a:r>
            <a:r>
              <a:rPr lang="en-AU" dirty="0" smtClean="0">
                <a:solidFill>
                  <a:srgbClr val="002060"/>
                </a:solidFill>
              </a:rPr>
              <a:t>current</a:t>
            </a:r>
            <a:r>
              <a:rPr lang="en-AU" dirty="0" smtClean="0"/>
              <a:t> CEOS activities</a:t>
            </a:r>
          </a:p>
          <a:p>
            <a:pPr>
              <a:spcBef>
                <a:spcPts val="0"/>
              </a:spcBef>
            </a:pPr>
            <a:endParaRPr lang="en-AU" dirty="0"/>
          </a:p>
          <a:p>
            <a:pPr>
              <a:spcBef>
                <a:spcPts val="0"/>
              </a:spcBef>
            </a:pPr>
            <a:r>
              <a:rPr lang="en-AU" dirty="0" smtClean="0"/>
              <a:t>Ensure </a:t>
            </a:r>
            <a:r>
              <a:rPr lang="en-AU" dirty="0"/>
              <a:t>that the priorities and themes identified by the </a:t>
            </a:r>
            <a:r>
              <a:rPr lang="en-AU" dirty="0" smtClean="0"/>
              <a:t>outgoing Chair </a:t>
            </a:r>
            <a:r>
              <a:rPr lang="en-AU" dirty="0"/>
              <a:t>(CSIRO) </a:t>
            </a:r>
            <a:r>
              <a:rPr lang="en-AU" dirty="0" smtClean="0">
                <a:solidFill>
                  <a:srgbClr val="002060"/>
                </a:solidFill>
              </a:rPr>
              <a:t>and</a:t>
            </a:r>
            <a:r>
              <a:rPr lang="en-AU" dirty="0" smtClean="0"/>
              <a:t> the </a:t>
            </a:r>
            <a:r>
              <a:rPr lang="en-AU" dirty="0"/>
              <a:t>current SIT Chair (ESA) are supported and further developed through </a:t>
            </a:r>
            <a:r>
              <a:rPr lang="en-AU" dirty="0" smtClean="0"/>
              <a:t>2017</a:t>
            </a:r>
          </a:p>
          <a:p>
            <a:pPr>
              <a:spcBef>
                <a:spcPts val="0"/>
              </a:spcBef>
            </a:pPr>
            <a:endParaRPr lang="en-AU" dirty="0" smtClean="0"/>
          </a:p>
          <a:p>
            <a:pPr lvl="1">
              <a:spcBef>
                <a:spcPts val="0"/>
              </a:spcBef>
            </a:pPr>
            <a:r>
              <a:rPr lang="en-AU" sz="1800" dirty="0" smtClean="0"/>
              <a:t>Chair (CSIRO)</a:t>
            </a:r>
          </a:p>
          <a:p>
            <a:pPr lvl="2">
              <a:spcBef>
                <a:spcPts val="0"/>
              </a:spcBef>
            </a:pPr>
            <a:r>
              <a:rPr lang="en-US" sz="1600" dirty="0" smtClean="0"/>
              <a:t>Future </a:t>
            </a:r>
            <a:r>
              <a:rPr lang="en-US" sz="1600" dirty="0"/>
              <a:t>Data Access &amp; Analysis Architectures</a:t>
            </a:r>
          </a:p>
          <a:p>
            <a:pPr lvl="2">
              <a:spcBef>
                <a:spcPts val="0"/>
              </a:spcBef>
            </a:pPr>
            <a:r>
              <a:rPr lang="en-US" sz="1600" dirty="0"/>
              <a:t>Non-meteorological Applications for Next Generation Geostationary </a:t>
            </a:r>
            <a:r>
              <a:rPr lang="en-US" sz="1600" dirty="0" smtClean="0"/>
              <a:t>Satellites</a:t>
            </a:r>
          </a:p>
          <a:p>
            <a:pPr lvl="2">
              <a:spcBef>
                <a:spcPts val="0"/>
              </a:spcBef>
            </a:pPr>
            <a:endParaRPr lang="en-US" sz="1600" i="1" dirty="0"/>
          </a:p>
          <a:p>
            <a:pPr lvl="1">
              <a:spcBef>
                <a:spcPts val="0"/>
              </a:spcBef>
            </a:pPr>
            <a:r>
              <a:rPr lang="en-AU" sz="1800" dirty="0" smtClean="0"/>
              <a:t>SIT </a:t>
            </a:r>
            <a:r>
              <a:rPr lang="en-AU" sz="1800" dirty="0"/>
              <a:t>Chair (ESA) </a:t>
            </a:r>
            <a:endParaRPr lang="en-AU" sz="1800" dirty="0" smtClean="0"/>
          </a:p>
          <a:p>
            <a:pPr lvl="2">
              <a:spcBef>
                <a:spcPts val="0"/>
              </a:spcBef>
            </a:pPr>
            <a:r>
              <a:rPr lang="en-AU" sz="1600" dirty="0" smtClean="0"/>
              <a:t>Consideration </a:t>
            </a:r>
            <a:r>
              <a:rPr lang="en-AU" sz="1600" dirty="0"/>
              <a:t>of future partnerships and priorities for CEOS, notably with GEO, the UN system, development banks, and the </a:t>
            </a:r>
            <a:r>
              <a:rPr lang="en-AU" sz="1600" i="1" dirty="0"/>
              <a:t>big data</a:t>
            </a:r>
            <a:r>
              <a:rPr lang="en-AU" sz="1600" dirty="0"/>
              <a:t> </a:t>
            </a:r>
            <a:r>
              <a:rPr lang="en-AU" sz="1600" dirty="0" smtClean="0"/>
              <a:t>players</a:t>
            </a:r>
            <a:endParaRPr lang="en-US" sz="1600" dirty="0" smtClean="0"/>
          </a:p>
          <a:p>
            <a:pPr lvl="2">
              <a:spcBef>
                <a:spcPts val="0"/>
              </a:spcBef>
            </a:pPr>
            <a:r>
              <a:rPr lang="en-AU" sz="1600" dirty="0" smtClean="0"/>
              <a:t>Expediting </a:t>
            </a:r>
            <a:r>
              <a:rPr lang="en-AU" sz="1600" dirty="0"/>
              <a:t>existing CEOS thematic acquisition strategies – in relation to forests, agriculture, disasters, climate, carbon and </a:t>
            </a:r>
            <a:r>
              <a:rPr lang="en-AU" sz="1600" dirty="0" smtClean="0"/>
              <a:t>water</a:t>
            </a:r>
          </a:p>
          <a:p>
            <a:pPr lvl="2">
              <a:spcBef>
                <a:spcPts val="0"/>
              </a:spcBef>
            </a:pPr>
            <a:endParaRPr lang="en-US" sz="1600" i="1" dirty="0" smtClean="0"/>
          </a:p>
          <a:p>
            <a:pPr>
              <a:spcBef>
                <a:spcPts val="0"/>
              </a:spcBef>
            </a:pPr>
            <a:r>
              <a:rPr lang="en-US" dirty="0" smtClean="0">
                <a:solidFill>
                  <a:srgbClr val="002060"/>
                </a:solidFill>
              </a:rPr>
              <a:t>Pursue </a:t>
            </a:r>
            <a:r>
              <a:rPr lang="en-US" dirty="0" smtClean="0"/>
              <a:t>2017 Chair Initiatives</a:t>
            </a:r>
          </a:p>
        </p:txBody>
      </p:sp>
      <p:sp>
        <p:nvSpPr>
          <p:cNvPr id="4" name="Content Placeholder 3"/>
          <p:cNvSpPr>
            <a:spLocks noGrp="1"/>
          </p:cNvSpPr>
          <p:nvPr>
            <p:ph sz="quarter" idx="11"/>
          </p:nvPr>
        </p:nvSpPr>
        <p:spPr/>
        <p:txBody>
          <a:bodyPr/>
          <a:lstStyle/>
          <a:p>
            <a:pPr algn="ctr"/>
            <a:r>
              <a:rPr lang="en-US" b="1" dirty="0" smtClean="0"/>
              <a:t>2017 CEOS Chair Objectives</a:t>
            </a:r>
            <a:endParaRPr lang="en-US" b="1" dirty="0"/>
          </a:p>
        </p:txBody>
      </p:sp>
    </p:spTree>
    <p:extLst>
      <p:ext uri="{BB962C8B-B14F-4D97-AF65-F5344CB8AC3E}">
        <p14:creationId xmlns:p14="http://schemas.microsoft.com/office/powerpoint/2010/main" val="32470950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5" name="Content Placeholder 2"/>
          <p:cNvSpPr>
            <a:spLocks noGrp="1"/>
          </p:cNvSpPr>
          <p:nvPr>
            <p:ph sz="quarter" idx="10"/>
          </p:nvPr>
        </p:nvSpPr>
        <p:spPr>
          <a:xfrm>
            <a:off x="381000" y="2133600"/>
            <a:ext cx="8153400" cy="3505200"/>
          </a:xfrm>
        </p:spPr>
        <p:txBody>
          <a:bodyPr/>
          <a:lstStyle/>
          <a:p>
            <a:pPr marL="0" indent="0">
              <a:buNone/>
            </a:pPr>
            <a:endParaRPr lang="en-AU" b="1" dirty="0" smtClean="0">
              <a:solidFill>
                <a:srgbClr val="FF0000"/>
              </a:solidFill>
            </a:endParaRPr>
          </a:p>
          <a:p>
            <a:pPr marL="0" indent="0" algn="ctr">
              <a:buNone/>
            </a:pPr>
            <a:r>
              <a:rPr lang="en-AU" sz="2400" b="1" dirty="0" smtClean="0"/>
              <a:t>2017 Chair Initiatives</a:t>
            </a:r>
          </a:p>
          <a:p>
            <a:pPr marL="457200" lvl="0" indent="-457200" algn="ctr">
              <a:buFont typeface="+mj-lt"/>
              <a:buAutoNum type="arabicPeriod"/>
            </a:pPr>
            <a:endParaRPr lang="en-AU" b="1" dirty="0"/>
          </a:p>
          <a:p>
            <a:pPr marL="1303019" lvl="2" indent="-457200" algn="l">
              <a:buFont typeface="+mj-lt"/>
              <a:buAutoNum type="arabicPeriod"/>
            </a:pPr>
            <a:r>
              <a:rPr lang="en-AU" i="1" dirty="0" smtClean="0"/>
              <a:t>Future </a:t>
            </a:r>
            <a:r>
              <a:rPr lang="en-AU" i="1" dirty="0"/>
              <a:t>Data Architectures </a:t>
            </a:r>
            <a:r>
              <a:rPr lang="en-AU" i="1" dirty="0" smtClean="0"/>
              <a:t>Continuation</a:t>
            </a:r>
          </a:p>
          <a:p>
            <a:pPr marL="1303019" lvl="2" indent="-457200" algn="l">
              <a:buFont typeface="+mj-lt"/>
              <a:buAutoNum type="arabicPeriod"/>
            </a:pPr>
            <a:endParaRPr lang="en-AU" i="1" dirty="0"/>
          </a:p>
          <a:p>
            <a:pPr marL="1303019" lvl="2" indent="-457200" algn="l">
              <a:buFont typeface="+mj-lt"/>
              <a:buAutoNum type="arabicPeriod"/>
            </a:pPr>
            <a:r>
              <a:rPr lang="en-AU" i="1" dirty="0"/>
              <a:t>Moderate Resolution Sensor </a:t>
            </a:r>
            <a:r>
              <a:rPr lang="en-AU" i="1" dirty="0" smtClean="0"/>
              <a:t>Interoperability</a:t>
            </a:r>
            <a:endParaRPr lang="en-US" i="1" dirty="0"/>
          </a:p>
        </p:txBody>
      </p:sp>
      <p:sp>
        <p:nvSpPr>
          <p:cNvPr id="6" name="Content Placeholder 3"/>
          <p:cNvSpPr>
            <a:spLocks noGrp="1"/>
          </p:cNvSpPr>
          <p:nvPr>
            <p:ph sz="quarter" idx="11"/>
          </p:nvPr>
        </p:nvSpPr>
        <p:spPr>
          <a:xfrm>
            <a:off x="2057400" y="304800"/>
            <a:ext cx="4953000" cy="533400"/>
          </a:xfrm>
        </p:spPr>
        <p:txBody>
          <a:bodyPr/>
          <a:lstStyle/>
          <a:p>
            <a:pPr algn="ctr"/>
            <a:r>
              <a:rPr lang="en-AU" b="1" dirty="0"/>
              <a:t>2017 Chair Initiatives</a:t>
            </a:r>
          </a:p>
        </p:txBody>
      </p:sp>
    </p:spTree>
    <p:extLst>
      <p:ext uri="{BB962C8B-B14F-4D97-AF65-F5344CB8AC3E}">
        <p14:creationId xmlns:p14="http://schemas.microsoft.com/office/powerpoint/2010/main" val="151685185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p:cNvSpPr>
            <a:spLocks noGrp="1"/>
          </p:cNvSpPr>
          <p:nvPr>
            <p:ph sz="quarter" idx="10"/>
          </p:nvPr>
        </p:nvSpPr>
        <p:spPr>
          <a:xfrm>
            <a:off x="457200" y="1219200"/>
            <a:ext cx="8153400" cy="4724400"/>
          </a:xfrm>
        </p:spPr>
        <p:txBody>
          <a:bodyPr/>
          <a:lstStyle/>
          <a:p>
            <a:r>
              <a:rPr lang="en-AU" dirty="0"/>
              <a:t>Approval for the Ad-hoc Team on Future Data Access and Analysis Architectures to continue for a further year to complete the mandate </a:t>
            </a:r>
            <a:r>
              <a:rPr lang="en-AU" dirty="0">
                <a:solidFill>
                  <a:srgbClr val="002060"/>
                </a:solidFill>
              </a:rPr>
              <a:t>and to pursue </a:t>
            </a:r>
            <a:r>
              <a:rPr lang="en-AU" dirty="0"/>
              <a:t>confirmation of the Co-Chairs.</a:t>
            </a:r>
          </a:p>
          <a:p>
            <a:endParaRPr lang="en-AU" sz="1000" dirty="0"/>
          </a:p>
          <a:p>
            <a:r>
              <a:rPr lang="en-AU" dirty="0"/>
              <a:t>Agreement for the proposed pilot </a:t>
            </a:r>
            <a:r>
              <a:rPr lang="en-AU" dirty="0" smtClean="0">
                <a:solidFill>
                  <a:srgbClr val="002060"/>
                </a:solidFill>
              </a:rPr>
              <a:t>project(s) </a:t>
            </a:r>
            <a:r>
              <a:rPr lang="en-AU" dirty="0"/>
              <a:t>to be progressed in parallel with the ongoing report work, with oversight by the FDA team and contributions from LSI-VC, SEO, and SDCG.</a:t>
            </a:r>
          </a:p>
          <a:p>
            <a:endParaRPr lang="en-AU" sz="1000" dirty="0"/>
          </a:p>
          <a:p>
            <a:r>
              <a:rPr lang="en-AU" dirty="0"/>
              <a:t>Invitation for further proposals for practical demonstrations in the area of FDA for ‘lessons learnt’ evaluation by CEOS Principals at CEOS-31. </a:t>
            </a:r>
          </a:p>
          <a:p>
            <a:endParaRPr lang="en-AU" sz="1000" dirty="0"/>
          </a:p>
          <a:p>
            <a:r>
              <a:rPr lang="en-AU" dirty="0"/>
              <a:t>Action for CEOS and SIT Chairs to confer with the FDA Team to ensure necessary CEOS Principal engagement on the strategic issues arising from the 2017 Report, in support of identifying common ground as the basis for a long-term CEOS strategy.</a:t>
            </a:r>
            <a:endParaRPr lang="en-US" dirty="0"/>
          </a:p>
        </p:txBody>
      </p:sp>
      <p:sp>
        <p:nvSpPr>
          <p:cNvPr id="4" name="Content Placeholder 3"/>
          <p:cNvSpPr>
            <a:spLocks noGrp="1"/>
          </p:cNvSpPr>
          <p:nvPr>
            <p:ph sz="quarter" idx="11"/>
          </p:nvPr>
        </p:nvSpPr>
        <p:spPr>
          <a:xfrm>
            <a:off x="2057400" y="0"/>
            <a:ext cx="5562600" cy="1143000"/>
          </a:xfrm>
        </p:spPr>
        <p:txBody>
          <a:bodyPr anchor="ctr" anchorCtr="0"/>
          <a:lstStyle/>
          <a:p>
            <a:pPr lvl="0" algn="ctr"/>
            <a:r>
              <a:rPr lang="en-AU" b="1" dirty="0" smtClean="0"/>
              <a:t>Future Data Architectures</a:t>
            </a:r>
          </a:p>
          <a:p>
            <a:pPr lvl="0" algn="ctr"/>
            <a:r>
              <a:rPr lang="en-AU" b="1" dirty="0" smtClean="0"/>
              <a:t>Continuation</a:t>
            </a:r>
            <a:endParaRPr lang="en-AU" b="1" dirty="0"/>
          </a:p>
        </p:txBody>
      </p:sp>
    </p:spTree>
    <p:extLst>
      <p:ext uri="{BB962C8B-B14F-4D97-AF65-F5344CB8AC3E}">
        <p14:creationId xmlns:p14="http://schemas.microsoft.com/office/powerpoint/2010/main" val="421970067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Content Placeholder 2"/>
          <p:cNvSpPr>
            <a:spLocks noGrp="1"/>
          </p:cNvSpPr>
          <p:nvPr>
            <p:ph sz="quarter" idx="10"/>
          </p:nvPr>
        </p:nvSpPr>
        <p:spPr>
          <a:xfrm>
            <a:off x="494145" y="1371600"/>
            <a:ext cx="8153400" cy="4724400"/>
          </a:xfrm>
        </p:spPr>
        <p:txBody>
          <a:bodyPr/>
          <a:lstStyle/>
          <a:p>
            <a:pPr lvl="0"/>
            <a:r>
              <a:rPr lang="en-AU" b="1" dirty="0" smtClean="0">
                <a:solidFill>
                  <a:srgbClr val="002060"/>
                </a:solidFill>
              </a:rPr>
              <a:t>Priority #1: Generally </a:t>
            </a:r>
            <a:r>
              <a:rPr lang="en-AU" b="1" dirty="0">
                <a:solidFill>
                  <a:srgbClr val="002060"/>
                </a:solidFill>
              </a:rPr>
              <a:t>applicable </a:t>
            </a:r>
            <a:r>
              <a:rPr lang="en-AU" b="1" dirty="0" smtClean="0">
                <a:solidFill>
                  <a:srgbClr val="002060"/>
                </a:solidFill>
              </a:rPr>
              <a:t>framework </a:t>
            </a:r>
            <a:r>
              <a:rPr lang="en-AU" dirty="0">
                <a:solidFill>
                  <a:srgbClr val="002060"/>
                </a:solidFill>
              </a:rPr>
              <a:t>for </a:t>
            </a:r>
            <a:r>
              <a:rPr lang="en-AU" dirty="0" smtClean="0">
                <a:solidFill>
                  <a:srgbClr val="002060"/>
                </a:solidFill>
              </a:rPr>
              <a:t>land moderate </a:t>
            </a:r>
            <a:r>
              <a:rPr lang="en-AU" dirty="0">
                <a:solidFill>
                  <a:srgbClr val="002060"/>
                </a:solidFill>
              </a:rPr>
              <a:t>resolution </a:t>
            </a:r>
            <a:r>
              <a:rPr lang="en-AU" dirty="0" smtClean="0">
                <a:solidFill>
                  <a:srgbClr val="002060"/>
                </a:solidFill>
              </a:rPr>
              <a:t>interoperability</a:t>
            </a:r>
          </a:p>
          <a:p>
            <a:pPr lvl="1"/>
            <a:r>
              <a:rPr lang="en-AU" sz="1800" dirty="0" smtClean="0">
                <a:solidFill>
                  <a:srgbClr val="002060"/>
                </a:solidFill>
              </a:rPr>
              <a:t>Led by </a:t>
            </a:r>
            <a:r>
              <a:rPr lang="en-AU" sz="1800" b="1" dirty="0" smtClean="0">
                <a:solidFill>
                  <a:srgbClr val="002060"/>
                </a:solidFill>
              </a:rPr>
              <a:t>LSI-VC </a:t>
            </a:r>
            <a:r>
              <a:rPr lang="en-AU" sz="1800" dirty="0" smtClean="0">
                <a:solidFill>
                  <a:srgbClr val="002060"/>
                </a:solidFill>
              </a:rPr>
              <a:t>(with SEO support)</a:t>
            </a:r>
          </a:p>
          <a:p>
            <a:pPr lvl="1">
              <a:spcBef>
                <a:spcPts val="0"/>
              </a:spcBef>
            </a:pPr>
            <a:r>
              <a:rPr lang="en-AU" sz="1800" dirty="0" smtClean="0">
                <a:solidFill>
                  <a:srgbClr val="002060"/>
                </a:solidFill>
              </a:rPr>
              <a:t>Comprehensive framework that includes characteristics such as radiometry</a:t>
            </a:r>
            <a:r>
              <a:rPr lang="en-AU" sz="1800" dirty="0">
                <a:solidFill>
                  <a:srgbClr val="002060"/>
                </a:solidFill>
              </a:rPr>
              <a:t>, geometry, data formats, </a:t>
            </a:r>
            <a:r>
              <a:rPr lang="en-AU" sz="1800" dirty="0" smtClean="0">
                <a:solidFill>
                  <a:srgbClr val="002060"/>
                </a:solidFill>
              </a:rPr>
              <a:t>browse, metadata</a:t>
            </a:r>
            <a:r>
              <a:rPr lang="en-AU" sz="1800" dirty="0">
                <a:solidFill>
                  <a:srgbClr val="002060"/>
                </a:solidFill>
              </a:rPr>
              <a:t>, </a:t>
            </a:r>
            <a:r>
              <a:rPr lang="en-AU" sz="1800" dirty="0" smtClean="0">
                <a:solidFill>
                  <a:srgbClr val="002060"/>
                </a:solidFill>
              </a:rPr>
              <a:t>data </a:t>
            </a:r>
            <a:r>
              <a:rPr lang="en-AU" sz="1800" dirty="0">
                <a:solidFill>
                  <a:srgbClr val="002060"/>
                </a:solidFill>
              </a:rPr>
              <a:t>access, </a:t>
            </a:r>
            <a:r>
              <a:rPr lang="en-AU" sz="1800" dirty="0" smtClean="0">
                <a:solidFill>
                  <a:srgbClr val="002060"/>
                </a:solidFill>
              </a:rPr>
              <a:t>metrics, </a:t>
            </a:r>
            <a:r>
              <a:rPr lang="en-AU" sz="1800" dirty="0">
                <a:solidFill>
                  <a:srgbClr val="002060"/>
                </a:solidFill>
              </a:rPr>
              <a:t>and </a:t>
            </a:r>
            <a:r>
              <a:rPr lang="en-AU" sz="1800" dirty="0" smtClean="0">
                <a:solidFill>
                  <a:srgbClr val="002060"/>
                </a:solidFill>
              </a:rPr>
              <a:t>reporting</a:t>
            </a:r>
          </a:p>
          <a:p>
            <a:pPr>
              <a:spcBef>
                <a:spcPts val="0"/>
              </a:spcBef>
            </a:pPr>
            <a:endParaRPr lang="en-AU" sz="1800" dirty="0" smtClean="0">
              <a:solidFill>
                <a:srgbClr val="002060"/>
              </a:solidFill>
            </a:endParaRPr>
          </a:p>
          <a:p>
            <a:r>
              <a:rPr lang="en-AU" b="1" dirty="0" smtClean="0">
                <a:solidFill>
                  <a:srgbClr val="002060"/>
                </a:solidFill>
              </a:rPr>
              <a:t>Priority </a:t>
            </a:r>
            <a:r>
              <a:rPr lang="en-AU" b="1" dirty="0">
                <a:solidFill>
                  <a:srgbClr val="002060"/>
                </a:solidFill>
              </a:rPr>
              <a:t>#</a:t>
            </a:r>
            <a:r>
              <a:rPr lang="en-AU" b="1" dirty="0" smtClean="0">
                <a:solidFill>
                  <a:srgbClr val="002060"/>
                </a:solidFill>
              </a:rPr>
              <a:t>2: Case Studies.  </a:t>
            </a:r>
            <a:r>
              <a:rPr lang="en-AU" dirty="0" smtClean="0">
                <a:solidFill>
                  <a:srgbClr val="002060"/>
                </a:solidFill>
              </a:rPr>
              <a:t>Document</a:t>
            </a:r>
            <a:r>
              <a:rPr lang="en-AU" dirty="0">
                <a:solidFill>
                  <a:srgbClr val="002060"/>
                </a:solidFill>
              </a:rPr>
              <a:t>, publish, and communicate clearly to the community the objectives and intended uses of the interoperable </a:t>
            </a:r>
            <a:r>
              <a:rPr lang="en-AU" dirty="0" smtClean="0">
                <a:solidFill>
                  <a:srgbClr val="002060"/>
                </a:solidFill>
              </a:rPr>
              <a:t>products</a:t>
            </a:r>
          </a:p>
          <a:p>
            <a:pPr lvl="1"/>
            <a:r>
              <a:rPr lang="en-AU" sz="1800" dirty="0" smtClean="0">
                <a:solidFill>
                  <a:srgbClr val="002060"/>
                </a:solidFill>
              </a:rPr>
              <a:t>Led by </a:t>
            </a:r>
            <a:r>
              <a:rPr lang="en-AU" sz="1800" b="1" dirty="0">
                <a:solidFill>
                  <a:srgbClr val="002060"/>
                </a:solidFill>
              </a:rPr>
              <a:t>WGCV &amp; </a:t>
            </a:r>
            <a:r>
              <a:rPr lang="en-AU" sz="1800" b="1" dirty="0" smtClean="0">
                <a:solidFill>
                  <a:srgbClr val="002060"/>
                </a:solidFill>
              </a:rPr>
              <a:t>WGISS </a:t>
            </a:r>
            <a:r>
              <a:rPr lang="en-AU" sz="1800" dirty="0" smtClean="0">
                <a:solidFill>
                  <a:srgbClr val="002060"/>
                </a:solidFill>
              </a:rPr>
              <a:t>(with LSI-VC and SEO support)</a:t>
            </a:r>
            <a:endParaRPr lang="en-AU" sz="1800" dirty="0">
              <a:solidFill>
                <a:srgbClr val="002060"/>
              </a:solidFill>
            </a:endParaRPr>
          </a:p>
          <a:p>
            <a:pPr lvl="1">
              <a:spcBef>
                <a:spcPts val="0"/>
              </a:spcBef>
            </a:pPr>
            <a:r>
              <a:rPr lang="en-AU" sz="1800" dirty="0">
                <a:solidFill>
                  <a:srgbClr val="002060"/>
                </a:solidFill>
              </a:rPr>
              <a:t>Case </a:t>
            </a:r>
            <a:r>
              <a:rPr lang="en-AU" sz="1800" dirty="0" smtClean="0">
                <a:solidFill>
                  <a:srgbClr val="002060"/>
                </a:solidFill>
              </a:rPr>
              <a:t>Study </a:t>
            </a:r>
            <a:r>
              <a:rPr lang="en-AU" sz="1800" dirty="0">
                <a:solidFill>
                  <a:srgbClr val="002060"/>
                </a:solidFill>
              </a:rPr>
              <a:t>#</a:t>
            </a:r>
            <a:r>
              <a:rPr lang="en-AU" sz="1800" dirty="0" smtClean="0">
                <a:solidFill>
                  <a:srgbClr val="002060"/>
                </a:solidFill>
              </a:rPr>
              <a:t>1: </a:t>
            </a:r>
            <a:r>
              <a:rPr lang="en-AU" sz="1800" dirty="0">
                <a:solidFill>
                  <a:srgbClr val="002060"/>
                </a:solidFill>
              </a:rPr>
              <a:t>Landsat-Sentinel-2 I</a:t>
            </a:r>
            <a:r>
              <a:rPr lang="en-AU" sz="1800" dirty="0" smtClean="0">
                <a:solidFill>
                  <a:srgbClr val="002060"/>
                </a:solidFill>
              </a:rPr>
              <a:t>nteroperability</a:t>
            </a:r>
            <a:endParaRPr lang="en-AU" sz="1800" dirty="0">
              <a:solidFill>
                <a:srgbClr val="002060"/>
              </a:solidFill>
            </a:endParaRPr>
          </a:p>
          <a:p>
            <a:pPr lvl="1">
              <a:spcBef>
                <a:spcPts val="0"/>
              </a:spcBef>
            </a:pPr>
            <a:r>
              <a:rPr lang="en-AU" sz="1800" dirty="0" smtClean="0">
                <a:solidFill>
                  <a:srgbClr val="002060"/>
                </a:solidFill>
              </a:rPr>
              <a:t>Other Case Studies welcomed</a:t>
            </a:r>
            <a:endParaRPr lang="en-AU" sz="1800" dirty="0">
              <a:solidFill>
                <a:srgbClr val="002060"/>
              </a:solidFill>
            </a:endParaRPr>
          </a:p>
          <a:p>
            <a:endParaRPr lang="en-US" b="1" i="1" dirty="0">
              <a:solidFill>
                <a:srgbClr val="C00000"/>
              </a:solidFill>
            </a:endParaRPr>
          </a:p>
          <a:p>
            <a:pPr lvl="1"/>
            <a:endParaRPr lang="en-AU" b="1" dirty="0" smtClean="0">
              <a:solidFill>
                <a:srgbClr val="FF0000"/>
              </a:solidFill>
            </a:endParaRPr>
          </a:p>
        </p:txBody>
      </p:sp>
      <p:sp>
        <p:nvSpPr>
          <p:cNvPr id="4" name="Content Placeholder 3"/>
          <p:cNvSpPr>
            <a:spLocks noGrp="1"/>
          </p:cNvSpPr>
          <p:nvPr>
            <p:ph sz="quarter" idx="11"/>
          </p:nvPr>
        </p:nvSpPr>
        <p:spPr>
          <a:xfrm>
            <a:off x="2057400" y="-1"/>
            <a:ext cx="5562600" cy="1110735"/>
          </a:xfrm>
        </p:spPr>
        <p:txBody>
          <a:bodyPr anchor="ctr" anchorCtr="0"/>
          <a:lstStyle/>
          <a:p>
            <a:pPr algn="ctr"/>
            <a:r>
              <a:rPr lang="en-US" b="1" dirty="0" smtClean="0"/>
              <a:t>Moderate Resolution</a:t>
            </a:r>
          </a:p>
          <a:p>
            <a:pPr algn="ctr"/>
            <a:r>
              <a:rPr lang="en-US" b="1" dirty="0" smtClean="0"/>
              <a:t>Sensor Interoperability</a:t>
            </a:r>
            <a:endParaRPr lang="en-US" b="1" dirty="0"/>
          </a:p>
        </p:txBody>
      </p:sp>
      <p:sp>
        <p:nvSpPr>
          <p:cNvPr id="5" name="TextBox 4"/>
          <p:cNvSpPr txBox="1"/>
          <p:nvPr/>
        </p:nvSpPr>
        <p:spPr>
          <a:xfrm>
            <a:off x="5105400" y="5715000"/>
            <a:ext cx="37338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indent="0">
              <a:buNone/>
            </a:pPr>
            <a:r>
              <a:rPr lang="en-US" b="1" i="1" dirty="0">
                <a:solidFill>
                  <a:schemeClr val="tx2">
                    <a:lumMod val="60000"/>
                    <a:lumOff val="40000"/>
                  </a:schemeClr>
                </a:solidFill>
              </a:rPr>
              <a:t>Moderate resolution = 10 – 100m</a:t>
            </a:r>
          </a:p>
        </p:txBody>
      </p:sp>
    </p:spTree>
    <p:extLst>
      <p:ext uri="{BB962C8B-B14F-4D97-AF65-F5344CB8AC3E}">
        <p14:creationId xmlns:p14="http://schemas.microsoft.com/office/powerpoint/2010/main" val="296325961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pic>
        <p:nvPicPr>
          <p:cNvPr id="1026" name="Picture 2" descr="Inline imag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570" b="5037"/>
          <a:stretch/>
        </p:blipFill>
        <p:spPr bwMode="auto">
          <a:xfrm>
            <a:off x="2171700" y="1272923"/>
            <a:ext cx="4800600" cy="527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08561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553200"/>
            <a:ext cx="304800" cy="187285"/>
          </a:xfrm>
        </p:spPr>
        <p:txBody>
          <a:bodyPr/>
          <a:lstStyle/>
          <a:p>
            <a:pPr defTabSz="914400"/>
            <a:fld id="{86CB4B4D-7CA3-9044-876B-883B54F8677D}" type="slidenum">
              <a:rPr lang="uk-UA" smtClean="0"/>
              <a:pPr defTabSz="914400"/>
              <a:t>7</a:t>
            </a:fld>
            <a:endParaRPr lang="uk-UA" dirty="0"/>
          </a:p>
        </p:txBody>
      </p:sp>
      <p:sp>
        <p:nvSpPr>
          <p:cNvPr id="3" name="Content Placeholder 2"/>
          <p:cNvSpPr>
            <a:spLocks noGrp="1"/>
          </p:cNvSpPr>
          <p:nvPr>
            <p:ph sz="quarter" idx="10"/>
          </p:nvPr>
        </p:nvSpPr>
        <p:spPr>
          <a:xfrm>
            <a:off x="457200" y="1143000"/>
            <a:ext cx="8153400" cy="762000"/>
          </a:xfrm>
        </p:spPr>
        <p:txBody>
          <a:bodyPr/>
          <a:lstStyle/>
          <a:p>
            <a:pPr marL="0" indent="0" algn="ctr">
              <a:buNone/>
            </a:pPr>
            <a:r>
              <a:rPr lang="en-US" i="1" dirty="0" smtClean="0"/>
              <a:t>We look forward to welcoming you to Rapid City, South Dakota and the Black Hills National Forest –  18</a:t>
            </a:r>
            <a:r>
              <a:rPr lang="en-US" i="1" baseline="30000" dirty="0" smtClean="0"/>
              <a:t>th</a:t>
            </a:r>
            <a:r>
              <a:rPr lang="en-US" i="1" dirty="0" smtClean="0"/>
              <a:t>-20</a:t>
            </a:r>
            <a:r>
              <a:rPr lang="en-US" i="1" baseline="30000" dirty="0" smtClean="0"/>
              <a:t>th</a:t>
            </a:r>
            <a:r>
              <a:rPr lang="en-US" i="1" dirty="0" smtClean="0"/>
              <a:t> October 2017!</a:t>
            </a:r>
            <a:endParaRPr lang="en-US" i="1" dirty="0"/>
          </a:p>
        </p:txBody>
      </p:sp>
      <p:sp>
        <p:nvSpPr>
          <p:cNvPr id="4" name="Content Placeholder 3"/>
          <p:cNvSpPr>
            <a:spLocks noGrp="1"/>
          </p:cNvSpPr>
          <p:nvPr>
            <p:ph sz="quarter" idx="11"/>
          </p:nvPr>
        </p:nvSpPr>
        <p:spPr/>
        <p:txBody>
          <a:bodyPr/>
          <a:lstStyle/>
          <a:p>
            <a:pPr algn="ctr"/>
            <a:r>
              <a:rPr lang="en-US" b="1" dirty="0" smtClean="0"/>
              <a:t>Questions?</a:t>
            </a:r>
            <a:endParaRPr lang="en-US" b="1"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3189"/>
          <a:stretch/>
        </p:blipFill>
        <p:spPr>
          <a:xfrm>
            <a:off x="910629" y="1931218"/>
            <a:ext cx="7395171" cy="401238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0482"/>
          <a:stretch/>
        </p:blipFill>
        <p:spPr>
          <a:xfrm>
            <a:off x="6781800" y="5343978"/>
            <a:ext cx="1487417" cy="1107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289" y="5353695"/>
            <a:ext cx="1509111" cy="1097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1981" y="5353695"/>
            <a:ext cx="1492584" cy="1097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8552" r="14029"/>
          <a:stretch/>
        </p:blipFill>
        <p:spPr>
          <a:xfrm>
            <a:off x="2885635" y="5334000"/>
            <a:ext cx="1509111" cy="1117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1952829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895600"/>
            <a:ext cx="4170757" cy="3352800"/>
          </a:xfrm>
        </p:spPr>
        <p:txBody>
          <a:bodyPr>
            <a:normAutofit/>
          </a:bodyPr>
          <a:lstStyle/>
          <a:p>
            <a:pPr algn="l"/>
            <a:r>
              <a:rPr lang="en-US" sz="2800" b="1" dirty="0" smtClean="0">
                <a:solidFill>
                  <a:schemeClr val="tx1"/>
                </a:solidFill>
              </a:rPr>
              <a:t>Looking forward to seeing you in the Wild </a:t>
            </a:r>
            <a:r>
              <a:rPr lang="en-US" sz="2800" b="1" dirty="0" smtClean="0">
                <a:solidFill>
                  <a:schemeClr val="tx1"/>
                </a:solidFill>
              </a:rPr>
              <a:t>West!</a:t>
            </a:r>
            <a:endParaRPr lang="en-US" sz="2800" b="1" dirty="0"/>
          </a:p>
        </p:txBody>
      </p:sp>
      <p:grpSp>
        <p:nvGrpSpPr>
          <p:cNvPr id="3" name="Group 2"/>
          <p:cNvGrpSpPr/>
          <p:nvPr/>
        </p:nvGrpSpPr>
        <p:grpSpPr>
          <a:xfrm>
            <a:off x="0" y="-6280"/>
            <a:ext cx="4572000" cy="6830121"/>
            <a:chOff x="0" y="-6280"/>
            <a:chExt cx="4572000" cy="6830121"/>
          </a:xfrm>
        </p:grpSpPr>
        <p:pic>
          <p:nvPicPr>
            <p:cNvPr id="1026" name="Picture 2" descr="K:\Friday\cowboy.j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80"/>
              <a:ext cx="4572000" cy="683012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Oval Callout 3"/>
            <p:cNvSpPr/>
            <p:nvPr/>
          </p:nvSpPr>
          <p:spPr>
            <a:xfrm flipH="1">
              <a:off x="228600" y="381000"/>
              <a:ext cx="2057400" cy="1600200"/>
            </a:xfrm>
            <a:prstGeom prst="wedgeEllipseCallout">
              <a:avLst/>
            </a:prstGeom>
            <a:solidFill>
              <a:srgbClr val="FFC000">
                <a:alpha val="4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Reach for the SKY!</a:t>
              </a:r>
              <a:endParaRPr lang="en-US" sz="2400" b="1" dirty="0"/>
            </a:p>
          </p:txBody>
        </p:sp>
      </p:grpSp>
    </p:spTree>
    <p:extLst>
      <p:ext uri="{BB962C8B-B14F-4D97-AF65-F5344CB8AC3E}">
        <p14:creationId xmlns:p14="http://schemas.microsoft.com/office/powerpoint/2010/main" val="428477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9731</TotalTime>
  <Words>441</Words>
  <Application>Microsoft Office PowerPoint</Application>
  <PresentationFormat>On-screen Show (4:3)</PresentationFormat>
  <Paragraphs>58</Paragraphs>
  <Slides>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Arial Bold</vt:lpstr>
      <vt:lpstr>Avenir Roman</vt:lpstr>
      <vt:lpstr>Calibri</vt:lpstr>
      <vt:lpstr>Courier New</vt:lpstr>
      <vt:lpstr>Droid Serif</vt:lpstr>
      <vt:lpstr>Helvetica</vt:lpstr>
      <vt:lpstr>Proxima Nova Regular</vt:lpstr>
      <vt:lpstr>Wingdings</vt:lpstr>
      <vt:lpstr>Default</vt:lpstr>
      <vt:lpstr>CEOS Chair Priorities for 2017</vt:lpstr>
      <vt:lpstr>PowerPoint Presentation</vt:lpstr>
      <vt:lpstr>PowerPoint Presentation</vt:lpstr>
      <vt:lpstr>PowerPoint Presentation</vt:lpstr>
      <vt:lpstr>PowerPoint Presentation</vt:lpstr>
      <vt:lpstr>PowerPoint Presentation</vt:lpstr>
      <vt:lpstr>PowerPoint Presentation</vt:lpstr>
      <vt:lpstr>Looking forward to seeing you in the Wild West!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Labahn, Steven T.</cp:lastModifiedBy>
  <cp:revision>175</cp:revision>
  <cp:lastPrinted>2016-10-20T13:57:45Z</cp:lastPrinted>
  <dcterms:modified xsi:type="dcterms:W3CDTF">2016-11-01T00:08:57Z</dcterms:modified>
</cp:coreProperties>
</file>